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56" r:id="rId4"/>
    <p:sldMasterId id="2147484138" r:id="rId5"/>
  </p:sldMasterIdLst>
  <p:notesMasterIdLst>
    <p:notesMasterId r:id="rId20"/>
  </p:notesMasterIdLst>
  <p:handoutMasterIdLst>
    <p:handoutMasterId r:id="rId21"/>
  </p:handoutMasterIdLst>
  <p:sldIdLst>
    <p:sldId id="256" r:id="rId6"/>
    <p:sldId id="359" r:id="rId7"/>
    <p:sldId id="431" r:id="rId8"/>
    <p:sldId id="432" r:id="rId9"/>
    <p:sldId id="429" r:id="rId10"/>
    <p:sldId id="436" r:id="rId11"/>
    <p:sldId id="410" r:id="rId12"/>
    <p:sldId id="428" r:id="rId13"/>
    <p:sldId id="407" r:id="rId14"/>
    <p:sldId id="434" r:id="rId15"/>
    <p:sldId id="435" r:id="rId16"/>
    <p:sldId id="437" r:id="rId17"/>
    <p:sldId id="438" r:id="rId18"/>
    <p:sldId id="439" r:id="rId19"/>
  </p:sldIdLst>
  <p:sldSz cx="10688638" cy="7562850"/>
  <p:notesSz cx="9923463" cy="67881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u="sng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97754" algn="l" rtl="0" eaLnBrk="0" fontAlgn="base" hangingPunct="0">
      <a:spcBef>
        <a:spcPct val="0"/>
      </a:spcBef>
      <a:spcAft>
        <a:spcPct val="0"/>
      </a:spcAft>
      <a:defRPr sz="2600" u="sng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95507" algn="l" rtl="0" eaLnBrk="0" fontAlgn="base" hangingPunct="0">
      <a:spcBef>
        <a:spcPct val="0"/>
      </a:spcBef>
      <a:spcAft>
        <a:spcPct val="0"/>
      </a:spcAft>
      <a:defRPr sz="2600" u="sng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493261" algn="l" rtl="0" eaLnBrk="0" fontAlgn="base" hangingPunct="0">
      <a:spcBef>
        <a:spcPct val="0"/>
      </a:spcBef>
      <a:spcAft>
        <a:spcPct val="0"/>
      </a:spcAft>
      <a:defRPr sz="2600" u="sng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991015" algn="l" rtl="0" eaLnBrk="0" fontAlgn="base" hangingPunct="0">
      <a:spcBef>
        <a:spcPct val="0"/>
      </a:spcBef>
      <a:spcAft>
        <a:spcPct val="0"/>
      </a:spcAft>
      <a:defRPr sz="2600" u="sng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488768" algn="l" defTabSz="995507" rtl="0" eaLnBrk="1" latinLnBrk="0" hangingPunct="1">
      <a:defRPr sz="2600" u="sng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986522" algn="l" defTabSz="995507" rtl="0" eaLnBrk="1" latinLnBrk="0" hangingPunct="1">
      <a:defRPr sz="2600" u="sng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484275" algn="l" defTabSz="995507" rtl="0" eaLnBrk="1" latinLnBrk="0" hangingPunct="1">
      <a:defRPr sz="2600" u="sng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982029" algn="l" defTabSz="995507" rtl="0" eaLnBrk="1" latinLnBrk="0" hangingPunct="1">
      <a:defRPr sz="2600" u="sng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3" userDrawn="1">
          <p15:clr>
            <a:srgbClr val="A4A3A4"/>
          </p15:clr>
        </p15:guide>
        <p15:guide id="2" pos="4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8" userDrawn="1">
          <p15:clr>
            <a:srgbClr val="A4A3A4"/>
          </p15:clr>
        </p15:guide>
        <p15:guide id="2" pos="3125" userDrawn="1">
          <p15:clr>
            <a:srgbClr val="A4A3A4"/>
          </p15:clr>
        </p15:guide>
        <p15:guide id="3" pos="3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in Dorscheid" initials="K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4" autoAdjust="0"/>
    <p:restoredTop sz="96723" autoAdjust="0"/>
  </p:normalViewPr>
  <p:slideViewPr>
    <p:cSldViewPr snapToGrid="0" snapToObjects="1">
      <p:cViewPr varScale="1">
        <p:scale>
          <a:sx n="77" d="100"/>
          <a:sy n="77" d="100"/>
        </p:scale>
        <p:origin x="696" y="96"/>
      </p:cViewPr>
      <p:guideLst>
        <p:guide orient="horz" pos="1543"/>
        <p:guide pos="41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1640" y="-104"/>
      </p:cViewPr>
      <p:guideLst>
        <p:guide orient="horz" pos="2138"/>
        <p:guide pos="3125"/>
        <p:guide pos="3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0113" cy="339728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de-DE" sz="1300" u="none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738" y="1"/>
            <a:ext cx="4300113" cy="339728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75B4C557-D722-4E44-9514-15EC37C3D657}" type="datetimeFigureOut">
              <a:rPr lang="de-DE" sz="1300" u="none">
                <a:solidFill>
                  <a:schemeClr val="bg1">
                    <a:lumMod val="65000"/>
                  </a:schemeClr>
                </a:solidFill>
                <a:latin typeface="Arial"/>
              </a:rPr>
              <a:t>25.11.2019</a:t>
            </a:fld>
            <a:endParaRPr lang="de-DE" sz="1300" u="none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46821"/>
            <a:ext cx="4300113" cy="339728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de-DE" sz="1300" u="none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738" y="6446821"/>
            <a:ext cx="4300113" cy="339728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8A7C75D3-E075-D948-8F08-284240AF4C4D}" type="slidenum">
              <a:rPr lang="de-DE" sz="1300" u="none">
                <a:solidFill>
                  <a:schemeClr val="bg1">
                    <a:lumMod val="65000"/>
                  </a:schemeClr>
                </a:solidFill>
                <a:latin typeface="Arial"/>
              </a:rPr>
              <a:t>‹#›</a:t>
            </a:fld>
            <a:endParaRPr lang="de-DE" sz="1300" u="none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8" name="Textplatzhalter 19"/>
          <p:cNvSpPr txBox="1">
            <a:spLocks/>
          </p:cNvSpPr>
          <p:nvPr/>
        </p:nvSpPr>
        <p:spPr>
          <a:xfrm>
            <a:off x="225644" y="7261484"/>
            <a:ext cx="6862386" cy="2915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Name Autor,  Datum</a:t>
            </a:r>
          </a:p>
        </p:txBody>
      </p:sp>
    </p:spTree>
    <p:extLst>
      <p:ext uri="{BB962C8B-B14F-4D97-AF65-F5344CB8AC3E}">
        <p14:creationId xmlns:p14="http://schemas.microsoft.com/office/powerpoint/2010/main" val="105656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0113" cy="339728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300" u="none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738" y="1"/>
            <a:ext cx="4300113" cy="339728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300" u="none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2EEF5EDD-E9F1-5445-9EE6-10D2B76BFA92}" type="datetimeFigureOut">
              <a:rPr lang="de-DE" smtClean="0"/>
              <a:pPr/>
              <a:t>25.11.2019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595687" cy="2544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5" rIns="92610" bIns="46305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31" y="3224212"/>
            <a:ext cx="7937803" cy="3054347"/>
          </a:xfrm>
          <a:prstGeom prst="rect">
            <a:avLst/>
          </a:prstGeom>
        </p:spPr>
        <p:txBody>
          <a:bodyPr vert="horz" lIns="92610" tIns="46305" rIns="92610" bIns="46305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46821"/>
            <a:ext cx="4300113" cy="339728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300" u="none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738" y="6446821"/>
            <a:ext cx="4300113" cy="339728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300" u="none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FAC3FC5B-4E6D-6545-AA35-6A9BDA1AF7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6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85750" indent="-285750" algn="l" defTabSz="457200" rtl="0" eaLnBrk="1" latinLnBrk="0" hangingPunct="1">
      <a:buClr>
        <a:srgbClr val="FF9900"/>
      </a:buClr>
      <a:buFont typeface="Wingdings" charset="2"/>
      <a:buChar char="§"/>
      <a:defRPr sz="1300" kern="1200">
        <a:solidFill>
          <a:schemeClr val="tx1"/>
        </a:solidFill>
        <a:latin typeface="Arial"/>
        <a:ea typeface="+mn-ea"/>
        <a:cs typeface="+mn-cs"/>
      </a:defRPr>
    </a:lvl1pPr>
    <a:lvl2pPr marL="742950" indent="-285750" algn="l" defTabSz="457200" rtl="0" eaLnBrk="1" latinLnBrk="0" hangingPunct="1">
      <a:buFont typeface="Arial"/>
      <a:buChar char="•"/>
      <a:defRPr sz="1300" kern="1200">
        <a:solidFill>
          <a:schemeClr val="tx1"/>
        </a:solidFill>
        <a:latin typeface="Arial"/>
        <a:ea typeface="+mn-ea"/>
        <a:cs typeface="+mn-cs"/>
      </a:defRPr>
    </a:lvl2pPr>
    <a:lvl3pPr marL="1200150" indent="-285750" algn="l" defTabSz="457200" rtl="0" eaLnBrk="1" latinLnBrk="0" hangingPunct="1">
      <a:buFont typeface="Arial"/>
      <a:buChar char="•"/>
      <a:defRPr sz="1300" kern="1200">
        <a:solidFill>
          <a:schemeClr val="tx1"/>
        </a:solidFill>
        <a:latin typeface="Arial"/>
        <a:ea typeface="+mn-ea"/>
        <a:cs typeface="+mn-cs"/>
      </a:defRPr>
    </a:lvl3pPr>
    <a:lvl4pPr marL="1657350" indent="-285750" algn="l" defTabSz="457200" rtl="0" eaLnBrk="1" latinLnBrk="0" hangingPunct="1">
      <a:buFont typeface="Arial"/>
      <a:buChar char="•"/>
      <a:defRPr sz="1300" kern="1200">
        <a:solidFill>
          <a:schemeClr val="tx1"/>
        </a:solidFill>
        <a:latin typeface="Arial"/>
        <a:ea typeface="+mn-ea"/>
        <a:cs typeface="+mn-cs"/>
      </a:defRPr>
    </a:lvl4pPr>
    <a:lvl5pPr marL="2114550" indent="-285750" algn="l" defTabSz="457200" rtl="0" eaLnBrk="1" latinLnBrk="0" hangingPunct="1">
      <a:buFont typeface="Arial"/>
      <a:buChar char="•"/>
      <a:defRPr sz="13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FC5B-4E6D-6545-AA35-6A9BDA1AF73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58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3FC5B-4E6D-6545-AA35-6A9BDA1AF7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5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0688638" cy="5806911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buNone/>
              <a:defRPr sz="2200">
                <a:latin typeface="Arial"/>
                <a:cs typeface="Arial"/>
              </a:defRPr>
            </a:lvl1pPr>
          </a:lstStyle>
          <a:p>
            <a:r>
              <a:rPr lang="de-DE" dirty="0"/>
              <a:t>Cover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22250" y="7076808"/>
            <a:ext cx="8432999" cy="2888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Name Autor, Datum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22250" y="5955125"/>
            <a:ext cx="8439249" cy="970607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lnSpc>
                <a:spcPts val="3600"/>
              </a:lnSpc>
              <a:defRPr sz="2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 of presentation (only use for title page!)</a:t>
            </a:r>
          </a:p>
        </p:txBody>
      </p:sp>
    </p:spTree>
    <p:extLst>
      <p:ext uri="{BB962C8B-B14F-4D97-AF65-F5344CB8AC3E}">
        <p14:creationId xmlns:p14="http://schemas.microsoft.com/office/powerpoint/2010/main" val="28631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195263" y="1125089"/>
            <a:ext cx="4596195" cy="5969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Add Image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27624" y="1125089"/>
            <a:ext cx="5292725" cy="59694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Font typeface="Wingdings" charset="2"/>
              <a:buNone/>
              <a:defRPr lang="de-DE" sz="2200" b="1" i="0" dirty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GB" noProof="0" dirty="0"/>
              <a:t>Chapter 1 etc. 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16000" y="264481"/>
            <a:ext cx="8964158" cy="49788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0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16000" y="264481"/>
            <a:ext cx="8964158" cy="49788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Headline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2275" y="1134000"/>
            <a:ext cx="5278074" cy="435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395"/>
              </a:lnSpc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noProof="0" dirty="0"/>
              <a:t>Slide Headline </a:t>
            </a:r>
          </a:p>
          <a:p>
            <a:pPr lvl="0"/>
            <a:endParaRPr lang="en-GB" noProof="0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142274" y="1797598"/>
            <a:ext cx="5278075" cy="5296940"/>
          </a:xfrm>
          <a:prstGeom prst="rect">
            <a:avLst/>
          </a:prstGeom>
          <a:noFill/>
        </p:spPr>
        <p:txBody>
          <a:bodyPr vert="horz"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ts val="2600"/>
              </a:lnSpc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" charset="2"/>
              <a:buChar char="§"/>
              <a:tabLst/>
              <a:defRPr sz="2000" baseline="0">
                <a:latin typeface="Arial"/>
              </a:defRPr>
            </a:lvl1pPr>
            <a:lvl2pPr marL="840654" indent="-342900">
              <a:buFont typeface="Arial"/>
              <a:buChar char="•"/>
              <a:defRPr sz="1800"/>
            </a:lvl2pPr>
            <a:lvl3pPr marL="1338407" indent="-342900">
              <a:buFont typeface="Symbol" charset="2"/>
              <a:buChar char="-"/>
              <a:defRPr sz="1800"/>
            </a:lvl3pPr>
            <a:lvl4pPr marL="1836161" indent="-342900">
              <a:buFont typeface="Symbol" charset="2"/>
              <a:buChar char="-"/>
              <a:defRPr sz="1800"/>
            </a:lvl4pPr>
            <a:lvl5pPr marL="2333915" indent="-342900">
              <a:buFont typeface="Symbol" charset="2"/>
              <a:buChar char="-"/>
              <a:defRPr sz="1800"/>
            </a:lvl5pPr>
          </a:lstStyle>
          <a:p>
            <a:pPr lvl="0"/>
            <a:r>
              <a:rPr lang="en-GB" noProof="0" dirty="0"/>
              <a:t>Bullet points (up to 3 levels)</a:t>
            </a:r>
            <a:endParaRPr lang="en-GB" dirty="0"/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216001" y="1134000"/>
            <a:ext cx="4575456" cy="5960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5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95263" y="1797599"/>
            <a:ext cx="10225087" cy="5296939"/>
          </a:xfrm>
          <a:prstGeom prst="rect">
            <a:avLst/>
          </a:prstGeom>
          <a:noFill/>
        </p:spPr>
        <p:txBody>
          <a:bodyPr vert="horz"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ts val="2600"/>
              </a:lnSpc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" charset="2"/>
              <a:buChar char="§"/>
              <a:tabLst/>
              <a:defRPr sz="2000" baseline="0">
                <a:latin typeface="Arial"/>
              </a:defRPr>
            </a:lvl1pPr>
            <a:lvl2pPr marL="840654" indent="-342900">
              <a:buFont typeface="Arial"/>
              <a:buChar char="•"/>
              <a:defRPr sz="1800"/>
            </a:lvl2pPr>
            <a:lvl3pPr marL="1338407" indent="-342900">
              <a:buFont typeface="Symbol" charset="2"/>
              <a:buChar char="-"/>
              <a:defRPr sz="1800"/>
            </a:lvl3pPr>
            <a:lvl4pPr marL="1836161" indent="-342900">
              <a:buFont typeface="Symbol" charset="2"/>
              <a:buChar char="-"/>
              <a:defRPr sz="1800"/>
            </a:lvl4pPr>
            <a:lvl5pPr marL="2333915" indent="-342900">
              <a:buFont typeface="Symbol" charset="2"/>
              <a:buChar char="-"/>
              <a:defRPr sz="1800"/>
            </a:lvl5pPr>
          </a:lstStyle>
          <a:p>
            <a:pPr lvl="0"/>
            <a:r>
              <a:rPr lang="en-GB" noProof="0" dirty="0"/>
              <a:t>Bullet points (up to 3 levels)</a:t>
            </a:r>
            <a:endParaRPr lang="en-GB" dirty="0"/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 (do not use more than 3 levels)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95263" y="1117600"/>
            <a:ext cx="10225087" cy="46891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2200" b="1" baseline="0">
                <a:solidFill>
                  <a:schemeClr val="tx1"/>
                </a:solidFill>
                <a:latin typeface="Arial"/>
              </a:defRPr>
            </a:lvl1pPr>
            <a:lvl2pPr marL="497754" indent="0">
              <a:buNone/>
              <a:defRPr/>
            </a:lvl2pPr>
            <a:lvl3pPr marL="995507" indent="0">
              <a:buNone/>
              <a:defRPr/>
            </a:lvl3pPr>
            <a:lvl4pPr marL="1493261" indent="0">
              <a:buNone/>
              <a:defRPr/>
            </a:lvl4pPr>
            <a:lvl5pPr marL="1991015" indent="0">
              <a:buNone/>
              <a:defRPr/>
            </a:lvl5pPr>
          </a:lstStyle>
          <a:p>
            <a:pPr lvl="0"/>
            <a:r>
              <a:rPr lang="en-GB" noProof="0" dirty="0"/>
              <a:t>Slide Headline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16000" y="264481"/>
            <a:ext cx="8964158" cy="49788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1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95264" y="4213781"/>
            <a:ext cx="10225086" cy="2880758"/>
          </a:xfrm>
          <a:prstGeom prst="rect">
            <a:avLst/>
          </a:prstGeom>
          <a:noFill/>
        </p:spPr>
        <p:txBody>
          <a:bodyPr vert="horz"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ts val="2600"/>
              </a:lnSpc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" charset="2"/>
              <a:buChar char="§"/>
              <a:tabLst/>
              <a:defRPr sz="2000" baseline="0">
                <a:latin typeface="Arial"/>
              </a:defRPr>
            </a:lvl1pPr>
            <a:lvl2pPr marL="840654" indent="-342900">
              <a:buFont typeface="Arial"/>
              <a:buChar char="•"/>
              <a:defRPr sz="1800"/>
            </a:lvl2pPr>
            <a:lvl3pPr marL="1338407" indent="-342900">
              <a:buFont typeface="Symbol" charset="2"/>
              <a:buChar char="-"/>
              <a:defRPr sz="1800"/>
            </a:lvl3pPr>
            <a:lvl4pPr marL="1836161" indent="-342900">
              <a:buFont typeface="Symbol" charset="2"/>
              <a:buChar char="-"/>
              <a:defRPr sz="1800"/>
            </a:lvl4pPr>
            <a:lvl5pPr marL="2333915" indent="-342900">
              <a:buFont typeface="Symbol" charset="2"/>
              <a:buChar char="-"/>
              <a:defRPr sz="1800"/>
            </a:lvl5pPr>
          </a:lstStyle>
          <a:p>
            <a:pPr lvl="0"/>
            <a:r>
              <a:rPr lang="en-GB" noProof="0" dirty="0"/>
              <a:t>Bullet points (up to 3 levels)</a:t>
            </a:r>
            <a:endParaRPr lang="en-GB" dirty="0"/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 (do not use more than 3 levels)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16000" y="264481"/>
            <a:ext cx="8964158" cy="49788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Headline</a:t>
            </a:r>
            <a:endParaRPr lang="en-GB" dirty="0"/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95263" y="1117600"/>
            <a:ext cx="10225087" cy="45251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2200" b="1" baseline="0">
                <a:solidFill>
                  <a:schemeClr val="tx1"/>
                </a:solidFill>
                <a:latin typeface="Arial"/>
              </a:defRPr>
            </a:lvl1pPr>
            <a:lvl2pPr marL="497754" indent="0">
              <a:buNone/>
              <a:defRPr/>
            </a:lvl2pPr>
            <a:lvl3pPr marL="995507" indent="0">
              <a:buNone/>
              <a:defRPr/>
            </a:lvl3pPr>
            <a:lvl4pPr marL="1493261" indent="0">
              <a:buNone/>
              <a:defRPr/>
            </a:lvl4pPr>
            <a:lvl5pPr marL="1991015" indent="0">
              <a:buNone/>
              <a:defRPr/>
            </a:lvl5pPr>
          </a:lstStyle>
          <a:p>
            <a:pPr lvl="0"/>
            <a:r>
              <a:rPr lang="en-GB" noProof="0" dirty="0"/>
              <a:t>Slide Headline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195263" y="1677971"/>
            <a:ext cx="10225087" cy="229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947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95263" y="1117600"/>
            <a:ext cx="10225087" cy="45251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2200" b="1" baseline="0">
                <a:solidFill>
                  <a:schemeClr val="tx1"/>
                </a:solidFill>
                <a:latin typeface="Arial"/>
              </a:defRPr>
            </a:lvl1pPr>
            <a:lvl2pPr marL="497754" indent="0">
              <a:buNone/>
              <a:defRPr/>
            </a:lvl2pPr>
            <a:lvl3pPr marL="995507" indent="0">
              <a:buNone/>
              <a:defRPr/>
            </a:lvl3pPr>
            <a:lvl4pPr marL="1493261" indent="0">
              <a:buNone/>
              <a:defRPr/>
            </a:lvl4pPr>
            <a:lvl5pPr marL="1991015" indent="0">
              <a:buNone/>
              <a:defRPr/>
            </a:lvl5pPr>
          </a:lstStyle>
          <a:p>
            <a:pPr lvl="0"/>
            <a:r>
              <a:rPr lang="en-GB" noProof="0" dirty="0"/>
              <a:t>Slide Headline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quarter" idx="14" hasCustomPrompt="1"/>
          </p:nvPr>
        </p:nvSpPr>
        <p:spPr>
          <a:xfrm>
            <a:off x="0" y="1665962"/>
            <a:ext cx="10688638" cy="58968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charset="2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object</a:t>
            </a:r>
            <a:r>
              <a:rPr lang="de-DE" dirty="0"/>
              <a:t> (</a:t>
            </a:r>
            <a:r>
              <a:rPr lang="de-DE" dirty="0" err="1"/>
              <a:t>image</a:t>
            </a:r>
            <a:r>
              <a:rPr lang="de-DE" dirty="0"/>
              <a:t>, </a:t>
            </a:r>
            <a:r>
              <a:rPr lang="de-DE" dirty="0" err="1"/>
              <a:t>chart</a:t>
            </a:r>
            <a:r>
              <a:rPr lang="de-DE" dirty="0"/>
              <a:t>, </a:t>
            </a:r>
            <a:r>
              <a:rPr lang="de-DE" dirty="0" err="1"/>
              <a:t>video</a:t>
            </a:r>
            <a:r>
              <a:rPr lang="de-DE" dirty="0"/>
              <a:t> etc.)</a:t>
            </a:r>
          </a:p>
          <a:p>
            <a:pPr lvl="0"/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16000" y="264481"/>
            <a:ext cx="8964158" cy="49788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5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50605"/>
            <a:ext cx="10688638" cy="671224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buNone/>
              <a:defRPr sz="2200">
                <a:latin typeface="Arial"/>
                <a:cs typeface="Arial"/>
              </a:defRPr>
            </a:lvl1pPr>
          </a:lstStyle>
          <a:p>
            <a:r>
              <a:rPr lang="de-DE" dirty="0" err="1"/>
              <a:t>Full</a:t>
            </a:r>
            <a:r>
              <a:rPr lang="de-DE" dirty="0"/>
              <a:t> Image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16000" y="264481"/>
            <a:ext cx="8964158" cy="49788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1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195263" y="1932313"/>
            <a:ext cx="2245900" cy="263009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de-DE" dirty="0"/>
              <a:t>Portrait</a:t>
            </a:r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95263" y="1117600"/>
            <a:ext cx="10225087" cy="45251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2200" b="1" baseline="0">
                <a:solidFill>
                  <a:schemeClr val="tx1"/>
                </a:solidFill>
                <a:latin typeface="Arial"/>
              </a:defRPr>
            </a:lvl1pPr>
            <a:lvl2pPr marL="497754" indent="0">
              <a:buNone/>
              <a:defRPr/>
            </a:lvl2pPr>
            <a:lvl3pPr marL="995507" indent="0">
              <a:buNone/>
              <a:defRPr/>
            </a:lvl3pPr>
            <a:lvl4pPr marL="1493261" indent="0">
              <a:buNone/>
              <a:defRPr/>
            </a:lvl4pPr>
            <a:lvl5pPr marL="1991015" indent="0">
              <a:buNone/>
              <a:defRPr/>
            </a:lvl5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7" name="Textplatzhalter 15" descr="&#10;" title="Name Tel. E-Mail www.abo-wind.com  "/>
          <p:cNvSpPr>
            <a:spLocks noGrp="1"/>
          </p:cNvSpPr>
          <p:nvPr>
            <p:ph type="body" sz="quarter" idx="16" hasCustomPrompt="1"/>
          </p:nvPr>
        </p:nvSpPr>
        <p:spPr>
          <a:xfrm>
            <a:off x="2707067" y="1932313"/>
            <a:ext cx="7713284" cy="2630098"/>
          </a:xfrm>
          <a:prstGeom prst="rect">
            <a:avLst/>
          </a:prstGeom>
          <a:noFill/>
        </p:spPr>
        <p:txBody>
          <a:bodyPr vert="horz" lIns="0" tIns="0" rIns="0" bIns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"/>
              <a:buNone/>
              <a:tabLst/>
              <a:defRPr sz="2000" baseline="0">
                <a:latin typeface="Arial"/>
              </a:defRPr>
            </a:lvl1pPr>
            <a:lvl2pPr marL="497754" indent="0">
              <a:buFont typeface="Arial"/>
              <a:buNone/>
              <a:defRPr sz="1800"/>
            </a:lvl2pPr>
            <a:lvl3pPr marL="995507" indent="0">
              <a:buFont typeface="Symbol" charset="2"/>
              <a:buNone/>
              <a:defRPr sz="1800"/>
            </a:lvl3pPr>
            <a:lvl4pPr marL="1493261" indent="0">
              <a:buFont typeface="Symbol" charset="2"/>
              <a:buNone/>
              <a:defRPr sz="1800"/>
            </a:lvl4pPr>
            <a:lvl5pPr marL="1991015" indent="0">
              <a:buFont typeface="Symbol" charset="2"/>
              <a:buNone/>
              <a:defRPr sz="1800"/>
            </a:lvl5pPr>
          </a:lstStyle>
          <a:p>
            <a:pPr lvl="0"/>
            <a:r>
              <a:rPr lang="en-GB"/>
              <a:t>Job title, </a:t>
            </a:r>
            <a:r>
              <a:rPr lang="en-GB" noProof="0"/>
              <a:t>phone</a:t>
            </a:r>
            <a:r>
              <a:rPr lang="en-GB"/>
              <a:t>, mail etc.</a:t>
            </a:r>
            <a:endParaRPr lang="en-GB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-948220" y="1947333"/>
            <a:ext cx="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endParaRPr lang="de-DE" sz="2200" u="none" dirty="0">
              <a:latin typeface="Arial"/>
              <a:cs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16000" y="264481"/>
            <a:ext cx="8964158" cy="49788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Contact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0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2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ABO Wind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352" y="6492334"/>
            <a:ext cx="1530096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  <a:ea typeface="ＭＳ Ｐゴシック" charset="-128"/>
          <a:cs typeface="ＭＳ Ｐゴシック" charset="-128"/>
        </a:defRPr>
      </a:lvl5pPr>
      <a:lvl6pPr marL="497754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</a:defRPr>
      </a:lvl6pPr>
      <a:lvl7pPr marL="995507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</a:defRPr>
      </a:lvl7pPr>
      <a:lvl8pPr marL="1493261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</a:defRPr>
      </a:lvl8pPr>
      <a:lvl9pPr marL="1991015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40654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338407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836161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333914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737645" indent="-24887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35399" indent="-24887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33152" indent="-24887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0906" indent="-24887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5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916222" y="7257382"/>
            <a:ext cx="670563" cy="239022"/>
          </a:xfrm>
          <a:prstGeom prst="rect">
            <a:avLst/>
          </a:prstGeom>
          <a:noFill/>
        </p:spPr>
        <p:txBody>
          <a:bodyPr wrap="square" lIns="99551" tIns="49775" rIns="99551" bIns="49775" rtlCol="0">
            <a:spAutoFit/>
          </a:bodyPr>
          <a:lstStyle/>
          <a:p>
            <a:pPr algn="r"/>
            <a:fld id="{B973B942-8158-084A-9A3A-FA3BF9EF8CDD}" type="slidenum">
              <a:rPr lang="de-DE" sz="900" u="none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 algn="r"/>
              <a:t>‹#›</a:t>
            </a:fld>
            <a:endParaRPr lang="de-DE" sz="900" u="none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42" y="193065"/>
            <a:ext cx="1127638" cy="563223"/>
          </a:xfrm>
          <a:prstGeom prst="rect">
            <a:avLst/>
          </a:prstGeom>
        </p:spPr>
      </p:pic>
      <p:sp>
        <p:nvSpPr>
          <p:cNvPr id="6" name="Line 3"/>
          <p:cNvSpPr>
            <a:spLocks noChangeShapeType="1"/>
          </p:cNvSpPr>
          <p:nvPr userDrawn="1"/>
        </p:nvSpPr>
        <p:spPr bwMode="auto">
          <a:xfrm>
            <a:off x="0" y="840317"/>
            <a:ext cx="10688638" cy="0"/>
          </a:xfrm>
          <a:prstGeom prst="line">
            <a:avLst/>
          </a:prstGeom>
          <a:noFill/>
          <a:ln w="9525">
            <a:solidFill>
              <a:srgbClr val="FF921E"/>
            </a:solidFill>
            <a:round/>
            <a:headEnd/>
            <a:tailEnd/>
          </a:ln>
        </p:spPr>
        <p:txBody>
          <a:bodyPr wrap="none" lIns="99551" tIns="49775" rIns="99551" bIns="49775" anchor="ctr"/>
          <a:lstStyle/>
          <a:p>
            <a:endParaRPr lang="de-DE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66" r:id="rId2"/>
    <p:sldLayoutId id="2147484169" r:id="rId3"/>
    <p:sldLayoutId id="2147484172" r:id="rId4"/>
    <p:sldLayoutId id="2147484171" r:id="rId5"/>
    <p:sldLayoutId id="2147484163" r:id="rId6"/>
    <p:sldLayoutId id="2147484148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  <a:ea typeface="ＭＳ Ｐゴシック" charset="-128"/>
          <a:cs typeface="ＭＳ Ｐゴシック" charset="-128"/>
        </a:defRPr>
      </a:lvl5pPr>
      <a:lvl6pPr marL="497754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</a:defRPr>
      </a:lvl6pPr>
      <a:lvl7pPr marL="995507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</a:defRPr>
      </a:lvl7pPr>
      <a:lvl8pPr marL="1493261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</a:defRPr>
      </a:lvl8pPr>
      <a:lvl9pPr marL="1991015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-8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40654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338407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836161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333914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737645" indent="-24887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35399" indent="-24887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33152" indent="-24887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0906" indent="-24887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9" userDrawn="1">
          <p15:clr>
            <a:srgbClr val="F26B43"/>
          </p15:clr>
        </p15:guide>
        <p15:guide id="2" orient="horz" pos="704" userDrawn="1">
          <p15:clr>
            <a:srgbClr val="F26B43"/>
          </p15:clr>
        </p15:guide>
        <p15:guide id="3" pos="123" userDrawn="1">
          <p15:clr>
            <a:srgbClr val="F26B43"/>
          </p15:clr>
        </p15:guide>
        <p15:guide id="4" pos="6564" userDrawn="1">
          <p15:clr>
            <a:srgbClr val="F26B43"/>
          </p15:clr>
        </p15:guide>
        <p15:guide id="5" orient="horz" pos="4469" userDrawn="1">
          <p15:clr>
            <a:srgbClr val="F26B43"/>
          </p15:clr>
        </p15:guide>
        <p15:guide id="6" pos="32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Emmet Egan Director ABO Wind Ireland Ltd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 Wind in Ireland</a:t>
            </a:r>
            <a:endParaRPr lang="en-GB" noProof="0" dirty="0"/>
          </a:p>
        </p:txBody>
      </p:sp>
      <p:pic>
        <p:nvPicPr>
          <p:cNvPr id="10" name="Bildplatzhalter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8" b="1019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30B89-F3AF-4F40-A09C-7EF15DEFF0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Current Govt target is 70% RE share by 2030</a:t>
            </a:r>
          </a:p>
          <a:p>
            <a:r>
              <a:rPr lang="en-IE" dirty="0"/>
              <a:t>Up from initial 55% (IWEA 70by30 work)</a:t>
            </a:r>
          </a:p>
          <a:p>
            <a:r>
              <a:rPr lang="en-IE" dirty="0"/>
              <a:t>Moving from fixed feed-in tariffs (REFIT) to auctions (RESS) – 1</a:t>
            </a:r>
            <a:r>
              <a:rPr lang="en-IE" baseline="30000" dirty="0"/>
              <a:t>st</a:t>
            </a:r>
            <a:r>
              <a:rPr lang="en-IE" dirty="0"/>
              <a:t> auction in June 2020</a:t>
            </a:r>
          </a:p>
          <a:p>
            <a:r>
              <a:rPr lang="en-IE" dirty="0"/>
              <a:t>Targets set out in Climate Action Plan – published August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91E72-7505-42ED-877F-859052BFB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Looking to 2030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13F752-BA14-4498-A8C9-964FD456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About </a:t>
            </a:r>
            <a:r>
              <a:rPr lang="en-IE" dirty="0" err="1"/>
              <a:t>RoI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652E8-3B26-4742-AA18-85537A56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12" y="4246165"/>
            <a:ext cx="5439534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810E1F-9EAE-4BDC-BDA9-39F025AB9E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From the start the German market has dominated the fortunes of ABO Wind</a:t>
            </a:r>
          </a:p>
          <a:p>
            <a:r>
              <a:rPr lang="en-IE" dirty="0"/>
              <a:t>In the past number of years the international contribution has been steadily on the rise</a:t>
            </a:r>
          </a:p>
          <a:p>
            <a:r>
              <a:rPr lang="en-IE" dirty="0"/>
              <a:t>Increased country diversification and solar have been big wins for the group</a:t>
            </a:r>
          </a:p>
          <a:p>
            <a:r>
              <a:rPr lang="en-IE" u="sng" dirty="0"/>
              <a:t>The ability to be flexible in changing conditions is ABO Wind’s greatest attribute</a:t>
            </a:r>
          </a:p>
          <a:p>
            <a:r>
              <a:rPr lang="en-IE" b="1" dirty="0"/>
              <a:t>In Ireland:</a:t>
            </a:r>
          </a:p>
          <a:p>
            <a:r>
              <a:rPr lang="en-IE" dirty="0"/>
              <a:t>Office started as an acquisitions play (Gate 3; 4kMW of offers in 2008)</a:t>
            </a:r>
          </a:p>
          <a:p>
            <a:r>
              <a:rPr lang="en-IE" dirty="0"/>
              <a:t>Moved into planning plus grid purchase and developer JVs when acquisitions dried up</a:t>
            </a:r>
          </a:p>
          <a:p>
            <a:r>
              <a:rPr lang="en-IE" dirty="0"/>
              <a:t>Finally to a more traditional get planning; get grid (ECP); finance and build model 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6D68-5D48-409D-9970-619EDEAD1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Germany and international split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5EE22C-1944-431D-8784-C3EE2600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Changing trends</a:t>
            </a:r>
          </a:p>
        </p:txBody>
      </p:sp>
    </p:spTree>
    <p:extLst>
      <p:ext uri="{BB962C8B-B14F-4D97-AF65-F5344CB8AC3E}">
        <p14:creationId xmlns:p14="http://schemas.microsoft.com/office/powerpoint/2010/main" val="13724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933AE5-9B83-4302-867E-6A6305BF3A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Government Policy is crucial for industry, but it </a:t>
            </a:r>
            <a:r>
              <a:rPr lang="en-IE" u="sng" dirty="0"/>
              <a:t>does not just materialize </a:t>
            </a:r>
          </a:p>
          <a:p>
            <a:r>
              <a:rPr lang="en-IE" dirty="0"/>
              <a:t>DCCAE / Govt does not have the latitude to explore for solutions</a:t>
            </a:r>
          </a:p>
          <a:p>
            <a:r>
              <a:rPr lang="en-IE" dirty="0"/>
              <a:t>70by30 idea developed by a no. of wind developers</a:t>
            </a:r>
          </a:p>
          <a:p>
            <a:r>
              <a:rPr lang="en-IE" dirty="0"/>
              <a:t>Response to DCCAE 55% ambition in RESS consultation</a:t>
            </a:r>
          </a:p>
          <a:p>
            <a:r>
              <a:rPr lang="en-IE" dirty="0"/>
              <a:t>Proposal was adopted for IWEA by respected UK consultancy</a:t>
            </a:r>
          </a:p>
          <a:p>
            <a:r>
              <a:rPr lang="en-IE" dirty="0"/>
              <a:t>Adopted in March 2019 by Richard Bruton</a:t>
            </a:r>
          </a:p>
          <a:p>
            <a:r>
              <a:rPr lang="en-IE" u="sng" dirty="0"/>
              <a:t>Need a well funded, organised membership association</a:t>
            </a:r>
          </a:p>
          <a:p>
            <a:r>
              <a:rPr lang="en-IE" dirty="0"/>
              <a:t>IWEA – 14 staff over 300 members</a:t>
            </a:r>
          </a:p>
          <a:p>
            <a:r>
              <a:rPr lang="en-IE" dirty="0"/>
              <a:t>IWEA – 10 committees in critical areas (~ 50 working groups)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EB610-E7D7-443D-BA56-D8AE15566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Driving policy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F76395-178D-4803-93EC-F6086D04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Lessons from Wind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70F92-6519-4710-B8C6-1CC3A1EF5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592" y="3169638"/>
            <a:ext cx="2956758" cy="39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017968-9E4D-4786-9599-36D41C48A7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b="1" dirty="0"/>
              <a:t>Community Engagement</a:t>
            </a:r>
          </a:p>
          <a:p>
            <a:r>
              <a:rPr lang="en-IE" dirty="0"/>
              <a:t>Need to consult in detail with communities hosting wind projects (Funds / Investment). </a:t>
            </a:r>
          </a:p>
          <a:p>
            <a:r>
              <a:rPr lang="en-IE" dirty="0"/>
              <a:t>4,000MW of onshore projects required for 2030 target (double current fleet in 10yrs)</a:t>
            </a:r>
          </a:p>
          <a:p>
            <a:r>
              <a:rPr lang="en-IE" dirty="0"/>
              <a:t>Auction influence plus turbine size trends will mean larger projects with taller tips </a:t>
            </a:r>
          </a:p>
          <a:p>
            <a:r>
              <a:rPr lang="en-IE" dirty="0"/>
              <a:t>New grid infrastructure required for additional wind and solar projects</a:t>
            </a:r>
          </a:p>
          <a:p>
            <a:r>
              <a:rPr lang="en-IE" b="1" dirty="0"/>
              <a:t>Policy</a:t>
            </a:r>
          </a:p>
          <a:p>
            <a:r>
              <a:rPr lang="en-IE" dirty="0"/>
              <a:t>New planning guidelines on wind due out in Dec 2019 (WEDGs)</a:t>
            </a:r>
          </a:p>
          <a:p>
            <a:r>
              <a:rPr lang="en-IE" dirty="0"/>
              <a:t>Timely RESS implementation (auctions)</a:t>
            </a:r>
          </a:p>
          <a:p>
            <a:r>
              <a:rPr lang="en-IE" dirty="0"/>
              <a:t>Grid connection costs and timelines (CRU)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2FD4E-F562-4F8F-A7A1-6E9BD2672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Achieving 2030 ambitions and beyond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6BAA2-0129-4E55-842B-C6AE69AD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9323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D574A-E843-4DE0-B96F-B5EE6A62F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EC10C-97EB-4255-AFFB-69BAE7B4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31D387-C541-47D2-9A9D-3AEDD78D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Thank you for your interest – 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EE666-CE68-4C7C-A3A9-BE302DCF2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7657"/>
          <a:stretch>
            <a:fillRect/>
          </a:stretch>
        </p:blipFill>
        <p:spPr bwMode="auto">
          <a:xfrm>
            <a:off x="199831" y="1797599"/>
            <a:ext cx="10225087" cy="57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 Wind AG</a:t>
            </a:r>
            <a:endParaRPr lang="en-GB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Pioneer</a:t>
            </a:r>
            <a:r>
              <a:rPr lang="de-DE" dirty="0"/>
              <a:t> of Renewables</a:t>
            </a:r>
          </a:p>
          <a:p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Founded in 1996 in Wiesbaden, Germany</a:t>
            </a:r>
          </a:p>
          <a:p>
            <a:r>
              <a:rPr lang="en-GB" dirty="0"/>
              <a:t>Around </a:t>
            </a:r>
            <a:r>
              <a:rPr lang="en-GB" b="1" dirty="0"/>
              <a:t>550 employees </a:t>
            </a:r>
            <a:r>
              <a:rPr lang="en-GB" dirty="0"/>
              <a:t>worldwide </a:t>
            </a:r>
          </a:p>
          <a:p>
            <a:r>
              <a:rPr lang="en-GB" dirty="0"/>
              <a:t>Annual project volume of around </a:t>
            </a:r>
            <a:br>
              <a:rPr lang="en-GB" dirty="0"/>
            </a:br>
            <a:r>
              <a:rPr lang="en-GB" b="1" dirty="0"/>
              <a:t>EUR 300 million</a:t>
            </a:r>
          </a:p>
          <a:p>
            <a:r>
              <a:rPr lang="en-GB" dirty="0"/>
              <a:t>2 GW developed and sold, of which </a:t>
            </a:r>
            <a:br>
              <a:rPr lang="en-GB" dirty="0"/>
            </a:br>
            <a:r>
              <a:rPr lang="en-GB" b="1" dirty="0"/>
              <a:t>1.5 GW </a:t>
            </a:r>
            <a:r>
              <a:rPr lang="en-GB" dirty="0"/>
              <a:t>also installed </a:t>
            </a:r>
          </a:p>
          <a:p>
            <a:r>
              <a:rPr lang="en-GB" b="1" dirty="0"/>
              <a:t>Operation &amp; Maintenance </a:t>
            </a:r>
            <a:r>
              <a:rPr lang="en-GB" dirty="0"/>
              <a:t>for most commissioned projects (&gt; 1.2 GW)</a:t>
            </a:r>
          </a:p>
          <a:p>
            <a:r>
              <a:rPr lang="en-GB" b="1" dirty="0"/>
              <a:t>Managing Directors </a:t>
            </a:r>
            <a:r>
              <a:rPr lang="en-GB" dirty="0"/>
              <a:t>(from left): </a:t>
            </a:r>
            <a:r>
              <a:rPr lang="de-DE" dirty="0">
                <a:cs typeface="Arial"/>
              </a:rPr>
              <a:t>Dr. Jochen Ahn, Andreas Höllinger, Matthias Bockholt, Dr. Karsten Schlageter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216001" y="7048500"/>
            <a:ext cx="4974119" cy="2821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100" u="none" dirty="0">
                <a:latin typeface="Arial"/>
                <a:cs typeface="Arial"/>
              </a:rPr>
              <a:t>Dr. Jochen Ahn | Andreas Höllinger | Matthias Bockholt | Dr. Karsten Schlageter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20348" y="1185087"/>
            <a:ext cx="1777731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u="none" dirty="0">
                <a:latin typeface="Arial"/>
                <a:cs typeface="Arial"/>
              </a:rPr>
              <a:t>Managing</a:t>
            </a:r>
            <a:r>
              <a:rPr lang="de-DE" sz="1600" u="none" dirty="0">
                <a:latin typeface="Arial"/>
                <a:cs typeface="Arial"/>
              </a:rPr>
              <a:t> </a:t>
            </a:r>
            <a:r>
              <a:rPr lang="en-GB" sz="1600" u="none" dirty="0">
                <a:latin typeface="Arial"/>
                <a:cs typeface="Arial"/>
              </a:rPr>
              <a:t>Directors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" b="1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47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0D7FDA-F2D3-964F-8903-143A57A16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" y="1800996"/>
            <a:ext cx="9715500" cy="5499100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Project Development in 16 Countries</a:t>
            </a:r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ABO Wind AG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80233" y="2844192"/>
            <a:ext cx="716543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600" u="none" dirty="0">
                <a:latin typeface="Arial"/>
                <a:cs typeface="Arial"/>
              </a:rPr>
              <a:t>Canada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039872" y="6500564"/>
            <a:ext cx="876843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u="none" dirty="0">
                <a:latin typeface="Arial"/>
                <a:cs typeface="Arial"/>
              </a:rPr>
              <a:t>Argentina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49005" y="2122923"/>
            <a:ext cx="670055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u="none" dirty="0">
                <a:latin typeface="Arial"/>
                <a:cs typeface="Arial"/>
              </a:rPr>
              <a:t>Finland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688721" y="2409518"/>
            <a:ext cx="1457130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600" u="none" dirty="0">
                <a:latin typeface="Arial"/>
                <a:cs typeface="Arial"/>
              </a:rPr>
              <a:t>United </a:t>
            </a:r>
            <a:r>
              <a:rPr lang="en-GB" sz="1600" u="none" dirty="0">
                <a:latin typeface="Arial"/>
                <a:cs typeface="Arial"/>
              </a:rPr>
              <a:t>Kingdom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623621" y="2906094"/>
            <a:ext cx="1104470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u="none" dirty="0">
                <a:latin typeface="Arial"/>
                <a:cs typeface="Arial"/>
              </a:rPr>
              <a:t>Netherlands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155997" y="3408196"/>
            <a:ext cx="522579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600" u="none" dirty="0">
                <a:latin typeface="Arial"/>
                <a:cs typeface="Arial"/>
              </a:rPr>
              <a:t>Spain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074866" y="2583087"/>
            <a:ext cx="844783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600" u="none" dirty="0">
                <a:latin typeface="Arial"/>
                <a:cs typeface="Arial"/>
              </a:rPr>
              <a:t>Germany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4070537" y="3156676"/>
            <a:ext cx="637995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600" u="none" dirty="0">
                <a:latin typeface="Arial"/>
                <a:cs typeface="Arial"/>
              </a:rPr>
              <a:t>France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080639" y="5107536"/>
            <a:ext cx="819007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u="none" dirty="0">
                <a:latin typeface="Arial"/>
                <a:cs typeface="Arial"/>
              </a:rPr>
              <a:t>Tanzania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839214" y="3686541"/>
            <a:ext cx="651269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u="none" dirty="0">
                <a:latin typeface="Arial"/>
                <a:cs typeface="Arial"/>
              </a:rPr>
              <a:t>Tunisia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512712" y="3274231"/>
            <a:ext cx="673261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u="none" dirty="0">
                <a:latin typeface="Arial"/>
                <a:cs typeface="Arial"/>
              </a:rPr>
              <a:t>Greece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A9D845F-0AF8-8F4C-B356-673D08F8FEB4}"/>
              </a:ext>
            </a:extLst>
          </p:cNvPr>
          <p:cNvSpPr txBox="1"/>
          <p:nvPr/>
        </p:nvSpPr>
        <p:spPr>
          <a:xfrm>
            <a:off x="5425357" y="2977646"/>
            <a:ext cx="774251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u="none" dirty="0">
                <a:latin typeface="Arial"/>
                <a:cs typeface="Arial"/>
              </a:rPr>
              <a:t>Hungary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348D87B-46E6-F74E-ACB8-2D601605BF33}"/>
              </a:ext>
            </a:extLst>
          </p:cNvPr>
          <p:cNvSpPr txBox="1"/>
          <p:nvPr/>
        </p:nvSpPr>
        <p:spPr>
          <a:xfrm>
            <a:off x="5684032" y="6203816"/>
            <a:ext cx="1105944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600" u="none" dirty="0">
                <a:latin typeface="Arial"/>
                <a:cs typeface="Arial"/>
              </a:rPr>
              <a:t>South </a:t>
            </a:r>
            <a:r>
              <a:rPr lang="en-GB" sz="1600" u="none" dirty="0">
                <a:latin typeface="Arial"/>
                <a:cs typeface="Arial"/>
              </a:rPr>
              <a:t>Africa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9846918-BF26-1346-90D9-0AF0296DD3ED}"/>
              </a:ext>
            </a:extLst>
          </p:cNvPr>
          <p:cNvSpPr txBox="1"/>
          <p:nvPr/>
        </p:nvSpPr>
        <p:spPr>
          <a:xfrm>
            <a:off x="3987323" y="2657094"/>
            <a:ext cx="626775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u="none" dirty="0">
                <a:latin typeface="Arial"/>
                <a:cs typeface="Arial"/>
              </a:rPr>
              <a:t>Ireland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1334539" y="4696725"/>
            <a:ext cx="864019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u="none" dirty="0">
                <a:latin typeface="Arial"/>
                <a:cs typeface="Arial"/>
              </a:rPr>
              <a:t>Colombia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519116" y="2757720"/>
            <a:ext cx="636393" cy="296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u="none" dirty="0">
                <a:latin typeface="Arial"/>
                <a:cs typeface="Arial"/>
              </a:rPr>
              <a:t>Poland</a:t>
            </a:r>
          </a:p>
        </p:txBody>
      </p:sp>
    </p:spTree>
    <p:extLst>
      <p:ext uri="{BB962C8B-B14F-4D97-AF65-F5344CB8AC3E}">
        <p14:creationId xmlns:p14="http://schemas.microsoft.com/office/powerpoint/2010/main" val="26340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diagramm_mitarbei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98" y="2672028"/>
            <a:ext cx="3773424" cy="376428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250752" y="3940346"/>
            <a:ext cx="225678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 u="none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de-DE" sz="2800" b="1" u="none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1800" u="none" dirty="0">
                <a:solidFill>
                  <a:srgbClr val="000000"/>
                </a:solidFill>
                <a:latin typeface="Arial"/>
                <a:cs typeface="Arial"/>
              </a:rPr>
              <a:t>Project Development Germany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ABO Wind AG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of Employees (as of May 2019)</a:t>
            </a:r>
          </a:p>
          <a:p>
            <a:r>
              <a:rPr lang="de-DE" sz="2000" b="0" dirty="0"/>
              <a:t>(Total: 542)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634701" y="2389840"/>
            <a:ext cx="303596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u="none" dirty="0">
                <a:solidFill>
                  <a:srgbClr val="000000"/>
                </a:solidFill>
                <a:latin typeface="Arial"/>
                <a:cs typeface="Arial"/>
              </a:rPr>
              <a:t>Management, Administration, IT, Communications, </a:t>
            </a:r>
            <a:br>
              <a:rPr lang="en-GB" sz="1800" u="none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1800" u="none" dirty="0">
                <a:solidFill>
                  <a:srgbClr val="000000"/>
                </a:solidFill>
                <a:latin typeface="Arial"/>
                <a:cs typeface="Arial"/>
              </a:rPr>
              <a:t>Future Energy Concepts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71254" y="5644266"/>
            <a:ext cx="2205733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800" b="1" u="none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algn="r"/>
            <a:r>
              <a:rPr lang="de-DE" sz="1800" u="none" dirty="0">
                <a:solidFill>
                  <a:srgbClr val="000000"/>
                </a:solidFill>
                <a:latin typeface="Arial"/>
                <a:cs typeface="Arial"/>
              </a:rPr>
              <a:t>Project Development </a:t>
            </a:r>
          </a:p>
          <a:p>
            <a:pPr algn="r"/>
            <a:r>
              <a:rPr lang="de-DE" sz="1800" u="none" dirty="0">
                <a:solidFill>
                  <a:srgbClr val="000000"/>
                </a:solidFill>
                <a:latin typeface="Arial"/>
                <a:cs typeface="Arial"/>
              </a:rPr>
              <a:t>International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33159" y="4164705"/>
            <a:ext cx="167994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800" b="1" u="none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algn="r"/>
            <a:r>
              <a:rPr lang="en-GB" sz="1800" u="none" dirty="0">
                <a:solidFill>
                  <a:srgbClr val="000000"/>
                </a:solidFill>
                <a:latin typeface="Arial"/>
                <a:cs typeface="Arial"/>
              </a:rPr>
              <a:t>Finance &amp; Sales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86921" y="3070249"/>
            <a:ext cx="26431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u="none" dirty="0">
                <a:solidFill>
                  <a:srgbClr val="000000"/>
                </a:solidFill>
                <a:latin typeface="Arial"/>
                <a:cs typeface="Arial"/>
              </a:rPr>
              <a:t>Operational Management </a:t>
            </a:r>
            <a:br>
              <a:rPr lang="en-GB" sz="1800" u="none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1800" u="none" dirty="0">
                <a:solidFill>
                  <a:srgbClr val="000000"/>
                </a:solidFill>
                <a:latin typeface="Arial"/>
                <a:cs typeface="Arial"/>
              </a:rPr>
              <a:t>and Services</a:t>
            </a:r>
          </a:p>
        </p:txBody>
      </p:sp>
      <p:cxnSp>
        <p:nvCxnSpPr>
          <p:cNvPr id="16" name="Gerade Verbindung 27"/>
          <p:cNvCxnSpPr/>
          <p:nvPr/>
        </p:nvCxnSpPr>
        <p:spPr bwMode="auto">
          <a:xfrm>
            <a:off x="6831609" y="4818095"/>
            <a:ext cx="261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winkelte Verbindung 37"/>
          <p:cNvCxnSpPr/>
          <p:nvPr/>
        </p:nvCxnSpPr>
        <p:spPr bwMode="auto">
          <a:xfrm>
            <a:off x="6375829" y="5873498"/>
            <a:ext cx="2166724" cy="1101600"/>
          </a:xfrm>
          <a:prstGeom prst="bentConnector3">
            <a:avLst>
              <a:gd name="adj1" fmla="val -2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56"/>
          <p:cNvCxnSpPr/>
          <p:nvPr/>
        </p:nvCxnSpPr>
        <p:spPr bwMode="auto">
          <a:xfrm>
            <a:off x="802503" y="3682273"/>
            <a:ext cx="29439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winkelte Verbindung 58"/>
          <p:cNvCxnSpPr/>
          <p:nvPr/>
        </p:nvCxnSpPr>
        <p:spPr bwMode="auto">
          <a:xfrm>
            <a:off x="1219114" y="4749870"/>
            <a:ext cx="2226489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winkelte Verbindung 62"/>
          <p:cNvCxnSpPr/>
          <p:nvPr/>
        </p:nvCxnSpPr>
        <p:spPr bwMode="auto">
          <a:xfrm flipV="1">
            <a:off x="1440101" y="5703053"/>
            <a:ext cx="2494800" cy="795600"/>
          </a:xfrm>
          <a:prstGeom prst="bentConnector3">
            <a:avLst>
              <a:gd name="adj1" fmla="val 997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feld 26"/>
          <p:cNvSpPr txBox="1"/>
          <p:nvPr/>
        </p:nvSpPr>
        <p:spPr>
          <a:xfrm>
            <a:off x="6565183" y="6116874"/>
            <a:ext cx="252760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u="none" dirty="0">
                <a:solidFill>
                  <a:srgbClr val="000000"/>
                </a:solidFill>
                <a:latin typeface="Arial"/>
                <a:cs typeface="Arial"/>
              </a:rPr>
              <a:t>Construction, Grid Connection, Purchase, </a:t>
            </a:r>
            <a:br>
              <a:rPr lang="en-GB" sz="1800" u="none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1800" u="none" dirty="0">
                <a:solidFill>
                  <a:srgbClr val="000000"/>
                </a:solidFill>
                <a:latin typeface="Arial"/>
                <a:cs typeface="Arial"/>
              </a:rPr>
              <a:t>Site Assessment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927208" y="3347248"/>
            <a:ext cx="6379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1" u="none" dirty="0">
                <a:solidFill>
                  <a:srgbClr val="000000"/>
                </a:solidFill>
                <a:latin typeface="Arial"/>
                <a:cs typeface="Arial"/>
              </a:rPr>
              <a:t>98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408501" y="4368014"/>
            <a:ext cx="6379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1" u="none" dirty="0">
                <a:solidFill>
                  <a:srgbClr val="000000"/>
                </a:solidFill>
                <a:latin typeface="Arial"/>
                <a:cs typeface="Arial"/>
              </a:rPr>
              <a:t>68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012308" y="5466806"/>
            <a:ext cx="6379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1" u="none" dirty="0">
                <a:solidFill>
                  <a:srgbClr val="000000"/>
                </a:solidFill>
                <a:latin typeface="Arial"/>
                <a:cs typeface="Arial"/>
              </a:rPr>
              <a:t>84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983155" y="5349951"/>
            <a:ext cx="6379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1" u="none" dirty="0">
                <a:solidFill>
                  <a:srgbClr val="000000"/>
                </a:solidFill>
                <a:latin typeface="Arial"/>
                <a:cs typeface="Arial"/>
              </a:rPr>
              <a:t>142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562468" y="4481824"/>
            <a:ext cx="6379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1" u="none" dirty="0">
                <a:solidFill>
                  <a:srgbClr val="000000"/>
                </a:solidFill>
                <a:latin typeface="Arial"/>
                <a:cs typeface="Arial"/>
              </a:rPr>
              <a:t>23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81455" y="3485747"/>
            <a:ext cx="6379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1" u="none" dirty="0">
                <a:solidFill>
                  <a:srgbClr val="000000"/>
                </a:solidFill>
                <a:latin typeface="Arial"/>
                <a:cs typeface="Arial"/>
              </a:rPr>
              <a:t>127</a:t>
            </a:r>
          </a:p>
        </p:txBody>
      </p:sp>
      <p:cxnSp>
        <p:nvCxnSpPr>
          <p:cNvPr id="33" name="Gerade Verbindung 27"/>
          <p:cNvCxnSpPr/>
          <p:nvPr/>
        </p:nvCxnSpPr>
        <p:spPr bwMode="auto">
          <a:xfrm>
            <a:off x="6470831" y="3347248"/>
            <a:ext cx="315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39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Developer of Renewable Energy Projects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ABO Wind AG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" y="2170379"/>
            <a:ext cx="1801372" cy="180137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36" y="2646298"/>
            <a:ext cx="1801372" cy="1801372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95263" y="4157541"/>
            <a:ext cx="1773088" cy="100027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2600"/>
              </a:lnSpc>
            </a:pPr>
            <a:endParaRPr lang="de-DE" sz="2000" u="none" dirty="0">
              <a:latin typeface="Arial"/>
              <a:cs typeface="Arial"/>
            </a:endParaRPr>
          </a:p>
          <a:p>
            <a:pPr algn="ctr">
              <a:lnSpc>
                <a:spcPts val="2600"/>
              </a:lnSpc>
            </a:pPr>
            <a:r>
              <a:rPr lang="en-GB" sz="2000" u="none" dirty="0">
                <a:latin typeface="Arial"/>
                <a:cs typeface="Arial"/>
              </a:rPr>
              <a:t>Wind Energy</a:t>
            </a:r>
          </a:p>
          <a:p>
            <a:pPr algn="ctr">
              <a:lnSpc>
                <a:spcPts val="2600"/>
              </a:lnSpc>
            </a:pPr>
            <a:endParaRPr lang="de-DE" sz="2000" u="none" dirty="0">
              <a:latin typeface="Arial"/>
              <a:cs typeface="Arial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2314576" y="4157541"/>
            <a:ext cx="1773088" cy="100027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2600"/>
              </a:lnSpc>
            </a:pPr>
            <a:endParaRPr lang="de-DE" sz="2000" u="none" dirty="0">
              <a:latin typeface="Arial"/>
              <a:cs typeface="Arial"/>
            </a:endParaRPr>
          </a:p>
          <a:p>
            <a:pPr algn="ctr">
              <a:lnSpc>
                <a:spcPts val="2600"/>
              </a:lnSpc>
            </a:pPr>
            <a:r>
              <a:rPr lang="en-GB" sz="2000" u="none" dirty="0">
                <a:latin typeface="Arial"/>
                <a:cs typeface="Arial"/>
              </a:rPr>
              <a:t>Solar Energy</a:t>
            </a:r>
          </a:p>
          <a:p>
            <a:pPr algn="ctr">
              <a:lnSpc>
                <a:spcPts val="2600"/>
              </a:lnSpc>
            </a:pPr>
            <a:endParaRPr lang="de-DE" sz="2000" u="none" dirty="0">
              <a:latin typeface="Arial"/>
              <a:cs typeface="Arial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4433889" y="4157541"/>
            <a:ext cx="1773088" cy="100027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2600"/>
              </a:lnSpc>
            </a:pPr>
            <a:endParaRPr lang="de-DE" sz="2000" u="none" dirty="0">
              <a:latin typeface="Arial"/>
              <a:cs typeface="Arial"/>
            </a:endParaRPr>
          </a:p>
          <a:p>
            <a:pPr algn="ctr">
              <a:lnSpc>
                <a:spcPts val="2600"/>
              </a:lnSpc>
            </a:pPr>
            <a:r>
              <a:rPr lang="en-GB" sz="2000" u="none" dirty="0">
                <a:latin typeface="Arial"/>
                <a:cs typeface="Arial"/>
              </a:rPr>
              <a:t>Bioenergy</a:t>
            </a:r>
          </a:p>
          <a:p>
            <a:pPr algn="ctr">
              <a:lnSpc>
                <a:spcPts val="2600"/>
              </a:lnSpc>
            </a:pPr>
            <a:endParaRPr lang="de-DE" sz="2000" u="none" dirty="0">
              <a:latin typeface="Arial"/>
              <a:cs typeface="Arial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8647262" y="4157541"/>
            <a:ext cx="1773088" cy="100027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2600"/>
              </a:lnSpc>
            </a:pPr>
            <a:endParaRPr lang="de-DE" sz="2000" u="none" dirty="0">
              <a:latin typeface="Arial"/>
              <a:cs typeface="Arial"/>
            </a:endParaRPr>
          </a:p>
          <a:p>
            <a:pPr algn="ctr">
              <a:lnSpc>
                <a:spcPts val="2600"/>
              </a:lnSpc>
            </a:pPr>
            <a:r>
              <a:rPr lang="en-GB" sz="2000" u="none" dirty="0">
                <a:latin typeface="Arial"/>
                <a:cs typeface="Arial"/>
              </a:rPr>
              <a:t>Hybrid Energy</a:t>
            </a:r>
          </a:p>
          <a:p>
            <a:pPr algn="ctr">
              <a:lnSpc>
                <a:spcPts val="2600"/>
              </a:lnSpc>
            </a:pPr>
            <a:endParaRPr lang="de-DE" sz="2000" u="none" dirty="0">
              <a:latin typeface="Arial"/>
              <a:cs typeface="Arial"/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8" y="2821885"/>
            <a:ext cx="1560362" cy="1560362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3" y="2814684"/>
            <a:ext cx="1148711" cy="1148711"/>
          </a:xfrm>
          <a:prstGeom prst="rect">
            <a:avLst/>
          </a:prstGeom>
        </p:spPr>
      </p:pic>
      <p:pic>
        <p:nvPicPr>
          <p:cNvPr id="89" name="Grafik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388" y="3118690"/>
            <a:ext cx="1148711" cy="1148711"/>
          </a:xfrm>
          <a:prstGeom prst="rect">
            <a:avLst/>
          </a:prstGeom>
        </p:spPr>
      </p:pic>
      <p:pic>
        <p:nvPicPr>
          <p:cNvPr id="90" name="Grafik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58" y="2577353"/>
            <a:ext cx="1023710" cy="102371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57" y="2726635"/>
            <a:ext cx="1560362" cy="156036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553202" y="4162328"/>
            <a:ext cx="1773088" cy="100027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2600"/>
              </a:lnSpc>
            </a:pPr>
            <a:endParaRPr lang="de-DE" sz="2000" u="none" dirty="0">
              <a:latin typeface="Arial"/>
              <a:cs typeface="Arial"/>
            </a:endParaRPr>
          </a:p>
          <a:p>
            <a:pPr algn="ctr">
              <a:lnSpc>
                <a:spcPts val="2600"/>
              </a:lnSpc>
            </a:pPr>
            <a:r>
              <a:rPr lang="en-GB" sz="2000" u="none" dirty="0">
                <a:latin typeface="Arial"/>
                <a:cs typeface="Arial"/>
              </a:rPr>
              <a:t>Energy Storage</a:t>
            </a:r>
          </a:p>
          <a:p>
            <a:pPr algn="ctr">
              <a:lnSpc>
                <a:spcPts val="2600"/>
              </a:lnSpc>
            </a:pPr>
            <a:endParaRPr lang="de-DE" sz="2000" u="non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2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6D43-B8D7-40E4-8AF8-5ED8A16A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 and subsidiaries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565F1-F2B9-40EE-861C-324711351D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Local and central resource division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6355C-7E77-46F7-AE30-C3AF873846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Local team typically made up of planning, construction and O&amp;M staff</a:t>
            </a:r>
          </a:p>
          <a:p>
            <a:r>
              <a:rPr lang="en-IE" dirty="0"/>
              <a:t>Local team source sites, achieve consents, construct out projects and manage for the investor</a:t>
            </a:r>
          </a:p>
          <a:p>
            <a:r>
              <a:rPr lang="en-IE" dirty="0"/>
              <a:t>AG supports with (German based) wind resource assessment, project financing, turbine procurement and project sales team supports</a:t>
            </a:r>
          </a:p>
          <a:p>
            <a:r>
              <a:rPr lang="en-IE" dirty="0"/>
              <a:t>NB on good working relationships between AG and local office</a:t>
            </a:r>
          </a:p>
          <a:p>
            <a:endParaRPr lang="en-IE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D861CCE-0BB3-44E6-B473-8C2D5727EA3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" b="159"/>
          <a:stretch>
            <a:fillRect/>
          </a:stretch>
        </p:blipFill>
        <p:spPr>
          <a:xfrm>
            <a:off x="215900" y="1133475"/>
            <a:ext cx="4575175" cy="59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 Wind in Ireland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Dublin Office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Office established in 2008</a:t>
            </a:r>
          </a:p>
          <a:p>
            <a:r>
              <a:rPr lang="en-GB" dirty="0"/>
              <a:t> Installed 84.4MW in 4 windfarms to date</a:t>
            </a:r>
          </a:p>
          <a:p>
            <a:r>
              <a:rPr lang="en-GB" dirty="0"/>
              <a:t>Finishing Phase 1 (10.8MW) of a 20MW project in Donegal currently</a:t>
            </a:r>
          </a:p>
          <a:p>
            <a:r>
              <a:rPr lang="en-GB" dirty="0"/>
              <a:t>Have a further 80MW in projects with planning permission and grid</a:t>
            </a:r>
          </a:p>
          <a:p>
            <a:r>
              <a:rPr lang="en-GB" dirty="0"/>
              <a:t>Planning permission for a 44MW project (awaiting a grid connection offer)</a:t>
            </a:r>
          </a:p>
          <a:p>
            <a:r>
              <a:rPr lang="en-GB" dirty="0"/>
              <a:t>Pipeline of optioned lands with potential for over 200MW of capacity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1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42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/>
              <a:t>+270</a:t>
            </a:r>
            <a:r>
              <a:rPr lang="en-GB" dirty="0"/>
              <a:t> wind farms in RoI</a:t>
            </a:r>
          </a:p>
          <a:p>
            <a:r>
              <a:rPr lang="en-GB" b="1" dirty="0"/>
              <a:t>3,768</a:t>
            </a:r>
            <a:r>
              <a:rPr lang="en-GB" dirty="0"/>
              <a:t> MW of wind energy installed (Aug 2019)</a:t>
            </a:r>
          </a:p>
          <a:p>
            <a:r>
              <a:rPr lang="en-GB" b="1" dirty="0"/>
              <a:t>3,080 </a:t>
            </a:r>
            <a:r>
              <a:rPr lang="en-GB" dirty="0"/>
              <a:t>MW – Wind Generation record (Dec 12</a:t>
            </a:r>
            <a:r>
              <a:rPr lang="en-GB" baseline="30000" dirty="0"/>
              <a:t>th</a:t>
            </a:r>
            <a:r>
              <a:rPr lang="en-GB" dirty="0"/>
              <a:t> 2018)</a:t>
            </a:r>
          </a:p>
          <a:p>
            <a:r>
              <a:rPr lang="en-GB" b="1" dirty="0"/>
              <a:t>65%</a:t>
            </a:r>
            <a:r>
              <a:rPr lang="en-GB" dirty="0"/>
              <a:t> SNSP levels (non–predictable generation)</a:t>
            </a:r>
          </a:p>
          <a:p>
            <a:r>
              <a:rPr lang="en-GB" b="1" dirty="0"/>
              <a:t>4,300</a:t>
            </a:r>
            <a:r>
              <a:rPr lang="en-GB" dirty="0"/>
              <a:t> MW of wind energy estimated to meet 2020 40% target </a:t>
            </a:r>
            <a:r>
              <a:rPr lang="en-GB" u="sng" dirty="0"/>
              <a:t>but</a:t>
            </a:r>
          </a:p>
          <a:p>
            <a:r>
              <a:rPr lang="en-GB" dirty="0"/>
              <a:t>Amount of wind required could be higher subject to changes in demand, availability of other RE sources and data centre demand</a:t>
            </a:r>
          </a:p>
          <a:p>
            <a:r>
              <a:rPr lang="en-GB" dirty="0" err="1"/>
              <a:t>RoI</a:t>
            </a:r>
            <a:r>
              <a:rPr lang="en-GB" dirty="0"/>
              <a:t> is a circa. 5,000MW system – comparable to the ‘Greater Manchester’ area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RoI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Wind Energy in </a:t>
            </a:r>
            <a:r>
              <a:rPr lang="en-GB" dirty="0" err="1"/>
              <a:t>RoI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3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About ROI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Targets / Mix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507" y="1494886"/>
            <a:ext cx="8020050" cy="608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DF1CCE-FD16-4704-8781-D1A785D34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71" y="2266738"/>
            <a:ext cx="4390844" cy="36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itelblatt Master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00"/>
      </a:accent1>
      <a:accent2>
        <a:srgbClr val="666666"/>
      </a:accent2>
      <a:accent3>
        <a:srgbClr val="FFCC66"/>
      </a:accent3>
      <a:accent4>
        <a:srgbClr val="999999"/>
      </a:accent4>
      <a:accent5>
        <a:srgbClr val="FFCC99"/>
      </a:accent5>
      <a:accent6>
        <a:srgbClr val="CCCCCC"/>
      </a:accent6>
      <a:hlink>
        <a:srgbClr val="FF9933"/>
      </a:hlink>
      <a:folHlink>
        <a:srgbClr val="999999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ts val="2600"/>
          </a:lnSpc>
          <a:defRPr sz="2200" u="none" dirty="0">
            <a:latin typeface="Arial"/>
            <a:cs typeface="Arial"/>
          </a:defRPr>
        </a:defPPr>
      </a:lstStyle>
    </a:txDef>
  </a:objectDefaults>
  <a:extraClrSchemeLst>
    <a:extraClrScheme>
      <a:clrScheme name="Vortrag Jo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Joch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rag Joch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Joch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Joch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Joch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Joch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378AA1A-8C59-4256-9CE4-06A5127D35D1}" vid="{1684A6E4-1E10-4471-8F17-44ADDF4B85F6}"/>
    </a:ext>
  </a:extLst>
</a:theme>
</file>

<file path=ppt/theme/theme2.xml><?xml version="1.0" encoding="utf-8"?>
<a:theme xmlns:a="http://schemas.openxmlformats.org/drawingml/2006/main" name="Standard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00"/>
      </a:accent1>
      <a:accent2>
        <a:srgbClr val="666666"/>
      </a:accent2>
      <a:accent3>
        <a:srgbClr val="FFCC66"/>
      </a:accent3>
      <a:accent4>
        <a:srgbClr val="999999"/>
      </a:accent4>
      <a:accent5>
        <a:srgbClr val="FFCC99"/>
      </a:accent5>
      <a:accent6>
        <a:srgbClr val="CCCCCC"/>
      </a:accent6>
      <a:hlink>
        <a:srgbClr val="FF9933"/>
      </a:hlink>
      <a:folHlink>
        <a:srgbClr val="999999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ts val="2600"/>
          </a:lnSpc>
          <a:defRPr sz="2000" u="none" smtClean="0">
            <a:latin typeface="Arial"/>
            <a:cs typeface="Arial"/>
          </a:defRPr>
        </a:defPPr>
      </a:lstStyle>
    </a:txDef>
  </a:objectDefaults>
  <a:extraClrSchemeLst>
    <a:extraClrScheme>
      <a:clrScheme name="Vortrag Jo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Joch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rag Joch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Joch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Joch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Joch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Joch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378AA1A-8C59-4256-9CE4-06A5127D35D1}" vid="{235BA375-525D-48BE-8CDA-5FB4575C562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87EE39547C854F95C9A2FBE4AA5CE6" ma:contentTypeVersion="11" ma:contentTypeDescription="Ein neues Dokument erstellen." ma:contentTypeScope="" ma:versionID="39c8ee29e9315e6d937fe05ae71bf71e">
  <xsd:schema xmlns:xsd="http://www.w3.org/2001/XMLSchema" xmlns:xs="http://www.w3.org/2001/XMLSchema" xmlns:p="http://schemas.microsoft.com/office/2006/metadata/properties" xmlns:ns2="6324373a-a0fb-4004-ac6e-57bd1be20dac" xmlns:ns3="a55eec85-57c8-425c-8a09-46554a3c12cd" targetNamespace="http://schemas.microsoft.com/office/2006/metadata/properties" ma:root="true" ma:fieldsID="98f3db1998659ec621998d558cd6e97d" ns2:_="" ns3:_="">
    <xsd:import namespace="6324373a-a0fb-4004-ac6e-57bd1be20dac"/>
    <xsd:import namespace="a55eec85-57c8-425c-8a09-46554a3c12cd"/>
    <xsd:element name="properties">
      <xsd:complexType>
        <xsd:sequence>
          <xsd:element name="documentManagement">
            <xsd:complexType>
              <xsd:all>
                <xsd:element ref="ns2:Type" minOccurs="0"/>
                <xsd:element ref="ns2:Category" minOccurs="0"/>
                <xsd:element ref="ns3:Language1" minOccurs="0"/>
                <xsd:element ref="ns3:Count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4373a-a0fb-4004-ac6e-57bd1be20dac" elementFormDefault="qualified">
    <xsd:import namespace="http://schemas.microsoft.com/office/2006/documentManagement/types"/>
    <xsd:import namespace="http://schemas.microsoft.com/office/infopath/2007/PartnerControls"/>
    <xsd:element name="Type" ma:index="5" nillable="true" ma:displayName="Type" ma:default="- please select -" ma:format="Dropdown" ma:internalName="Type">
      <xsd:simpleType>
        <xsd:restriction base="dms:Choice">
          <xsd:enumeration value="- please select -"/>
          <xsd:enumeration value="Flyer"/>
          <xsd:enumeration value="Annual Reports"/>
          <xsd:enumeration value="Brochure"/>
          <xsd:enumeration value="Logo, Pics"/>
          <xsd:enumeration value="Templates (ppt, doc)"/>
          <xsd:enumeration value="Reference Lists"/>
          <xsd:enumeration value="Project Profile"/>
        </xsd:restriction>
      </xsd:simpleType>
    </xsd:element>
    <xsd:element name="Category" ma:index="6" nillable="true" ma:displayName="Category" ma:default="General" ma:format="Dropdown" ma:internalName="Category">
      <xsd:simpleType>
        <xsd:restriction base="dms:Choice">
          <xsd:enumeration value="Wind Energy"/>
          <xsd:enumeration value="Bio Energy"/>
          <xsd:enumeration value="Operational Management"/>
          <xsd:enumeration value="Company Profile"/>
          <xsd:enumeration value="ABO Invest"/>
          <xsd:enumeration value="Participation Models"/>
          <xsd:enumeration value="Gener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eec85-57c8-425c-8a09-46554a3c12cd" elementFormDefault="qualified">
    <xsd:import namespace="http://schemas.microsoft.com/office/2006/documentManagement/types"/>
    <xsd:import namespace="http://schemas.microsoft.com/office/infopath/2007/PartnerControls"/>
    <xsd:element name="Language1" ma:index="8" nillable="true" ma:displayName="Language" ma:default="- please select -" ma:internalName="Languag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 please select -"/>
                    <xsd:enumeration value="DE"/>
                    <xsd:enumeration value="EN"/>
                    <xsd:enumeration value="ES"/>
                    <xsd:enumeration value="FR"/>
                    <xsd:enumeration value="FI"/>
                  </xsd:restriction>
                </xsd:simpleType>
              </xsd:element>
            </xsd:sequence>
          </xsd:extension>
        </xsd:complexContent>
      </xsd:complexType>
    </xsd:element>
    <xsd:element name="Country" ma:index="9" nillable="true" ma:displayName="Country" ma:default="- please select -" ma:format="Dropdown" ma:internalName="Country">
      <xsd:simpleType>
        <xsd:restriction base="dms:Choice">
          <xsd:enumeration value="- please select -"/>
          <xsd:enumeration value="AR"/>
          <xsd:enumeration value="BE"/>
          <xsd:enumeration value="BG"/>
          <xsd:enumeration value="CA"/>
          <xsd:enumeration value="DE"/>
          <xsd:enumeration value="ES"/>
          <xsd:enumeration value="FI"/>
          <xsd:enumeration value="FR"/>
          <xsd:enumeration value="IE"/>
          <xsd:enumeration value="IR"/>
          <xsd:enumeration value="MX"/>
          <xsd:enumeration value="NI"/>
          <xsd:enumeration value="NL"/>
          <xsd:enumeration value="UK"/>
          <xsd:enumeration value="UY"/>
          <xsd:enumeration value="AL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 xmlns="6324373a-a0fb-4004-ac6e-57bd1be20dac">Templates (ppt, doc)</Type>
    <Category xmlns="6324373a-a0fb-4004-ac6e-57bd1be20dac">General</Category>
    <Language1 xmlns="a55eec85-57c8-425c-8a09-46554a3c12cd">
      <Value>EN</Value>
    </Language1>
    <Country xmlns="a55eec85-57c8-425c-8a09-46554a3c12cd">ALL</Count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587467-6CFE-45DB-BB5C-4FFFF1FF0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24373a-a0fb-4004-ac6e-57bd1be20dac"/>
    <ds:schemaRef ds:uri="a55eec85-57c8-425c-8a09-46554a3c1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776CD3-D24F-45D5-8FAC-B1D76937B5A6}">
  <ds:schemaRefs>
    <ds:schemaRef ds:uri="http://purl.org/dc/dcmitype/"/>
    <ds:schemaRef ds:uri="http://schemas.microsoft.com/office/2006/documentManagement/types"/>
    <ds:schemaRef ds:uri="a55eec85-57c8-425c-8a09-46554a3c12cd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6324373a-a0fb-4004-ac6e-57bd1be20dac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60768CD-072F-4B4A-88F6-B45EA1B97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EN_Company-Profile</Template>
  <TotalTime>5551</TotalTime>
  <Words>793</Words>
  <Application>Microsoft Office PowerPoint</Application>
  <PresentationFormat>Custom</PresentationFormat>
  <Paragraphs>129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Symbol</vt:lpstr>
      <vt:lpstr>Times</vt:lpstr>
      <vt:lpstr>Wingdings</vt:lpstr>
      <vt:lpstr>Titelblatt Master</vt:lpstr>
      <vt:lpstr>Standard</vt:lpstr>
      <vt:lpstr>ABO Wind in Ireland</vt:lpstr>
      <vt:lpstr>ABO Wind AG</vt:lpstr>
      <vt:lpstr>ABO Wind AG</vt:lpstr>
      <vt:lpstr>ABO Wind AG</vt:lpstr>
      <vt:lpstr>ABO Wind AG</vt:lpstr>
      <vt:lpstr>AG and subsidiaries </vt:lpstr>
      <vt:lpstr>ABO Wind in Ireland</vt:lpstr>
      <vt:lpstr>About RoI</vt:lpstr>
      <vt:lpstr>About ROI</vt:lpstr>
      <vt:lpstr>About RoI</vt:lpstr>
      <vt:lpstr>Changing trends</vt:lpstr>
      <vt:lpstr>Lessons from Wind</vt:lpstr>
      <vt:lpstr>Challenges</vt:lpstr>
      <vt:lpstr>Thank you for your interest –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Partner for Clean Energy</dc:title>
  <dc:subject/>
  <dc:creator>Lena Fritsche</dc:creator>
  <cp:keywords>ABO Wind</cp:keywords>
  <dc:description/>
  <cp:lastModifiedBy>Emmet Egan</cp:lastModifiedBy>
  <cp:revision>27</cp:revision>
  <cp:lastPrinted>2019-11-25T12:28:42Z</cp:lastPrinted>
  <dcterms:created xsi:type="dcterms:W3CDTF">2019-11-21T09:43:29Z</dcterms:created>
  <dcterms:modified xsi:type="dcterms:W3CDTF">2019-11-25T12:37:49Z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0x0101001A87EE39547C854F95C9A2FBE4AA5CE6</vt:lpwstr>
  </property>
</Properties>
</file>