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drawings/drawing1.xml" ContentType="application/vnd.openxmlformats-officedocument.drawingml.chartshapes+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29" r:id="rId1"/>
  </p:sldMasterIdLst>
  <p:notesMasterIdLst>
    <p:notesMasterId r:id="rId22"/>
  </p:notesMasterIdLst>
  <p:handoutMasterIdLst>
    <p:handoutMasterId r:id="rId23"/>
  </p:handoutMasterIdLst>
  <p:sldIdLst>
    <p:sldId id="300" r:id="rId2"/>
    <p:sldId id="270" r:id="rId3"/>
    <p:sldId id="271" r:id="rId4"/>
    <p:sldId id="273" r:id="rId5"/>
    <p:sldId id="274" r:id="rId6"/>
    <p:sldId id="314" r:id="rId7"/>
    <p:sldId id="2624" r:id="rId8"/>
    <p:sldId id="323" r:id="rId9"/>
    <p:sldId id="2576" r:id="rId10"/>
    <p:sldId id="328" r:id="rId11"/>
    <p:sldId id="2592" r:id="rId12"/>
    <p:sldId id="2210" r:id="rId13"/>
    <p:sldId id="2542" r:id="rId14"/>
    <p:sldId id="2630" r:id="rId15"/>
    <p:sldId id="316" r:id="rId16"/>
    <p:sldId id="324" r:id="rId17"/>
    <p:sldId id="2578" r:id="rId18"/>
    <p:sldId id="2625" r:id="rId19"/>
    <p:sldId id="327" r:id="rId20"/>
    <p:sldId id="278" r:id="rId21"/>
  </p:sldIdLst>
  <p:sldSz cx="9144000" cy="6858000" type="screen4x3"/>
  <p:notesSz cx="6797675" cy="9926638"/>
  <p:defaultTex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3612">
          <p15:clr>
            <a:srgbClr val="A4A3A4"/>
          </p15:clr>
        </p15:guide>
        <p15:guide id="2" orient="horz" pos="1026">
          <p15:clr>
            <a:srgbClr val="A4A3A4"/>
          </p15:clr>
        </p15:guide>
        <p15:guide id="3" pos="5465">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guide id="3" orient="horz" pos="3126">
          <p15:clr>
            <a:srgbClr val="A4A3A4"/>
          </p15:clr>
        </p15:guide>
        <p15:guide id="4"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ane Vaneker" initials="C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80"/>
    <a:srgbClr val="FF0000"/>
    <a:srgbClr val="C40046"/>
    <a:srgbClr val="76AEB6"/>
    <a:srgbClr val="1E3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7251" autoAdjust="0"/>
  </p:normalViewPr>
  <p:slideViewPr>
    <p:cSldViewPr>
      <p:cViewPr varScale="1">
        <p:scale>
          <a:sx n="100" d="100"/>
          <a:sy n="100" d="100"/>
        </p:scale>
        <p:origin x="1512" y="78"/>
      </p:cViewPr>
      <p:guideLst>
        <p:guide orient="horz" pos="3612"/>
        <p:guide orient="horz" pos="1026"/>
        <p:guide pos="546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0" d="100"/>
          <a:sy n="80" d="100"/>
        </p:scale>
        <p:origin x="4014" y="108"/>
      </p:cViewPr>
      <p:guideLst>
        <p:guide orient="horz" pos="3223"/>
        <p:guide pos="2236"/>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787322425708676E-2"/>
          <c:y val="2.7168772513379947E-2"/>
          <c:w val="0.92475362318840582"/>
          <c:h val="0.81138492263673556"/>
        </c:manualLayout>
      </c:layout>
      <c:barChart>
        <c:barDir val="col"/>
        <c:grouping val="stacked"/>
        <c:varyColors val="0"/>
        <c:ser>
          <c:idx val="0"/>
          <c:order val="0"/>
          <c:tx>
            <c:strRef>
              <c:f>Sheet1!$A$2</c:f>
              <c:strCache>
                <c:ptCount val="1"/>
                <c:pt idx="0">
                  <c:v>Hydro</c:v>
                </c:pt>
              </c:strCache>
            </c:strRef>
          </c:tx>
          <c:spPr>
            <a:solidFill>
              <a:srgbClr val="13405F"/>
            </a:solidFill>
            <a:ln>
              <a:noFill/>
            </a:ln>
            <a:effectLst/>
          </c:spPr>
          <c:invertIfNegative val="0"/>
          <c:cat>
            <c:strRef>
              <c:f>Sheet1!$B$1:$AE$1</c:f>
              <c:strCache>
                <c:ptCount val="25"/>
                <c:pt idx="0">
                  <c:v>1990</c:v>
                </c:pt>
                <c:pt idx="1">
                  <c:v>1992</c:v>
                </c:pt>
                <c:pt idx="2">
                  <c:v>1994</c:v>
                </c:pt>
                <c:pt idx="3">
                  <c:v>1996</c:v>
                </c:pt>
                <c:pt idx="4">
                  <c:v>1998</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 (6M)</c:v>
                </c:pt>
              </c:strCache>
            </c:strRef>
          </c:cat>
          <c:val>
            <c:numRef>
              <c:f>Sheet1!$B$2:$AE$2</c:f>
              <c:numCache>
                <c:formatCode>0</c:formatCode>
                <c:ptCount val="25"/>
                <c:pt idx="0">
                  <c:v>17426</c:v>
                </c:pt>
                <c:pt idx="1">
                  <c:v>17397</c:v>
                </c:pt>
                <c:pt idx="2">
                  <c:v>19930</c:v>
                </c:pt>
                <c:pt idx="3">
                  <c:v>21957</c:v>
                </c:pt>
                <c:pt idx="4">
                  <c:v>17216</c:v>
                </c:pt>
                <c:pt idx="5">
                  <c:v>21732</c:v>
                </c:pt>
                <c:pt idx="6">
                  <c:v>22733</c:v>
                </c:pt>
                <c:pt idx="7">
                  <c:v>23124</c:v>
                </c:pt>
                <c:pt idx="8">
                  <c:v>17722</c:v>
                </c:pt>
                <c:pt idx="9">
                  <c:v>20095</c:v>
                </c:pt>
                <c:pt idx="10">
                  <c:v>19638</c:v>
                </c:pt>
                <c:pt idx="11">
                  <c:v>20008</c:v>
                </c:pt>
                <c:pt idx="12">
                  <c:v>21170</c:v>
                </c:pt>
                <c:pt idx="13">
                  <c:v>20443</c:v>
                </c:pt>
                <c:pt idx="14">
                  <c:v>19031</c:v>
                </c:pt>
                <c:pt idx="15">
                  <c:v>20953</c:v>
                </c:pt>
                <c:pt idx="16">
                  <c:v>17671</c:v>
                </c:pt>
                <c:pt idx="17">
                  <c:v>22091</c:v>
                </c:pt>
                <c:pt idx="18">
                  <c:v>22998</c:v>
                </c:pt>
                <c:pt idx="19">
                  <c:v>19587</c:v>
                </c:pt>
                <c:pt idx="20">
                  <c:v>18977</c:v>
                </c:pt>
                <c:pt idx="21" formatCode="#,##0">
                  <c:v>20546</c:v>
                </c:pt>
                <c:pt idx="22" formatCode="#,##0">
                  <c:v>19800</c:v>
                </c:pt>
                <c:pt idx="23" formatCode="#,##0">
                  <c:v>16500</c:v>
                </c:pt>
                <c:pt idx="24" formatCode="#,##0">
                  <c:v>13300</c:v>
                </c:pt>
              </c:numCache>
            </c:numRef>
          </c:val>
          <c:extLst>
            <c:ext xmlns:c16="http://schemas.microsoft.com/office/drawing/2014/chart" uri="{C3380CC4-5D6E-409C-BE32-E72D297353CC}">
              <c16:uniqueId val="{00000000-BA5B-4B1A-B24B-71CA61F372EC}"/>
            </c:ext>
          </c:extLst>
        </c:ser>
        <c:ser>
          <c:idx val="1"/>
          <c:order val="1"/>
          <c:tx>
            <c:strRef>
              <c:f>Sheet1!$A$3</c:f>
              <c:strCache>
                <c:ptCount val="1"/>
                <c:pt idx="0">
                  <c:v>Wind (offshore)</c:v>
                </c:pt>
              </c:strCache>
            </c:strRef>
          </c:tx>
          <c:spPr>
            <a:solidFill>
              <a:srgbClr val="0B78A3"/>
            </a:solidFill>
            <a:ln>
              <a:noFill/>
            </a:ln>
            <a:effectLst/>
          </c:spPr>
          <c:invertIfNegative val="0"/>
          <c:cat>
            <c:strRef>
              <c:f>Sheet1!$B$1:$AE$1</c:f>
              <c:strCache>
                <c:ptCount val="25"/>
                <c:pt idx="0">
                  <c:v>1990</c:v>
                </c:pt>
                <c:pt idx="1">
                  <c:v>1992</c:v>
                </c:pt>
                <c:pt idx="2">
                  <c:v>1994</c:v>
                </c:pt>
                <c:pt idx="3">
                  <c:v>1996</c:v>
                </c:pt>
                <c:pt idx="4">
                  <c:v>1998</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 (6M)</c:v>
                </c:pt>
              </c:strCache>
            </c:strRef>
          </c:cat>
          <c:val>
            <c:numRef>
              <c:f>Sheet1!$B$3:$AE$3</c:f>
              <c:numCache>
                <c:formatCode>0</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38</c:v>
                </c:pt>
                <c:pt idx="15">
                  <c:v>176</c:v>
                </c:pt>
                <c:pt idx="16">
                  <c:v>577</c:v>
                </c:pt>
                <c:pt idx="17">
                  <c:v>732</c:v>
                </c:pt>
                <c:pt idx="18">
                  <c:v>918</c:v>
                </c:pt>
                <c:pt idx="19">
                  <c:v>1471</c:v>
                </c:pt>
                <c:pt idx="20">
                  <c:v>8284</c:v>
                </c:pt>
                <c:pt idx="21" formatCode="#,##0">
                  <c:v>12274</c:v>
                </c:pt>
                <c:pt idx="22" formatCode="#,##0">
                  <c:v>17947</c:v>
                </c:pt>
                <c:pt idx="23" formatCode="#,##0">
                  <c:v>19300</c:v>
                </c:pt>
                <c:pt idx="24" formatCode="#,##0">
                  <c:v>13600</c:v>
                </c:pt>
              </c:numCache>
            </c:numRef>
          </c:val>
          <c:extLst>
            <c:ext xmlns:c16="http://schemas.microsoft.com/office/drawing/2014/chart" uri="{C3380CC4-5D6E-409C-BE32-E72D297353CC}">
              <c16:uniqueId val="{00000001-BA5B-4B1A-B24B-71CA61F372EC}"/>
            </c:ext>
          </c:extLst>
        </c:ser>
        <c:ser>
          <c:idx val="2"/>
          <c:order val="2"/>
          <c:tx>
            <c:strRef>
              <c:f>Sheet1!$A$4</c:f>
              <c:strCache>
                <c:ptCount val="1"/>
                <c:pt idx="0">
                  <c:v>Wind (onshore)</c:v>
                </c:pt>
              </c:strCache>
            </c:strRef>
          </c:tx>
          <c:spPr>
            <a:solidFill>
              <a:srgbClr val="004E80"/>
            </a:solidFill>
            <a:ln>
              <a:noFill/>
            </a:ln>
            <a:effectLst/>
          </c:spPr>
          <c:invertIfNegative val="0"/>
          <c:cat>
            <c:strRef>
              <c:f>Sheet1!$B$1:$AE$1</c:f>
              <c:strCache>
                <c:ptCount val="25"/>
                <c:pt idx="0">
                  <c:v>1990</c:v>
                </c:pt>
                <c:pt idx="1">
                  <c:v>1992</c:v>
                </c:pt>
                <c:pt idx="2">
                  <c:v>1994</c:v>
                </c:pt>
                <c:pt idx="3">
                  <c:v>1996</c:v>
                </c:pt>
                <c:pt idx="4">
                  <c:v>1998</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 (6M)</c:v>
                </c:pt>
              </c:strCache>
            </c:strRef>
          </c:cat>
          <c:val>
            <c:numRef>
              <c:f>Sheet1!$B$4:$AE$4</c:f>
              <c:numCache>
                <c:formatCode>0</c:formatCode>
                <c:ptCount val="25"/>
                <c:pt idx="0">
                  <c:v>71</c:v>
                </c:pt>
                <c:pt idx="1">
                  <c:v>275</c:v>
                </c:pt>
                <c:pt idx="2">
                  <c:v>909</c:v>
                </c:pt>
                <c:pt idx="3">
                  <c:v>2032</c:v>
                </c:pt>
                <c:pt idx="4">
                  <c:v>4489</c:v>
                </c:pt>
                <c:pt idx="5">
                  <c:v>9513</c:v>
                </c:pt>
                <c:pt idx="6">
                  <c:v>10509</c:v>
                </c:pt>
                <c:pt idx="7">
                  <c:v>15786</c:v>
                </c:pt>
                <c:pt idx="8">
                  <c:v>18713</c:v>
                </c:pt>
                <c:pt idx="9">
                  <c:v>25509</c:v>
                </c:pt>
                <c:pt idx="10">
                  <c:v>27229</c:v>
                </c:pt>
                <c:pt idx="11">
                  <c:v>31324</c:v>
                </c:pt>
                <c:pt idx="12">
                  <c:v>40507</c:v>
                </c:pt>
                <c:pt idx="13">
                  <c:v>41385</c:v>
                </c:pt>
                <c:pt idx="14">
                  <c:v>39382</c:v>
                </c:pt>
                <c:pt idx="15">
                  <c:v>38371</c:v>
                </c:pt>
                <c:pt idx="16">
                  <c:v>49280</c:v>
                </c:pt>
                <c:pt idx="17">
                  <c:v>50948</c:v>
                </c:pt>
                <c:pt idx="18">
                  <c:v>51819</c:v>
                </c:pt>
                <c:pt idx="19">
                  <c:v>57026</c:v>
                </c:pt>
                <c:pt idx="20">
                  <c:v>72340</c:v>
                </c:pt>
                <c:pt idx="21" formatCode="#,##0">
                  <c:v>67650</c:v>
                </c:pt>
                <c:pt idx="22" formatCode="#,##0">
                  <c:v>88667</c:v>
                </c:pt>
                <c:pt idx="23" formatCode="#,##0">
                  <c:v>92200</c:v>
                </c:pt>
                <c:pt idx="24" formatCode="#,##0">
                  <c:v>59900</c:v>
                </c:pt>
              </c:numCache>
            </c:numRef>
          </c:val>
          <c:extLst>
            <c:ext xmlns:c16="http://schemas.microsoft.com/office/drawing/2014/chart" uri="{C3380CC4-5D6E-409C-BE32-E72D297353CC}">
              <c16:uniqueId val="{00000002-BA5B-4B1A-B24B-71CA61F372EC}"/>
            </c:ext>
          </c:extLst>
        </c:ser>
        <c:ser>
          <c:idx val="3"/>
          <c:order val="3"/>
          <c:tx>
            <c:strRef>
              <c:f>Sheet1!$A$5</c:f>
              <c:strCache>
                <c:ptCount val="1"/>
                <c:pt idx="0">
                  <c:v>Photovoltaics</c:v>
                </c:pt>
              </c:strCache>
            </c:strRef>
          </c:tx>
          <c:spPr>
            <a:solidFill>
              <a:srgbClr val="FFFF00"/>
            </a:solidFill>
            <a:ln>
              <a:noFill/>
            </a:ln>
            <a:effectLst/>
          </c:spPr>
          <c:invertIfNegative val="0"/>
          <c:cat>
            <c:strRef>
              <c:f>Sheet1!$B$1:$AE$1</c:f>
              <c:strCache>
                <c:ptCount val="25"/>
                <c:pt idx="0">
                  <c:v>1990</c:v>
                </c:pt>
                <c:pt idx="1">
                  <c:v>1992</c:v>
                </c:pt>
                <c:pt idx="2">
                  <c:v>1994</c:v>
                </c:pt>
                <c:pt idx="3">
                  <c:v>1996</c:v>
                </c:pt>
                <c:pt idx="4">
                  <c:v>1998</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 (6M)</c:v>
                </c:pt>
              </c:strCache>
            </c:strRef>
          </c:cat>
          <c:val>
            <c:numRef>
              <c:f>Sheet1!$B$5:$AE$5</c:f>
              <c:numCache>
                <c:formatCode>0</c:formatCode>
                <c:ptCount val="25"/>
                <c:pt idx="0">
                  <c:v>1</c:v>
                </c:pt>
                <c:pt idx="1">
                  <c:v>4</c:v>
                </c:pt>
                <c:pt idx="2">
                  <c:v>7</c:v>
                </c:pt>
                <c:pt idx="3">
                  <c:v>12</c:v>
                </c:pt>
                <c:pt idx="4">
                  <c:v>35</c:v>
                </c:pt>
                <c:pt idx="5">
                  <c:v>60</c:v>
                </c:pt>
                <c:pt idx="6">
                  <c:v>76</c:v>
                </c:pt>
                <c:pt idx="7">
                  <c:v>162</c:v>
                </c:pt>
                <c:pt idx="8">
                  <c:v>313</c:v>
                </c:pt>
                <c:pt idx="9">
                  <c:v>557</c:v>
                </c:pt>
                <c:pt idx="10">
                  <c:v>1282</c:v>
                </c:pt>
                <c:pt idx="11">
                  <c:v>2220</c:v>
                </c:pt>
                <c:pt idx="12">
                  <c:v>3075</c:v>
                </c:pt>
                <c:pt idx="13">
                  <c:v>4420</c:v>
                </c:pt>
                <c:pt idx="14">
                  <c:v>6583</c:v>
                </c:pt>
                <c:pt idx="15">
                  <c:v>11729</c:v>
                </c:pt>
                <c:pt idx="16">
                  <c:v>19599</c:v>
                </c:pt>
                <c:pt idx="17">
                  <c:v>26380</c:v>
                </c:pt>
                <c:pt idx="18">
                  <c:v>31010</c:v>
                </c:pt>
                <c:pt idx="19">
                  <c:v>36056</c:v>
                </c:pt>
                <c:pt idx="20">
                  <c:v>38726</c:v>
                </c:pt>
                <c:pt idx="21" formatCode="#,##0">
                  <c:v>38098</c:v>
                </c:pt>
                <c:pt idx="22" formatCode="#,##0">
                  <c:v>39895</c:v>
                </c:pt>
                <c:pt idx="23" formatCode="#,##0">
                  <c:v>46200</c:v>
                </c:pt>
                <c:pt idx="24" formatCode="#,##0">
                  <c:v>31800</c:v>
                </c:pt>
              </c:numCache>
            </c:numRef>
          </c:val>
          <c:extLst>
            <c:ext xmlns:c16="http://schemas.microsoft.com/office/drawing/2014/chart" uri="{C3380CC4-5D6E-409C-BE32-E72D297353CC}">
              <c16:uniqueId val="{00000003-BA5B-4B1A-B24B-71CA61F372EC}"/>
            </c:ext>
          </c:extLst>
        </c:ser>
        <c:ser>
          <c:idx val="4"/>
          <c:order val="4"/>
          <c:tx>
            <c:strRef>
              <c:f>Sheet1!$A$6</c:f>
              <c:strCache>
                <c:ptCount val="1"/>
                <c:pt idx="0">
                  <c:v>Biomass</c:v>
                </c:pt>
              </c:strCache>
            </c:strRef>
          </c:tx>
          <c:spPr>
            <a:solidFill>
              <a:srgbClr val="76B31E"/>
            </a:solidFill>
            <a:ln>
              <a:noFill/>
            </a:ln>
            <a:effectLst/>
          </c:spPr>
          <c:invertIfNegative val="0"/>
          <c:cat>
            <c:strRef>
              <c:f>Sheet1!$B$1:$AE$1</c:f>
              <c:strCache>
                <c:ptCount val="25"/>
                <c:pt idx="0">
                  <c:v>1990</c:v>
                </c:pt>
                <c:pt idx="1">
                  <c:v>1992</c:v>
                </c:pt>
                <c:pt idx="2">
                  <c:v>1994</c:v>
                </c:pt>
                <c:pt idx="3">
                  <c:v>1996</c:v>
                </c:pt>
                <c:pt idx="4">
                  <c:v>1998</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 (6M)</c:v>
                </c:pt>
              </c:strCache>
            </c:strRef>
          </c:cat>
          <c:val>
            <c:numRef>
              <c:f>Sheet1!$B$6:$AE$6</c:f>
              <c:numCache>
                <c:formatCode>0</c:formatCode>
                <c:ptCount val="25"/>
                <c:pt idx="0">
                  <c:v>1435</c:v>
                </c:pt>
                <c:pt idx="1">
                  <c:v>1558</c:v>
                </c:pt>
                <c:pt idx="2">
                  <c:v>1875</c:v>
                </c:pt>
                <c:pt idx="3">
                  <c:v>2098</c:v>
                </c:pt>
                <c:pt idx="4">
                  <c:v>3256</c:v>
                </c:pt>
                <c:pt idx="5">
                  <c:v>4731</c:v>
                </c:pt>
                <c:pt idx="6">
                  <c:v>5214</c:v>
                </c:pt>
                <c:pt idx="7">
                  <c:v>6048</c:v>
                </c:pt>
                <c:pt idx="8">
                  <c:v>8841</c:v>
                </c:pt>
                <c:pt idx="9">
                  <c:v>10471</c:v>
                </c:pt>
                <c:pt idx="10">
                  <c:v>14354</c:v>
                </c:pt>
                <c:pt idx="11">
                  <c:v>18700</c:v>
                </c:pt>
                <c:pt idx="12">
                  <c:v>24363</c:v>
                </c:pt>
                <c:pt idx="13">
                  <c:v>27792</c:v>
                </c:pt>
                <c:pt idx="14">
                  <c:v>30657</c:v>
                </c:pt>
                <c:pt idx="15">
                  <c:v>33925</c:v>
                </c:pt>
                <c:pt idx="16">
                  <c:v>36891</c:v>
                </c:pt>
                <c:pt idx="17">
                  <c:v>43217</c:v>
                </c:pt>
                <c:pt idx="18">
                  <c:v>45528</c:v>
                </c:pt>
                <c:pt idx="19">
                  <c:v>48301</c:v>
                </c:pt>
                <c:pt idx="20">
                  <c:v>50341</c:v>
                </c:pt>
                <c:pt idx="21" formatCode="#,##0">
                  <c:v>50926</c:v>
                </c:pt>
                <c:pt idx="22" formatCode="#,##0">
                  <c:v>51393</c:v>
                </c:pt>
                <c:pt idx="23" formatCode="#,##0">
                  <c:v>51800</c:v>
                </c:pt>
                <c:pt idx="24" formatCode="#,##0">
                  <c:v>25900</c:v>
                </c:pt>
              </c:numCache>
            </c:numRef>
          </c:val>
          <c:extLst>
            <c:ext xmlns:c16="http://schemas.microsoft.com/office/drawing/2014/chart" uri="{C3380CC4-5D6E-409C-BE32-E72D297353CC}">
              <c16:uniqueId val="{00000004-BA5B-4B1A-B24B-71CA61F372EC}"/>
            </c:ext>
          </c:extLst>
        </c:ser>
        <c:ser>
          <c:idx val="5"/>
          <c:order val="5"/>
          <c:tx>
            <c:strRef>
              <c:f>Sheet1!$A$7</c:f>
              <c:strCache>
                <c:ptCount val="1"/>
                <c:pt idx="0">
                  <c:v>Geothermal</c:v>
                </c:pt>
              </c:strCache>
            </c:strRef>
          </c:tx>
          <c:spPr>
            <a:solidFill>
              <a:srgbClr val="C00000"/>
            </a:solidFill>
            <a:ln>
              <a:noFill/>
            </a:ln>
            <a:effectLst/>
          </c:spPr>
          <c:invertIfNegative val="0"/>
          <c:cat>
            <c:strRef>
              <c:f>Sheet1!$B$1:$AE$1</c:f>
              <c:strCache>
                <c:ptCount val="25"/>
                <c:pt idx="0">
                  <c:v>1990</c:v>
                </c:pt>
                <c:pt idx="1">
                  <c:v>1992</c:v>
                </c:pt>
                <c:pt idx="2">
                  <c:v>1994</c:v>
                </c:pt>
                <c:pt idx="3">
                  <c:v>1996</c:v>
                </c:pt>
                <c:pt idx="4">
                  <c:v>1998</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 (6M)</c:v>
                </c:pt>
              </c:strCache>
            </c:strRef>
          </c:cat>
          <c:val>
            <c:numRef>
              <c:f>Sheet1!$B$7:$AE$7</c:f>
              <c:numCache>
                <c:formatCode>0</c:formatCode>
                <c:ptCount val="25"/>
                <c:pt idx="0">
                  <c:v>0</c:v>
                </c:pt>
                <c:pt idx="1">
                  <c:v>0</c:v>
                </c:pt>
                <c:pt idx="2">
                  <c:v>0</c:v>
                </c:pt>
                <c:pt idx="3">
                  <c:v>0</c:v>
                </c:pt>
                <c:pt idx="4">
                  <c:v>0</c:v>
                </c:pt>
                <c:pt idx="5">
                  <c:v>0</c:v>
                </c:pt>
                <c:pt idx="6">
                  <c:v>0</c:v>
                </c:pt>
                <c:pt idx="7">
                  <c:v>0</c:v>
                </c:pt>
                <c:pt idx="8">
                  <c:v>0</c:v>
                </c:pt>
                <c:pt idx="9">
                  <c:v>0.2</c:v>
                </c:pt>
                <c:pt idx="10">
                  <c:v>0.2</c:v>
                </c:pt>
                <c:pt idx="11">
                  <c:v>0.4</c:v>
                </c:pt>
                <c:pt idx="12">
                  <c:v>0.4</c:v>
                </c:pt>
                <c:pt idx="13">
                  <c:v>18</c:v>
                </c:pt>
                <c:pt idx="14">
                  <c:v>19</c:v>
                </c:pt>
                <c:pt idx="15">
                  <c:v>28</c:v>
                </c:pt>
                <c:pt idx="16">
                  <c:v>19</c:v>
                </c:pt>
                <c:pt idx="17">
                  <c:v>25</c:v>
                </c:pt>
                <c:pt idx="18">
                  <c:v>80</c:v>
                </c:pt>
                <c:pt idx="19">
                  <c:v>98</c:v>
                </c:pt>
                <c:pt idx="20">
                  <c:v>133</c:v>
                </c:pt>
                <c:pt idx="21" formatCode="#,##0">
                  <c:v>175</c:v>
                </c:pt>
                <c:pt idx="22" formatCode="#,##0">
                  <c:v>155</c:v>
                </c:pt>
                <c:pt idx="23" formatCode="#,##0">
                  <c:v>150</c:v>
                </c:pt>
                <c:pt idx="24" formatCode="#,##0">
                  <c:v>150</c:v>
                </c:pt>
              </c:numCache>
            </c:numRef>
          </c:val>
          <c:extLst>
            <c:ext xmlns:c16="http://schemas.microsoft.com/office/drawing/2014/chart" uri="{C3380CC4-5D6E-409C-BE32-E72D297353CC}">
              <c16:uniqueId val="{00000005-BA5B-4B1A-B24B-71CA61F372EC}"/>
            </c:ext>
          </c:extLst>
        </c:ser>
        <c:dLbls>
          <c:showLegendKey val="0"/>
          <c:showVal val="0"/>
          <c:showCatName val="0"/>
          <c:showSerName val="0"/>
          <c:showPercent val="0"/>
          <c:showBubbleSize val="0"/>
        </c:dLbls>
        <c:gapWidth val="150"/>
        <c:overlap val="100"/>
        <c:axId val="379607600"/>
        <c:axId val="379607992"/>
      </c:barChart>
      <c:lineChart>
        <c:grouping val="standard"/>
        <c:varyColors val="0"/>
        <c:ser>
          <c:idx val="6"/>
          <c:order val="6"/>
          <c:tx>
            <c:strRef>
              <c:f>Sheet1!$A$8</c:f>
              <c:strCache>
                <c:ptCount val="1"/>
              </c:strCache>
            </c:strRef>
          </c:tx>
          <c:spPr>
            <a:ln w="25400" cap="rnd">
              <a:noFill/>
              <a:round/>
            </a:ln>
            <a:effectLst/>
          </c:spPr>
          <c:marker>
            <c:symbol val="none"/>
          </c:marker>
          <c:dLbls>
            <c:dLbl>
              <c:idx val="16"/>
              <c:layout>
                <c:manualLayout>
                  <c:x val="-2.9977869986168849E-2"/>
                  <c:y val="-2.91228058075653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A5B-4B1A-B24B-71CA61F372EC}"/>
                </c:ext>
              </c:extLst>
            </c:dLbl>
            <c:dLbl>
              <c:idx val="17"/>
              <c:layout>
                <c:manualLayout>
                  <c:x val="-3.1771553711387734E-2"/>
                  <c:y val="-2.8737319597379976E-2"/>
                </c:manualLayout>
              </c:layout>
              <c:spPr>
                <a:noFill/>
                <a:ln>
                  <a:noFill/>
                </a:ln>
                <a:effectLst/>
              </c:spPr>
              <c:txPr>
                <a:bodyPr rot="0" spcFirstLastPara="1" vertOverflow="ellipsis" vert="horz" wrap="square" lIns="38100" tIns="19050" rIns="38100" bIns="19050" anchor="ctr" anchorCtr="0">
                  <a:noAutofit/>
                </a:bodyPr>
                <a:lstStyle/>
                <a:p>
                  <a:pPr algn="ctr">
                    <a:defRPr lang="de-DE"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BA5B-4B1A-B24B-71CA61F372EC}"/>
                </c:ext>
              </c:extLst>
            </c:dLbl>
            <c:dLbl>
              <c:idx val="19"/>
              <c:layout>
                <c:manualLayout>
                  <c:x val="-1.2245244348644725E-2"/>
                  <c:y val="-3.40351070789554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A5B-4B1A-B24B-71CA61F372EC}"/>
                </c:ext>
              </c:extLst>
            </c:dLbl>
            <c:spPr>
              <a:noFill/>
              <a:ln>
                <a:noFill/>
              </a:ln>
              <a:effectLst/>
            </c:spPr>
            <c:txPr>
              <a:bodyPr rot="0" spcFirstLastPara="1" vertOverflow="ellipsis" vert="horz" wrap="square" lIns="38100" tIns="19050" rIns="38100" bIns="19050" anchor="ctr" anchorCtr="0">
                <a:spAutoFit/>
              </a:bodyPr>
              <a:lstStyle/>
              <a:p>
                <a:pPr algn="ctr">
                  <a:defRPr lang="de-DE"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Sheet1!$B$1:$AE$1</c:f>
              <c:strCache>
                <c:ptCount val="25"/>
                <c:pt idx="0">
                  <c:v>1990</c:v>
                </c:pt>
                <c:pt idx="1">
                  <c:v>1992</c:v>
                </c:pt>
                <c:pt idx="2">
                  <c:v>1994</c:v>
                </c:pt>
                <c:pt idx="3">
                  <c:v>1996</c:v>
                </c:pt>
                <c:pt idx="4">
                  <c:v>1998</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 (6M)</c:v>
                </c:pt>
              </c:strCache>
            </c:strRef>
          </c:cat>
          <c:val>
            <c:numRef>
              <c:f>Sheet1!$B$8:$AE$8</c:f>
              <c:numCache>
                <c:formatCode>#,##0</c:formatCode>
                <c:ptCount val="25"/>
                <c:pt idx="0">
                  <c:v>18933</c:v>
                </c:pt>
                <c:pt idx="1">
                  <c:v>19234</c:v>
                </c:pt>
                <c:pt idx="2">
                  <c:v>22721</c:v>
                </c:pt>
                <c:pt idx="3">
                  <c:v>26099</c:v>
                </c:pt>
                <c:pt idx="4">
                  <c:v>24996</c:v>
                </c:pt>
                <c:pt idx="5">
                  <c:v>36036</c:v>
                </c:pt>
                <c:pt idx="6">
                  <c:v>38532</c:v>
                </c:pt>
                <c:pt idx="7">
                  <c:v>45120</c:v>
                </c:pt>
                <c:pt idx="8">
                  <c:v>45589</c:v>
                </c:pt>
                <c:pt idx="9">
                  <c:v>56632.2</c:v>
                </c:pt>
                <c:pt idx="10">
                  <c:v>62503.199999999997</c:v>
                </c:pt>
                <c:pt idx="11">
                  <c:v>72252.399999999994</c:v>
                </c:pt>
                <c:pt idx="12">
                  <c:v>89115.4</c:v>
                </c:pt>
                <c:pt idx="13">
                  <c:v>94058</c:v>
                </c:pt>
                <c:pt idx="14">
                  <c:v>95710</c:v>
                </c:pt>
                <c:pt idx="15">
                  <c:v>105182</c:v>
                </c:pt>
                <c:pt idx="16">
                  <c:v>124037</c:v>
                </c:pt>
                <c:pt idx="17">
                  <c:v>143393</c:v>
                </c:pt>
                <c:pt idx="18">
                  <c:v>152353</c:v>
                </c:pt>
                <c:pt idx="19">
                  <c:v>162539</c:v>
                </c:pt>
                <c:pt idx="20">
                  <c:v>188801</c:v>
                </c:pt>
                <c:pt idx="21">
                  <c:v>189669</c:v>
                </c:pt>
                <c:pt idx="22">
                  <c:v>217857</c:v>
                </c:pt>
                <c:pt idx="23">
                  <c:v>226150</c:v>
                </c:pt>
                <c:pt idx="24">
                  <c:v>144650</c:v>
                </c:pt>
              </c:numCache>
            </c:numRef>
          </c:val>
          <c:smooth val="0"/>
          <c:extLst>
            <c:ext xmlns:c16="http://schemas.microsoft.com/office/drawing/2014/chart" uri="{C3380CC4-5D6E-409C-BE32-E72D297353CC}">
              <c16:uniqueId val="{00000009-BA5B-4B1A-B24B-71CA61F372EC}"/>
            </c:ext>
          </c:extLst>
        </c:ser>
        <c:dLbls>
          <c:showLegendKey val="0"/>
          <c:showVal val="0"/>
          <c:showCatName val="0"/>
          <c:showSerName val="0"/>
          <c:showPercent val="0"/>
          <c:showBubbleSize val="0"/>
        </c:dLbls>
        <c:marker val="1"/>
        <c:smooth val="0"/>
        <c:axId val="379607600"/>
        <c:axId val="379607992"/>
      </c:lineChart>
      <c:catAx>
        <c:axId val="3796076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2700000" spcFirstLastPara="1" vertOverflow="ellipsis" wrap="square" anchor="ctr" anchorCtr="1"/>
          <a:lstStyle/>
          <a:p>
            <a:pPr algn="ctr">
              <a:defRPr lang="de-DE"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79607992"/>
        <c:crosses val="autoZero"/>
        <c:auto val="1"/>
        <c:lblAlgn val="ctr"/>
        <c:lblOffset val="100"/>
        <c:noMultiLvlLbl val="0"/>
      </c:catAx>
      <c:valAx>
        <c:axId val="379607992"/>
        <c:scaling>
          <c:orientation val="minMax"/>
        </c:scaling>
        <c:delete val="0"/>
        <c:axPos val="l"/>
        <c:majorGridlines>
          <c:spPr>
            <a:ln w="12700" cap="flat" cmpd="sng" algn="ctr">
              <a:solidFill>
                <a:schemeClr val="bg1"/>
              </a:solidFill>
              <a:round/>
            </a:ln>
            <a:effectLst/>
          </c:spPr>
        </c:majorGridlines>
        <c:title>
          <c:tx>
            <c:rich>
              <a:bodyPr rot="-5400000" spcFirstLastPara="1" vertOverflow="ellipsis" vert="horz" wrap="square" anchor="ctr" anchorCtr="1"/>
              <a:lstStyle/>
              <a:p>
                <a:pPr algn="ctr">
                  <a:defRPr lang="en-US" sz="1197" b="0" i="0" u="none" strike="noStrike" kern="1200" baseline="0" noProof="0" dirty="0">
                    <a:solidFill>
                      <a:schemeClr val="tx1">
                        <a:lumMod val="65000"/>
                        <a:lumOff val="35000"/>
                      </a:schemeClr>
                    </a:solidFill>
                    <a:latin typeface="Arial" panose="020B0604020202020204" pitchFamily="34" charset="0"/>
                    <a:ea typeface="+mn-ea"/>
                    <a:cs typeface="Arial" panose="020B0604020202020204" pitchFamily="34" charset="0"/>
                  </a:defRPr>
                </a:pPr>
                <a:r>
                  <a:rPr lang="en-US" sz="1197" b="0" i="0" u="none" strike="noStrike" kern="1200" baseline="0" noProof="0" dirty="0">
                    <a:solidFill>
                      <a:schemeClr val="tx1">
                        <a:lumMod val="65000"/>
                        <a:lumOff val="35000"/>
                      </a:schemeClr>
                    </a:solidFill>
                    <a:latin typeface="Arial" panose="020B0604020202020204" pitchFamily="34" charset="0"/>
                    <a:ea typeface="+mn-ea"/>
                    <a:cs typeface="Arial" panose="020B0604020202020204" pitchFamily="34" charset="0"/>
                  </a:rPr>
                  <a:t>Gross electricity generation in TWh</a:t>
                </a:r>
              </a:p>
            </c:rich>
          </c:tx>
          <c:overlay val="0"/>
          <c:spPr>
            <a:noFill/>
            <a:ln>
              <a:noFill/>
            </a:ln>
            <a:effectLst/>
          </c:sp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lgn="ctr">
              <a:defRPr lang="de-DE"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79607600"/>
        <c:crosses val="autoZero"/>
        <c:crossBetween val="between"/>
        <c:dispUnits>
          <c:builtInUnit val="thousands"/>
        </c:dispUnits>
      </c:valAx>
      <c:spPr>
        <a:gradFill>
          <a:gsLst>
            <a:gs pos="100000">
              <a:schemeClr val="bg1">
                <a:lumMod val="5000"/>
                <a:lumOff val="95000"/>
              </a:schemeClr>
            </a:gs>
            <a:gs pos="3000">
              <a:schemeClr val="accent1">
                <a:lumMod val="20000"/>
                <a:lumOff val="8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plotArea>
    <c:legend>
      <c:legendPos val="r"/>
      <c:layout>
        <c:manualLayout>
          <c:xMode val="edge"/>
          <c:yMode val="edge"/>
          <c:x val="0.4851062290777064"/>
          <c:y val="5.9781891163325954E-2"/>
          <c:w val="0.12463412712795943"/>
          <c:h val="0.37969998266745214"/>
        </c:manualLayout>
      </c:layout>
      <c:overlay val="0"/>
      <c:txPr>
        <a:bodyPr/>
        <a:lstStyle/>
        <a:p>
          <a:pPr>
            <a:defRPr sz="1100">
              <a:latin typeface="Arial" panose="020B0604020202020204"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5.6350306871406824E-2"/>
          <c:y val="9.7223655043619545E-2"/>
          <c:w val="0.79394747935589871"/>
          <c:h val="0.73453974690642843"/>
        </c:manualLayout>
      </c:layout>
      <c:barChart>
        <c:barDir val="col"/>
        <c:grouping val="clustered"/>
        <c:varyColors val="0"/>
        <c:dLbls>
          <c:showLegendKey val="0"/>
          <c:showVal val="0"/>
          <c:showCatName val="0"/>
          <c:showSerName val="0"/>
          <c:showPercent val="0"/>
          <c:showBubbleSize val="0"/>
        </c:dLbls>
        <c:gapWidth val="150"/>
        <c:axId val="375890712"/>
        <c:axId val="375891104"/>
      </c:barChart>
      <c:catAx>
        <c:axId val="375890712"/>
        <c:scaling>
          <c:orientation val="minMax"/>
        </c:scaling>
        <c:delete val="0"/>
        <c:axPos val="b"/>
        <c:numFmt formatCode="General" sourceLinked="1"/>
        <c:majorTickMark val="out"/>
        <c:minorTickMark val="none"/>
        <c:tickLblPos val="nextTo"/>
        <c:crossAx val="375891104"/>
        <c:crosses val="autoZero"/>
        <c:auto val="1"/>
        <c:lblAlgn val="ctr"/>
        <c:lblOffset val="100"/>
        <c:noMultiLvlLbl val="0"/>
      </c:catAx>
      <c:valAx>
        <c:axId val="375891104"/>
        <c:scaling>
          <c:orientation val="minMax"/>
        </c:scaling>
        <c:delete val="0"/>
        <c:axPos val="l"/>
        <c:majorGridlines/>
        <c:numFmt formatCode="0" sourceLinked="0"/>
        <c:majorTickMark val="out"/>
        <c:minorTickMark val="none"/>
        <c:tickLblPos val="nextTo"/>
        <c:crossAx val="375890712"/>
        <c:crosses val="autoZero"/>
        <c:crossBetween val="between"/>
      </c:valAx>
    </c:plotArea>
    <c:legend>
      <c:legendPos val="r"/>
      <c:layout>
        <c:manualLayout>
          <c:xMode val="edge"/>
          <c:yMode val="edge"/>
          <c:x val="0.87756760152298752"/>
          <c:y val="0.31024859671676691"/>
          <c:w val="0.11000036859871185"/>
          <c:h val="0.3121195866141733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en-US" sz="1800" b="1" i="0" u="none" strike="noStrike" kern="1200" spc="0" baseline="0" dirty="0">
                <a:solidFill>
                  <a:srgbClr val="004F80"/>
                </a:solidFill>
                <a:latin typeface="Arial" panose="020B0604020202020204" pitchFamily="34" charset="0"/>
                <a:ea typeface="+mn-ea"/>
                <a:cs typeface="Arial" panose="020B0604020202020204" pitchFamily="34" charset="0"/>
              </a:defRPr>
            </a:pPr>
            <a:r>
              <a:rPr lang="en-GB" sz="1600" b="1" i="0" u="none" strike="noStrike" kern="1200" spc="0" baseline="0" dirty="0">
                <a:solidFill>
                  <a:srgbClr val="004F80"/>
                </a:solidFill>
                <a:latin typeface="Arial" panose="020B0604020202020204" pitchFamily="34" charset="0"/>
                <a:ea typeface="+mn-ea"/>
                <a:cs typeface="Arial" panose="020B0604020202020204" pitchFamily="34" charset="0"/>
              </a:rPr>
              <a:t>Share of RES in gross final energy consumption (in %)</a:t>
            </a:r>
          </a:p>
        </c:rich>
      </c:tx>
      <c:layout>
        <c:manualLayout>
          <c:xMode val="edge"/>
          <c:yMode val="edge"/>
          <c:x val="0.26036821959755035"/>
          <c:y val="4.8844562906704844E-2"/>
        </c:manualLayout>
      </c:layout>
      <c:overlay val="0"/>
    </c:title>
    <c:autoTitleDeleted val="0"/>
    <c:plotArea>
      <c:layout>
        <c:manualLayout>
          <c:layoutTarget val="inner"/>
          <c:xMode val="edge"/>
          <c:yMode val="edge"/>
          <c:x val="5.8921904300195602E-2"/>
          <c:y val="0.13776159978212849"/>
          <c:w val="0.89002777777777786"/>
          <c:h val="0.76883210580463657"/>
        </c:manualLayout>
      </c:layout>
      <c:barChart>
        <c:barDir val="col"/>
        <c:grouping val="clustered"/>
        <c:varyColors val="0"/>
        <c:ser>
          <c:idx val="0"/>
          <c:order val="0"/>
          <c:tx>
            <c:strRef>
              <c:f>'RES share'!$B$1</c:f>
              <c:strCache>
                <c:ptCount val="1"/>
                <c:pt idx="0">
                  <c:v>Spalte1</c:v>
                </c:pt>
              </c:strCache>
            </c:strRef>
          </c:tx>
          <c:spPr>
            <a:solidFill>
              <a:srgbClr val="203B59"/>
            </a:solidFill>
          </c:spPr>
          <c:invertIfNegative val="0"/>
          <c:dPt>
            <c:idx val="11"/>
            <c:invertIfNegative val="0"/>
            <c:bubble3D val="0"/>
            <c:extLst>
              <c:ext xmlns:c16="http://schemas.microsoft.com/office/drawing/2014/chart" uri="{C3380CC4-5D6E-409C-BE32-E72D297353CC}">
                <c16:uniqueId val="{00000001-7F0A-4247-BDD3-02E0A3AC8455}"/>
              </c:ext>
            </c:extLst>
          </c:dPt>
          <c:dPt>
            <c:idx val="12"/>
            <c:invertIfNegative val="0"/>
            <c:bubble3D val="0"/>
            <c:extLst>
              <c:ext xmlns:c16="http://schemas.microsoft.com/office/drawing/2014/chart" uri="{C3380CC4-5D6E-409C-BE32-E72D297353CC}">
                <c16:uniqueId val="{00000003-7F0A-4247-BDD3-02E0A3AC8455}"/>
              </c:ext>
            </c:extLst>
          </c:dPt>
          <c:dPt>
            <c:idx val="13"/>
            <c:invertIfNegative val="0"/>
            <c:bubble3D val="0"/>
            <c:extLst>
              <c:ext xmlns:c16="http://schemas.microsoft.com/office/drawing/2014/chart" uri="{C3380CC4-5D6E-409C-BE32-E72D297353CC}">
                <c16:uniqueId val="{00000005-7F0A-4247-BDD3-02E0A3AC8455}"/>
              </c:ext>
            </c:extLst>
          </c:dPt>
          <c:dPt>
            <c:idx val="14"/>
            <c:invertIfNegative val="0"/>
            <c:bubble3D val="0"/>
            <c:extLst>
              <c:ext xmlns:c16="http://schemas.microsoft.com/office/drawing/2014/chart" uri="{C3380CC4-5D6E-409C-BE32-E72D297353CC}">
                <c16:uniqueId val="{00000007-7F0A-4247-BDD3-02E0A3AC8455}"/>
              </c:ext>
            </c:extLst>
          </c:dPt>
          <c:dPt>
            <c:idx val="15"/>
            <c:invertIfNegative val="0"/>
            <c:bubble3D val="0"/>
            <c:extLst>
              <c:ext xmlns:c16="http://schemas.microsoft.com/office/drawing/2014/chart" uri="{C3380CC4-5D6E-409C-BE32-E72D297353CC}">
                <c16:uniqueId val="{00000009-7F0A-4247-BDD3-02E0A3AC8455}"/>
              </c:ext>
            </c:extLst>
          </c:dPt>
          <c:dPt>
            <c:idx val="16"/>
            <c:invertIfNegative val="0"/>
            <c:bubble3D val="0"/>
            <c:extLst>
              <c:ext xmlns:c16="http://schemas.microsoft.com/office/drawing/2014/chart" uri="{C3380CC4-5D6E-409C-BE32-E72D297353CC}">
                <c16:uniqueId val="{0000000B-664E-4897-954E-DB010EE97028}"/>
              </c:ext>
            </c:extLst>
          </c:dPt>
          <c:dPt>
            <c:idx val="17"/>
            <c:invertIfNegative val="0"/>
            <c:bubble3D val="0"/>
            <c:extLst>
              <c:ext xmlns:c16="http://schemas.microsoft.com/office/drawing/2014/chart" uri="{C3380CC4-5D6E-409C-BE32-E72D297353CC}">
                <c16:uniqueId val="{0000000D-664E-4897-954E-DB010EE97028}"/>
              </c:ext>
            </c:extLst>
          </c:dPt>
          <c:dPt>
            <c:idx val="18"/>
            <c:invertIfNegative val="0"/>
            <c:bubble3D val="0"/>
            <c:spPr>
              <a:solidFill>
                <a:srgbClr val="92D050"/>
              </a:solidFill>
            </c:spPr>
            <c:extLst>
              <c:ext xmlns:c16="http://schemas.microsoft.com/office/drawing/2014/chart" uri="{C3380CC4-5D6E-409C-BE32-E72D297353CC}">
                <c16:uniqueId val="{00000010-C9BE-45E2-A553-3B94492FFF05}"/>
              </c:ext>
            </c:extLst>
          </c:dPt>
          <c:dPt>
            <c:idx val="28"/>
            <c:invertIfNegative val="0"/>
            <c:bubble3D val="0"/>
            <c:extLst>
              <c:ext xmlns:c16="http://schemas.microsoft.com/office/drawing/2014/chart" uri="{C3380CC4-5D6E-409C-BE32-E72D297353CC}">
                <c16:uniqueId val="{0000000B-7F0A-4247-BDD3-02E0A3AC8455}"/>
              </c:ext>
            </c:extLst>
          </c:dPt>
          <c:dLbls>
            <c:dLbl>
              <c:idx val="8"/>
              <c:spPr>
                <a:noFill/>
                <a:ln>
                  <a:noFill/>
                </a:ln>
                <a:effectLst/>
              </c:spPr>
              <c:txPr>
                <a:bodyPr anchorCtr="0"/>
                <a:lstStyle/>
                <a:p>
                  <a:pPr algn="ctr">
                    <a:defRPr lang="de-DE"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92EC-4DE2-8851-90787331F5A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'RES share'!$A$2:$A$20</c:f>
              <c:strCache>
                <c:ptCount val="19"/>
                <c:pt idx="0">
                  <c:v>1990</c:v>
                </c:pt>
                <c:pt idx="2">
                  <c:v>2000</c:v>
                </c:pt>
                <c:pt idx="4">
                  <c:v>2005</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strCache>
            </c:strRef>
          </c:cat>
          <c:val>
            <c:numRef>
              <c:f>'RES share'!$B$2:$B$20</c:f>
              <c:numCache>
                <c:formatCode>General</c:formatCode>
                <c:ptCount val="19"/>
                <c:pt idx="0" formatCode="0.0">
                  <c:v>3.4</c:v>
                </c:pt>
                <c:pt idx="2" formatCode="0.0">
                  <c:v>6.3</c:v>
                </c:pt>
                <c:pt idx="4" formatCode="0.0">
                  <c:v>7.1</c:v>
                </c:pt>
                <c:pt idx="6" formatCode="0.0">
                  <c:v>10.1</c:v>
                </c:pt>
                <c:pt idx="7" formatCode="0.0">
                  <c:v>10.7</c:v>
                </c:pt>
                <c:pt idx="8" formatCode="* #,##0.0;* \(#,##0.0\);* &quot;-&quot;">
                  <c:v>11.4</c:v>
                </c:pt>
                <c:pt idx="9" formatCode="* #,##0.0;* \(#,##0.0\);* &quot;-&quot;">
                  <c:v>12.4</c:v>
                </c:pt>
                <c:pt idx="10" formatCode="* #,##0.0;* \(#,##0.0\);* &quot;-&quot;">
                  <c:v>13.6</c:v>
                </c:pt>
                <c:pt idx="11" formatCode="* #,##0.0;* \(#,##0.0\);* &quot;-&quot;">
                  <c:v>13.8</c:v>
                </c:pt>
                <c:pt idx="12" formatCode="* #,##0.0;* \(#,##0.0\);* &quot;-&quot;">
                  <c:v>14.3</c:v>
                </c:pt>
                <c:pt idx="13" formatCode="* #,##0.0;* \(#,##0.0\);* &quot;-&quot;">
                  <c:v>15.1</c:v>
                </c:pt>
                <c:pt idx="14" formatCode="* #,##0.0;* \(#,##0.0\);* &quot;-&quot;">
                  <c:v>14.8</c:v>
                </c:pt>
                <c:pt idx="15" formatCode="* #,##0.0;* \(#,##0.0\);* &quot;-&quot;">
                  <c:v>15.9</c:v>
                </c:pt>
                <c:pt idx="16" formatCode="* #,##0.0;* \(#,##0.0\);* &quot;-&quot;">
                  <c:v>16.7</c:v>
                </c:pt>
                <c:pt idx="18" formatCode="0.0">
                  <c:v>18</c:v>
                </c:pt>
              </c:numCache>
            </c:numRef>
          </c:val>
          <c:extLst>
            <c:ext xmlns:c16="http://schemas.microsoft.com/office/drawing/2014/chart" uri="{C3380CC4-5D6E-409C-BE32-E72D297353CC}">
              <c16:uniqueId val="{0000000C-7F0A-4247-BDD3-02E0A3AC8455}"/>
            </c:ext>
          </c:extLst>
        </c:ser>
        <c:dLbls>
          <c:showLegendKey val="0"/>
          <c:showVal val="0"/>
          <c:showCatName val="0"/>
          <c:showSerName val="0"/>
          <c:showPercent val="0"/>
          <c:showBubbleSize val="0"/>
        </c:dLbls>
        <c:gapWidth val="150"/>
        <c:axId val="375891888"/>
        <c:axId val="376703232"/>
      </c:barChart>
      <c:catAx>
        <c:axId val="375891888"/>
        <c:scaling>
          <c:orientation val="minMax"/>
        </c:scaling>
        <c:delete val="0"/>
        <c:axPos val="b"/>
        <c:numFmt formatCode="General" sourceLinked="1"/>
        <c:majorTickMark val="out"/>
        <c:minorTickMark val="none"/>
        <c:tickLblPos val="nextTo"/>
        <c:txPr>
          <a:bodyPr/>
          <a:lstStyle/>
          <a:p>
            <a:pPr algn="ctr">
              <a:defRPr/>
            </a:pPr>
            <a:endParaRPr lang="en-US"/>
          </a:p>
        </c:txPr>
        <c:crossAx val="376703232"/>
        <c:crosses val="autoZero"/>
        <c:auto val="1"/>
        <c:lblAlgn val="ctr"/>
        <c:lblOffset val="100"/>
        <c:noMultiLvlLbl val="0"/>
      </c:catAx>
      <c:valAx>
        <c:axId val="376703232"/>
        <c:scaling>
          <c:orientation val="minMax"/>
        </c:scaling>
        <c:delete val="0"/>
        <c:axPos val="l"/>
        <c:majorGridlines>
          <c:spPr>
            <a:ln>
              <a:solidFill>
                <a:schemeClr val="bg1"/>
              </a:solidFill>
            </a:ln>
          </c:spPr>
        </c:majorGridlines>
        <c:title>
          <c:tx>
            <c:rich>
              <a:bodyPr/>
              <a:lstStyle/>
              <a:p>
                <a:pPr>
                  <a:defRPr/>
                </a:pPr>
                <a:r>
                  <a:rPr lang="de-DE" dirty="0"/>
                  <a:t>%</a:t>
                </a:r>
              </a:p>
            </c:rich>
          </c:tx>
          <c:overlay val="0"/>
        </c:title>
        <c:numFmt formatCode="0" sourceLinked="0"/>
        <c:majorTickMark val="out"/>
        <c:minorTickMark val="none"/>
        <c:tickLblPos val="nextTo"/>
        <c:txPr>
          <a:bodyPr/>
          <a:lstStyle/>
          <a:p>
            <a:pPr algn="ctr">
              <a:defRPr lang="de-DE"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75891888"/>
        <c:crosses val="autoZero"/>
        <c:crossBetween val="between"/>
      </c:valAx>
      <c:spPr>
        <a:gradFill>
          <a:gsLst>
            <a:gs pos="3000">
              <a:schemeClr val="accent1">
                <a:lumMod val="20000"/>
                <a:lumOff val="80000"/>
              </a:schemeClr>
            </a:gs>
            <a:gs pos="100000">
              <a:schemeClr val="bg1"/>
            </a:gs>
          </a:gsLst>
          <a:lin ang="5400000" scaled="0"/>
        </a:gradFill>
      </c:spPr>
    </c:plotArea>
    <c:plotVisOnly val="1"/>
    <c:dispBlanksAs val="gap"/>
    <c:showDLblsOverMax val="0"/>
  </c:chart>
  <c:txPr>
    <a:bodyPr/>
    <a:lstStyle/>
    <a:p>
      <a:pPr algn="ctr">
        <a:defRPr lang="de-DE"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5.6350306871406824E-2"/>
          <c:y val="9.7223655043619545E-2"/>
          <c:w val="0.79394747935589871"/>
          <c:h val="0.73453974690642843"/>
        </c:manualLayout>
      </c:layout>
      <c:barChart>
        <c:barDir val="col"/>
        <c:grouping val="clustered"/>
        <c:varyColors val="0"/>
        <c:dLbls>
          <c:showLegendKey val="0"/>
          <c:showVal val="0"/>
          <c:showCatName val="0"/>
          <c:showSerName val="0"/>
          <c:showPercent val="0"/>
          <c:showBubbleSize val="0"/>
        </c:dLbls>
        <c:gapWidth val="150"/>
        <c:axId val="375890712"/>
        <c:axId val="375891104"/>
      </c:barChart>
      <c:catAx>
        <c:axId val="375890712"/>
        <c:scaling>
          <c:orientation val="minMax"/>
        </c:scaling>
        <c:delete val="0"/>
        <c:axPos val="b"/>
        <c:numFmt formatCode="General" sourceLinked="1"/>
        <c:majorTickMark val="out"/>
        <c:minorTickMark val="none"/>
        <c:tickLblPos val="nextTo"/>
        <c:crossAx val="375891104"/>
        <c:crosses val="autoZero"/>
        <c:auto val="1"/>
        <c:lblAlgn val="ctr"/>
        <c:lblOffset val="100"/>
        <c:noMultiLvlLbl val="0"/>
      </c:catAx>
      <c:valAx>
        <c:axId val="375891104"/>
        <c:scaling>
          <c:orientation val="minMax"/>
        </c:scaling>
        <c:delete val="0"/>
        <c:axPos val="l"/>
        <c:majorGridlines/>
        <c:numFmt formatCode="0" sourceLinked="0"/>
        <c:majorTickMark val="out"/>
        <c:minorTickMark val="none"/>
        <c:tickLblPos val="nextTo"/>
        <c:crossAx val="375890712"/>
        <c:crosses val="autoZero"/>
        <c:crossBetween val="between"/>
      </c:valAx>
    </c:plotArea>
    <c:legend>
      <c:legendPos val="r"/>
      <c:layout>
        <c:manualLayout>
          <c:xMode val="edge"/>
          <c:yMode val="edge"/>
          <c:x val="0.87756760152298752"/>
          <c:y val="0.31024859671676691"/>
          <c:w val="0.11000036859871185"/>
          <c:h val="0.3121195866141733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en-US" sz="1800" b="1" i="0" u="none" strike="noStrike" kern="1200" spc="0" baseline="0" dirty="0">
                <a:solidFill>
                  <a:srgbClr val="004F80"/>
                </a:solidFill>
                <a:latin typeface="Arial" panose="020B0604020202020204" pitchFamily="34" charset="0"/>
                <a:ea typeface="+mn-ea"/>
                <a:cs typeface="Arial" panose="020B0604020202020204" pitchFamily="34" charset="0"/>
              </a:defRPr>
            </a:pPr>
            <a:r>
              <a:rPr lang="en-GB" sz="1600" b="1" i="0" u="none" strike="noStrike" kern="1200" spc="0" baseline="0" dirty="0">
                <a:solidFill>
                  <a:srgbClr val="004F80"/>
                </a:solidFill>
                <a:latin typeface="Arial" panose="020B0604020202020204" pitchFamily="34" charset="0"/>
                <a:ea typeface="+mn-ea"/>
                <a:cs typeface="Arial" panose="020B0604020202020204" pitchFamily="34" charset="0"/>
              </a:rPr>
              <a:t>Share of RES in gross electricity consumption (in %)</a:t>
            </a:r>
            <a:endParaRPr lang="de-DE" sz="1600" b="1" i="0" u="none" strike="noStrike" kern="1200" spc="0" baseline="0" dirty="0">
              <a:solidFill>
                <a:srgbClr val="004F80"/>
              </a:solidFill>
              <a:latin typeface="Arial" panose="020B0604020202020204" pitchFamily="34" charset="0"/>
              <a:ea typeface="+mn-ea"/>
              <a:cs typeface="Arial" panose="020B0604020202020204" pitchFamily="34" charset="0"/>
            </a:endParaRPr>
          </a:p>
        </c:rich>
      </c:tx>
      <c:overlay val="0"/>
    </c:title>
    <c:autoTitleDeleted val="0"/>
    <c:plotArea>
      <c:layout>
        <c:manualLayout>
          <c:layoutTarget val="inner"/>
          <c:xMode val="edge"/>
          <c:yMode val="edge"/>
          <c:x val="5.8921904300195602E-2"/>
          <c:y val="0.13163067685970609"/>
          <c:w val="0.89007128884155973"/>
          <c:h val="0.77496310259363987"/>
        </c:manualLayout>
      </c:layout>
      <c:barChart>
        <c:barDir val="col"/>
        <c:grouping val="clustered"/>
        <c:varyColors val="0"/>
        <c:ser>
          <c:idx val="0"/>
          <c:order val="0"/>
          <c:tx>
            <c:strRef>
              <c:f>'RES share'!$B$1</c:f>
              <c:strCache>
                <c:ptCount val="1"/>
                <c:pt idx="0">
                  <c:v>Spalte1</c:v>
                </c:pt>
              </c:strCache>
            </c:strRef>
          </c:tx>
          <c:spPr>
            <a:solidFill>
              <a:srgbClr val="002060"/>
            </a:solidFill>
          </c:spPr>
          <c:invertIfNegative val="0"/>
          <c:dPt>
            <c:idx val="11"/>
            <c:invertIfNegative val="0"/>
            <c:bubble3D val="0"/>
            <c:spPr>
              <a:solidFill>
                <a:srgbClr val="002060"/>
              </a:solidFill>
            </c:spPr>
            <c:extLst>
              <c:ext xmlns:c16="http://schemas.microsoft.com/office/drawing/2014/chart" uri="{C3380CC4-5D6E-409C-BE32-E72D297353CC}">
                <c16:uniqueId val="{00000001-7F0A-4247-BDD3-02E0A3AC8455}"/>
              </c:ext>
            </c:extLst>
          </c:dPt>
          <c:dPt>
            <c:idx val="12"/>
            <c:invertIfNegative val="0"/>
            <c:bubble3D val="0"/>
            <c:spPr>
              <a:solidFill>
                <a:srgbClr val="002060"/>
              </a:solidFill>
            </c:spPr>
            <c:extLst>
              <c:ext xmlns:c16="http://schemas.microsoft.com/office/drawing/2014/chart" uri="{C3380CC4-5D6E-409C-BE32-E72D297353CC}">
                <c16:uniqueId val="{00000003-7F0A-4247-BDD3-02E0A3AC8455}"/>
              </c:ext>
            </c:extLst>
          </c:dPt>
          <c:dPt>
            <c:idx val="13"/>
            <c:invertIfNegative val="0"/>
            <c:bubble3D val="0"/>
            <c:spPr>
              <a:solidFill>
                <a:srgbClr val="002060"/>
              </a:solidFill>
            </c:spPr>
            <c:extLst>
              <c:ext xmlns:c16="http://schemas.microsoft.com/office/drawing/2014/chart" uri="{C3380CC4-5D6E-409C-BE32-E72D297353CC}">
                <c16:uniqueId val="{00000005-7F0A-4247-BDD3-02E0A3AC8455}"/>
              </c:ext>
            </c:extLst>
          </c:dPt>
          <c:dPt>
            <c:idx val="14"/>
            <c:invertIfNegative val="0"/>
            <c:bubble3D val="0"/>
            <c:spPr>
              <a:solidFill>
                <a:srgbClr val="002060"/>
              </a:solidFill>
            </c:spPr>
            <c:extLst>
              <c:ext xmlns:c16="http://schemas.microsoft.com/office/drawing/2014/chart" uri="{C3380CC4-5D6E-409C-BE32-E72D297353CC}">
                <c16:uniqueId val="{00000007-7F0A-4247-BDD3-02E0A3AC8455}"/>
              </c:ext>
            </c:extLst>
          </c:dPt>
          <c:dPt>
            <c:idx val="15"/>
            <c:invertIfNegative val="0"/>
            <c:bubble3D val="0"/>
            <c:spPr>
              <a:solidFill>
                <a:srgbClr val="002060"/>
              </a:solidFill>
            </c:spPr>
            <c:extLst>
              <c:ext xmlns:c16="http://schemas.microsoft.com/office/drawing/2014/chart" uri="{C3380CC4-5D6E-409C-BE32-E72D297353CC}">
                <c16:uniqueId val="{00000009-7F0A-4247-BDD3-02E0A3AC8455}"/>
              </c:ext>
            </c:extLst>
          </c:dPt>
          <c:dPt>
            <c:idx val="16"/>
            <c:invertIfNegative val="0"/>
            <c:bubble3D val="0"/>
            <c:spPr>
              <a:solidFill>
                <a:srgbClr val="002060"/>
              </a:solidFill>
            </c:spPr>
            <c:extLst>
              <c:ext xmlns:c16="http://schemas.microsoft.com/office/drawing/2014/chart" uri="{C3380CC4-5D6E-409C-BE32-E72D297353CC}">
                <c16:uniqueId val="{0000000B-664E-4897-954E-DB010EE97028}"/>
              </c:ext>
            </c:extLst>
          </c:dPt>
          <c:dPt>
            <c:idx val="17"/>
            <c:invertIfNegative val="0"/>
            <c:bubble3D val="0"/>
            <c:spPr>
              <a:solidFill>
                <a:srgbClr val="92D050"/>
              </a:solidFill>
            </c:spPr>
            <c:extLst>
              <c:ext xmlns:c16="http://schemas.microsoft.com/office/drawing/2014/chart" uri="{C3380CC4-5D6E-409C-BE32-E72D297353CC}">
                <c16:uniqueId val="{0000000D-664E-4897-954E-DB010EE97028}"/>
              </c:ext>
            </c:extLst>
          </c:dPt>
          <c:dPt>
            <c:idx val="18"/>
            <c:invertIfNegative val="0"/>
            <c:bubble3D val="0"/>
            <c:spPr>
              <a:solidFill>
                <a:srgbClr val="92D050"/>
              </a:solidFill>
            </c:spPr>
            <c:extLst>
              <c:ext xmlns:c16="http://schemas.microsoft.com/office/drawing/2014/chart" uri="{C3380CC4-5D6E-409C-BE32-E72D297353CC}">
                <c16:uniqueId val="{00000010-E273-48D2-9DB2-34B01F5CCF8F}"/>
              </c:ext>
            </c:extLst>
          </c:dPt>
          <c:dPt>
            <c:idx val="19"/>
            <c:invertIfNegative val="0"/>
            <c:bubble3D val="0"/>
            <c:spPr>
              <a:solidFill>
                <a:srgbClr val="C00000"/>
              </a:solidFill>
            </c:spPr>
            <c:extLst>
              <c:ext xmlns:c16="http://schemas.microsoft.com/office/drawing/2014/chart" uri="{C3380CC4-5D6E-409C-BE32-E72D297353CC}">
                <c16:uniqueId val="{00000011-E273-48D2-9DB2-34B01F5CCF8F}"/>
              </c:ext>
            </c:extLst>
          </c:dPt>
          <c:dPt>
            <c:idx val="20"/>
            <c:invertIfNegative val="0"/>
            <c:bubble3D val="0"/>
            <c:spPr>
              <a:solidFill>
                <a:srgbClr val="C00000"/>
              </a:solidFill>
            </c:spPr>
            <c:extLst>
              <c:ext xmlns:c16="http://schemas.microsoft.com/office/drawing/2014/chart" uri="{C3380CC4-5D6E-409C-BE32-E72D297353CC}">
                <c16:uniqueId val="{00000014-D103-4D13-86A0-333D261B001D}"/>
              </c:ext>
            </c:extLst>
          </c:dPt>
          <c:dPt>
            <c:idx val="21"/>
            <c:invertIfNegative val="0"/>
            <c:bubble3D val="0"/>
            <c:spPr>
              <a:solidFill>
                <a:srgbClr val="C00000"/>
              </a:solidFill>
            </c:spPr>
            <c:extLst>
              <c:ext xmlns:c16="http://schemas.microsoft.com/office/drawing/2014/chart" uri="{C3380CC4-5D6E-409C-BE32-E72D297353CC}">
                <c16:uniqueId val="{00000015-D103-4D13-86A0-333D261B001D}"/>
              </c:ext>
            </c:extLst>
          </c:dPt>
          <c:dPt>
            <c:idx val="28"/>
            <c:invertIfNegative val="0"/>
            <c:bubble3D val="0"/>
            <c:spPr>
              <a:solidFill>
                <a:srgbClr val="002060"/>
              </a:solidFill>
            </c:spPr>
            <c:extLst>
              <c:ext xmlns:c16="http://schemas.microsoft.com/office/drawing/2014/chart" uri="{C3380CC4-5D6E-409C-BE32-E72D297353CC}">
                <c16:uniqueId val="{0000000B-7F0A-4247-BDD3-02E0A3AC8455}"/>
              </c:ext>
            </c:extLst>
          </c:dPt>
          <c:dLbls>
            <c:dLbl>
              <c:idx val="16"/>
              <c:numFmt formatCode="#,##0.0" sourceLinked="0"/>
              <c:spPr>
                <a:noFill/>
                <a:ln>
                  <a:noFill/>
                </a:ln>
                <a:effectLst/>
              </c:spPr>
              <c:txPr>
                <a:bodyPr anchorCtr="0"/>
                <a:lstStyle/>
                <a:p>
                  <a:pPr algn="ctr">
                    <a:defRPr lang="de-DE"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664E-4897-954E-DB010EE97028}"/>
                </c:ext>
              </c:extLst>
            </c:dLbl>
            <c:dLbl>
              <c:idx val="17"/>
              <c:numFmt formatCode="#,##0" sourceLinked="0"/>
              <c:spPr>
                <a:noFill/>
                <a:ln>
                  <a:noFill/>
                </a:ln>
                <a:effectLst/>
              </c:spPr>
              <c:txPr>
                <a:bodyPr anchorCtr="0"/>
                <a:lstStyle/>
                <a:p>
                  <a:pPr algn="ctr">
                    <a:defRPr lang="de-DE"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D-664E-4897-954E-DB010EE97028}"/>
                </c:ext>
              </c:extLst>
            </c:dLbl>
            <c:dLbl>
              <c:idx val="18"/>
              <c:numFmt formatCode="#,##0" sourceLinked="0"/>
              <c:spPr>
                <a:noFill/>
                <a:ln>
                  <a:noFill/>
                </a:ln>
                <a:effectLst/>
              </c:spPr>
              <c:txPr>
                <a:bodyPr anchorCtr="0"/>
                <a:lstStyle/>
                <a:p>
                  <a:pPr algn="ctr">
                    <a:defRPr lang="de-DE"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E273-48D2-9DB2-34B01F5CCF8F}"/>
                </c:ext>
              </c:extLst>
            </c:dLbl>
            <c:dLbl>
              <c:idx val="19"/>
              <c:numFmt formatCode="#,##0" sourceLinked="0"/>
              <c:spPr>
                <a:noFill/>
                <a:ln>
                  <a:noFill/>
                </a:ln>
                <a:effectLst/>
              </c:spPr>
              <c:txPr>
                <a:bodyPr anchorCtr="0"/>
                <a:lstStyle/>
                <a:p>
                  <a:pPr algn="ctr">
                    <a:defRPr lang="de-DE"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1-E273-48D2-9DB2-34B01F5CCF8F}"/>
                </c:ext>
              </c:extLst>
            </c:dLbl>
            <c:dLbl>
              <c:idx val="20"/>
              <c:numFmt formatCode="#,##0" sourceLinked="0"/>
              <c:spPr>
                <a:noFill/>
                <a:ln>
                  <a:noFill/>
                </a:ln>
                <a:effectLst/>
              </c:spPr>
              <c:txPr>
                <a:bodyPr anchorCtr="0"/>
                <a:lstStyle/>
                <a:p>
                  <a:pPr algn="ctr">
                    <a:defRPr lang="de-DE"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4-D103-4D13-86A0-333D261B001D}"/>
                </c:ext>
              </c:extLst>
            </c:dLbl>
            <c:dLbl>
              <c:idx val="21"/>
              <c:numFmt formatCode="#,##0" sourceLinked="0"/>
              <c:spPr>
                <a:noFill/>
                <a:ln>
                  <a:noFill/>
                </a:ln>
                <a:effectLst/>
              </c:spPr>
              <c:txPr>
                <a:bodyPr anchorCtr="0"/>
                <a:lstStyle/>
                <a:p>
                  <a:pPr algn="ctr">
                    <a:defRPr lang="de-DE"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5-D103-4D13-86A0-333D261B001D}"/>
                </c:ext>
              </c:extLst>
            </c:dLbl>
            <c:spPr>
              <a:noFill/>
              <a:ln>
                <a:noFill/>
              </a:ln>
              <a:effectLst/>
            </c:spPr>
            <c:txPr>
              <a:bodyPr anchorCtr="0"/>
              <a:lstStyle/>
              <a:p>
                <a:pPr algn="ctr">
                  <a:defRPr lang="de-DE"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'RES share'!$A$2:$A$23</c:f>
              <c:numCache>
                <c:formatCode>General</c:formatCode>
                <c:ptCount val="22"/>
                <c:pt idx="0">
                  <c:v>1990</c:v>
                </c:pt>
                <c:pt idx="2">
                  <c:v>2000</c:v>
                </c:pt>
                <c:pt idx="4">
                  <c:v>2005</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2030</c:v>
                </c:pt>
                <c:pt idx="20">
                  <c:v>2040</c:v>
                </c:pt>
                <c:pt idx="21">
                  <c:v>2050</c:v>
                </c:pt>
              </c:numCache>
            </c:numRef>
          </c:cat>
          <c:val>
            <c:numRef>
              <c:f>'RES share'!$B$2:$B$23</c:f>
              <c:numCache>
                <c:formatCode>General</c:formatCode>
                <c:ptCount val="22"/>
                <c:pt idx="0" formatCode="0.0">
                  <c:v>3.4</c:v>
                </c:pt>
                <c:pt idx="2" formatCode="0.0">
                  <c:v>6.3</c:v>
                </c:pt>
                <c:pt idx="4" formatCode="0.0">
                  <c:v>10.3</c:v>
                </c:pt>
                <c:pt idx="6" formatCode="0.0">
                  <c:v>15.2</c:v>
                </c:pt>
                <c:pt idx="7" formatCode="0.0">
                  <c:v>16.399999999999999</c:v>
                </c:pt>
                <c:pt idx="8" formatCode="* #,##0.0;* \(#,##0.0\);* &quot;-&quot;">
                  <c:v>17</c:v>
                </c:pt>
                <c:pt idx="9" formatCode="* #,##0.0;* \(#,##0.0\);* &quot;-&quot;">
                  <c:v>20.399999999999999</c:v>
                </c:pt>
                <c:pt idx="10" formatCode="* #,##0.0;* \(#,##0.0\);* &quot;-&quot;">
                  <c:v>23.5</c:v>
                </c:pt>
                <c:pt idx="11" formatCode="* #,##0.0;* \(#,##0.0\);* &quot;-&quot;">
                  <c:v>25.1</c:v>
                </c:pt>
                <c:pt idx="12" formatCode="* #,##0.0;* \(#,##0.0\);* &quot;-&quot;">
                  <c:v>27.4</c:v>
                </c:pt>
                <c:pt idx="13" formatCode="* #,##0.0;* \(#,##0.0\);* &quot;-&quot;">
                  <c:v>31.5</c:v>
                </c:pt>
                <c:pt idx="14" formatCode="* #,##0.0;* \(#,##0.0\);* &quot;-&quot;">
                  <c:v>31.6</c:v>
                </c:pt>
                <c:pt idx="15" formatCode="* #,##0.0;* \(#,##0.0\);* &quot;-&quot;">
                  <c:v>36</c:v>
                </c:pt>
                <c:pt idx="16" formatCode="* #,##0.0;* \(#,##0.0\);* &quot;-&quot;">
                  <c:v>37.799999999999997</c:v>
                </c:pt>
                <c:pt idx="18" formatCode="0.0">
                  <c:v>35</c:v>
                </c:pt>
                <c:pt idx="19" formatCode="0.0">
                  <c:v>50</c:v>
                </c:pt>
                <c:pt idx="20" formatCode="0.0">
                  <c:v>65</c:v>
                </c:pt>
                <c:pt idx="21" formatCode="0.0">
                  <c:v>80</c:v>
                </c:pt>
              </c:numCache>
            </c:numRef>
          </c:val>
          <c:extLst>
            <c:ext xmlns:c16="http://schemas.microsoft.com/office/drawing/2014/chart" uri="{C3380CC4-5D6E-409C-BE32-E72D297353CC}">
              <c16:uniqueId val="{0000000C-7F0A-4247-BDD3-02E0A3AC8455}"/>
            </c:ext>
          </c:extLst>
        </c:ser>
        <c:dLbls>
          <c:showLegendKey val="0"/>
          <c:showVal val="0"/>
          <c:showCatName val="0"/>
          <c:showSerName val="0"/>
          <c:showPercent val="0"/>
          <c:showBubbleSize val="0"/>
        </c:dLbls>
        <c:gapWidth val="150"/>
        <c:axId val="375891888"/>
        <c:axId val="376703232"/>
      </c:barChart>
      <c:catAx>
        <c:axId val="375891888"/>
        <c:scaling>
          <c:orientation val="minMax"/>
        </c:scaling>
        <c:delete val="0"/>
        <c:axPos val="b"/>
        <c:numFmt formatCode="General" sourceLinked="1"/>
        <c:majorTickMark val="out"/>
        <c:minorTickMark val="none"/>
        <c:tickLblPos val="nextTo"/>
        <c:txPr>
          <a:bodyPr/>
          <a:lstStyle/>
          <a:p>
            <a:pPr algn="ctr">
              <a:defRPr lang="de-DE"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76703232"/>
        <c:crosses val="autoZero"/>
        <c:auto val="1"/>
        <c:lblAlgn val="ctr"/>
        <c:lblOffset val="100"/>
        <c:noMultiLvlLbl val="0"/>
      </c:catAx>
      <c:valAx>
        <c:axId val="376703232"/>
        <c:scaling>
          <c:orientation val="minMax"/>
        </c:scaling>
        <c:delete val="0"/>
        <c:axPos val="l"/>
        <c:majorGridlines>
          <c:spPr>
            <a:ln>
              <a:solidFill>
                <a:schemeClr val="bg1"/>
              </a:solidFill>
            </a:ln>
          </c:spPr>
        </c:majorGridlines>
        <c:numFmt formatCode="0" sourceLinked="0"/>
        <c:majorTickMark val="out"/>
        <c:minorTickMark val="none"/>
        <c:tickLblPos val="nextTo"/>
        <c:txPr>
          <a:bodyPr/>
          <a:lstStyle/>
          <a:p>
            <a:pPr algn="ctr">
              <a:defRPr lang="de-DE"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75891888"/>
        <c:crosses val="autoZero"/>
        <c:crossBetween val="between"/>
      </c:valAx>
      <c:spPr>
        <a:gradFill>
          <a:gsLst>
            <a:gs pos="3000">
              <a:schemeClr val="accent1">
                <a:lumMod val="20000"/>
                <a:lumOff val="80000"/>
              </a:schemeClr>
            </a:gs>
            <a:gs pos="100000">
              <a:schemeClr val="bg1"/>
            </a:gs>
          </a:gsLst>
          <a:lin ang="5400000" scaled="0"/>
        </a:gradFill>
      </c:spPr>
    </c:plotArea>
    <c:plotVisOnly val="1"/>
    <c:dispBlanksAs val="gap"/>
    <c:showDLblsOverMax val="0"/>
  </c:chart>
  <c:txPr>
    <a:bodyPr/>
    <a:lstStyle/>
    <a:p>
      <a:pPr algn="ctr">
        <a:defRPr lang="de-DE"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800" b="1" i="0" u="none" strike="noStrike" kern="1200" spc="0" baseline="0">
                <a:solidFill>
                  <a:srgbClr val="004F80"/>
                </a:solidFill>
                <a:latin typeface="Arial" panose="020B0604020202020204" pitchFamily="34" charset="0"/>
                <a:ea typeface="+mn-ea"/>
                <a:cs typeface="Arial" panose="020B0604020202020204" pitchFamily="34" charset="0"/>
              </a:defRPr>
            </a:pPr>
            <a:r>
              <a:rPr lang="en-US" sz="1800" b="1" i="0" u="none" strike="noStrike" kern="1200" spc="0" baseline="0" dirty="0">
                <a:solidFill>
                  <a:srgbClr val="C00000"/>
                </a:solidFill>
                <a:latin typeface="Arial" panose="020B0604020202020204" pitchFamily="34" charset="0"/>
                <a:ea typeface="+mn-ea"/>
                <a:cs typeface="Arial" panose="020B0604020202020204" pitchFamily="34" charset="0"/>
              </a:rPr>
              <a:t>Gross</a:t>
            </a:r>
            <a:r>
              <a:rPr lang="en-US" sz="1800" b="1" i="0" u="none" strike="noStrike" kern="1200" spc="0" baseline="0" dirty="0">
                <a:solidFill>
                  <a:srgbClr val="004F80"/>
                </a:solidFill>
                <a:latin typeface="Arial" panose="020B0604020202020204" pitchFamily="34" charset="0"/>
                <a:ea typeface="+mn-ea"/>
                <a:cs typeface="Arial" panose="020B0604020202020204" pitchFamily="34" charset="0"/>
              </a:rPr>
              <a:t> electricity production in 2018 (646,8 TWh)</a:t>
            </a:r>
          </a:p>
        </c:rich>
      </c:tx>
      <c:layout>
        <c:manualLayout>
          <c:xMode val="edge"/>
          <c:yMode val="edge"/>
          <c:x val="0.1837435707399433"/>
          <c:y val="2.4426188913491381E-2"/>
        </c:manualLayout>
      </c:layout>
      <c:overlay val="0"/>
      <c:spPr>
        <a:noFill/>
        <a:ln>
          <a:noFill/>
        </a:ln>
        <a:effectLst/>
      </c:spPr>
      <c:txPr>
        <a:bodyPr rot="0" spcFirstLastPara="1" vertOverflow="ellipsis" vert="horz" wrap="square" anchor="ctr" anchorCtr="1"/>
        <a:lstStyle/>
        <a:p>
          <a:pPr algn="ctr" rtl="0">
            <a:defRPr lang="en-US" sz="1800" b="1" i="0" u="none" strike="noStrike" kern="1200" spc="0" baseline="0">
              <a:solidFill>
                <a:srgbClr val="004F8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6341189969214857"/>
          <c:y val="0.16053103332161425"/>
          <c:w val="0.36495432760665564"/>
          <c:h val="0.75397489454100319"/>
        </c:manualLayout>
      </c:layout>
      <c:doughnutChart>
        <c:varyColors val="1"/>
        <c:ser>
          <c:idx val="0"/>
          <c:order val="0"/>
          <c:tx>
            <c:strRef>
              <c:f>Tabelle1!$B$1</c:f>
              <c:strCache>
                <c:ptCount val="1"/>
                <c:pt idx="0">
                  <c:v>Gross electricity generation 2018 (in TWh)</c:v>
                </c:pt>
              </c:strCache>
            </c:strRef>
          </c:tx>
          <c:dPt>
            <c:idx val="0"/>
            <c:bubble3D val="0"/>
            <c:spPr>
              <a:solidFill>
                <a:srgbClr val="996633"/>
              </a:solidFill>
              <a:ln w="19050">
                <a:solidFill>
                  <a:schemeClr val="lt1"/>
                </a:solidFill>
              </a:ln>
              <a:effectLst/>
            </c:spPr>
            <c:extLst>
              <c:ext xmlns:c16="http://schemas.microsoft.com/office/drawing/2014/chart" uri="{C3380CC4-5D6E-409C-BE32-E72D297353CC}">
                <c16:uniqueId val="{00000001-5F0B-4D8E-A4C5-8B56D747C500}"/>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5F0B-4D8E-A4C5-8B56D747C500}"/>
              </c:ext>
            </c:extLst>
          </c:dPt>
          <c:dPt>
            <c:idx val="2"/>
            <c:bubble3D val="0"/>
            <c:spPr>
              <a:solidFill>
                <a:srgbClr val="E32321"/>
              </a:solidFill>
              <a:ln w="19050">
                <a:solidFill>
                  <a:schemeClr val="lt1"/>
                </a:solidFill>
              </a:ln>
              <a:effectLst/>
            </c:spPr>
            <c:extLst>
              <c:ext xmlns:c16="http://schemas.microsoft.com/office/drawing/2014/chart" uri="{C3380CC4-5D6E-409C-BE32-E72D297353CC}">
                <c16:uniqueId val="{00000005-5F0B-4D8E-A4C5-8B56D747C500}"/>
              </c:ext>
            </c:extLst>
          </c:dPt>
          <c:dPt>
            <c:idx val="3"/>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7-5F0B-4D8E-A4C5-8B56D747C500}"/>
              </c:ext>
            </c:extLst>
          </c:dPt>
          <c:dPt>
            <c:idx val="4"/>
            <c:bubble3D val="0"/>
            <c:spPr>
              <a:solidFill>
                <a:srgbClr val="92D050"/>
              </a:solidFill>
              <a:ln w="19050">
                <a:solidFill>
                  <a:schemeClr val="lt1"/>
                </a:solidFill>
              </a:ln>
              <a:effectLst/>
            </c:spPr>
            <c:extLst>
              <c:ext xmlns:c16="http://schemas.microsoft.com/office/drawing/2014/chart" uri="{C3380CC4-5D6E-409C-BE32-E72D297353CC}">
                <c16:uniqueId val="{00000009-5F0B-4D8E-A4C5-8B56D747C500}"/>
              </c:ext>
            </c:extLst>
          </c:dPt>
          <c:dPt>
            <c:idx val="5"/>
            <c:bubble3D val="0"/>
            <c:spPr>
              <a:solidFill>
                <a:srgbClr val="B696B5"/>
              </a:solidFill>
              <a:ln w="19050">
                <a:solidFill>
                  <a:schemeClr val="lt1"/>
                </a:solidFill>
              </a:ln>
              <a:effectLst/>
            </c:spPr>
            <c:extLst>
              <c:ext xmlns:c16="http://schemas.microsoft.com/office/drawing/2014/chart" uri="{C3380CC4-5D6E-409C-BE32-E72D297353CC}">
                <c16:uniqueId val="{0000000B-5F0B-4D8E-A4C5-8B56D747C50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F0B-4D8E-A4C5-8B56D747C500}"/>
              </c:ext>
            </c:extLst>
          </c:dPt>
          <c:dLbls>
            <c:dLbl>
              <c:idx val="0"/>
              <c:layout>
                <c:manualLayout>
                  <c:x val="0.20448291954544598"/>
                  <c:y val="1.600780868716447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02485204403653"/>
                      <c:h val="0.19174558297090735"/>
                    </c:manualLayout>
                  </c15:layout>
                </c:ext>
                <c:ext xmlns:c16="http://schemas.microsoft.com/office/drawing/2014/chart" uri="{C3380CC4-5D6E-409C-BE32-E72D297353CC}">
                  <c16:uniqueId val="{00000001-5F0B-4D8E-A4C5-8B56D747C500}"/>
                </c:ext>
              </c:extLst>
            </c:dLbl>
            <c:dLbl>
              <c:idx val="1"/>
              <c:layout>
                <c:manualLayout>
                  <c:x val="0.12111680619230251"/>
                  <c:y val="3.7993782861758828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5F0B-4D8E-A4C5-8B56D747C500}"/>
                </c:ext>
              </c:extLst>
            </c:dLbl>
            <c:dLbl>
              <c:idx val="2"/>
              <c:layout>
                <c:manualLayout>
                  <c:x val="7.9266076115485459E-2"/>
                  <c:y val="0.13793247697422978"/>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5F0B-4D8E-A4C5-8B56D747C500}"/>
                </c:ext>
              </c:extLst>
            </c:dLbl>
            <c:dLbl>
              <c:idx val="3"/>
              <c:layout>
                <c:manualLayout>
                  <c:x val="-0.23279593917481542"/>
                  <c:y val="3.8209916167203997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5F0B-4D8E-A4C5-8B56D747C500}"/>
                </c:ext>
              </c:extLst>
            </c:dLbl>
            <c:dLbl>
              <c:idx val="4"/>
              <c:layout>
                <c:manualLayout>
                  <c:x val="-0.185097185327498"/>
                  <c:y val="4.0738363301093622E-2"/>
                </c:manualLayout>
              </c:layout>
              <c:tx>
                <c:rich>
                  <a:bodyPr rot="0" spcFirstLastPara="1" vertOverflow="ellipsis" vert="horz" wrap="square" lIns="38100" tIns="19050" rIns="38100" bIns="19050" anchor="ctr" anchorCtr="1">
                    <a:noAutofit/>
                  </a:bodyPr>
                  <a:lstStyle/>
                  <a:p>
                    <a:pPr>
                      <a:defRPr sz="1400" b="0" i="0" u="none" strike="noStrike" kern="1200" baseline="0">
                        <a:solidFill>
                          <a:srgbClr val="92D050"/>
                        </a:solidFill>
                        <a:latin typeface="Arial" panose="020B0604020202020204" pitchFamily="34" charset="0"/>
                        <a:ea typeface="+mn-ea"/>
                        <a:cs typeface="Arial" panose="020B0604020202020204" pitchFamily="34" charset="0"/>
                      </a:defRPr>
                    </a:pPr>
                    <a:fld id="{68C4113D-B9B1-49DB-8934-5692CD6F3F6B}" type="CATEGORYNAME">
                      <a:rPr lang="en-US" sz="1400" dirty="0">
                        <a:solidFill>
                          <a:schemeClr val="accent4"/>
                        </a:solidFill>
                      </a:rPr>
                      <a:pPr>
                        <a:defRPr sz="1400">
                          <a:solidFill>
                            <a:srgbClr val="92D050"/>
                          </a:solidFill>
                          <a:latin typeface="Arial" panose="020B0604020202020204" pitchFamily="34" charset="0"/>
                          <a:cs typeface="Arial" panose="020B0604020202020204" pitchFamily="34" charset="0"/>
                        </a:defRPr>
                      </a:pPr>
                      <a:t>[RUBRIKENNAME]</a:t>
                    </a:fld>
                    <a:r>
                      <a:rPr lang="en-US" sz="1400" baseline="0" dirty="0">
                        <a:solidFill>
                          <a:schemeClr val="accent4"/>
                        </a:solidFill>
                      </a:rPr>
                      <a:t>
</a:t>
                    </a:r>
                    <a:fld id="{77E47668-5857-47C9-89F2-11E0D505A1A6}" type="VALUE">
                      <a:rPr lang="en-US" sz="1400" baseline="0" smtClean="0">
                        <a:solidFill>
                          <a:schemeClr val="accent4"/>
                        </a:solidFill>
                      </a:rPr>
                      <a:pPr>
                        <a:defRPr sz="1400">
                          <a:solidFill>
                            <a:srgbClr val="92D050"/>
                          </a:solidFill>
                          <a:latin typeface="Arial" panose="020B0604020202020204" pitchFamily="34" charset="0"/>
                          <a:cs typeface="Arial" panose="020B0604020202020204" pitchFamily="34" charset="0"/>
                        </a:defRPr>
                      </a:pPr>
                      <a:t>[WERT]</a:t>
                    </a:fld>
                    <a:endParaRPr lang="en-US" sz="1400" baseline="0" dirty="0">
                      <a:solidFill>
                        <a:schemeClr val="accent4"/>
                      </a:solidFill>
                    </a:endParaRPr>
                  </a:p>
                  <a:p>
                    <a:pPr>
                      <a:defRPr sz="1400">
                        <a:solidFill>
                          <a:srgbClr val="92D050"/>
                        </a:solidFill>
                        <a:latin typeface="Arial" panose="020B0604020202020204" pitchFamily="34" charset="0"/>
                        <a:cs typeface="Arial" panose="020B0604020202020204" pitchFamily="34" charset="0"/>
                      </a:defRPr>
                    </a:pPr>
                    <a:r>
                      <a:rPr lang="en-US" sz="1400" baseline="0" dirty="0">
                        <a:solidFill>
                          <a:schemeClr val="accent4"/>
                        </a:solidFill>
                      </a:rPr>
                      <a:t>35%</a:t>
                    </a: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rgbClr val="92D050"/>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1949999999999998"/>
                      <c:h val="0.22044635494425968"/>
                    </c:manualLayout>
                  </c15:layout>
                  <c15:dlblFieldTable/>
                  <c15:showDataLabelsRange val="0"/>
                </c:ext>
                <c:ext xmlns:c16="http://schemas.microsoft.com/office/drawing/2014/chart" uri="{C3380CC4-5D6E-409C-BE32-E72D297353CC}">
                  <c16:uniqueId val="{00000009-5F0B-4D8E-A4C5-8B56D747C500}"/>
                </c:ext>
              </c:extLst>
            </c:dLbl>
            <c:dLbl>
              <c:idx val="5"/>
              <c:layout>
                <c:manualLayout>
                  <c:x val="-0.19504524633565617"/>
                  <c:y val="-1.8996891430879428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5F0B-4D8E-A4C5-8B56D747C500}"/>
                </c:ext>
              </c:extLst>
            </c:dLbl>
            <c:dLbl>
              <c:idx val="6"/>
              <c:layout>
                <c:manualLayout>
                  <c:x val="0.17232163167104111"/>
                  <c:y val="-4.5690917352451184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5F0B-4D8E-A4C5-8B56D747C50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Tabelle1!$A$2:$A$8</c:f>
              <c:strCache>
                <c:ptCount val="7"/>
                <c:pt idx="0">
                  <c:v>Lignite</c:v>
                </c:pt>
                <c:pt idx="1">
                  <c:v>Hard coal</c:v>
                </c:pt>
                <c:pt idx="2">
                  <c:v>Nuclear</c:v>
                </c:pt>
                <c:pt idx="3">
                  <c:v>Natural gas</c:v>
                </c:pt>
                <c:pt idx="4">
                  <c:v>Renewables</c:v>
                </c:pt>
                <c:pt idx="5">
                  <c:v>Mineral oil</c:v>
                </c:pt>
                <c:pt idx="6">
                  <c:v>Other</c:v>
                </c:pt>
              </c:strCache>
            </c:strRef>
          </c:cat>
          <c:val>
            <c:numRef>
              <c:f>Tabelle1!$B$2:$B$8</c:f>
              <c:numCache>
                <c:formatCode>0.0</c:formatCode>
                <c:ptCount val="7"/>
                <c:pt idx="0">
                  <c:v>145.5</c:v>
                </c:pt>
                <c:pt idx="1">
                  <c:v>83.2</c:v>
                </c:pt>
                <c:pt idx="2">
                  <c:v>76</c:v>
                </c:pt>
                <c:pt idx="3">
                  <c:v>83.4</c:v>
                </c:pt>
                <c:pt idx="4">
                  <c:v>226.4</c:v>
                </c:pt>
                <c:pt idx="5">
                  <c:v>5.2</c:v>
                </c:pt>
                <c:pt idx="6">
                  <c:v>27</c:v>
                </c:pt>
              </c:numCache>
            </c:numRef>
          </c:val>
          <c:extLst>
            <c:ext xmlns:c16="http://schemas.microsoft.com/office/drawing/2014/chart" uri="{C3380CC4-5D6E-409C-BE32-E72D297353CC}">
              <c16:uniqueId val="{0000000E-5F0B-4D8E-A4C5-8B56D747C50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81944214785651803"/>
          <c:y val="0.2924454317497181"/>
          <c:w val="0.15298972003499561"/>
          <c:h val="0.5064573130711365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GB" sz="1800" b="1" i="0" u="none" strike="noStrike" kern="1200" spc="0" baseline="0" dirty="0" smtClean="0">
                <a:solidFill>
                  <a:srgbClr val="004F80"/>
                </a:solidFill>
                <a:latin typeface="Arial" panose="020B0604020202020204" pitchFamily="34" charset="0"/>
                <a:ea typeface="+mn-ea"/>
                <a:cs typeface="Arial" panose="020B0604020202020204" pitchFamily="34" charset="0"/>
              </a:defRPr>
            </a:pPr>
            <a:r>
              <a:rPr lang="en-GB" sz="1800" b="1" i="0" u="none" strike="noStrike" kern="1200" baseline="0" dirty="0">
                <a:solidFill>
                  <a:srgbClr val="004F80"/>
                </a:solidFill>
                <a:latin typeface="Arial" panose="020B0604020202020204" pitchFamily="34" charset="0"/>
                <a:ea typeface="+mn-ea"/>
                <a:cs typeface="Arial" panose="020B0604020202020204" pitchFamily="34" charset="0"/>
              </a:rPr>
              <a:t>Saved energy imports in € billion</a:t>
            </a:r>
          </a:p>
        </c:rich>
      </c:tx>
      <c:overlay val="0"/>
      <c:spPr>
        <a:noFill/>
        <a:ln>
          <a:noFill/>
        </a:ln>
        <a:effectLst/>
      </c:spPr>
      <c:txPr>
        <a:bodyPr rot="0" spcFirstLastPara="1" vertOverflow="ellipsis" vert="horz" wrap="square" anchor="ctr" anchorCtr="1"/>
        <a:lstStyle/>
        <a:p>
          <a:pPr algn="ctr" rtl="0">
            <a:defRPr lang="en-GB" sz="1800" b="1" i="0" u="none" strike="noStrike" kern="1200" spc="0" baseline="0" dirty="0" smtClean="0">
              <a:solidFill>
                <a:srgbClr val="004F8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8280949388098617E-2"/>
          <c:y val="0.13237155177387247"/>
          <c:w val="0.93732343341899438"/>
          <c:h val="0.68502827176248238"/>
        </c:manualLayout>
      </c:layout>
      <c:barChart>
        <c:barDir val="col"/>
        <c:grouping val="stacked"/>
        <c:varyColors val="0"/>
        <c:ser>
          <c:idx val="0"/>
          <c:order val="0"/>
          <c:tx>
            <c:strRef>
              <c:f>Tabelle1!$B$1</c:f>
              <c:strCache>
                <c:ptCount val="1"/>
                <c:pt idx="0">
                  <c:v>Saved energy imports -ENERGY EFFICIENCY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Tabelle1!$A$2:$A$7</c:f>
              <c:numCache>
                <c:formatCode>General</c:formatCode>
                <c:ptCount val="6"/>
                <c:pt idx="0">
                  <c:v>2010</c:v>
                </c:pt>
                <c:pt idx="1">
                  <c:v>2011</c:v>
                </c:pt>
                <c:pt idx="2">
                  <c:v>2012</c:v>
                </c:pt>
                <c:pt idx="3">
                  <c:v>2013</c:v>
                </c:pt>
                <c:pt idx="4">
                  <c:v>2014</c:v>
                </c:pt>
                <c:pt idx="5">
                  <c:v>2015</c:v>
                </c:pt>
              </c:numCache>
            </c:numRef>
          </c:cat>
          <c:val>
            <c:numRef>
              <c:f>Tabelle1!$B$2:$B$7</c:f>
              <c:numCache>
                <c:formatCode>#,##0.0</c:formatCode>
                <c:ptCount val="6"/>
                <c:pt idx="0">
                  <c:v>18.600000000000001</c:v>
                </c:pt>
                <c:pt idx="1">
                  <c:v>24</c:v>
                </c:pt>
                <c:pt idx="2">
                  <c:v>26</c:v>
                </c:pt>
                <c:pt idx="3">
                  <c:v>25.1</c:v>
                </c:pt>
                <c:pt idx="4">
                  <c:v>22.2</c:v>
                </c:pt>
                <c:pt idx="5">
                  <c:v>16.3</c:v>
                </c:pt>
              </c:numCache>
            </c:numRef>
          </c:val>
          <c:extLst>
            <c:ext xmlns:c16="http://schemas.microsoft.com/office/drawing/2014/chart" uri="{C3380CC4-5D6E-409C-BE32-E72D297353CC}">
              <c16:uniqueId val="{00000000-229F-4F15-8AE6-4AFB3962555F}"/>
            </c:ext>
          </c:extLst>
        </c:ser>
        <c:ser>
          <c:idx val="1"/>
          <c:order val="1"/>
          <c:tx>
            <c:strRef>
              <c:f>Tabelle1!$C$1</c:f>
              <c:strCache>
                <c:ptCount val="1"/>
                <c:pt idx="0">
                  <c:v>Saved energy imports - RENEWABLES</c:v>
                </c:pt>
              </c:strCache>
            </c:strRef>
          </c:tx>
          <c:spPr>
            <a:solidFill>
              <a:srgbClr val="92D050"/>
            </a:solidFill>
            <a:ln>
              <a:noFill/>
            </a:ln>
            <a:effectLst/>
          </c:spPr>
          <c:invertIfNegative val="0"/>
          <c:dPt>
            <c:idx val="0"/>
            <c:invertIfNegative val="0"/>
            <c:bubble3D val="0"/>
            <c:spPr>
              <a:solidFill>
                <a:srgbClr val="76B31E"/>
              </a:solidFill>
              <a:ln>
                <a:noFill/>
              </a:ln>
              <a:effectLst/>
            </c:spPr>
            <c:extLst>
              <c:ext xmlns:c16="http://schemas.microsoft.com/office/drawing/2014/chart" uri="{C3380CC4-5D6E-409C-BE32-E72D297353CC}">
                <c16:uniqueId val="{00000000-A401-40E9-BC2F-31946AFCCE31}"/>
              </c:ext>
            </c:extLst>
          </c:dPt>
          <c:dPt>
            <c:idx val="1"/>
            <c:invertIfNegative val="0"/>
            <c:bubble3D val="0"/>
            <c:spPr>
              <a:solidFill>
                <a:srgbClr val="76B31E"/>
              </a:solidFill>
              <a:ln>
                <a:noFill/>
              </a:ln>
              <a:effectLst/>
            </c:spPr>
            <c:extLst>
              <c:ext xmlns:c16="http://schemas.microsoft.com/office/drawing/2014/chart" uri="{C3380CC4-5D6E-409C-BE32-E72D297353CC}">
                <c16:uniqueId val="{00000001-A401-40E9-BC2F-31946AFCCE31}"/>
              </c:ext>
            </c:extLst>
          </c:dPt>
          <c:dPt>
            <c:idx val="2"/>
            <c:invertIfNegative val="0"/>
            <c:bubble3D val="0"/>
            <c:spPr>
              <a:solidFill>
                <a:srgbClr val="76B31E"/>
              </a:solidFill>
              <a:ln>
                <a:noFill/>
              </a:ln>
              <a:effectLst/>
            </c:spPr>
            <c:extLst>
              <c:ext xmlns:c16="http://schemas.microsoft.com/office/drawing/2014/chart" uri="{C3380CC4-5D6E-409C-BE32-E72D297353CC}">
                <c16:uniqueId val="{00000002-A401-40E9-BC2F-31946AFCCE31}"/>
              </c:ext>
            </c:extLst>
          </c:dPt>
          <c:dPt>
            <c:idx val="3"/>
            <c:invertIfNegative val="0"/>
            <c:bubble3D val="0"/>
            <c:spPr>
              <a:solidFill>
                <a:srgbClr val="76B31E"/>
              </a:solidFill>
              <a:ln>
                <a:noFill/>
              </a:ln>
              <a:effectLst/>
            </c:spPr>
            <c:extLst>
              <c:ext xmlns:c16="http://schemas.microsoft.com/office/drawing/2014/chart" uri="{C3380CC4-5D6E-409C-BE32-E72D297353CC}">
                <c16:uniqueId val="{00000003-A401-40E9-BC2F-31946AFCCE31}"/>
              </c:ext>
            </c:extLst>
          </c:dPt>
          <c:dPt>
            <c:idx val="4"/>
            <c:invertIfNegative val="0"/>
            <c:bubble3D val="0"/>
            <c:spPr>
              <a:solidFill>
                <a:srgbClr val="76B31E"/>
              </a:solidFill>
              <a:ln>
                <a:noFill/>
              </a:ln>
              <a:effectLst/>
            </c:spPr>
            <c:extLst>
              <c:ext xmlns:c16="http://schemas.microsoft.com/office/drawing/2014/chart" uri="{C3380CC4-5D6E-409C-BE32-E72D297353CC}">
                <c16:uniqueId val="{00000004-A401-40E9-BC2F-31946AFCCE31}"/>
              </c:ext>
            </c:extLst>
          </c:dPt>
          <c:dPt>
            <c:idx val="5"/>
            <c:invertIfNegative val="0"/>
            <c:bubble3D val="0"/>
            <c:spPr>
              <a:solidFill>
                <a:srgbClr val="76B31E"/>
              </a:solidFill>
              <a:ln>
                <a:noFill/>
              </a:ln>
              <a:effectLst/>
            </c:spPr>
            <c:extLst>
              <c:ext xmlns:c16="http://schemas.microsoft.com/office/drawing/2014/chart" uri="{C3380CC4-5D6E-409C-BE32-E72D297353CC}">
                <c16:uniqueId val="{00000005-A401-40E9-BC2F-31946AFCCE3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Tabelle1!$A$2:$A$7</c:f>
              <c:numCache>
                <c:formatCode>General</c:formatCode>
                <c:ptCount val="6"/>
                <c:pt idx="0">
                  <c:v>2010</c:v>
                </c:pt>
                <c:pt idx="1">
                  <c:v>2011</c:v>
                </c:pt>
                <c:pt idx="2">
                  <c:v>2012</c:v>
                </c:pt>
                <c:pt idx="3">
                  <c:v>2013</c:v>
                </c:pt>
                <c:pt idx="4">
                  <c:v>2014</c:v>
                </c:pt>
                <c:pt idx="5">
                  <c:v>2015</c:v>
                </c:pt>
              </c:numCache>
            </c:numRef>
          </c:cat>
          <c:val>
            <c:numRef>
              <c:f>Tabelle1!$C$2:$C$7</c:f>
              <c:numCache>
                <c:formatCode>#,##0.0</c:formatCode>
                <c:ptCount val="6"/>
                <c:pt idx="0">
                  <c:v>6.6</c:v>
                </c:pt>
                <c:pt idx="1">
                  <c:v>7.07</c:v>
                </c:pt>
                <c:pt idx="2">
                  <c:v>10</c:v>
                </c:pt>
                <c:pt idx="3">
                  <c:v>9.09</c:v>
                </c:pt>
                <c:pt idx="4">
                  <c:v>8.76</c:v>
                </c:pt>
                <c:pt idx="5">
                  <c:v>8.7800000000000011</c:v>
                </c:pt>
              </c:numCache>
            </c:numRef>
          </c:val>
          <c:extLst>
            <c:ext xmlns:c16="http://schemas.microsoft.com/office/drawing/2014/chart" uri="{C3380CC4-5D6E-409C-BE32-E72D297353CC}">
              <c16:uniqueId val="{00000001-229F-4F15-8AE6-4AFB3962555F}"/>
            </c:ext>
          </c:extLst>
        </c:ser>
        <c:dLbls>
          <c:showLegendKey val="0"/>
          <c:showVal val="0"/>
          <c:showCatName val="0"/>
          <c:showSerName val="0"/>
          <c:showPercent val="0"/>
          <c:showBubbleSize val="0"/>
        </c:dLbls>
        <c:gapWidth val="150"/>
        <c:overlap val="100"/>
        <c:axId val="372398032"/>
        <c:axId val="372401168"/>
      </c:barChart>
      <c:catAx>
        <c:axId val="372398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72401168"/>
        <c:crosses val="autoZero"/>
        <c:auto val="1"/>
        <c:lblAlgn val="ctr"/>
        <c:lblOffset val="100"/>
        <c:noMultiLvlLbl val="0"/>
      </c:catAx>
      <c:valAx>
        <c:axId val="372401168"/>
        <c:scaling>
          <c:orientation val="minMax"/>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72398032"/>
        <c:crosses val="autoZero"/>
        <c:crossBetween val="between"/>
      </c:valAx>
      <c:spPr>
        <a:gradFill>
          <a:gsLst>
            <a:gs pos="3000">
              <a:schemeClr val="accent1">
                <a:lumMod val="40000"/>
                <a:lumOff val="60000"/>
              </a:schemeClr>
            </a:gs>
            <a:gs pos="100000">
              <a:schemeClr val="bg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gradFill>
      <a:gsLst>
        <a:gs pos="100000">
          <a:schemeClr val="bg1"/>
        </a:gs>
        <a:gs pos="0">
          <a:schemeClr val="bg1"/>
        </a:gs>
      </a:gsLst>
      <a:lin ang="5400000" scaled="0"/>
    </a:gra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lgn="ctr" rtl="0">
              <a:defRPr lang="en-GB" sz="1600" b="1" i="0" u="none" strike="noStrike" kern="1200" spc="0" baseline="0">
                <a:solidFill>
                  <a:srgbClr val="004F80"/>
                </a:solidFill>
                <a:latin typeface="Arial" panose="020B0604020202020204" pitchFamily="34" charset="0"/>
                <a:ea typeface="+mn-ea"/>
                <a:cs typeface="Arial" panose="020B0604020202020204" pitchFamily="34" charset="0"/>
              </a:defRPr>
            </a:pPr>
            <a:r>
              <a:rPr lang="en-GB" sz="1600" b="1" i="0" u="none" strike="noStrike" kern="1200" spc="0" baseline="0">
                <a:solidFill>
                  <a:srgbClr val="004F80"/>
                </a:solidFill>
                <a:latin typeface="Arial" panose="020B0604020202020204" pitchFamily="34" charset="0"/>
                <a:ea typeface="+mn-ea"/>
                <a:cs typeface="Arial" panose="020B0604020202020204" pitchFamily="34" charset="0"/>
              </a:rPr>
              <a:t>Gross job creation in the German renewable energy sector</a:t>
            </a:r>
          </a:p>
        </c:rich>
      </c:tx>
      <c:overlay val="0"/>
    </c:title>
    <c:autoTitleDeleted val="0"/>
    <c:plotArea>
      <c:layout>
        <c:manualLayout>
          <c:layoutTarget val="inner"/>
          <c:xMode val="edge"/>
          <c:yMode val="edge"/>
          <c:x val="8.5849971271636752E-2"/>
          <c:y val="0.10592094442630375"/>
          <c:w val="0.86756460696402771"/>
          <c:h val="0.75250651014975634"/>
        </c:manualLayout>
      </c:layout>
      <c:barChart>
        <c:barDir val="col"/>
        <c:grouping val="stacked"/>
        <c:varyColors val="0"/>
        <c:ser>
          <c:idx val="0"/>
          <c:order val="0"/>
          <c:tx>
            <c:strRef>
              <c:f>Tabelle1!$B$1</c:f>
              <c:strCache>
                <c:ptCount val="1"/>
                <c:pt idx="0">
                  <c:v>wind onshore</c:v>
                </c:pt>
              </c:strCache>
            </c:strRef>
          </c:tx>
          <c:spPr>
            <a:solidFill>
              <a:schemeClr val="accent2"/>
            </a:solidFill>
            <a:ln>
              <a:noFill/>
            </a:ln>
            <a:effectLst/>
          </c:spPr>
          <c:invertIfNegative val="0"/>
          <c:cat>
            <c:numRef>
              <c:f>Tabelle1!$A$2:$A$19</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Tabelle1!$B$2:$B$19</c:f>
              <c:numCache>
                <c:formatCode>0.0</c:formatCode>
                <c:ptCount val="18"/>
                <c:pt idx="0">
                  <c:v>45.2224195129455</c:v>
                </c:pt>
                <c:pt idx="1">
                  <c:v>63.1</c:v>
                </c:pt>
                <c:pt idx="2">
                  <c:v>70.2</c:v>
                </c:pt>
                <c:pt idx="3">
                  <c:v>73.599999999999994</c:v>
                </c:pt>
                <c:pt idx="4">
                  <c:v>66.2</c:v>
                </c:pt>
                <c:pt idx="5">
                  <c:v>72.7</c:v>
                </c:pt>
                <c:pt idx="6">
                  <c:v>89.4</c:v>
                </c:pt>
                <c:pt idx="7">
                  <c:v>87.4</c:v>
                </c:pt>
                <c:pt idx="8">
                  <c:v>88.0480741331167</c:v>
                </c:pt>
                <c:pt idx="9">
                  <c:v>89.906672378162909</c:v>
                </c:pt>
                <c:pt idx="10">
                  <c:v>86.454100657186402</c:v>
                </c:pt>
                <c:pt idx="11">
                  <c:v>94.6</c:v>
                </c:pt>
                <c:pt idx="12">
                  <c:v>107</c:v>
                </c:pt>
                <c:pt idx="13">
                  <c:v>120.8</c:v>
                </c:pt>
                <c:pt idx="14">
                  <c:v>130.9</c:v>
                </c:pt>
                <c:pt idx="15">
                  <c:v>127.1</c:v>
                </c:pt>
                <c:pt idx="16">
                  <c:v>133.80000000000001</c:v>
                </c:pt>
                <c:pt idx="17">
                  <c:v>112.1</c:v>
                </c:pt>
              </c:numCache>
            </c:numRef>
          </c:val>
          <c:extLst>
            <c:ext xmlns:c16="http://schemas.microsoft.com/office/drawing/2014/chart" uri="{C3380CC4-5D6E-409C-BE32-E72D297353CC}">
              <c16:uniqueId val="{00000000-320B-475D-9323-AA2BC329F618}"/>
            </c:ext>
          </c:extLst>
        </c:ser>
        <c:ser>
          <c:idx val="1"/>
          <c:order val="1"/>
          <c:tx>
            <c:strRef>
              <c:f>Tabelle1!$C$1</c:f>
              <c:strCache>
                <c:ptCount val="1"/>
                <c:pt idx="0">
                  <c:v>wind offshore</c:v>
                </c:pt>
              </c:strCache>
            </c:strRef>
          </c:tx>
          <c:spPr>
            <a:solidFill>
              <a:schemeClr val="accent1">
                <a:lumMod val="60000"/>
                <a:lumOff val="40000"/>
              </a:schemeClr>
            </a:solidFill>
            <a:ln>
              <a:noFill/>
            </a:ln>
            <a:effectLst/>
          </c:spPr>
          <c:invertIfNegative val="0"/>
          <c:cat>
            <c:numRef>
              <c:f>Tabelle1!$A$2:$A$19</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Tabelle1!$C$2:$C$19</c:f>
              <c:numCache>
                <c:formatCode>0.0</c:formatCode>
                <c:ptCount val="18"/>
                <c:pt idx="0">
                  <c:v>0</c:v>
                </c:pt>
                <c:pt idx="1">
                  <c:v>0</c:v>
                </c:pt>
                <c:pt idx="2">
                  <c:v>0</c:v>
                </c:pt>
                <c:pt idx="3">
                  <c:v>0</c:v>
                </c:pt>
                <c:pt idx="4">
                  <c:v>0</c:v>
                </c:pt>
                <c:pt idx="5">
                  <c:v>0</c:v>
                </c:pt>
                <c:pt idx="6">
                  <c:v>0</c:v>
                </c:pt>
                <c:pt idx="7">
                  <c:v>0.4207284428117451</c:v>
                </c:pt>
                <c:pt idx="8">
                  <c:v>3.3221143748769979</c:v>
                </c:pt>
                <c:pt idx="9">
                  <c:v>8.397646634351938</c:v>
                </c:pt>
                <c:pt idx="10">
                  <c:v>9.6593415485485217</c:v>
                </c:pt>
                <c:pt idx="11">
                  <c:v>11.914798010046251</c:v>
                </c:pt>
                <c:pt idx="12">
                  <c:v>18.049255403004274</c:v>
                </c:pt>
                <c:pt idx="13">
                  <c:v>20.683194791313273</c:v>
                </c:pt>
                <c:pt idx="14">
                  <c:v>17.718903372913587</c:v>
                </c:pt>
                <c:pt idx="15">
                  <c:v>22.649852689572384</c:v>
                </c:pt>
                <c:pt idx="16">
                  <c:v>27.2</c:v>
                </c:pt>
                <c:pt idx="17">
                  <c:v>23</c:v>
                </c:pt>
              </c:numCache>
            </c:numRef>
          </c:val>
          <c:extLst>
            <c:ext xmlns:c16="http://schemas.microsoft.com/office/drawing/2014/chart" uri="{C3380CC4-5D6E-409C-BE32-E72D297353CC}">
              <c16:uniqueId val="{00000001-320B-475D-9323-AA2BC329F618}"/>
            </c:ext>
          </c:extLst>
        </c:ser>
        <c:ser>
          <c:idx val="2"/>
          <c:order val="2"/>
          <c:tx>
            <c:strRef>
              <c:f>Tabelle1!$D$1</c:f>
              <c:strCache>
                <c:ptCount val="1"/>
                <c:pt idx="0">
                  <c:v>solar (PV + ST + CSP)</c:v>
                </c:pt>
              </c:strCache>
            </c:strRef>
          </c:tx>
          <c:spPr>
            <a:solidFill>
              <a:srgbClr val="FFFF00"/>
            </a:solidFill>
            <a:ln>
              <a:noFill/>
            </a:ln>
            <a:effectLst/>
          </c:spPr>
          <c:invertIfNegative val="0"/>
          <c:cat>
            <c:numRef>
              <c:f>Tabelle1!$A$2:$A$19</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Tabelle1!$D$2:$D$19</c:f>
              <c:numCache>
                <c:formatCode>0.0</c:formatCode>
                <c:ptCount val="18"/>
                <c:pt idx="0">
                  <c:v>8.6999999999999993</c:v>
                </c:pt>
                <c:pt idx="1">
                  <c:v>11.6</c:v>
                </c:pt>
                <c:pt idx="2">
                  <c:v>11.4</c:v>
                </c:pt>
                <c:pt idx="3">
                  <c:v>14.3</c:v>
                </c:pt>
                <c:pt idx="4">
                  <c:v>35.398113940699716</c:v>
                </c:pt>
                <c:pt idx="5">
                  <c:v>44.3</c:v>
                </c:pt>
                <c:pt idx="6">
                  <c:v>44.6</c:v>
                </c:pt>
                <c:pt idx="7">
                  <c:v>54.710591277555785</c:v>
                </c:pt>
                <c:pt idx="8">
                  <c:v>88.518272746604964</c:v>
                </c:pt>
                <c:pt idx="9">
                  <c:v>110.06209912082721</c:v>
                </c:pt>
                <c:pt idx="10">
                  <c:v>151.6</c:v>
                </c:pt>
                <c:pt idx="11">
                  <c:v>156.68048263957826</c:v>
                </c:pt>
                <c:pt idx="12">
                  <c:v>126.36331895250095</c:v>
                </c:pt>
                <c:pt idx="13">
                  <c:v>70.169111567983535</c:v>
                </c:pt>
                <c:pt idx="14">
                  <c:v>49.922416313235161</c:v>
                </c:pt>
                <c:pt idx="15">
                  <c:v>47.9</c:v>
                </c:pt>
                <c:pt idx="16">
                  <c:v>45.4</c:v>
                </c:pt>
                <c:pt idx="17">
                  <c:v>42.8</c:v>
                </c:pt>
              </c:numCache>
            </c:numRef>
          </c:val>
          <c:extLst>
            <c:ext xmlns:c16="http://schemas.microsoft.com/office/drawing/2014/chart" uri="{C3380CC4-5D6E-409C-BE32-E72D297353CC}">
              <c16:uniqueId val="{00000002-320B-475D-9323-AA2BC329F618}"/>
            </c:ext>
          </c:extLst>
        </c:ser>
        <c:ser>
          <c:idx val="3"/>
          <c:order val="3"/>
          <c:tx>
            <c:strRef>
              <c:f>Tabelle1!$E$1</c:f>
              <c:strCache>
                <c:ptCount val="1"/>
                <c:pt idx="0">
                  <c:v>hydro</c:v>
                </c:pt>
              </c:strCache>
            </c:strRef>
          </c:tx>
          <c:spPr>
            <a:solidFill>
              <a:schemeClr val="accent6">
                <a:lumMod val="50000"/>
              </a:schemeClr>
            </a:solidFill>
            <a:ln>
              <a:noFill/>
            </a:ln>
            <a:effectLst/>
          </c:spPr>
          <c:invertIfNegative val="0"/>
          <c:cat>
            <c:numRef>
              <c:f>Tabelle1!$A$2:$A$19</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Tabelle1!$E$2:$E$19</c:f>
              <c:numCache>
                <c:formatCode>0.0</c:formatCode>
                <c:ptCount val="18"/>
                <c:pt idx="0">
                  <c:v>12.280977077881985</c:v>
                </c:pt>
                <c:pt idx="1">
                  <c:v>9.1771446511227168</c:v>
                </c:pt>
                <c:pt idx="2">
                  <c:v>5.6</c:v>
                </c:pt>
                <c:pt idx="3">
                  <c:v>6.5</c:v>
                </c:pt>
                <c:pt idx="4">
                  <c:v>8.6999999999999993</c:v>
                </c:pt>
                <c:pt idx="5">
                  <c:v>10.9</c:v>
                </c:pt>
                <c:pt idx="6">
                  <c:v>12.1</c:v>
                </c:pt>
                <c:pt idx="7">
                  <c:v>14.2</c:v>
                </c:pt>
                <c:pt idx="8">
                  <c:v>14</c:v>
                </c:pt>
                <c:pt idx="9">
                  <c:v>14.7</c:v>
                </c:pt>
                <c:pt idx="10">
                  <c:v>12.7</c:v>
                </c:pt>
                <c:pt idx="11">
                  <c:v>12.1</c:v>
                </c:pt>
                <c:pt idx="12">
                  <c:v>10.9</c:v>
                </c:pt>
                <c:pt idx="13">
                  <c:v>8.8000000000000007</c:v>
                </c:pt>
                <c:pt idx="14">
                  <c:v>8.6999999999999993</c:v>
                </c:pt>
                <c:pt idx="15">
                  <c:v>8.3000000000000007</c:v>
                </c:pt>
                <c:pt idx="16">
                  <c:v>7.8</c:v>
                </c:pt>
                <c:pt idx="17">
                  <c:v>6</c:v>
                </c:pt>
              </c:numCache>
            </c:numRef>
          </c:val>
          <c:extLst>
            <c:ext xmlns:c16="http://schemas.microsoft.com/office/drawing/2014/chart" uri="{C3380CC4-5D6E-409C-BE32-E72D297353CC}">
              <c16:uniqueId val="{00000003-320B-475D-9323-AA2BC329F618}"/>
            </c:ext>
          </c:extLst>
        </c:ser>
        <c:ser>
          <c:idx val="4"/>
          <c:order val="4"/>
          <c:tx>
            <c:strRef>
              <c:f>Tabelle1!$F$1</c:f>
              <c:strCache>
                <c:ptCount val="1"/>
                <c:pt idx="0">
                  <c:v>geothermal</c:v>
                </c:pt>
              </c:strCache>
            </c:strRef>
          </c:tx>
          <c:spPr>
            <a:solidFill>
              <a:srgbClr val="C00000"/>
            </a:solidFill>
            <a:ln>
              <a:noFill/>
            </a:ln>
            <a:effectLst/>
          </c:spPr>
          <c:invertIfNegative val="0"/>
          <c:cat>
            <c:numRef>
              <c:f>Tabelle1!$A$2:$A$19</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Tabelle1!$F$2:$F$19</c:f>
              <c:numCache>
                <c:formatCode>0.0</c:formatCode>
                <c:ptCount val="18"/>
                <c:pt idx="0">
                  <c:v>2.0458508069377221</c:v>
                </c:pt>
                <c:pt idx="1">
                  <c:v>2.7544166249782212</c:v>
                </c:pt>
                <c:pt idx="2">
                  <c:v>2.8290764541927076</c:v>
                </c:pt>
                <c:pt idx="3">
                  <c:v>3.0123744547668876</c:v>
                </c:pt>
                <c:pt idx="4">
                  <c:v>3.848982332492684</c:v>
                </c:pt>
                <c:pt idx="5">
                  <c:v>5.5120022371092245</c:v>
                </c:pt>
                <c:pt idx="6">
                  <c:v>11.563059289995536</c:v>
                </c:pt>
                <c:pt idx="7">
                  <c:v>12.438470437953518</c:v>
                </c:pt>
                <c:pt idx="8">
                  <c:v>17.181718876422124</c:v>
                </c:pt>
                <c:pt idx="9">
                  <c:v>17.747469504302838</c:v>
                </c:pt>
                <c:pt idx="10">
                  <c:v>16.271146918480259</c:v>
                </c:pt>
                <c:pt idx="11">
                  <c:v>18.296887695556304</c:v>
                </c:pt>
                <c:pt idx="12">
                  <c:v>18.014174800775113</c:v>
                </c:pt>
                <c:pt idx="13">
                  <c:v>18.699003694822821</c:v>
                </c:pt>
                <c:pt idx="14">
                  <c:v>18.743123336066951</c:v>
                </c:pt>
                <c:pt idx="15">
                  <c:v>18.5</c:v>
                </c:pt>
                <c:pt idx="16">
                  <c:v>20.6</c:v>
                </c:pt>
                <c:pt idx="17">
                  <c:v>22</c:v>
                </c:pt>
              </c:numCache>
            </c:numRef>
          </c:val>
          <c:extLst>
            <c:ext xmlns:c16="http://schemas.microsoft.com/office/drawing/2014/chart" uri="{C3380CC4-5D6E-409C-BE32-E72D297353CC}">
              <c16:uniqueId val="{00000004-320B-475D-9323-AA2BC329F618}"/>
            </c:ext>
          </c:extLst>
        </c:ser>
        <c:ser>
          <c:idx val="5"/>
          <c:order val="5"/>
          <c:tx>
            <c:strRef>
              <c:f>Tabelle1!$G$1</c:f>
              <c:strCache>
                <c:ptCount val="1"/>
                <c:pt idx="0">
                  <c:v>biomass</c:v>
                </c:pt>
              </c:strCache>
            </c:strRef>
          </c:tx>
          <c:spPr>
            <a:solidFill>
              <a:srgbClr val="92D050"/>
            </a:solidFill>
          </c:spPr>
          <c:invertIfNegative val="0"/>
          <c:cat>
            <c:numRef>
              <c:f>Tabelle1!$A$2:$A$19</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Tabelle1!$G$2:$G$19</c:f>
              <c:numCache>
                <c:formatCode>0.0</c:formatCode>
                <c:ptCount val="18"/>
                <c:pt idx="0">
                  <c:v>36.564446853460247</c:v>
                </c:pt>
                <c:pt idx="1">
                  <c:v>41.1</c:v>
                </c:pt>
                <c:pt idx="2">
                  <c:v>44.7</c:v>
                </c:pt>
                <c:pt idx="3">
                  <c:v>59.1</c:v>
                </c:pt>
                <c:pt idx="4">
                  <c:v>64.900000000000006</c:v>
                </c:pt>
                <c:pt idx="5">
                  <c:v>85.7</c:v>
                </c:pt>
                <c:pt idx="6">
                  <c:v>112.5</c:v>
                </c:pt>
                <c:pt idx="7">
                  <c:v>113.3</c:v>
                </c:pt>
                <c:pt idx="8">
                  <c:v>114.2</c:v>
                </c:pt>
                <c:pt idx="9">
                  <c:v>117.1</c:v>
                </c:pt>
                <c:pt idx="10">
                  <c:v>115.3</c:v>
                </c:pt>
                <c:pt idx="11">
                  <c:v>123</c:v>
                </c:pt>
                <c:pt idx="12">
                  <c:v>117.5</c:v>
                </c:pt>
                <c:pt idx="13">
                  <c:v>118</c:v>
                </c:pt>
                <c:pt idx="14">
                  <c:v>112.5</c:v>
                </c:pt>
                <c:pt idx="15">
                  <c:v>113.6</c:v>
                </c:pt>
                <c:pt idx="16">
                  <c:v>113.1</c:v>
                </c:pt>
                <c:pt idx="17">
                  <c:v>110.8</c:v>
                </c:pt>
              </c:numCache>
            </c:numRef>
          </c:val>
          <c:extLst>
            <c:ext xmlns:c16="http://schemas.microsoft.com/office/drawing/2014/chart" uri="{C3380CC4-5D6E-409C-BE32-E72D297353CC}">
              <c16:uniqueId val="{00000005-320B-475D-9323-AA2BC329F618}"/>
            </c:ext>
          </c:extLst>
        </c:ser>
        <c:dLbls>
          <c:showLegendKey val="0"/>
          <c:showVal val="0"/>
          <c:showCatName val="0"/>
          <c:showSerName val="0"/>
          <c:showPercent val="0"/>
          <c:showBubbleSize val="0"/>
        </c:dLbls>
        <c:gapWidth val="100"/>
        <c:overlap val="100"/>
        <c:axId val="361641392"/>
        <c:axId val="361641784"/>
      </c:barChart>
      <c:catAx>
        <c:axId val="361641392"/>
        <c:scaling>
          <c:orientation val="minMax"/>
        </c:scaling>
        <c:delete val="0"/>
        <c:axPos val="b"/>
        <c:numFmt formatCode="General" sourceLinked="1"/>
        <c:majorTickMark val="none"/>
        <c:minorTickMark val="none"/>
        <c:tickLblPos val="nextTo"/>
        <c:spPr>
          <a:noFill/>
          <a:ln w="6350" cap="flat" cmpd="sng" algn="ctr">
            <a:solidFill>
              <a:schemeClr val="tx1">
                <a:tint val="75000"/>
              </a:schemeClr>
            </a:solidFill>
            <a:prstDash val="solid"/>
            <a:round/>
          </a:ln>
          <a:effectLst/>
        </c:spPr>
        <c:txPr>
          <a:bodyPr rot="-60000000" vert="horz"/>
          <a:lstStyle/>
          <a:p>
            <a:pPr algn="ctr">
              <a:defRPr/>
            </a:pPr>
            <a:endParaRPr lang="en-US"/>
          </a:p>
        </c:txPr>
        <c:crossAx val="361641784"/>
        <c:crosses val="autoZero"/>
        <c:auto val="1"/>
        <c:lblAlgn val="ctr"/>
        <c:lblOffset val="1"/>
        <c:noMultiLvlLbl val="0"/>
      </c:catAx>
      <c:valAx>
        <c:axId val="361641784"/>
        <c:scaling>
          <c:orientation val="minMax"/>
        </c:scaling>
        <c:delete val="0"/>
        <c:axPos val="l"/>
        <c:majorGridlines>
          <c:spPr>
            <a:ln w="6350" cap="flat" cmpd="sng" algn="ctr">
              <a:solidFill>
                <a:schemeClr val="bg1"/>
              </a:solidFill>
              <a:prstDash val="solid"/>
              <a:round/>
            </a:ln>
            <a:effectLst/>
          </c:spPr>
        </c:majorGridlines>
        <c:title>
          <c:tx>
            <c:rich>
              <a:bodyPr rot="-5400000" vert="horz"/>
              <a:lstStyle/>
              <a:p>
                <a:pPr marL="0" marR="0" lvl="0" indent="0" algn="ctr" defTabSz="914400" rtl="0" eaLnBrk="1" fontAlgn="auto" latinLnBrk="0" hangingPunct="1">
                  <a:lnSpc>
                    <a:spcPct val="100000"/>
                  </a:lnSpc>
                  <a:spcBef>
                    <a:spcPts val="0"/>
                  </a:spcBef>
                  <a:spcAft>
                    <a:spcPts val="0"/>
                  </a:spcAft>
                  <a:buClrTx/>
                  <a:buSzTx/>
                  <a:buFontTx/>
                  <a:buNone/>
                  <a:tabLst/>
                  <a:defRPr lang="de-DE" sz="1197" b="0" i="0" u="none" strike="noStrike" kern="1200" baseline="0">
                    <a:solidFill>
                      <a:srgbClr val="000000">
                        <a:lumMod val="65000"/>
                        <a:lumOff val="35000"/>
                      </a:srgbClr>
                    </a:solidFill>
                    <a:latin typeface="Arial" panose="020B0604020202020204" pitchFamily="34" charset="0"/>
                    <a:ea typeface="+mn-ea"/>
                    <a:cs typeface="Arial" panose="020B0604020202020204" pitchFamily="34" charset="0"/>
                  </a:defRPr>
                </a:pPr>
                <a:r>
                  <a:rPr lang="en-GB" sz="1200" b="0" i="0" baseline="0" dirty="0">
                    <a:effectLst/>
                  </a:rPr>
                  <a:t>Renewable energy jobs (in 1,000)</a:t>
                </a:r>
                <a:endParaRPr lang="en-GB" sz="1200" dirty="0"/>
              </a:p>
            </c:rich>
          </c:tx>
          <c:layout>
            <c:manualLayout>
              <c:xMode val="edge"/>
              <c:yMode val="edge"/>
              <c:x val="0"/>
              <c:y val="0.17533537098568899"/>
            </c:manualLayout>
          </c:layout>
          <c:overlay val="0"/>
          <c:spPr>
            <a:noFill/>
            <a:ln>
              <a:noFill/>
            </a:ln>
            <a:effectLst/>
          </c:spPr>
        </c:title>
        <c:numFmt formatCode="0" sourceLinked="0"/>
        <c:majorTickMark val="none"/>
        <c:minorTickMark val="none"/>
        <c:tickLblPos val="nextTo"/>
        <c:spPr>
          <a:noFill/>
          <a:ln w="6350" cap="flat" cmpd="sng" algn="ctr">
            <a:solidFill>
              <a:schemeClr val="tx1">
                <a:tint val="75000"/>
              </a:schemeClr>
            </a:solidFill>
            <a:prstDash val="solid"/>
            <a:round/>
          </a:ln>
          <a:effectLst/>
        </c:spPr>
        <c:txPr>
          <a:bodyPr rot="-60000000" vert="horz"/>
          <a:lstStyle/>
          <a:p>
            <a:pPr algn="ctr">
              <a:defRPr/>
            </a:pPr>
            <a:endParaRPr lang="en-US"/>
          </a:p>
        </c:txPr>
        <c:crossAx val="361641392"/>
        <c:crosses val="autoZero"/>
        <c:crossBetween val="between"/>
      </c:valAx>
      <c:spPr>
        <a:gradFill>
          <a:gsLst>
            <a:gs pos="3000">
              <a:schemeClr val="accent1">
                <a:lumMod val="20000"/>
                <a:lumOff val="80000"/>
              </a:schemeClr>
            </a:gs>
            <a:gs pos="100000">
              <a:schemeClr val="accent1">
                <a:lumMod val="5000"/>
                <a:lumOff val="95000"/>
              </a:schemeClr>
            </a:gs>
          </a:gsLst>
          <a:lin ang="5400000" scaled="1"/>
        </a:gradFill>
        <a:ln>
          <a:noFill/>
        </a:ln>
        <a:effectLst/>
      </c:spPr>
    </c:plotArea>
    <c:legend>
      <c:legendPos val="b"/>
      <c:overlay val="0"/>
      <c:spPr>
        <a:noFill/>
        <a:ln>
          <a:noFill/>
        </a:ln>
        <a:effectLst/>
      </c:spPr>
      <c:txPr>
        <a:bodyPr rot="0" vert="horz"/>
        <a:lstStyle/>
        <a:p>
          <a:pPr>
            <a:defRPr/>
          </a:pPr>
          <a:endParaRPr lang="en-US"/>
        </a:p>
      </c:txPr>
    </c:legend>
    <c:plotVisOnly val="1"/>
    <c:dispBlanksAs val="gap"/>
    <c:showDLblsOverMax val="0"/>
  </c:chart>
  <c:spPr>
    <a:noFill/>
    <a:ln w="6350" cap="flat" cmpd="sng" algn="ctr">
      <a:noFill/>
      <a:prstDash val="solid"/>
      <a:miter lim="800000"/>
    </a:ln>
    <a:effectLst/>
  </c:spPr>
  <c:txPr>
    <a:bodyPr/>
    <a:lstStyle/>
    <a:p>
      <a:pPr algn="ctr">
        <a:defRPr lang="de-DE"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0.25868</cdr:x>
      <cdr:y>0.47987</cdr:y>
    </cdr:from>
    <cdr:to>
      <cdr:x>0.32725</cdr:x>
      <cdr:y>0.54656</cdr:y>
    </cdr:to>
    <cdr:sp macro="" textlink="">
      <cdr:nvSpPr>
        <cdr:cNvPr id="2" name="Textfeld 1">
          <a:extLst xmlns:a="http://schemas.openxmlformats.org/drawingml/2006/main">
            <a:ext uri="{FF2B5EF4-FFF2-40B4-BE49-F238E27FC236}">
              <a16:creationId xmlns:a16="http://schemas.microsoft.com/office/drawing/2014/main" id="{E2D7BAA2-AD2A-460A-AFF9-78D684A6BD0F}"/>
            </a:ext>
          </a:extLst>
        </cdr:cNvPr>
        <cdr:cNvSpPr txBox="1"/>
      </cdr:nvSpPr>
      <cdr:spPr>
        <a:xfrm xmlns:a="http://schemas.openxmlformats.org/drawingml/2006/main">
          <a:off x="2365400" y="1989839"/>
          <a:ext cx="627004" cy="27653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xmlns:a="http://schemas.openxmlformats.org/drawingml/2006/main">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GB" sz="1197" dirty="0">
              <a:solidFill>
                <a:schemeClr val="tx1">
                  <a:lumMod val="65000"/>
                  <a:lumOff val="35000"/>
                </a:schemeClr>
              </a:solidFill>
              <a:latin typeface="Arial" panose="020B0604020202020204" pitchFamily="34" charset="0"/>
              <a:cs typeface="Arial" panose="020B0604020202020204" pitchFamily="34" charset="0"/>
            </a:rPr>
            <a:t>179</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862" cy="495793"/>
          </a:xfrm>
          <a:prstGeom prst="rect">
            <a:avLst/>
          </a:prstGeom>
        </p:spPr>
        <p:txBody>
          <a:bodyPr vert="horz" lIns="95562" tIns="47781" rIns="95562" bIns="47781" rtlCol="0"/>
          <a:lstStyle>
            <a:lvl1pPr algn="l">
              <a:defRPr sz="1300"/>
            </a:lvl1pPr>
          </a:lstStyle>
          <a:p>
            <a:pPr>
              <a:defRPr/>
            </a:pPr>
            <a:endParaRPr lang="de-DE" dirty="0">
              <a:latin typeface="Times"/>
              <a:ea typeface="Times"/>
            </a:endParaRPr>
          </a:p>
        </p:txBody>
      </p:sp>
      <p:sp>
        <p:nvSpPr>
          <p:cNvPr id="3" name="Datumsplatzhalter 2"/>
          <p:cNvSpPr>
            <a:spLocks noGrp="1"/>
          </p:cNvSpPr>
          <p:nvPr>
            <p:ph type="dt" sz="quarter" idx="1"/>
          </p:nvPr>
        </p:nvSpPr>
        <p:spPr>
          <a:xfrm>
            <a:off x="3850294" y="0"/>
            <a:ext cx="2945862" cy="495793"/>
          </a:xfrm>
          <a:prstGeom prst="rect">
            <a:avLst/>
          </a:prstGeom>
        </p:spPr>
        <p:txBody>
          <a:bodyPr vert="horz" lIns="95562" tIns="47781" rIns="95562" bIns="47781" rtlCol="0"/>
          <a:lstStyle>
            <a:lvl1pPr algn="r">
              <a:defRPr sz="1300"/>
            </a:lvl1pPr>
          </a:lstStyle>
          <a:p>
            <a:pPr>
              <a:defRPr/>
            </a:pPr>
            <a:fld id="{908FCEED-0728-4934-AA77-C20330B476D3}" type="datetimeFigureOut">
              <a:rPr lang="de-DE">
                <a:latin typeface="Times"/>
                <a:ea typeface="Times"/>
              </a:rPr>
              <a:pPr>
                <a:defRPr/>
              </a:pPr>
              <a:t>15.10.2019</a:t>
            </a:fld>
            <a:endParaRPr lang="de-DE" dirty="0">
              <a:latin typeface="Times"/>
              <a:ea typeface="Times"/>
            </a:endParaRPr>
          </a:p>
        </p:txBody>
      </p:sp>
      <p:sp>
        <p:nvSpPr>
          <p:cNvPr id="4" name="Fußzeilenplatzhalter 3"/>
          <p:cNvSpPr>
            <a:spLocks noGrp="1"/>
          </p:cNvSpPr>
          <p:nvPr>
            <p:ph type="ftr" sz="quarter" idx="2"/>
          </p:nvPr>
        </p:nvSpPr>
        <p:spPr>
          <a:xfrm>
            <a:off x="0" y="9429305"/>
            <a:ext cx="2945862" cy="495793"/>
          </a:xfrm>
          <a:prstGeom prst="rect">
            <a:avLst/>
          </a:prstGeom>
        </p:spPr>
        <p:txBody>
          <a:bodyPr vert="horz" lIns="95562" tIns="47781" rIns="95562" bIns="47781" rtlCol="0" anchor="b"/>
          <a:lstStyle>
            <a:lvl1pPr algn="l">
              <a:defRPr sz="1300"/>
            </a:lvl1pPr>
          </a:lstStyle>
          <a:p>
            <a:pPr>
              <a:defRPr/>
            </a:pPr>
            <a:r>
              <a:rPr lang="de-DE" dirty="0">
                <a:latin typeface="Times"/>
                <a:ea typeface="Times"/>
              </a:rPr>
              <a:t>Fußzeile</a:t>
            </a:r>
          </a:p>
        </p:txBody>
      </p:sp>
      <p:sp>
        <p:nvSpPr>
          <p:cNvPr id="5" name="Foliennummernplatzhalter 4"/>
          <p:cNvSpPr>
            <a:spLocks noGrp="1"/>
          </p:cNvSpPr>
          <p:nvPr>
            <p:ph type="sldNum" sz="quarter" idx="3"/>
          </p:nvPr>
        </p:nvSpPr>
        <p:spPr>
          <a:xfrm>
            <a:off x="3850294" y="9429305"/>
            <a:ext cx="2945862" cy="495793"/>
          </a:xfrm>
          <a:prstGeom prst="rect">
            <a:avLst/>
          </a:prstGeom>
        </p:spPr>
        <p:txBody>
          <a:bodyPr vert="horz" lIns="95562" tIns="47781" rIns="95562" bIns="47781" rtlCol="0" anchor="b"/>
          <a:lstStyle>
            <a:lvl1pPr algn="r">
              <a:defRPr sz="1300"/>
            </a:lvl1pPr>
          </a:lstStyle>
          <a:p>
            <a:pPr>
              <a:defRPr/>
            </a:pPr>
            <a:fld id="{FD02C1D2-A2AA-447F-B73B-11AE9475ECD4}" type="slidenum">
              <a:rPr lang="de-DE">
                <a:latin typeface="Times"/>
                <a:ea typeface="Times"/>
              </a:rPr>
              <a:pPr>
                <a:defRPr/>
              </a:pPr>
              <a:t>‹Nr.›</a:t>
            </a:fld>
            <a:endParaRPr lang="de-DE" dirty="0">
              <a:latin typeface="Times"/>
              <a:ea typeface="Times"/>
            </a:endParaRPr>
          </a:p>
        </p:txBody>
      </p:sp>
    </p:spTree>
    <p:extLst>
      <p:ext uri="{BB962C8B-B14F-4D97-AF65-F5344CB8AC3E}">
        <p14:creationId xmlns:p14="http://schemas.microsoft.com/office/powerpoint/2010/main" val="25074528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862" cy="495793"/>
          </a:xfrm>
          <a:prstGeom prst="rect">
            <a:avLst/>
          </a:prstGeom>
        </p:spPr>
        <p:txBody>
          <a:bodyPr vert="horz" lIns="95562" tIns="47781" rIns="95562" bIns="47781" rtlCol="0"/>
          <a:lstStyle>
            <a:lvl1pPr algn="l">
              <a:defRPr sz="1300">
                <a:latin typeface="Times"/>
                <a:ea typeface="Times"/>
              </a:defRPr>
            </a:lvl1pPr>
          </a:lstStyle>
          <a:p>
            <a:pPr>
              <a:defRPr/>
            </a:pPr>
            <a:endParaRPr lang="de-DE" dirty="0"/>
          </a:p>
        </p:txBody>
      </p:sp>
      <p:sp>
        <p:nvSpPr>
          <p:cNvPr id="3" name="Datumsplatzhalter 2"/>
          <p:cNvSpPr>
            <a:spLocks noGrp="1"/>
          </p:cNvSpPr>
          <p:nvPr>
            <p:ph type="dt" idx="1"/>
          </p:nvPr>
        </p:nvSpPr>
        <p:spPr>
          <a:xfrm>
            <a:off x="3850294" y="0"/>
            <a:ext cx="2945862" cy="495793"/>
          </a:xfrm>
          <a:prstGeom prst="rect">
            <a:avLst/>
          </a:prstGeom>
        </p:spPr>
        <p:txBody>
          <a:bodyPr vert="horz" lIns="95562" tIns="47781" rIns="95562" bIns="47781" rtlCol="0"/>
          <a:lstStyle>
            <a:lvl1pPr algn="r">
              <a:defRPr sz="1300">
                <a:latin typeface="Times"/>
                <a:ea typeface="Times"/>
              </a:defRPr>
            </a:lvl1pPr>
          </a:lstStyle>
          <a:p>
            <a:pPr>
              <a:defRPr/>
            </a:pPr>
            <a:fld id="{614CF948-7B6E-408A-9769-D75D0886CAC0}" type="datetimeFigureOut">
              <a:rPr lang="de-DE" smtClean="0"/>
              <a:pPr>
                <a:defRPr/>
              </a:pPr>
              <a:t>15.10.2019</a:t>
            </a:fld>
            <a:endParaRPr lang="de-DE" dirty="0"/>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5562" tIns="47781" rIns="95562" bIns="47781" rtlCol="0" anchor="ctr"/>
          <a:lstStyle/>
          <a:p>
            <a:pPr lvl="0"/>
            <a:endParaRPr lang="de-DE" noProof="0"/>
          </a:p>
        </p:txBody>
      </p:sp>
      <p:sp>
        <p:nvSpPr>
          <p:cNvPr id="5" name="Notizenplatzhalter 4"/>
          <p:cNvSpPr>
            <a:spLocks noGrp="1"/>
          </p:cNvSpPr>
          <p:nvPr>
            <p:ph type="body" sz="quarter" idx="3"/>
          </p:nvPr>
        </p:nvSpPr>
        <p:spPr>
          <a:xfrm>
            <a:off x="679464" y="4714653"/>
            <a:ext cx="5438748" cy="4466756"/>
          </a:xfrm>
          <a:prstGeom prst="rect">
            <a:avLst/>
          </a:prstGeom>
        </p:spPr>
        <p:txBody>
          <a:bodyPr vert="horz" lIns="95562" tIns="47781" rIns="95562" bIns="47781"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9429305"/>
            <a:ext cx="2945862" cy="495793"/>
          </a:xfrm>
          <a:prstGeom prst="rect">
            <a:avLst/>
          </a:prstGeom>
        </p:spPr>
        <p:txBody>
          <a:bodyPr vert="horz" lIns="95562" tIns="47781" rIns="95562" bIns="47781" rtlCol="0" anchor="b"/>
          <a:lstStyle>
            <a:lvl1pPr algn="l">
              <a:defRPr sz="1300">
                <a:latin typeface="Times"/>
                <a:ea typeface="Times"/>
              </a:defRPr>
            </a:lvl1pPr>
          </a:lstStyle>
          <a:p>
            <a:pPr>
              <a:defRPr/>
            </a:pPr>
            <a:r>
              <a:rPr lang="de-DE" dirty="0"/>
              <a:t>Fußzeile</a:t>
            </a:r>
          </a:p>
        </p:txBody>
      </p:sp>
      <p:sp>
        <p:nvSpPr>
          <p:cNvPr id="7" name="Foliennummernplatzhalter 6"/>
          <p:cNvSpPr>
            <a:spLocks noGrp="1"/>
          </p:cNvSpPr>
          <p:nvPr>
            <p:ph type="sldNum" sz="quarter" idx="5"/>
          </p:nvPr>
        </p:nvSpPr>
        <p:spPr>
          <a:xfrm>
            <a:off x="3850294" y="9429305"/>
            <a:ext cx="2945862" cy="495793"/>
          </a:xfrm>
          <a:prstGeom prst="rect">
            <a:avLst/>
          </a:prstGeom>
        </p:spPr>
        <p:txBody>
          <a:bodyPr vert="horz" lIns="95562" tIns="47781" rIns="95562" bIns="47781" rtlCol="0" anchor="b"/>
          <a:lstStyle>
            <a:lvl1pPr algn="r">
              <a:defRPr sz="1300">
                <a:latin typeface="Times"/>
                <a:ea typeface="Times"/>
              </a:defRPr>
            </a:lvl1pPr>
          </a:lstStyle>
          <a:p>
            <a:pPr>
              <a:defRPr/>
            </a:pPr>
            <a:fld id="{1E97BDFF-0AC5-494C-90C2-63A8BE427F09}" type="slidenum">
              <a:rPr lang="de-DE" smtClean="0"/>
              <a:pPr>
                <a:defRPr/>
              </a:pPr>
              <a:t>‹Nr.›</a:t>
            </a:fld>
            <a:endParaRPr lang="de-DE" dirty="0"/>
          </a:p>
        </p:txBody>
      </p:sp>
    </p:spTree>
    <p:extLst>
      <p:ext uri="{BB962C8B-B14F-4D97-AF65-F5344CB8AC3E}">
        <p14:creationId xmlns:p14="http://schemas.microsoft.com/office/powerpoint/2010/main" val="2546754334"/>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germany.info/contentblob/3043402/Daten/1097719/BMUBMWi_Energy_Concept_DD.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ur-lex.europa.eu/LexUriServ/LexUriServ.do?uri=OJ:L:2009:140:0016:0062:EN: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germany.info/contentblob/3043402/Daten/1097719/BMUBMWi_Energy_Concept_DD.pdf"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www.germanenergyblog.de/?page_id=283" TargetMode="External"/><Relationship Id="rId4" Type="http://schemas.openxmlformats.org/officeDocument/2006/relationships/hyperlink" Target="http://www.bmwi.de/BMWi/Redaktion/PDF/Publikationen/zweiter-monitoring-bericht-energie-der-zukunft,property=pdf,bereich=bmwi2012,sprache=de,rwb=true.pdf"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bmwi.de/BMWi/Redaktion/PDF/E/energiestatistiken-grafiken,property=pdf,bereich=bmwi2012,sprache=de,rwb=true.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germany.info/contentblob/3043402/Daten/1097719/BMUBMWi_Energy_Concept_DD.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germany.info/contentblob/3043402/Daten/1097719/BMUBMWi_Energy_Concept_DD.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dirty="0"/>
              <a:t>Welcome</a:t>
            </a:r>
          </a:p>
          <a:p>
            <a:pPr marL="171450" indent="-171450">
              <a:buFont typeface="Arial" panose="020B0604020202020204" pitchFamily="34" charset="0"/>
              <a:buChar char="•"/>
            </a:pPr>
            <a:r>
              <a:rPr lang="en-GB" dirty="0"/>
              <a:t>I am…from…</a:t>
            </a:r>
          </a:p>
        </p:txBody>
      </p:sp>
      <p:sp>
        <p:nvSpPr>
          <p:cNvPr id="4" name="Fußzeilenplatzhalter 3"/>
          <p:cNvSpPr>
            <a:spLocks noGrp="1"/>
          </p:cNvSpPr>
          <p:nvPr>
            <p:ph type="ftr" sz="quarter" idx="10"/>
          </p:nvPr>
        </p:nvSpPr>
        <p:spPr/>
        <p:txBody>
          <a:bodyPr/>
          <a:lstStyle/>
          <a:p>
            <a:pPr>
              <a:defRPr/>
            </a:pPr>
            <a:r>
              <a:rPr lang="de-DE"/>
              <a:t>Fußzeile</a:t>
            </a:r>
            <a:endParaRPr lang="de-DE" dirty="0"/>
          </a:p>
        </p:txBody>
      </p:sp>
      <p:sp>
        <p:nvSpPr>
          <p:cNvPr id="5" name="Foliennummernplatzhalter 4"/>
          <p:cNvSpPr>
            <a:spLocks noGrp="1"/>
          </p:cNvSpPr>
          <p:nvPr>
            <p:ph type="sldNum" sz="quarter" idx="11"/>
          </p:nvPr>
        </p:nvSpPr>
        <p:spPr/>
        <p:txBody>
          <a:bodyPr/>
          <a:lstStyle/>
          <a:p>
            <a:pPr>
              <a:defRPr/>
            </a:pPr>
            <a:fld id="{1E97BDFF-0AC5-494C-90C2-63A8BE427F09}" type="slidenum">
              <a:rPr lang="de-DE" smtClean="0"/>
              <a:pPr>
                <a:defRPr/>
              </a:pPr>
              <a:t>1</a:t>
            </a:fld>
            <a:endParaRPr lang="de-DE" dirty="0"/>
          </a:p>
        </p:txBody>
      </p:sp>
    </p:spTree>
    <p:extLst>
      <p:ext uri="{BB962C8B-B14F-4D97-AF65-F5344CB8AC3E}">
        <p14:creationId xmlns:p14="http://schemas.microsoft.com/office/powerpoint/2010/main" val="337661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47500" lnSpcReduction="20000"/>
          </a:bodyPr>
          <a:lstStyle/>
          <a:p>
            <a:pPr marL="179163" lvl="1" indent="-179163"/>
            <a:r>
              <a:rPr lang="en-GB" b="1" noProof="0" dirty="0">
                <a:latin typeface="Arial" pitchFamily="34" charset="0"/>
                <a:cs typeface="Arial" pitchFamily="34" charset="0"/>
              </a:rPr>
              <a:t>Notes</a:t>
            </a:r>
          </a:p>
          <a:p>
            <a:pPr defTabSz="956109">
              <a:defRPr/>
            </a:pPr>
            <a:endParaRPr lang="en-GB" b="1" baseline="0" noProof="0" dirty="0">
              <a:latin typeface="Arial" pitchFamily="34" charset="0"/>
              <a:cs typeface="Arial" pitchFamily="34" charset="0"/>
            </a:endParaRPr>
          </a:p>
          <a:p>
            <a:pPr defTabSz="956109">
              <a:defRPr/>
            </a:pPr>
            <a:r>
              <a:rPr lang="en-GB" b="1" baseline="0" noProof="0" dirty="0">
                <a:latin typeface="Arial" pitchFamily="34" charset="0"/>
                <a:cs typeface="Arial" pitchFamily="34" charset="0"/>
              </a:rPr>
              <a:t>The slide summarizes the various targets of the Energiewende: there are climate, renewable energy, energy efficiency and transport targets.</a:t>
            </a:r>
          </a:p>
          <a:p>
            <a:pPr marL="172564" indent="-172564" defTabSz="920896">
              <a:buFont typeface="Arial" panose="020B0604020202020204" pitchFamily="34" charset="0"/>
              <a:buChar char="•"/>
              <a:defRPr/>
            </a:pPr>
            <a:r>
              <a:rPr lang="en-US" sz="1200" noProof="0" dirty="0">
                <a:solidFill>
                  <a:schemeClr val="tx2"/>
                </a:solidFill>
                <a:latin typeface="Arial" panose="020B0604020202020204" pitchFamily="34" charset="0"/>
                <a:cs typeface="Arial" panose="020B0604020202020204" pitchFamily="34" charset="0"/>
              </a:rPr>
              <a:t>The energy transition follows a transparent, long-term strategy with specific targets.</a:t>
            </a:r>
          </a:p>
          <a:p>
            <a:pPr marL="172564" indent="-172564" defTabSz="920896">
              <a:buFont typeface="Arial" panose="020B0604020202020204" pitchFamily="34" charset="0"/>
              <a:buChar char="•"/>
              <a:defRPr/>
            </a:pPr>
            <a:r>
              <a:rPr lang="en-US" sz="1200" noProof="0" dirty="0">
                <a:solidFill>
                  <a:schemeClr val="tx2"/>
                </a:solidFill>
                <a:latin typeface="Arial" panose="020B0604020202020204" pitchFamily="34" charset="0"/>
                <a:cs typeface="Arial" panose="020B0604020202020204" pitchFamily="34" charset="0"/>
              </a:rPr>
              <a:t>By 2018, greenhouse gas emissions had declined by an estimated 30.8% compared to 1990: roughly 865.6 million tons of greenhouse gases were emitted in 2018, about 41 million tons less than in 2017 (906.6 million tons).</a:t>
            </a:r>
          </a:p>
          <a:p>
            <a:pPr marL="179270" indent="-179270" defTabSz="956109">
              <a:buFont typeface="Arial" panose="020B0604020202020204" pitchFamily="34" charset="0"/>
              <a:buChar char="•"/>
              <a:defRPr/>
            </a:pPr>
            <a:r>
              <a:rPr lang="en-GB" noProof="0" dirty="0">
                <a:latin typeface="Arial" pitchFamily="34" charset="0"/>
                <a:cs typeface="Arial" pitchFamily="34" charset="0"/>
              </a:rPr>
              <a:t>These targets</a:t>
            </a:r>
            <a:r>
              <a:rPr lang="en-GB" baseline="0" noProof="0" dirty="0">
                <a:latin typeface="Arial" pitchFamily="34" charset="0"/>
                <a:cs typeface="Arial" pitchFamily="34" charset="0"/>
              </a:rPr>
              <a:t> are set out in the </a:t>
            </a:r>
            <a:r>
              <a:rPr lang="en-GB" b="1" baseline="0" noProof="0" dirty="0">
                <a:latin typeface="Arial" pitchFamily="34" charset="0"/>
                <a:cs typeface="Arial" pitchFamily="34" charset="0"/>
              </a:rPr>
              <a:t>2010 Energy Concept </a:t>
            </a:r>
            <a:r>
              <a:rPr lang="en-GB" baseline="0" noProof="0" dirty="0">
                <a:latin typeface="Arial" pitchFamily="34" charset="0"/>
                <a:cs typeface="Arial" pitchFamily="34" charset="0"/>
              </a:rPr>
              <a:t>of the Federal Government (additional electricity sector targets 2025+2035 from the coalition treaty 2013). </a:t>
            </a:r>
          </a:p>
          <a:p>
            <a:pPr marL="179270" indent="-179270" defTabSz="956109">
              <a:buFont typeface="Arial" panose="020B0604020202020204" pitchFamily="34" charset="0"/>
              <a:buChar char="•"/>
              <a:defRPr/>
            </a:pPr>
            <a:r>
              <a:rPr lang="en-GB" noProof="0" dirty="0">
                <a:latin typeface="Arial" pitchFamily="34" charset="0"/>
                <a:cs typeface="Arial" pitchFamily="34" charset="0"/>
              </a:rPr>
              <a:t>By 2050 Germany wants to </a:t>
            </a:r>
            <a:r>
              <a:rPr lang="en-GB" b="1" noProof="0" dirty="0">
                <a:latin typeface="Arial" pitchFamily="34" charset="0"/>
                <a:cs typeface="Arial" pitchFamily="34" charset="0"/>
              </a:rPr>
              <a:t>cut emissions by</a:t>
            </a:r>
            <a:r>
              <a:rPr lang="en-GB" b="1" baseline="0" noProof="0" dirty="0">
                <a:latin typeface="Arial" pitchFamily="34" charset="0"/>
                <a:cs typeface="Arial" pitchFamily="34" charset="0"/>
              </a:rPr>
              <a:t> 8</a:t>
            </a:r>
            <a:r>
              <a:rPr lang="en-GB" b="1" noProof="0" dirty="0">
                <a:latin typeface="Arial" pitchFamily="34" charset="0"/>
                <a:cs typeface="Arial" pitchFamily="34" charset="0"/>
              </a:rPr>
              <a:t>0 to 95%</a:t>
            </a:r>
            <a:r>
              <a:rPr lang="en-GB" b="1" baseline="0" noProof="0" dirty="0">
                <a:latin typeface="Arial" pitchFamily="34" charset="0"/>
                <a:cs typeface="Arial" pitchFamily="34" charset="0"/>
              </a:rPr>
              <a:t>, </a:t>
            </a:r>
            <a:r>
              <a:rPr lang="en-GB" noProof="0" dirty="0">
                <a:latin typeface="Arial" pitchFamily="34" charset="0"/>
                <a:cs typeface="Arial" pitchFamily="34" charset="0"/>
              </a:rPr>
              <a:t>boosting renewables and energy efficiency. Emission reduction goals correspond</a:t>
            </a:r>
            <a:r>
              <a:rPr lang="en-GB" baseline="0" noProof="0" dirty="0">
                <a:latin typeface="Arial" pitchFamily="34" charset="0"/>
                <a:cs typeface="Arial" pitchFamily="34" charset="0"/>
              </a:rPr>
              <a:t> to the EU Roadmap 2050 (from 2011).</a:t>
            </a:r>
          </a:p>
          <a:p>
            <a:pPr marL="179270" indent="-179270" defTabSz="956109">
              <a:buFont typeface="Arial" panose="020B0604020202020204" pitchFamily="34" charset="0"/>
              <a:buChar char="•"/>
              <a:defRPr/>
            </a:pPr>
            <a:r>
              <a:rPr lang="en-GB" baseline="0" noProof="0" dirty="0">
                <a:latin typeface="Arial" pitchFamily="34" charset="0"/>
                <a:cs typeface="Arial" pitchFamily="34" charset="0"/>
              </a:rPr>
              <a:t>In general: Germany is largely </a:t>
            </a:r>
            <a:r>
              <a:rPr lang="en-GB" b="1" baseline="0" noProof="0" dirty="0">
                <a:latin typeface="Arial" pitchFamily="34" charset="0"/>
                <a:cs typeface="Arial" pitchFamily="34" charset="0"/>
              </a:rPr>
              <a:t>on track concerning RENEWABLES ENERGY targets</a:t>
            </a:r>
            <a:r>
              <a:rPr lang="en-GB" baseline="0" noProof="0" dirty="0">
                <a:latin typeface="Arial" pitchFamily="34" charset="0"/>
                <a:cs typeface="Arial" pitchFamily="34" charset="0"/>
              </a:rPr>
              <a:t>, but is likely to </a:t>
            </a:r>
            <a:r>
              <a:rPr lang="en-GB" b="1" baseline="0" noProof="0" dirty="0">
                <a:latin typeface="Arial" pitchFamily="34" charset="0"/>
                <a:cs typeface="Arial" pitchFamily="34" charset="0"/>
              </a:rPr>
              <a:t>miss many of the 2020 ENERGY EFFICIENCY and TRANSPORT </a:t>
            </a:r>
            <a:r>
              <a:rPr lang="en-GB" baseline="0" noProof="0" dirty="0">
                <a:latin typeface="Arial" pitchFamily="34" charset="0"/>
                <a:cs typeface="Arial" pitchFamily="34" charset="0"/>
              </a:rPr>
              <a:t>targets. </a:t>
            </a:r>
          </a:p>
          <a:p>
            <a:pPr marL="179270" indent="-179270" defTabSz="956109">
              <a:buFont typeface="Arial" panose="020B0604020202020204" pitchFamily="34" charset="0"/>
              <a:buChar char="•"/>
              <a:defRPr/>
            </a:pPr>
            <a:endParaRPr lang="en-GB" baseline="0" noProof="0" dirty="0">
              <a:latin typeface="Arial" pitchFamily="34" charset="0"/>
              <a:cs typeface="Arial" pitchFamily="34" charset="0"/>
            </a:endParaRPr>
          </a:p>
          <a:p>
            <a:pPr marL="0" indent="0" defTabSz="914949">
              <a:buFont typeface="Arial" panose="020B0604020202020204" pitchFamily="34" charset="0"/>
              <a:buNone/>
              <a:defRPr/>
            </a:pPr>
            <a:r>
              <a:rPr lang="en-GB" sz="1100" b="1" noProof="0" dirty="0">
                <a:solidFill>
                  <a:schemeClr val="tx2"/>
                </a:solidFill>
                <a:latin typeface="Arial" panose="020B0604020202020204" pitchFamily="34" charset="0"/>
                <a:cs typeface="Arial" panose="020B0604020202020204" pitchFamily="34" charset="0"/>
              </a:rPr>
              <a:t>STATUS: </a:t>
            </a:r>
            <a:r>
              <a:rPr lang="en-GB" sz="1100" noProof="0" dirty="0">
                <a:solidFill>
                  <a:schemeClr val="tx2"/>
                </a:solidFill>
                <a:latin typeface="Arial" panose="020B0604020202020204" pitchFamily="34" charset="0"/>
                <a:cs typeface="Arial" panose="020B0604020202020204" pitchFamily="34" charset="0"/>
              </a:rPr>
              <a:t>Germany</a:t>
            </a:r>
            <a:r>
              <a:rPr lang="en-GB" sz="1100" baseline="0" noProof="0" dirty="0">
                <a:solidFill>
                  <a:schemeClr val="tx2"/>
                </a:solidFill>
                <a:latin typeface="Arial" panose="020B0604020202020204" pitchFamily="34" charset="0"/>
                <a:cs typeface="Arial" panose="020B0604020202020204" pitchFamily="34" charset="0"/>
              </a:rPr>
              <a:t> is on track to reach its Kyoto targets but must step up action to reach long-term targets of the </a:t>
            </a:r>
            <a:r>
              <a:rPr lang="en-GB" sz="1100" i="1" baseline="0" noProof="0" dirty="0">
                <a:solidFill>
                  <a:schemeClr val="tx2"/>
                </a:solidFill>
                <a:latin typeface="Arial" panose="020B0604020202020204" pitchFamily="34" charset="0"/>
                <a:cs typeface="Arial" panose="020B0604020202020204" pitchFamily="34" charset="0"/>
              </a:rPr>
              <a:t>Energiewende</a:t>
            </a:r>
            <a:r>
              <a:rPr lang="en-GB" sz="1100" i="0" baseline="0" noProof="0" dirty="0">
                <a:solidFill>
                  <a:schemeClr val="tx2"/>
                </a:solidFill>
                <a:latin typeface="Arial" panose="020B0604020202020204" pitchFamily="34" charset="0"/>
                <a:cs typeface="Arial" panose="020B0604020202020204" pitchFamily="34" charset="0"/>
              </a:rPr>
              <a:t>.</a:t>
            </a:r>
            <a:endParaRPr lang="en-GB" sz="1100" baseline="0" noProof="0" dirty="0">
              <a:solidFill>
                <a:schemeClr val="tx2"/>
              </a:solidFill>
              <a:latin typeface="Arial" panose="020B0604020202020204" pitchFamily="34" charset="0"/>
              <a:cs typeface="Arial" panose="020B0604020202020204" pitchFamily="34" charset="0"/>
            </a:endParaRPr>
          </a:p>
          <a:p>
            <a:pPr marL="171553" marR="0" indent="-171553" algn="l" defTabSz="91494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aseline="0" noProof="0" dirty="0">
                <a:solidFill>
                  <a:schemeClr val="tx2"/>
                </a:solidFill>
                <a:latin typeface="Arial" panose="020B0604020202020204" pitchFamily="34" charset="0"/>
                <a:cs typeface="Arial" panose="020B0604020202020204" pitchFamily="34" charset="0"/>
              </a:rPr>
              <a:t>In 2017, Germany has achieved a </a:t>
            </a:r>
            <a:r>
              <a:rPr lang="en-GB" sz="1100" b="1" baseline="0" noProof="0" dirty="0">
                <a:solidFill>
                  <a:schemeClr val="tx2"/>
                </a:solidFill>
                <a:latin typeface="Arial" panose="020B0604020202020204" pitchFamily="34" charset="0"/>
                <a:cs typeface="Arial" panose="020B0604020202020204" pitchFamily="34" charset="0"/>
              </a:rPr>
              <a:t>reduction in greenhouse gas emissions </a:t>
            </a:r>
            <a:r>
              <a:rPr lang="en-GB" sz="1100" baseline="0" noProof="0" dirty="0">
                <a:solidFill>
                  <a:schemeClr val="tx2"/>
                </a:solidFill>
                <a:latin typeface="Arial" panose="020B0604020202020204" pitchFamily="34" charset="0"/>
                <a:cs typeface="Arial" panose="020B0604020202020204" pitchFamily="34" charset="0"/>
              </a:rPr>
              <a:t>of -27.7 %, the target being -40% by 2020 and -80-95% by 2050.</a:t>
            </a:r>
          </a:p>
          <a:p>
            <a:pPr marL="171553" marR="0" indent="-171553" algn="l" defTabSz="91494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aseline="0" noProof="0" dirty="0">
                <a:solidFill>
                  <a:schemeClr val="tx2"/>
                </a:solidFill>
                <a:latin typeface="Arial" panose="020B0604020202020204" pitchFamily="34" charset="0"/>
                <a:cs typeface="Arial" panose="020B0604020202020204" pitchFamily="34" charset="0"/>
              </a:rPr>
              <a:t>Germany aims to increase the </a:t>
            </a:r>
            <a:r>
              <a:rPr lang="en-GB" sz="1100" b="1" baseline="0" noProof="0" dirty="0">
                <a:solidFill>
                  <a:schemeClr val="tx2"/>
                </a:solidFill>
                <a:latin typeface="Arial" panose="020B0604020202020204" pitchFamily="34" charset="0"/>
                <a:cs typeface="Arial" panose="020B0604020202020204" pitchFamily="34" charset="0"/>
              </a:rPr>
              <a:t>share of renewable energies in electricity to 80% by 2050. With </a:t>
            </a:r>
            <a:r>
              <a:rPr lang="en-GB" sz="1100" b="1" u="sng" baseline="0" noProof="0" dirty="0">
                <a:solidFill>
                  <a:schemeClr val="tx2"/>
                </a:solidFill>
                <a:latin typeface="Arial" panose="020B0604020202020204" pitchFamily="34" charset="0"/>
                <a:cs typeface="Arial" panose="020B0604020202020204" pitchFamily="34" charset="0"/>
              </a:rPr>
              <a:t>36.0% by 2017 </a:t>
            </a:r>
            <a:r>
              <a:rPr lang="en-GB" sz="1100" b="1" baseline="0" noProof="0" dirty="0">
                <a:solidFill>
                  <a:schemeClr val="tx2"/>
                </a:solidFill>
                <a:latin typeface="Arial" panose="020B0604020202020204" pitchFamily="34" charset="0"/>
                <a:cs typeface="Arial" panose="020B0604020202020204" pitchFamily="34" charset="0"/>
              </a:rPr>
              <a:t>Germany has already passed the 35% target set for 2020</a:t>
            </a:r>
            <a:r>
              <a:rPr lang="en-GB" sz="1100" baseline="0" noProof="0" dirty="0">
                <a:solidFill>
                  <a:schemeClr val="tx2"/>
                </a:solidFill>
                <a:latin typeface="Arial" panose="020B0604020202020204" pitchFamily="34" charset="0"/>
                <a:cs typeface="Arial" panose="020B0604020202020204" pitchFamily="34" charset="0"/>
              </a:rPr>
              <a:t>.  (Please note: RE in electricity </a:t>
            </a:r>
            <a:r>
              <a:rPr lang="en-GB" sz="1100" i="1" baseline="0" noProof="0" dirty="0">
                <a:solidFill>
                  <a:schemeClr val="tx2"/>
                </a:solidFill>
                <a:latin typeface="Arial" panose="020B0604020202020204" pitchFamily="34" charset="0"/>
                <a:cs typeface="Arial" panose="020B0604020202020204" pitchFamily="34" charset="0"/>
              </a:rPr>
              <a:t>consumption</a:t>
            </a:r>
            <a:r>
              <a:rPr lang="en-GB" sz="1100" i="0" baseline="0" noProof="0" dirty="0">
                <a:solidFill>
                  <a:schemeClr val="tx2"/>
                </a:solidFill>
                <a:latin typeface="Arial" panose="020B0604020202020204" pitchFamily="34" charset="0"/>
                <a:cs typeface="Arial" panose="020B0604020202020204" pitchFamily="34" charset="0"/>
              </a:rPr>
              <a:t> according to AGEE-Stat. AGEB only offers values on electricity </a:t>
            </a:r>
            <a:r>
              <a:rPr lang="en-GB" sz="1100" i="1" baseline="0" noProof="0" dirty="0">
                <a:solidFill>
                  <a:schemeClr val="tx2"/>
                </a:solidFill>
                <a:latin typeface="Arial" panose="020B0604020202020204" pitchFamily="34" charset="0"/>
                <a:cs typeface="Arial" panose="020B0604020202020204" pitchFamily="34" charset="0"/>
              </a:rPr>
              <a:t>production</a:t>
            </a:r>
            <a:r>
              <a:rPr lang="en-GB" sz="1100" i="0" baseline="0" noProof="0" dirty="0">
                <a:solidFill>
                  <a:schemeClr val="tx2"/>
                </a:solidFill>
                <a:latin typeface="Arial" panose="020B0604020202020204" pitchFamily="34" charset="0"/>
                <a:cs typeface="Arial" panose="020B0604020202020204" pitchFamily="34" charset="0"/>
              </a:rPr>
              <a:t>)</a:t>
            </a:r>
            <a:endParaRPr lang="en-GB" sz="1100" baseline="0" noProof="0" dirty="0">
              <a:solidFill>
                <a:schemeClr val="tx2"/>
              </a:solidFill>
              <a:latin typeface="Arial" panose="020B0604020202020204" pitchFamily="34" charset="0"/>
              <a:cs typeface="Arial" panose="020B0604020202020204" pitchFamily="34" charset="0"/>
            </a:endParaRPr>
          </a:p>
          <a:p>
            <a:pPr marL="171553" marR="0" indent="-171553" algn="l" defTabSz="91494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aseline="0" noProof="0" dirty="0">
                <a:solidFill>
                  <a:schemeClr val="tx2"/>
                </a:solidFill>
                <a:latin typeface="Arial" panose="020B0604020202020204" pitchFamily="34" charset="0"/>
                <a:cs typeface="Arial" panose="020B0604020202020204" pitchFamily="34" charset="0"/>
              </a:rPr>
              <a:t>The target for </a:t>
            </a:r>
            <a:r>
              <a:rPr lang="en-GB" sz="1100" b="1" baseline="0" noProof="0" dirty="0">
                <a:solidFill>
                  <a:schemeClr val="tx2"/>
                </a:solidFill>
                <a:latin typeface="Arial" panose="020B0604020202020204" pitchFamily="34" charset="0"/>
                <a:cs typeface="Arial" panose="020B0604020202020204" pitchFamily="34" charset="0"/>
              </a:rPr>
              <a:t>renewables in </a:t>
            </a:r>
            <a:r>
              <a:rPr lang="en-GB" sz="1100" b="1" i="1" baseline="0" noProof="0" dirty="0">
                <a:solidFill>
                  <a:schemeClr val="tx2"/>
                </a:solidFill>
                <a:latin typeface="Arial" panose="020B0604020202020204" pitchFamily="34" charset="0"/>
                <a:cs typeface="Arial" panose="020B0604020202020204" pitchFamily="34" charset="0"/>
              </a:rPr>
              <a:t>final energy </a:t>
            </a:r>
            <a:r>
              <a:rPr lang="en-GB" sz="1100" baseline="0" noProof="0" dirty="0">
                <a:solidFill>
                  <a:schemeClr val="tx2"/>
                </a:solidFill>
                <a:latin typeface="Arial" panose="020B0604020202020204" pitchFamily="34" charset="0"/>
                <a:cs typeface="Arial" panose="020B0604020202020204" pitchFamily="34" charset="0"/>
              </a:rPr>
              <a:t>consumption is 60% by 2050, the current level being 15.9% (2017) with 18% by 2020 still in reach.</a:t>
            </a:r>
          </a:p>
          <a:p>
            <a:pPr marL="171553" indent="-171553" defTabSz="914949">
              <a:buFont typeface="Arial" panose="020B0604020202020204" pitchFamily="34" charset="0"/>
              <a:buChar char="•"/>
              <a:defRPr/>
            </a:pPr>
            <a:r>
              <a:rPr lang="en-GB" sz="1100" baseline="0" noProof="0" dirty="0">
                <a:solidFill>
                  <a:schemeClr val="tx2"/>
                </a:solidFill>
                <a:latin typeface="Arial" panose="020B0604020202020204" pitchFamily="34" charset="0"/>
                <a:cs typeface="Arial" panose="020B0604020202020204" pitchFamily="34" charset="0"/>
              </a:rPr>
              <a:t>Regarding energy efficiency, Germany wants to </a:t>
            </a:r>
            <a:r>
              <a:rPr lang="en-GB" sz="1100" b="1" baseline="0" noProof="0" dirty="0">
                <a:solidFill>
                  <a:schemeClr val="tx2"/>
                </a:solidFill>
                <a:latin typeface="Arial" panose="020B0604020202020204" pitchFamily="34" charset="0"/>
                <a:cs typeface="Arial" panose="020B0604020202020204" pitchFamily="34" charset="0"/>
              </a:rPr>
              <a:t>reduce primary energy consumption by 50% until 2050 </a:t>
            </a:r>
            <a:r>
              <a:rPr lang="en-GB" sz="1100" baseline="0" noProof="0" dirty="0">
                <a:solidFill>
                  <a:schemeClr val="tx2"/>
                </a:solidFill>
                <a:latin typeface="Arial" panose="020B0604020202020204" pitchFamily="34" charset="0"/>
                <a:cs typeface="Arial" panose="020B0604020202020204" pitchFamily="34" charset="0"/>
              </a:rPr>
              <a:t>compared to 2008. It has so far reduced consumption only </a:t>
            </a:r>
            <a:r>
              <a:rPr lang="en-GB" sz="1100" u="sng" baseline="0" noProof="0" dirty="0">
                <a:solidFill>
                  <a:schemeClr val="tx2"/>
                </a:solidFill>
                <a:latin typeface="Arial" panose="020B0604020202020204" pitchFamily="34" charset="0"/>
                <a:cs typeface="Arial" panose="020B0604020202020204" pitchFamily="34" charset="0"/>
              </a:rPr>
              <a:t>by -6.5% in 2017</a:t>
            </a:r>
            <a:r>
              <a:rPr lang="en-GB" sz="1100" baseline="0" noProof="0" dirty="0">
                <a:solidFill>
                  <a:schemeClr val="tx2"/>
                </a:solidFill>
                <a:latin typeface="Arial" panose="020B0604020202020204" pitchFamily="34" charset="0"/>
                <a:cs typeface="Arial" panose="020B0604020202020204" pitchFamily="34" charset="0"/>
              </a:rPr>
              <a:t> against a target of -20% compared to the base year 2008. </a:t>
            </a:r>
          </a:p>
          <a:p>
            <a:pPr marL="171553" indent="-171553" defTabSz="914949">
              <a:buFont typeface="Arial" panose="020B0604020202020204" pitchFamily="34" charset="0"/>
              <a:buChar char="•"/>
              <a:defRPr/>
            </a:pPr>
            <a:r>
              <a:rPr lang="en-GB" sz="1100" baseline="0" noProof="0" dirty="0">
                <a:solidFill>
                  <a:schemeClr val="tx2"/>
                </a:solidFill>
                <a:latin typeface="Arial" panose="020B0604020202020204" pitchFamily="34" charset="0"/>
                <a:cs typeface="Arial" panose="020B0604020202020204" pitchFamily="34" charset="0"/>
              </a:rPr>
              <a:t>Final energy productivity increase amounts to 1.1% annually between 2008 and 2017, thus not reaching the targeted 2.1% per year.</a:t>
            </a:r>
          </a:p>
          <a:p>
            <a:pPr marL="171553" marR="0" indent="-171553" algn="l" defTabSz="91494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baseline="0" noProof="0" dirty="0">
                <a:solidFill>
                  <a:schemeClr val="tx2"/>
                </a:solidFill>
                <a:latin typeface="Arial" panose="020B0604020202020204" pitchFamily="34" charset="0"/>
                <a:cs typeface="Arial" panose="020B0604020202020204" pitchFamily="34" charset="0"/>
              </a:rPr>
              <a:t>Buildings: the target refurbishment rate of 2% per year is not yet reached – the current status sees roughly 1% annually.</a:t>
            </a:r>
          </a:p>
          <a:p>
            <a:pPr marL="171553" indent="-171553" defTabSz="914949">
              <a:buFont typeface="Arial" panose="020B0604020202020204" pitchFamily="34" charset="0"/>
              <a:buChar char="•"/>
              <a:defRPr/>
            </a:pPr>
            <a:r>
              <a:rPr lang="en-GB" sz="1100" b="0" baseline="0" noProof="0" dirty="0">
                <a:solidFill>
                  <a:schemeClr val="tx2"/>
                </a:solidFill>
                <a:latin typeface="Arial" panose="020B0604020202020204" pitchFamily="34" charset="0"/>
                <a:cs typeface="Arial" panose="020B0604020202020204" pitchFamily="34" charset="0"/>
              </a:rPr>
              <a:t>Transport: Reduce final energy consumption by -10% in 2020 and -40% in 2050. Also this target seem currently out of reach. In fact the transport sector has increased its emissions. In 2017 final energy consumption in the transport sector was even 4.2% higher compared to  2005. </a:t>
            </a:r>
          </a:p>
          <a:p>
            <a:pPr marL="171553" indent="-171553" defTabSz="914949">
              <a:buFont typeface="Arial" panose="020B0604020202020204" pitchFamily="34" charset="0"/>
              <a:buChar char="•"/>
              <a:defRPr/>
            </a:pPr>
            <a:r>
              <a:rPr lang="en-GB" sz="1100" baseline="0" noProof="0" dirty="0">
                <a:solidFill>
                  <a:schemeClr val="tx2"/>
                </a:solidFill>
                <a:latin typeface="Arial" panose="020B0604020202020204" pitchFamily="34" charset="0"/>
                <a:cs typeface="Arial" panose="020B0604020202020204" pitchFamily="34" charset="0"/>
              </a:rPr>
              <a:t>The gaps that still remain are now to be closed through the measures announced in the Climate Action Programme 2020 and the National Action Plan Energy Efficiency (NAPE).</a:t>
            </a:r>
            <a:endParaRPr lang="en-GB" dirty="0"/>
          </a:p>
          <a:p>
            <a:endParaRPr lang="en-GB" sz="1100" b="1" noProof="0" dirty="0">
              <a:solidFill>
                <a:schemeClr val="tx2"/>
              </a:solidFill>
              <a:latin typeface="Arial" panose="020B0604020202020204" pitchFamily="34" charset="0"/>
              <a:cs typeface="Arial" panose="020B0604020202020204" pitchFamily="34" charset="0"/>
            </a:endParaRPr>
          </a:p>
          <a:p>
            <a:r>
              <a:rPr lang="en-GB" sz="1100" b="1" noProof="0" dirty="0">
                <a:solidFill>
                  <a:schemeClr val="tx2"/>
                </a:solidFill>
                <a:latin typeface="Arial" panose="020B0604020202020204" pitchFamily="34" charset="0"/>
                <a:cs typeface="Arial" panose="020B0604020202020204" pitchFamily="34" charset="0"/>
              </a:rPr>
              <a:t>Additional targets </a:t>
            </a:r>
            <a:r>
              <a:rPr lang="en-GB" sz="1100" b="0" noProof="0" dirty="0">
                <a:solidFill>
                  <a:schemeClr val="tx2"/>
                </a:solidFill>
                <a:latin typeface="Arial" panose="020B0604020202020204" pitchFamily="34" charset="0"/>
                <a:cs typeface="Arial" panose="020B0604020202020204" pitchFamily="34" charset="0"/>
              </a:rPr>
              <a:t>(not</a:t>
            </a:r>
            <a:r>
              <a:rPr lang="en-GB" sz="1100" b="0" baseline="0" noProof="0" dirty="0">
                <a:solidFill>
                  <a:schemeClr val="tx2"/>
                </a:solidFill>
                <a:latin typeface="Arial" panose="020B0604020202020204" pitchFamily="34" charset="0"/>
                <a:cs typeface="Arial" panose="020B0604020202020204" pitchFamily="34" charset="0"/>
              </a:rPr>
              <a:t> illustrated on this slide):</a:t>
            </a:r>
          </a:p>
          <a:p>
            <a:pPr marL="171450" indent="-171450">
              <a:buFontTx/>
              <a:buChar char="-"/>
            </a:pPr>
            <a:r>
              <a:rPr lang="en-GB" sz="1100" b="0" baseline="0" noProof="0" dirty="0">
                <a:solidFill>
                  <a:schemeClr val="tx2"/>
                </a:solidFill>
                <a:latin typeface="Arial" panose="020B0604020202020204" pitchFamily="34" charset="0"/>
                <a:cs typeface="Arial" panose="020B0604020202020204" pitchFamily="34" charset="0"/>
              </a:rPr>
              <a:t>Energy efficiency: Share of CHP (combined heat and power, KWK) at 25% in 2020</a:t>
            </a:r>
          </a:p>
          <a:p>
            <a:pPr marL="171450" indent="-171450">
              <a:buFontTx/>
              <a:buChar char="-"/>
            </a:pPr>
            <a:r>
              <a:rPr lang="en-GB" sz="1100" b="0" baseline="0" noProof="0" dirty="0">
                <a:solidFill>
                  <a:schemeClr val="tx2"/>
                </a:solidFill>
                <a:latin typeface="Arial" panose="020B0604020202020204" pitchFamily="34" charset="0"/>
                <a:cs typeface="Arial" panose="020B0604020202020204" pitchFamily="34" charset="0"/>
              </a:rPr>
              <a:t>Buildings: Reduce primary energy demand to -80% by 2050 (and by -20% for heat in 2020)</a:t>
            </a:r>
          </a:p>
          <a:p>
            <a:endParaRPr lang="de-DE" sz="1100" b="0" baseline="0" noProof="0" dirty="0">
              <a:solidFill>
                <a:schemeClr val="tx2"/>
              </a:solidFill>
              <a:latin typeface="Arial" panose="020B0604020202020204" pitchFamily="34" charset="0"/>
              <a:cs typeface="Arial" panose="020B0604020202020204" pitchFamily="34" charset="0"/>
            </a:endParaRPr>
          </a:p>
          <a:p>
            <a:r>
              <a:rPr lang="en-GB" sz="1100" b="1" dirty="0">
                <a:solidFill>
                  <a:schemeClr val="tx2"/>
                </a:solidFill>
              </a:rPr>
              <a:t>Sources</a:t>
            </a:r>
            <a:endParaRPr lang="en-GB" sz="1100" dirty="0">
              <a:solidFill>
                <a:schemeClr val="tx2"/>
              </a:solidFill>
            </a:endParaRPr>
          </a:p>
          <a:p>
            <a:pPr marL="0" marR="0" lvl="0" indent="0" algn="l" defTabSz="947958" rtl="0" eaLnBrk="1" fontAlgn="auto" latinLnBrk="0" hangingPunct="1">
              <a:lnSpc>
                <a:spcPct val="100000"/>
              </a:lnSpc>
              <a:spcBef>
                <a:spcPts val="0"/>
              </a:spcBef>
              <a:spcAft>
                <a:spcPts val="0"/>
              </a:spcAft>
              <a:buClrTx/>
              <a:buSzTx/>
              <a:buFontTx/>
              <a:buNone/>
              <a:tabLst/>
              <a:defRPr/>
            </a:pPr>
            <a:r>
              <a:rPr lang="en-US" sz="1100" b="1" noProof="0" dirty="0">
                <a:solidFill>
                  <a:schemeClr val="tx2"/>
                </a:solidFill>
                <a:latin typeface="Arial" panose="020B0604020202020204" pitchFamily="34" charset="0"/>
                <a:cs typeface="Arial" panose="020B0604020202020204" pitchFamily="34" charset="0"/>
              </a:rPr>
              <a:t>UBA 2019: </a:t>
            </a:r>
            <a:r>
              <a:rPr lang="en-US" sz="1100" noProof="0" dirty="0" err="1">
                <a:solidFill>
                  <a:schemeClr val="tx2"/>
                </a:solidFill>
                <a:latin typeface="Arial" panose="020B0604020202020204" pitchFamily="34" charset="0"/>
                <a:cs typeface="Arial" panose="020B0604020202020204" pitchFamily="34" charset="0"/>
              </a:rPr>
              <a:t>Klimabilanz</a:t>
            </a:r>
            <a:r>
              <a:rPr lang="en-US" sz="1100" noProof="0" dirty="0">
                <a:solidFill>
                  <a:schemeClr val="tx2"/>
                </a:solidFill>
                <a:latin typeface="Arial" panose="020B0604020202020204" pitchFamily="34" charset="0"/>
                <a:cs typeface="Arial" panose="020B0604020202020204" pitchFamily="34" charset="0"/>
              </a:rPr>
              <a:t> 2018: 4,5 </a:t>
            </a:r>
            <a:r>
              <a:rPr lang="en-US" sz="1100" noProof="0" dirty="0" err="1">
                <a:solidFill>
                  <a:schemeClr val="tx2"/>
                </a:solidFill>
                <a:latin typeface="Arial" panose="020B0604020202020204" pitchFamily="34" charset="0"/>
                <a:cs typeface="Arial" panose="020B0604020202020204" pitchFamily="34" charset="0"/>
              </a:rPr>
              <a:t>Prozent</a:t>
            </a:r>
            <a:r>
              <a:rPr lang="en-US" sz="1100" noProof="0" dirty="0">
                <a:solidFill>
                  <a:schemeClr val="tx2"/>
                </a:solidFill>
                <a:latin typeface="Arial" panose="020B0604020202020204" pitchFamily="34" charset="0"/>
                <a:cs typeface="Arial" panose="020B0604020202020204" pitchFamily="34" charset="0"/>
              </a:rPr>
              <a:t> </a:t>
            </a:r>
            <a:r>
              <a:rPr lang="en-US" sz="1100" noProof="0" dirty="0" err="1">
                <a:solidFill>
                  <a:schemeClr val="tx2"/>
                </a:solidFill>
                <a:latin typeface="Arial" panose="020B0604020202020204" pitchFamily="34" charset="0"/>
                <a:cs typeface="Arial" panose="020B0604020202020204" pitchFamily="34" charset="0"/>
              </a:rPr>
              <a:t>weniger</a:t>
            </a:r>
            <a:r>
              <a:rPr lang="en-US" sz="1100" noProof="0" dirty="0">
                <a:solidFill>
                  <a:schemeClr val="tx2"/>
                </a:solidFill>
                <a:latin typeface="Arial" panose="020B0604020202020204" pitchFamily="34" charset="0"/>
                <a:cs typeface="Arial" panose="020B0604020202020204" pitchFamily="34" charset="0"/>
              </a:rPr>
              <a:t> </a:t>
            </a:r>
            <a:r>
              <a:rPr lang="en-US" sz="1100" noProof="0" dirty="0" err="1">
                <a:solidFill>
                  <a:schemeClr val="tx2"/>
                </a:solidFill>
                <a:latin typeface="Arial" panose="020B0604020202020204" pitchFamily="34" charset="0"/>
                <a:cs typeface="Arial" panose="020B0604020202020204" pitchFamily="34" charset="0"/>
              </a:rPr>
              <a:t>Treibhausgasemissionen</a:t>
            </a:r>
            <a:r>
              <a:rPr lang="en-US" sz="1100" noProof="0" dirty="0">
                <a:solidFill>
                  <a:schemeClr val="tx2"/>
                </a:solidFill>
                <a:latin typeface="Arial" panose="020B0604020202020204" pitchFamily="34" charset="0"/>
                <a:cs typeface="Arial" panose="020B0604020202020204" pitchFamily="34" charset="0"/>
              </a:rPr>
              <a:t>, https://www.umweltbundesamt.de/presse/pressemitteilungen/klimabilanz-2018-42-prozent-weniger, (last accessed 04.04.2019).</a:t>
            </a:r>
          </a:p>
          <a:p>
            <a:pPr marL="0" marR="0" lvl="0" indent="0" algn="l" defTabSz="947958" rtl="0" eaLnBrk="1" fontAlgn="auto" latinLnBrk="0" hangingPunct="1">
              <a:lnSpc>
                <a:spcPct val="100000"/>
              </a:lnSpc>
              <a:spcBef>
                <a:spcPts val="0"/>
              </a:spcBef>
              <a:spcAft>
                <a:spcPts val="0"/>
              </a:spcAft>
              <a:buClrTx/>
              <a:buSzTx/>
              <a:buFontTx/>
              <a:buNone/>
              <a:tabLst/>
              <a:defRPr/>
            </a:pPr>
            <a:r>
              <a:rPr lang="de-DE" sz="1100" b="1" i="0" u="none" strike="noStrike" kern="1200" dirty="0">
                <a:solidFill>
                  <a:schemeClr val="tx1"/>
                </a:solidFill>
                <a:effectLst/>
                <a:latin typeface="Arial" pitchFamily="34" charset="0"/>
                <a:ea typeface="+mn-ea"/>
                <a:cs typeface="Arial" pitchFamily="34" charset="0"/>
              </a:rPr>
              <a:t>BMWi 2019a: </a:t>
            </a:r>
            <a:r>
              <a:rPr lang="de-DE" sz="1100" b="0" i="0" u="none" strike="noStrike" kern="1200" dirty="0">
                <a:solidFill>
                  <a:schemeClr val="tx1"/>
                </a:solidFill>
                <a:effectLst/>
                <a:latin typeface="Arial" pitchFamily="34" charset="0"/>
                <a:ea typeface="+mn-ea"/>
                <a:cs typeface="Arial" pitchFamily="34" charset="0"/>
              </a:rPr>
              <a:t>Zweiter Fortschrittsbericht zur Energiewende: Die Energie der Zukunft. Berichtsjahr 2017, https://www.bmwi.de/Redaktion/DE/Publikationen/Energie/fortschrittsbericht-monitoring-energiewende.pdf?__blob=publicationFile&amp;v=12, June 2019, </a:t>
            </a:r>
            <a:r>
              <a:rPr lang="de-DE" sz="1100" b="0" i="0" u="none" strike="noStrike" kern="1200" dirty="0" err="1">
                <a:solidFill>
                  <a:schemeClr val="tx1"/>
                </a:solidFill>
                <a:effectLst/>
                <a:latin typeface="Arial" pitchFamily="34" charset="0"/>
                <a:ea typeface="+mn-ea"/>
                <a:cs typeface="Arial" pitchFamily="34" charset="0"/>
              </a:rPr>
              <a:t>page</a:t>
            </a:r>
            <a:r>
              <a:rPr lang="de-DE" sz="1100" b="0" i="0" u="none" strike="noStrike" kern="1200" dirty="0">
                <a:solidFill>
                  <a:schemeClr val="tx1"/>
                </a:solidFill>
                <a:effectLst/>
                <a:latin typeface="Arial" pitchFamily="34" charset="0"/>
                <a:ea typeface="+mn-ea"/>
                <a:cs typeface="Arial" pitchFamily="34" charset="0"/>
              </a:rPr>
              <a:t> 55.</a:t>
            </a:r>
            <a:endParaRPr lang="de-DE" sz="1100" b="1" i="0" u="none" strike="noStrike" kern="1200" dirty="0">
              <a:solidFill>
                <a:schemeClr val="tx1"/>
              </a:solidFill>
              <a:effectLst/>
              <a:latin typeface="Arial" pitchFamily="34" charset="0"/>
              <a:ea typeface="+mn-ea"/>
              <a:cs typeface="Arial" pitchFamily="34" charset="0"/>
            </a:endParaRPr>
          </a:p>
          <a:p>
            <a:r>
              <a:rPr lang="en-GB" b="1" dirty="0"/>
              <a:t>BMWi 2019:</a:t>
            </a:r>
            <a:r>
              <a:rPr lang="en-GB" dirty="0"/>
              <a:t> Time series for the development of renewable energy sources in Germany (February 2019), https://www.erneuerbare-energien.de/EE/Navigation/DE/Service/Erneuerbare_Energien_in_Zahlen/Zeitreihen/zeitreihen.html </a:t>
            </a:r>
          </a:p>
          <a:p>
            <a:pPr marL="0" marR="0" lvl="1" indent="0" algn="l" defTabSz="947958" rtl="0" eaLnBrk="1" fontAlgn="base" latinLnBrk="0" hangingPunct="1">
              <a:lnSpc>
                <a:spcPct val="100000"/>
              </a:lnSpc>
              <a:spcBef>
                <a:spcPct val="30000"/>
              </a:spcBef>
              <a:spcAft>
                <a:spcPct val="0"/>
              </a:spcAft>
              <a:buClrTx/>
              <a:buSzTx/>
              <a:buFontTx/>
              <a:buNone/>
              <a:tabLst/>
              <a:defRPr/>
            </a:pPr>
            <a:r>
              <a:rPr lang="de-DE" sz="1100" b="1" i="0" u="none" strike="noStrike" kern="1200" dirty="0">
                <a:solidFill>
                  <a:schemeClr val="tx1"/>
                </a:solidFill>
                <a:effectLst/>
                <a:latin typeface="Arial" pitchFamily="34" charset="0"/>
                <a:ea typeface="+mn-ea"/>
                <a:cs typeface="Arial" pitchFamily="34" charset="0"/>
              </a:rPr>
              <a:t>KBA 2019: </a:t>
            </a:r>
            <a:r>
              <a:rPr lang="de-DE" sz="1100" b="0" dirty="0"/>
              <a:t>Jahresbilanz des Fahrzeugbestandes am 1. Januar 2019, Kraftfahrtbundesamt, https://www.kba.de/DE/Statistik/Fahrzeuge/Bestand/b_jahresbilanz.html?nn=644526. </a:t>
            </a:r>
          </a:p>
          <a:p>
            <a:pPr marL="0" lvl="1" defTabSz="947958">
              <a:defRPr/>
            </a:pPr>
            <a:r>
              <a:rPr lang="en-US" sz="1200" b="1" i="0" u="none" strike="noStrike" kern="1200" dirty="0">
                <a:solidFill>
                  <a:schemeClr val="tx1"/>
                </a:solidFill>
                <a:effectLst/>
                <a:latin typeface="Arial" pitchFamily="34" charset="0"/>
                <a:ea typeface="+mn-ea"/>
                <a:cs typeface="Arial" pitchFamily="34" charset="0"/>
              </a:rPr>
              <a:t>BMWi/ AGEE Stat 2019</a:t>
            </a:r>
            <a:r>
              <a:rPr lang="en-US" sz="1100" b="1" i="0" u="none" strike="noStrike" kern="1200" dirty="0">
                <a:solidFill>
                  <a:schemeClr val="tx1"/>
                </a:solidFill>
                <a:effectLst/>
                <a:latin typeface="Arial" pitchFamily="34" charset="0"/>
                <a:ea typeface="+mn-ea"/>
                <a:cs typeface="Arial" pitchFamily="34" charset="0"/>
              </a:rPr>
              <a:t>: </a:t>
            </a:r>
            <a:r>
              <a:rPr lang="en-US" sz="1100" b="0" i="0" u="none" strike="noStrike" kern="1200" dirty="0" err="1">
                <a:solidFill>
                  <a:schemeClr val="tx1"/>
                </a:solidFill>
                <a:effectLst/>
                <a:latin typeface="Arial" pitchFamily="34" charset="0"/>
                <a:ea typeface="+mn-ea"/>
                <a:cs typeface="Arial" pitchFamily="34" charset="0"/>
              </a:rPr>
              <a:t>Zeitreihen</a:t>
            </a:r>
            <a:r>
              <a:rPr lang="en-US" sz="1100" b="0" i="0" u="none" strike="noStrike" kern="1200" dirty="0">
                <a:solidFill>
                  <a:schemeClr val="tx1"/>
                </a:solidFill>
                <a:effectLst/>
                <a:latin typeface="Arial" pitchFamily="34" charset="0"/>
                <a:ea typeface="+mn-ea"/>
                <a:cs typeface="Arial" pitchFamily="34" charset="0"/>
              </a:rPr>
              <a:t>, </a:t>
            </a:r>
            <a:r>
              <a:rPr lang="en-US" sz="1200" b="0" i="0" u="none" strike="noStrike" kern="1200" dirty="0">
                <a:solidFill>
                  <a:schemeClr val="tx1"/>
                </a:solidFill>
                <a:effectLst/>
                <a:latin typeface="Arial" pitchFamily="34" charset="0"/>
                <a:ea typeface="+mn-ea"/>
                <a:cs typeface="Arial" pitchFamily="34" charset="0"/>
              </a:rPr>
              <a:t>https://www.erneuerbare-energien.de/EE/Navigation/DE/Service/Erneuerbare_Energien_in_Zahlen/Zeitreihen/zeitreihen.html</a:t>
            </a:r>
            <a:r>
              <a:rPr lang="en-US" sz="1100" b="0" dirty="0"/>
              <a:t> </a:t>
            </a:r>
            <a:endParaRPr lang="de-DE" sz="1100" b="0" i="0" u="none" strike="noStrike" kern="1200" dirty="0">
              <a:solidFill>
                <a:schemeClr val="tx1"/>
              </a:solidFill>
              <a:effectLst/>
              <a:latin typeface="Arial" pitchFamily="34" charset="0"/>
              <a:ea typeface="+mn-ea"/>
              <a:cs typeface="Arial" pitchFamily="34" charset="0"/>
            </a:endParaRPr>
          </a:p>
          <a:p>
            <a:pPr marL="0" lvl="1" defTabSz="947958">
              <a:defRPr/>
            </a:pPr>
            <a:r>
              <a:rPr lang="de-DE" sz="1100" b="1" dirty="0"/>
              <a:t>BMU 2018: </a:t>
            </a:r>
            <a:r>
              <a:rPr lang="de-DE" sz="1100" b="0" dirty="0"/>
              <a:t>Climate Action in </a:t>
            </a:r>
            <a:r>
              <a:rPr lang="de-DE" sz="1100" b="0" dirty="0" err="1"/>
              <a:t>Figures</a:t>
            </a:r>
            <a:r>
              <a:rPr lang="de-DE" sz="1100" b="0" dirty="0"/>
              <a:t>, https://www.bmu.de/fileadmin/Daten_BMU/Pools/Broschueren/klimaschutz_in_zahlen_2018_en_bf.pdf, May 2018, </a:t>
            </a:r>
            <a:r>
              <a:rPr lang="de-DE" sz="1100" b="0" dirty="0" err="1"/>
              <a:t>page</a:t>
            </a:r>
            <a:r>
              <a:rPr lang="de-DE" sz="1100" b="0" dirty="0"/>
              <a:t> 24.</a:t>
            </a:r>
          </a:p>
          <a:p>
            <a:pPr marL="0" lvl="1" defTabSz="947958">
              <a:defRPr/>
            </a:pPr>
            <a:r>
              <a:rPr lang="de-DE" sz="1100" b="1" dirty="0"/>
              <a:t>B</a:t>
            </a:r>
            <a:r>
              <a:rPr lang="en-GB" b="1" dirty="0" err="1">
                <a:latin typeface="Arial" pitchFamily="34" charset="0"/>
                <a:cs typeface="Arial" pitchFamily="34" charset="0"/>
              </a:rPr>
              <a:t>MWi</a:t>
            </a:r>
            <a:r>
              <a:rPr lang="en-GB" b="1" baseline="0" dirty="0">
                <a:latin typeface="Arial" pitchFamily="34" charset="0"/>
                <a:cs typeface="Arial" pitchFamily="34" charset="0"/>
              </a:rPr>
              <a:t> and </a:t>
            </a:r>
            <a:r>
              <a:rPr lang="en-GB" b="1" dirty="0">
                <a:latin typeface="Arial" pitchFamily="34" charset="0"/>
                <a:cs typeface="Arial" pitchFamily="34" charset="0"/>
              </a:rPr>
              <a:t>BMU 2010</a:t>
            </a:r>
            <a:r>
              <a:rPr lang="en-GB" dirty="0">
                <a:latin typeface="Arial" pitchFamily="34" charset="0"/>
                <a:cs typeface="Arial" pitchFamily="34" charset="0"/>
              </a:rPr>
              <a:t>: Energy Concept. for an Environmentally Sound, Reliable and Affordable Energy Supply. 28. September 2010: </a:t>
            </a:r>
            <a:r>
              <a:rPr lang="en-GB" dirty="0">
                <a:latin typeface="Arial" pitchFamily="34" charset="0"/>
                <a:cs typeface="Arial" pitchFamily="34" charset="0"/>
                <a:hlinkClick r:id="rId3"/>
              </a:rPr>
              <a:t>http://www.germany.info/contentblob/3043402/Daten/1097719/BMUBMWi_Energy_Concept_DD.pdf</a:t>
            </a:r>
            <a:endParaRPr lang="en-GB" dirty="0">
              <a:latin typeface="Arial" pitchFamily="34" charset="0"/>
              <a:cs typeface="Arial" pitchFamily="34" charset="0"/>
            </a:endParaRPr>
          </a:p>
          <a:p>
            <a:pPr marL="179163" lvl="1" indent="-179163"/>
            <a:endParaRPr lang="en-GB" b="1" noProof="0"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EC8E54D8-71A2-43C2-AA02-845615887188}" type="slidenum">
              <a:rPr lang="de-DE" smtClean="0">
                <a:solidFill>
                  <a:srgbClr val="000000"/>
                </a:solidFill>
              </a:rPr>
              <a:pPr/>
              <a:t>10</a:t>
            </a:fld>
            <a:endParaRPr lang="de-DE">
              <a:solidFill>
                <a:srgbClr val="000000"/>
              </a:solidFill>
            </a:endParaRPr>
          </a:p>
        </p:txBody>
      </p:sp>
    </p:spTree>
    <p:extLst>
      <p:ext uri="{BB962C8B-B14F-4D97-AF65-F5344CB8AC3E}">
        <p14:creationId xmlns:p14="http://schemas.microsoft.com/office/powerpoint/2010/main" val="979651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0000" lnSpcReduction="20000"/>
          </a:bodyPr>
          <a:lstStyle/>
          <a:p>
            <a:pPr algn="l"/>
            <a:r>
              <a:rPr lang="en-GB" b="1" baseline="0" noProof="0" dirty="0">
                <a:latin typeface="Arial"/>
                <a:cs typeface="Arial"/>
              </a:rPr>
              <a:t>Notes</a:t>
            </a:r>
            <a:endParaRPr lang="en-GB" b="1" noProof="0" dirty="0"/>
          </a:p>
          <a:p>
            <a:pPr defTabSz="947882">
              <a:defRPr/>
            </a:pPr>
            <a:endParaRPr lang="en-GB" b="1" dirty="0"/>
          </a:p>
          <a:p>
            <a:pPr defTabSz="947882">
              <a:defRPr/>
            </a:pPr>
            <a:r>
              <a:rPr lang="en-GB" b="1" dirty="0"/>
              <a:t>The slide summarizes the renewable energy targets</a:t>
            </a:r>
            <a:r>
              <a:rPr lang="en-GB" b="1" baseline="0" dirty="0"/>
              <a:t> concerning final energy consumption </a:t>
            </a:r>
            <a:r>
              <a:rPr lang="en-GB" b="1" dirty="0"/>
              <a:t>and</a:t>
            </a:r>
            <a:r>
              <a:rPr lang="en-GB" b="1" baseline="0" dirty="0"/>
              <a:t> </a:t>
            </a:r>
            <a:r>
              <a:rPr lang="en-GB" b="1" noProof="0" dirty="0"/>
              <a:t>the actual state in 2018.</a:t>
            </a:r>
          </a:p>
          <a:p>
            <a:endParaRPr lang="en-GB" b="1" dirty="0"/>
          </a:p>
          <a:p>
            <a:pPr defTabSz="947882">
              <a:buFont typeface="Arial" pitchFamily="34" charset="0"/>
              <a:buChar char="•"/>
              <a:defRPr/>
            </a:pPr>
            <a:r>
              <a:rPr lang="en-GB" b="0" dirty="0"/>
              <a:t> </a:t>
            </a:r>
            <a:r>
              <a:rPr lang="en-GB" baseline="0" noProof="0" dirty="0">
                <a:latin typeface="Arial" pitchFamily="34" charset="0"/>
                <a:cs typeface="Arial" pitchFamily="34" charset="0"/>
              </a:rPr>
              <a:t>The target for renewables in final energy consumption is 50% by 2050, </a:t>
            </a:r>
          </a:p>
          <a:p>
            <a:pPr defTabSz="947882">
              <a:buFont typeface="Arial" pitchFamily="34" charset="0"/>
              <a:buChar char="•"/>
              <a:defRPr/>
            </a:pPr>
            <a:r>
              <a:rPr lang="en-GB" baseline="0" noProof="0" dirty="0">
                <a:latin typeface="Arial" pitchFamily="34" charset="0"/>
                <a:cs typeface="Arial" pitchFamily="34" charset="0"/>
              </a:rPr>
              <a:t> the current level being 14,8 % in 2016.</a:t>
            </a:r>
            <a:endParaRPr lang="en-GB" b="1" dirty="0"/>
          </a:p>
          <a:p>
            <a:pPr>
              <a:buFont typeface="Arial" pitchFamily="34" charset="0"/>
              <a:buChar char="•"/>
            </a:pPr>
            <a:r>
              <a:rPr lang="en-GB" b="0" dirty="0"/>
              <a:t> Germany can achieve</a:t>
            </a:r>
            <a:r>
              <a:rPr lang="en-GB" b="0" baseline="0" dirty="0"/>
              <a:t> the 2020 target of 18 % but has some work to do. </a:t>
            </a:r>
          </a:p>
          <a:p>
            <a:pPr>
              <a:buFont typeface="Arial" pitchFamily="34" charset="0"/>
              <a:buChar char="•"/>
            </a:pPr>
            <a:endParaRPr lang="en-GB" b="0" dirty="0"/>
          </a:p>
          <a:p>
            <a:pPr marL="177742" indent="-177742" defTabSz="947958" fontAlgn="auto">
              <a:spcBef>
                <a:spcPts val="0"/>
              </a:spcBef>
              <a:spcAft>
                <a:spcPts val="0"/>
              </a:spcAft>
              <a:buFont typeface="Arial" panose="020B0604020202020204" pitchFamily="34" charset="0"/>
              <a:buChar char="•"/>
              <a:defRPr/>
            </a:pPr>
            <a:r>
              <a:rPr lang="en-GB" sz="1100" dirty="0">
                <a:solidFill>
                  <a:schemeClr val="tx2"/>
                </a:solidFill>
              </a:rPr>
              <a:t>The </a:t>
            </a:r>
            <a:r>
              <a:rPr lang="en-GB" sz="1100" b="1" dirty="0">
                <a:solidFill>
                  <a:schemeClr val="tx2"/>
                </a:solidFill>
              </a:rPr>
              <a:t>Directive</a:t>
            </a:r>
            <a:r>
              <a:rPr lang="en-GB" sz="1100" dirty="0">
                <a:solidFill>
                  <a:schemeClr val="tx2"/>
                </a:solidFill>
              </a:rPr>
              <a:t> on the </a:t>
            </a:r>
            <a:r>
              <a:rPr lang="en-GB" sz="1100" b="1" dirty="0">
                <a:solidFill>
                  <a:schemeClr val="tx2"/>
                </a:solidFill>
              </a:rPr>
              <a:t>promotion of the use of energy from renewable sources </a:t>
            </a:r>
            <a:r>
              <a:rPr lang="en-GB" sz="1100" dirty="0">
                <a:solidFill>
                  <a:schemeClr val="tx2"/>
                </a:solidFill>
              </a:rPr>
              <a:t>(</a:t>
            </a:r>
            <a:r>
              <a:rPr lang="en-GB" sz="1100" dirty="0">
                <a:solidFill>
                  <a:schemeClr val="tx2"/>
                </a:solidFill>
                <a:hlinkClick r:id="rId3"/>
              </a:rPr>
              <a:t>2009/28/EC</a:t>
            </a:r>
            <a:r>
              <a:rPr lang="en-GB" sz="1100" dirty="0">
                <a:solidFill>
                  <a:schemeClr val="tx2"/>
                </a:solidFill>
              </a:rPr>
              <a:t>, RES Directive) sets the objective of reaching 20% of the EU’s energy consumption through renewable energy sources by 2020. It sets mandatory national targets for the overall share of RES in gross final consumption of energy, as well as a mandatory share of 10% RES in transport for each Member State.</a:t>
            </a:r>
          </a:p>
          <a:p>
            <a:pPr marL="177742" indent="-177742" defTabSz="947958" fontAlgn="auto">
              <a:spcBef>
                <a:spcPts val="0"/>
              </a:spcBef>
              <a:spcAft>
                <a:spcPts val="0"/>
              </a:spcAft>
              <a:buFont typeface="Arial" panose="020B0604020202020204" pitchFamily="34" charset="0"/>
              <a:buChar char="•"/>
              <a:defRPr/>
            </a:pPr>
            <a:r>
              <a:rPr lang="en-GB" sz="1100" dirty="0">
                <a:solidFill>
                  <a:schemeClr val="tx2"/>
                </a:solidFill>
              </a:rPr>
              <a:t>In breaking down the EU target, Germany has a </a:t>
            </a:r>
            <a:r>
              <a:rPr lang="en-GB" sz="1100" b="1" dirty="0">
                <a:solidFill>
                  <a:schemeClr val="tx2"/>
                </a:solidFill>
              </a:rPr>
              <a:t>national target of 18% RES </a:t>
            </a:r>
            <a:r>
              <a:rPr lang="en-GB" sz="1100" dirty="0">
                <a:solidFill>
                  <a:schemeClr val="tx2"/>
                </a:solidFill>
              </a:rPr>
              <a:t>in gross final energy consumption by 2020. </a:t>
            </a:r>
          </a:p>
          <a:p>
            <a:pPr marL="177742" indent="-177742" defTabSz="947958" fontAlgn="auto">
              <a:spcBef>
                <a:spcPts val="0"/>
              </a:spcBef>
              <a:spcAft>
                <a:spcPts val="0"/>
              </a:spcAft>
              <a:buFont typeface="Arial" panose="020B0604020202020204" pitchFamily="34" charset="0"/>
              <a:buChar char="•"/>
              <a:defRPr/>
            </a:pPr>
            <a:r>
              <a:rPr lang="en-GB" sz="1100" dirty="0">
                <a:solidFill>
                  <a:schemeClr val="tx2"/>
                </a:solidFill>
              </a:rPr>
              <a:t>Currently, both the EU as a whole and Germany are on track to meet their targets. </a:t>
            </a:r>
          </a:p>
          <a:p>
            <a:pPr marL="177742" indent="-177742" defTabSz="947958" fontAlgn="auto">
              <a:spcBef>
                <a:spcPts val="0"/>
              </a:spcBef>
              <a:spcAft>
                <a:spcPts val="0"/>
              </a:spcAft>
              <a:buFont typeface="Arial" panose="020B0604020202020204" pitchFamily="34" charset="0"/>
              <a:buChar char="•"/>
              <a:defRPr/>
            </a:pPr>
            <a:r>
              <a:rPr lang="en-GB" sz="1100" dirty="0">
                <a:solidFill>
                  <a:schemeClr val="tx2"/>
                </a:solidFill>
              </a:rPr>
              <a:t>In </a:t>
            </a:r>
            <a:r>
              <a:rPr lang="en-GB" sz="1100" b="1" dirty="0">
                <a:solidFill>
                  <a:schemeClr val="tx2"/>
                </a:solidFill>
              </a:rPr>
              <a:t>Germany</a:t>
            </a:r>
            <a:r>
              <a:rPr lang="en-GB" sz="1100" dirty="0">
                <a:solidFill>
                  <a:schemeClr val="tx2"/>
                </a:solidFill>
              </a:rPr>
              <a:t> RES have reached a 13.8% share in gross final energy consumption in 2014 and RES in the EU-28 have reached 16% so far.</a:t>
            </a:r>
          </a:p>
          <a:p>
            <a:pPr defTabSz="947958" fontAlgn="auto">
              <a:spcBef>
                <a:spcPts val="0"/>
              </a:spcBef>
              <a:spcAft>
                <a:spcPts val="0"/>
              </a:spcAft>
              <a:defRPr/>
            </a:pPr>
            <a:endParaRPr lang="en-GB" sz="1100" dirty="0">
              <a:solidFill>
                <a:schemeClr val="tx2"/>
              </a:solidFill>
            </a:endParaRPr>
          </a:p>
          <a:p>
            <a:pPr defTabSz="947958" fontAlgn="auto">
              <a:spcBef>
                <a:spcPts val="0"/>
              </a:spcBef>
              <a:spcAft>
                <a:spcPts val="0"/>
              </a:spcAft>
              <a:defRPr/>
            </a:pPr>
            <a:r>
              <a:rPr lang="en-GB" sz="1100" b="1" dirty="0">
                <a:solidFill>
                  <a:schemeClr val="tx2"/>
                </a:solidFill>
              </a:rPr>
              <a:t>Background information: </a:t>
            </a:r>
          </a:p>
          <a:p>
            <a:pPr marL="177742" indent="-177742" defTabSz="947958" fontAlgn="auto">
              <a:spcBef>
                <a:spcPts val="0"/>
              </a:spcBef>
              <a:spcAft>
                <a:spcPts val="0"/>
              </a:spcAft>
              <a:buFont typeface="Arial" panose="020B0604020202020204" pitchFamily="34" charset="0"/>
              <a:buChar char="•"/>
              <a:defRPr/>
            </a:pPr>
            <a:r>
              <a:rPr lang="en-US" sz="1100" dirty="0"/>
              <a:t>The national targets vary, to reflect countries' different starting points for renewables production and ability to further increase it – from 10% in Malta to 49% in Sweden.</a:t>
            </a:r>
          </a:p>
          <a:p>
            <a:pPr marL="651721" lvl="1" indent="-177742" defTabSz="947958" fontAlgn="auto">
              <a:spcBef>
                <a:spcPts val="0"/>
              </a:spcBef>
              <a:spcAft>
                <a:spcPts val="0"/>
              </a:spcAft>
              <a:buFont typeface="Arial" panose="020B0604020202020204" pitchFamily="34" charset="0"/>
              <a:buChar char="•"/>
              <a:defRPr/>
            </a:pPr>
            <a:r>
              <a:rPr lang="en-US" sz="1100" dirty="0"/>
              <a:t>For example, Sweden has a high target because of its good hydro resources. </a:t>
            </a:r>
          </a:p>
          <a:p>
            <a:pPr marL="177742" indent="-177742" defTabSz="947958" fontAlgn="auto">
              <a:spcBef>
                <a:spcPts val="0"/>
              </a:spcBef>
              <a:spcAft>
                <a:spcPts val="0"/>
              </a:spcAft>
              <a:buFont typeface="Arial" panose="020B0604020202020204" pitchFamily="34" charset="0"/>
              <a:buChar char="•"/>
              <a:defRPr/>
            </a:pPr>
            <a:r>
              <a:rPr lang="en-US" sz="1100" dirty="0">
                <a:solidFill>
                  <a:schemeClr val="tx2"/>
                </a:solidFill>
              </a:rPr>
              <a:t>EU countries set out how they plan to meet these targets and the general course of their renewable energy policy in national renewable energy action plans.</a:t>
            </a:r>
          </a:p>
          <a:p>
            <a:pPr marL="177742" indent="-177742" defTabSz="947958" fontAlgn="auto">
              <a:spcBef>
                <a:spcPts val="0"/>
              </a:spcBef>
              <a:spcAft>
                <a:spcPts val="0"/>
              </a:spcAft>
              <a:buFont typeface="Arial" panose="020B0604020202020204" pitchFamily="34" charset="0"/>
              <a:buChar char="•"/>
              <a:defRPr/>
            </a:pPr>
            <a:r>
              <a:rPr lang="en-US" sz="1100" dirty="0">
                <a:solidFill>
                  <a:schemeClr val="tx2"/>
                </a:solidFill>
              </a:rPr>
              <a:t>Progress towards national targets is measured every two years when EU countries publish national renewable energy progress reports.</a:t>
            </a:r>
          </a:p>
          <a:p>
            <a:pPr defTabSz="947958" fontAlgn="auto">
              <a:spcBef>
                <a:spcPts val="0"/>
              </a:spcBef>
              <a:spcAft>
                <a:spcPts val="0"/>
              </a:spcAft>
              <a:defRPr/>
            </a:pPr>
            <a:endParaRPr lang="en-GB" sz="1100" b="1" dirty="0">
              <a:solidFill>
                <a:schemeClr val="tx2"/>
              </a:solidFill>
            </a:endParaRPr>
          </a:p>
          <a:p>
            <a:pPr defTabSz="947958" fontAlgn="auto">
              <a:spcBef>
                <a:spcPts val="0"/>
              </a:spcBef>
              <a:spcAft>
                <a:spcPts val="0"/>
              </a:spcAft>
              <a:defRPr/>
            </a:pPr>
            <a:r>
              <a:rPr lang="en-GB" sz="1100" b="1" dirty="0">
                <a:solidFill>
                  <a:schemeClr val="tx2"/>
                </a:solidFill>
              </a:rPr>
              <a:t>Source</a:t>
            </a:r>
          </a:p>
          <a:p>
            <a:pPr marL="0" marR="0" lvl="0" indent="0" algn="l" defTabSz="947958" rtl="0" eaLnBrk="1" fontAlgn="auto" latinLnBrk="0" hangingPunct="1">
              <a:lnSpc>
                <a:spcPct val="100000"/>
              </a:lnSpc>
              <a:spcBef>
                <a:spcPts val="0"/>
              </a:spcBef>
              <a:spcAft>
                <a:spcPts val="0"/>
              </a:spcAft>
              <a:buClrTx/>
              <a:buSzTx/>
              <a:buFontTx/>
              <a:buNone/>
              <a:tabLst/>
              <a:defRPr/>
            </a:pPr>
            <a:r>
              <a:rPr lang="de-DE" sz="1100" b="1" i="0" u="none" strike="noStrike" kern="1200" dirty="0">
                <a:solidFill>
                  <a:schemeClr val="tx1"/>
                </a:solidFill>
                <a:effectLst/>
                <a:latin typeface="Arial" pitchFamily="34" charset="0"/>
                <a:ea typeface="+mn-ea"/>
                <a:cs typeface="Arial" pitchFamily="34" charset="0"/>
              </a:rPr>
              <a:t>BMWi 2019a: </a:t>
            </a:r>
            <a:r>
              <a:rPr lang="de-DE" sz="1100" b="0" i="0" u="none" strike="noStrike" kern="1200" dirty="0">
                <a:solidFill>
                  <a:schemeClr val="tx1"/>
                </a:solidFill>
                <a:effectLst/>
                <a:latin typeface="Arial" pitchFamily="34" charset="0"/>
                <a:ea typeface="+mn-ea"/>
                <a:cs typeface="Arial" pitchFamily="34" charset="0"/>
              </a:rPr>
              <a:t>Zweiter Fortschrittsbericht zur Energiewende: Die Energie der Zukunft. Berichtsjahr 2017, https://www.bmwi.de/Redaktion/DE/Publikationen/Energie/fortschrittsbericht-monitoring-energiewende.pdf?__blob=publicationFile&amp;v=12, June 2019, </a:t>
            </a:r>
            <a:r>
              <a:rPr lang="de-DE" sz="1100" b="0" i="0" u="none" strike="noStrike" kern="1200" dirty="0" err="1">
                <a:solidFill>
                  <a:schemeClr val="tx1"/>
                </a:solidFill>
                <a:effectLst/>
                <a:latin typeface="Arial" pitchFamily="34" charset="0"/>
                <a:ea typeface="+mn-ea"/>
                <a:cs typeface="Arial" pitchFamily="34" charset="0"/>
              </a:rPr>
              <a:t>page</a:t>
            </a:r>
            <a:r>
              <a:rPr lang="de-DE" sz="1100" b="0" i="0" u="none" strike="noStrike" kern="1200" dirty="0">
                <a:solidFill>
                  <a:schemeClr val="tx1"/>
                </a:solidFill>
                <a:effectLst/>
                <a:latin typeface="Arial" pitchFamily="34" charset="0"/>
                <a:ea typeface="+mn-ea"/>
                <a:cs typeface="Arial" pitchFamily="34" charset="0"/>
              </a:rPr>
              <a:t> 55.</a:t>
            </a:r>
            <a:endParaRPr lang="de-DE" sz="1100" b="1" i="0" u="none" strike="noStrike" kern="1200" dirty="0">
              <a:solidFill>
                <a:schemeClr val="tx1"/>
              </a:solidFill>
              <a:effectLst/>
              <a:latin typeface="Arial" pitchFamily="34" charset="0"/>
              <a:ea typeface="+mn-ea"/>
              <a:cs typeface="Arial" pitchFamily="34" charset="0"/>
            </a:endParaRPr>
          </a:p>
          <a:p>
            <a:pPr defTabSz="947958" fontAlgn="auto">
              <a:spcBef>
                <a:spcPts val="0"/>
              </a:spcBef>
              <a:spcAft>
                <a:spcPts val="0"/>
              </a:spcAft>
              <a:defRPr/>
            </a:pPr>
            <a:endParaRPr lang="en-GB" sz="1100" b="1" dirty="0">
              <a:solidFill>
                <a:schemeClr val="tx2"/>
              </a:solidFill>
            </a:endParaRPr>
          </a:p>
          <a:p>
            <a:pPr defTabSz="947958" fontAlgn="auto">
              <a:spcBef>
                <a:spcPts val="0"/>
              </a:spcBef>
              <a:spcAft>
                <a:spcPts val="0"/>
              </a:spcAft>
              <a:defRPr/>
            </a:pPr>
            <a:endParaRPr lang="en-GB" sz="1100" b="1" dirty="0">
              <a:solidFill>
                <a:schemeClr val="tx2"/>
              </a:solidFill>
            </a:endParaRPr>
          </a:p>
          <a:p>
            <a:r>
              <a:rPr lang="en-GB" b="1" dirty="0"/>
              <a:t>BMWi 2019:</a:t>
            </a:r>
            <a:r>
              <a:rPr lang="en-GB" dirty="0"/>
              <a:t> Time series for the development of renewable energy sources in Germany (February 2019), https://www.erneuerbare-energien.de/EE/Navigation/DE/Service/Erneuerbare_Energien_in_Zahlen/Zeitreihen/zeitreihen.html </a:t>
            </a:r>
          </a:p>
        </p:txBody>
      </p:sp>
      <p:sp>
        <p:nvSpPr>
          <p:cNvPr id="4" name="Foliennummernplatzhalter 3"/>
          <p:cNvSpPr>
            <a:spLocks noGrp="1"/>
          </p:cNvSpPr>
          <p:nvPr>
            <p:ph type="sldNum" sz="quarter" idx="10"/>
          </p:nvPr>
        </p:nvSpPr>
        <p:spPr>
          <a:xfrm>
            <a:off x="2046961" y="9274863"/>
            <a:ext cx="3078427" cy="511731"/>
          </a:xfrm>
        </p:spPr>
        <p:txBody>
          <a:bodyPr/>
          <a:lstStyle/>
          <a:p>
            <a:fld id="{EC8E54D8-71A2-43C2-AA02-845615887188}" type="slidenum">
              <a:rPr lang="de-DE" smtClean="0"/>
              <a:pPr/>
              <a:t>11</a:t>
            </a:fld>
            <a:endParaRPr lang="de-DE"/>
          </a:p>
        </p:txBody>
      </p:sp>
    </p:spTree>
    <p:extLst>
      <p:ext uri="{BB962C8B-B14F-4D97-AF65-F5344CB8AC3E}">
        <p14:creationId xmlns:p14="http://schemas.microsoft.com/office/powerpoint/2010/main" val="3211612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47500" lnSpcReduction="20000"/>
          </a:bodyPr>
          <a:lstStyle/>
          <a:p>
            <a:pPr algn="l"/>
            <a:r>
              <a:rPr lang="en-GB" b="1" baseline="0" noProof="0" dirty="0">
                <a:latin typeface="Arial"/>
                <a:cs typeface="Arial"/>
              </a:rPr>
              <a:t>Notes</a:t>
            </a:r>
            <a:endParaRPr lang="en-GB" b="1" noProof="0" dirty="0"/>
          </a:p>
          <a:p>
            <a:pPr defTabSz="947882">
              <a:defRPr/>
            </a:pPr>
            <a:endParaRPr lang="en-GB" b="1" dirty="0"/>
          </a:p>
          <a:p>
            <a:pPr defTabSz="947882">
              <a:defRPr/>
            </a:pPr>
            <a:r>
              <a:rPr lang="en-GB" b="1" dirty="0"/>
              <a:t>The slide summarizes the renewable energy targets and</a:t>
            </a:r>
            <a:r>
              <a:rPr lang="en-GB" b="1" baseline="0" dirty="0"/>
              <a:t> </a:t>
            </a:r>
            <a:r>
              <a:rPr lang="en-GB" b="1" noProof="0" dirty="0"/>
              <a:t>the actual state in 2019</a:t>
            </a:r>
            <a:r>
              <a:rPr lang="en-GB" b="1" baseline="0" noProof="0" dirty="0"/>
              <a:t> with data for 2018</a:t>
            </a:r>
            <a:r>
              <a:rPr lang="en-GB" b="1" noProof="0" dirty="0"/>
              <a:t>.</a:t>
            </a:r>
          </a:p>
          <a:p>
            <a:endParaRPr lang="en-GB" b="1" dirty="0"/>
          </a:p>
          <a:p>
            <a:pPr defTabSz="947882">
              <a:buFont typeface="Arial" pitchFamily="34" charset="0"/>
              <a:buChar char="•"/>
              <a:defRPr/>
            </a:pPr>
            <a:r>
              <a:rPr lang="en-GB" b="0" dirty="0"/>
              <a:t>  </a:t>
            </a:r>
            <a:r>
              <a:rPr lang="en-GB" baseline="0" noProof="0" dirty="0">
                <a:latin typeface="Arial" pitchFamily="34" charset="0"/>
                <a:cs typeface="Arial" pitchFamily="34" charset="0"/>
              </a:rPr>
              <a:t>Germany aims to increase the </a:t>
            </a:r>
            <a:r>
              <a:rPr lang="en-GB" b="1" baseline="0" noProof="0" dirty="0">
                <a:latin typeface="Arial" pitchFamily="34" charset="0"/>
                <a:cs typeface="Arial" pitchFamily="34" charset="0"/>
              </a:rPr>
              <a:t>share of renewable energies in electricity to 80% by 2050</a:t>
            </a:r>
            <a:r>
              <a:rPr lang="en-GB" baseline="0" noProof="0" dirty="0">
                <a:latin typeface="Arial" pitchFamily="34" charset="0"/>
                <a:cs typeface="Arial" pitchFamily="34" charset="0"/>
              </a:rPr>
              <a:t>, and has achieved </a:t>
            </a:r>
            <a:r>
              <a:rPr lang="en-GB" u="sng" baseline="0" noProof="0" dirty="0">
                <a:latin typeface="Arial" pitchFamily="34" charset="0"/>
                <a:cs typeface="Arial" pitchFamily="34" charset="0"/>
              </a:rPr>
              <a:t>37.8 % in 2018</a:t>
            </a:r>
            <a:r>
              <a:rPr lang="en-GB" baseline="0" noProof="0" dirty="0">
                <a:latin typeface="Arial" pitchFamily="34" charset="0"/>
                <a:cs typeface="Arial" pitchFamily="34" charset="0"/>
              </a:rPr>
              <a:t>.</a:t>
            </a:r>
          </a:p>
          <a:p>
            <a:pPr marL="185738" indent="-185738" defTabSz="990603" fontAlgn="auto">
              <a:spcBef>
                <a:spcPts val="0"/>
              </a:spcBef>
              <a:spcAft>
                <a:spcPts val="0"/>
              </a:spcAft>
              <a:buFont typeface="Arial" pitchFamily="34" charset="0"/>
              <a:buChar char="•"/>
              <a:defRPr/>
            </a:pPr>
            <a:r>
              <a:rPr lang="en-GB" baseline="0" noProof="0" dirty="0">
                <a:latin typeface="Arial" pitchFamily="34" charset="0"/>
                <a:cs typeface="Arial" pitchFamily="34" charset="0"/>
              </a:rPr>
              <a:t>Electricity generation (according to EEG 2014) </a:t>
            </a:r>
            <a:r>
              <a:rPr lang="en-GB" dirty="0"/>
              <a:t>share in the gross electricity consumption </a:t>
            </a:r>
          </a:p>
          <a:p>
            <a:pPr marL="473941" lvl="1" defTabSz="947882">
              <a:buFont typeface="Arial" pitchFamily="34" charset="0"/>
              <a:buChar char="•"/>
              <a:defRPr/>
            </a:pPr>
            <a:r>
              <a:rPr lang="en-GB" dirty="0"/>
              <a:t> by 2025: </a:t>
            </a:r>
            <a:r>
              <a:rPr lang="en-GB" baseline="0" noProof="0" dirty="0">
                <a:latin typeface="Arial" pitchFamily="34" charset="0"/>
                <a:cs typeface="Arial" pitchFamily="34" charset="0"/>
              </a:rPr>
              <a:t> </a:t>
            </a:r>
            <a:r>
              <a:rPr lang="en-GB" dirty="0"/>
              <a:t>40% to 45%</a:t>
            </a:r>
          </a:p>
          <a:p>
            <a:pPr marL="473941" lvl="1" defTabSz="947882">
              <a:buFont typeface="Arial" pitchFamily="34" charset="0"/>
              <a:buChar char="•"/>
              <a:defRPr/>
            </a:pPr>
            <a:r>
              <a:rPr lang="en-GB" baseline="0" noProof="0" dirty="0">
                <a:latin typeface="Arial" pitchFamily="34" charset="0"/>
                <a:cs typeface="Arial" pitchFamily="34" charset="0"/>
              </a:rPr>
              <a:t> by 2035:  60%</a:t>
            </a:r>
          </a:p>
          <a:p>
            <a:pPr marL="473941" lvl="1" defTabSz="947882">
              <a:buFont typeface="Arial" pitchFamily="34" charset="0"/>
              <a:buChar char="•"/>
              <a:defRPr/>
            </a:pPr>
            <a:r>
              <a:rPr lang="en-GB" baseline="0" noProof="0" dirty="0">
                <a:latin typeface="Arial" pitchFamily="34" charset="0"/>
                <a:cs typeface="Arial" pitchFamily="34" charset="0"/>
              </a:rPr>
              <a:t> by 2050:  80 %</a:t>
            </a:r>
          </a:p>
          <a:p>
            <a:pPr defTabSz="947958" fontAlgn="auto">
              <a:spcBef>
                <a:spcPts val="0"/>
              </a:spcBef>
              <a:spcAft>
                <a:spcPts val="0"/>
              </a:spcAft>
              <a:defRPr/>
            </a:pPr>
            <a:endParaRPr lang="en-GB" sz="1100" b="1" dirty="0">
              <a:solidFill>
                <a:schemeClr val="tx2"/>
              </a:solidFill>
            </a:endParaRPr>
          </a:p>
          <a:p>
            <a:pPr defTabSz="947958" fontAlgn="auto">
              <a:spcBef>
                <a:spcPts val="0"/>
              </a:spcBef>
              <a:spcAft>
                <a:spcPts val="0"/>
              </a:spcAft>
              <a:defRPr/>
            </a:pPr>
            <a:r>
              <a:rPr lang="en-GB" sz="1100" b="1" dirty="0">
                <a:solidFill>
                  <a:schemeClr val="tx2"/>
                </a:solidFill>
              </a:rPr>
              <a:t>Source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b="1" i="0" u="none" strike="noStrike" kern="1200" dirty="0">
                <a:solidFill>
                  <a:schemeClr val="tx1"/>
                </a:solidFill>
                <a:effectLst/>
                <a:latin typeface="Arial" pitchFamily="34" charset="0"/>
                <a:ea typeface="+mn-ea"/>
                <a:cs typeface="Arial" pitchFamily="34" charset="0"/>
              </a:rPr>
              <a:t>BMWi 2019: </a:t>
            </a:r>
            <a:r>
              <a:rPr lang="de-DE" sz="1200" b="0" i="0" u="none" strike="noStrike" kern="1200" dirty="0">
                <a:solidFill>
                  <a:schemeClr val="tx1"/>
                </a:solidFill>
                <a:effectLst/>
                <a:latin typeface="Arial" pitchFamily="34" charset="0"/>
                <a:ea typeface="+mn-ea"/>
                <a:cs typeface="Arial" pitchFamily="34" charset="0"/>
              </a:rPr>
              <a:t>Zweiter Fortschrittsbericht zur Energiewende: Die Energie der Zukunft. Berichtsjahr 2017, https://www.bmwi.de/Redaktion/DE/Publikationen/Energie/fortschrittsbericht-monitoring-energiewende.pdf?__blob=publicationFile&amp;v=12, June 2019, </a:t>
            </a:r>
            <a:r>
              <a:rPr lang="de-DE" sz="1200" b="0" i="0" u="none" strike="noStrike" kern="1200" dirty="0" err="1">
                <a:solidFill>
                  <a:schemeClr val="tx1"/>
                </a:solidFill>
                <a:effectLst/>
                <a:latin typeface="Arial" pitchFamily="34" charset="0"/>
                <a:ea typeface="+mn-ea"/>
                <a:cs typeface="Arial" pitchFamily="34" charset="0"/>
              </a:rPr>
              <a:t>page</a:t>
            </a:r>
            <a:r>
              <a:rPr lang="de-DE" sz="1200" b="0" i="0" u="none" strike="noStrike" kern="1200" dirty="0">
                <a:solidFill>
                  <a:schemeClr val="tx1"/>
                </a:solidFill>
                <a:effectLst/>
                <a:latin typeface="Arial" pitchFamily="34" charset="0"/>
                <a:ea typeface="+mn-ea"/>
                <a:cs typeface="Arial" pitchFamily="34" charset="0"/>
              </a:rPr>
              <a:t> 56.</a:t>
            </a:r>
            <a:endParaRPr lang="de-DE" sz="1200" b="1" i="0" u="none" strike="noStrike" kern="1200" dirty="0">
              <a:solidFill>
                <a:schemeClr val="tx1"/>
              </a:solidFill>
              <a:effectLst/>
              <a:latin typeface="Arial" pitchFamily="34" charset="0"/>
              <a:ea typeface="+mn-ea"/>
              <a:cs typeface="Arial" pitchFamily="34" charset="0"/>
            </a:endParaRPr>
          </a:p>
          <a:p>
            <a:endParaRPr lang="en-GB" b="1" dirty="0"/>
          </a:p>
          <a:p>
            <a:r>
              <a:rPr lang="en-GB" b="1" dirty="0"/>
              <a:t>BMWi 2019:</a:t>
            </a:r>
            <a:r>
              <a:rPr lang="en-GB" dirty="0"/>
              <a:t> Time series for the development of renewable energy sources in Germany (February 2019), https://www.erneuerbare-energien.de/EE/Navigation/DE/Service/Erneuerbare_Energien_in_Zahlen/Zeitreihen/zeitreihen.html </a:t>
            </a:r>
          </a:p>
          <a:p>
            <a:pPr defTabSz="947958">
              <a:defRPr/>
            </a:pPr>
            <a:endParaRPr lang="de-DE" b="1" dirty="0"/>
          </a:p>
          <a:p>
            <a:pPr defTabSz="947958">
              <a:defRPr/>
            </a:pPr>
            <a:r>
              <a:rPr lang="de-DE" b="1" dirty="0"/>
              <a:t>BMWi 2018: </a:t>
            </a:r>
            <a:r>
              <a:rPr lang="de-DE" b="0" dirty="0"/>
              <a:t>Sechster Monitoring-Bericht zur Energiewende. Berichtsjahr 2016, Juni 2018, https://www.bmwi.de/Redaktion/DE/Publikationen/Energie/sechster-monitoring-bericht-zur-energiewende.pdf?__blob=publicationFile&amp;v=16, Page 37.</a:t>
            </a:r>
            <a:endParaRPr lang="en-GB" b="0" dirty="0"/>
          </a:p>
          <a:p>
            <a:pPr defTabSz="947958">
              <a:defRPr/>
            </a:pPr>
            <a:r>
              <a:rPr lang="de-DE" b="1" dirty="0"/>
              <a:t>BMWi 2018</a:t>
            </a:r>
            <a:r>
              <a:rPr lang="de-DE" dirty="0"/>
              <a:t>: </a:t>
            </a:r>
            <a:r>
              <a:rPr lang="de-DE" dirty="0">
                <a:effectLst/>
                <a:latin typeface="Arial" panose="020B0604020202020204" pitchFamily="34" charset="0"/>
              </a:rPr>
              <a:t>Entwicklung der erneuerbaren Energien in Deutschland im Jahr 2017. März 2018. Grafiken und Diagramme unter Verwendung aktueller Daten der Arbeitsgruppe Erneuerbare Energien-Statistik (AGEE-Stat), Stand Februar 2018, </a:t>
            </a:r>
            <a:r>
              <a:rPr lang="de-DE" dirty="0"/>
              <a:t>https://www.erneuerbare-energien.de/EE/Redaktion/DE/Downloads/entwicklung-der-erneuerbaren-energien-in-deutschland-2017.pdf?__blob=publicationFile&amp;v=20.</a:t>
            </a:r>
          </a:p>
          <a:p>
            <a:r>
              <a:rPr lang="de-DE" b="1" dirty="0">
                <a:solidFill>
                  <a:schemeClr val="tx2"/>
                </a:solidFill>
              </a:rPr>
              <a:t>BMWi /AGEE  Stat 2017: </a:t>
            </a:r>
            <a:r>
              <a:rPr lang="de-DE" dirty="0"/>
              <a:t>Zeitreihen zur Entwicklung der erneuerbaren Energien in Deutschland (</a:t>
            </a:r>
            <a:r>
              <a:rPr lang="de-DE" dirty="0" err="1"/>
              <a:t>February</a:t>
            </a:r>
            <a:r>
              <a:rPr lang="de-DE" dirty="0"/>
              <a:t> 2017), </a:t>
            </a:r>
            <a:r>
              <a:rPr lang="de-DE" dirty="0">
                <a:solidFill>
                  <a:schemeClr val="tx2"/>
                </a:solidFill>
              </a:rPr>
              <a:t>http://www.erneuerbare-energien.de/EE/Redaktion/DE/Downloads/zeitreihen-zur-entwicklung-der-erneuerbaren-energien-in-deutschland-1990-2016.pdf?__blob=publicationFile&amp;v=12</a:t>
            </a:r>
            <a:r>
              <a:rPr lang="de-DE" b="1" dirty="0">
                <a:solidFill>
                  <a:schemeClr val="tx2"/>
                </a:solidFill>
              </a:rPr>
              <a:t>, Page 5 </a:t>
            </a:r>
          </a:p>
          <a:p>
            <a:pPr marL="0" lvl="1" indent="-185738" defTabSz="947958">
              <a:defRPr/>
            </a:pPr>
            <a:r>
              <a:rPr lang="de-DE" b="1" dirty="0">
                <a:solidFill>
                  <a:schemeClr val="tx2"/>
                </a:solidFill>
              </a:rPr>
              <a:t>BMWi 2016: </a:t>
            </a:r>
            <a:r>
              <a:rPr lang="de-DE" dirty="0">
                <a:solidFill>
                  <a:schemeClr val="tx2"/>
                </a:solidFill>
              </a:rPr>
              <a:t>Die Energie der Zukunft. Monitoringbericht zur Energiewende, Berichtsjahr 2015 – Kurzfassung, http://www.bmwi.de/BMWi/Redaktion/PDF/Publikationen/fuenfter-monitoring-bericht-energie-der-zukunft-kurzfassung,property=pdf,bereich=bmwi2012,sprache=de,rwb=true.pdf, Page 4, last </a:t>
            </a:r>
            <a:r>
              <a:rPr lang="de-DE" dirty="0" err="1">
                <a:solidFill>
                  <a:schemeClr val="tx2"/>
                </a:solidFill>
              </a:rPr>
              <a:t>accessed</a:t>
            </a:r>
            <a:r>
              <a:rPr lang="de-DE" dirty="0">
                <a:solidFill>
                  <a:schemeClr val="tx2"/>
                </a:solidFill>
              </a:rPr>
              <a:t> </a:t>
            </a:r>
            <a:r>
              <a:rPr lang="de-DE" dirty="0" err="1">
                <a:solidFill>
                  <a:schemeClr val="tx2"/>
                </a:solidFill>
              </a:rPr>
              <a:t>January</a:t>
            </a:r>
            <a:r>
              <a:rPr lang="de-DE" dirty="0">
                <a:solidFill>
                  <a:schemeClr val="tx2"/>
                </a:solidFill>
              </a:rPr>
              <a:t> 2017. </a:t>
            </a:r>
          </a:p>
          <a:p>
            <a:pPr marL="0" lvl="1" indent="-185738"/>
            <a:r>
              <a:rPr lang="en-GB" dirty="0" err="1">
                <a:latin typeface="Arial" pitchFamily="34" charset="0"/>
                <a:cs typeface="Arial" pitchFamily="34" charset="0"/>
              </a:rPr>
              <a:t>Ziele</a:t>
            </a:r>
            <a:r>
              <a:rPr lang="en-GB" dirty="0">
                <a:latin typeface="Arial" pitchFamily="34" charset="0"/>
                <a:cs typeface="Arial" pitchFamily="34" charset="0"/>
              </a:rPr>
              <a:t>: </a:t>
            </a:r>
            <a:r>
              <a:rPr lang="en-GB" b="1" dirty="0">
                <a:latin typeface="Arial" pitchFamily="34" charset="0"/>
                <a:cs typeface="Arial" pitchFamily="34" charset="0"/>
              </a:rPr>
              <a:t>BMWi</a:t>
            </a:r>
            <a:r>
              <a:rPr lang="en-GB" b="1" baseline="0" dirty="0">
                <a:latin typeface="Arial" pitchFamily="34" charset="0"/>
                <a:cs typeface="Arial" pitchFamily="34" charset="0"/>
              </a:rPr>
              <a:t> and </a:t>
            </a:r>
            <a:r>
              <a:rPr lang="en-GB" b="1" dirty="0">
                <a:latin typeface="Arial" pitchFamily="34" charset="0"/>
                <a:cs typeface="Arial" pitchFamily="34" charset="0"/>
              </a:rPr>
              <a:t>BMU 2010</a:t>
            </a:r>
            <a:r>
              <a:rPr lang="en-GB" dirty="0">
                <a:latin typeface="Arial" pitchFamily="34" charset="0"/>
                <a:cs typeface="Arial" pitchFamily="34" charset="0"/>
              </a:rPr>
              <a:t>: Energy Concept. for an Environmentally Sound, Reliable and Affordable Energy Supply. 28. September 2010: </a:t>
            </a:r>
            <a:r>
              <a:rPr lang="en-GB" dirty="0">
                <a:latin typeface="Arial" pitchFamily="34" charset="0"/>
                <a:cs typeface="Arial" pitchFamily="34" charset="0"/>
                <a:hlinkClick r:id="rId3"/>
              </a:rPr>
              <a:t>http://www.germany.info/contentblob/3043402/Daten/1097719/BMUBMWi_Energy_Concept_DD.pdf</a:t>
            </a:r>
            <a:r>
              <a:rPr lang="en-GB" dirty="0">
                <a:latin typeface="Arial" pitchFamily="34" charset="0"/>
                <a:cs typeface="Arial" pitchFamily="34" charset="0"/>
              </a:rPr>
              <a:t> (last accessed 06.05.14)</a:t>
            </a:r>
          </a:p>
          <a:p>
            <a:pPr marL="0" lvl="1" indent="-185738"/>
            <a:r>
              <a:rPr lang="en-GB" dirty="0">
                <a:latin typeface="Arial" pitchFamily="34" charset="0"/>
                <a:cs typeface="Arial" pitchFamily="34" charset="0"/>
              </a:rPr>
              <a:t>Status: </a:t>
            </a:r>
            <a:r>
              <a:rPr lang="en-GB" b="1" dirty="0">
                <a:latin typeface="Arial" pitchFamily="34" charset="0"/>
                <a:cs typeface="Arial" pitchFamily="34" charset="0"/>
              </a:rPr>
              <a:t>BMWi</a:t>
            </a:r>
            <a:r>
              <a:rPr lang="en-GB" b="1" baseline="0" dirty="0">
                <a:latin typeface="Arial" pitchFamily="34" charset="0"/>
                <a:cs typeface="Arial" pitchFamily="34" charset="0"/>
              </a:rPr>
              <a:t> and</a:t>
            </a:r>
            <a:r>
              <a:rPr lang="en-GB" b="1" dirty="0">
                <a:latin typeface="Arial" pitchFamily="34" charset="0"/>
                <a:cs typeface="Arial" pitchFamily="34" charset="0"/>
              </a:rPr>
              <a:t> BMU 2014: </a:t>
            </a:r>
            <a:r>
              <a:rPr lang="en-GB" dirty="0" err="1">
                <a:latin typeface="Arial" pitchFamily="34" charset="0"/>
                <a:cs typeface="Arial" pitchFamily="34" charset="0"/>
              </a:rPr>
              <a:t>Zweiter</a:t>
            </a:r>
            <a:r>
              <a:rPr lang="en-GB" dirty="0">
                <a:latin typeface="Arial" pitchFamily="34" charset="0"/>
                <a:cs typeface="Arial" pitchFamily="34" charset="0"/>
              </a:rPr>
              <a:t> Monitoring-</a:t>
            </a:r>
            <a:r>
              <a:rPr lang="en-GB" dirty="0" err="1">
                <a:latin typeface="Arial" pitchFamily="34" charset="0"/>
                <a:cs typeface="Arial" pitchFamily="34" charset="0"/>
              </a:rPr>
              <a:t>Bericht</a:t>
            </a:r>
            <a:r>
              <a:rPr lang="en-GB" dirty="0">
                <a:latin typeface="Arial" pitchFamily="34" charset="0"/>
                <a:cs typeface="Arial" pitchFamily="34" charset="0"/>
              </a:rPr>
              <a:t> ”Energie der </a:t>
            </a:r>
            <a:r>
              <a:rPr lang="en-GB" dirty="0" err="1">
                <a:latin typeface="Arial" pitchFamily="34" charset="0"/>
                <a:cs typeface="Arial" pitchFamily="34" charset="0"/>
              </a:rPr>
              <a:t>Zukunft</a:t>
            </a:r>
            <a:r>
              <a:rPr lang="en-GB" dirty="0">
                <a:latin typeface="Arial" pitchFamily="34" charset="0"/>
                <a:cs typeface="Arial" pitchFamily="34" charset="0"/>
              </a:rPr>
              <a:t>” p. 11: </a:t>
            </a:r>
            <a:r>
              <a:rPr lang="en-GB" dirty="0">
                <a:latin typeface="Arial" pitchFamily="34" charset="0"/>
                <a:cs typeface="Arial" pitchFamily="34" charset="0"/>
                <a:hlinkClick r:id="rId4"/>
              </a:rPr>
              <a:t>http://www.bmwi.de/BMWi/Redaktion/PDF/Publikationen/zweiter-monitoring-bericht-energie-der-zukunft,property=pdf,bereich=bmwi2012,sprache=de,rwb=true.pdf</a:t>
            </a:r>
            <a:r>
              <a:rPr lang="en-GB" dirty="0">
                <a:latin typeface="Arial" pitchFamily="34" charset="0"/>
                <a:cs typeface="Arial" pitchFamily="34" charset="0"/>
              </a:rPr>
              <a:t> (last accessed 06.05.14) </a:t>
            </a:r>
          </a:p>
          <a:p>
            <a:r>
              <a:rPr lang="en-GB" b="1" noProof="0" dirty="0">
                <a:latin typeface="Arial"/>
                <a:cs typeface="Arial"/>
              </a:rPr>
              <a:t>AGEE-Stat 2016: </a:t>
            </a:r>
            <a:r>
              <a:rPr lang="en-GB" b="0" noProof="0" dirty="0">
                <a:latin typeface="Arial"/>
                <a:cs typeface="Arial"/>
              </a:rPr>
              <a:t>D</a:t>
            </a:r>
            <a:r>
              <a:rPr lang="en-US" dirty="0" err="1"/>
              <a:t>evelopment</a:t>
            </a:r>
            <a:r>
              <a:rPr lang="en-US" dirty="0"/>
              <a:t> of Renewable Energy Sources in Germany 2015, </a:t>
            </a:r>
            <a:r>
              <a:rPr lang="en-US" dirty="0">
                <a:effectLst/>
                <a:latin typeface="Arial" panose="020B0604020202020204" pitchFamily="34" charset="0"/>
              </a:rPr>
              <a:t>Charts and figures based on statistical data from the Working Group on Renewable Energy-Statistics </a:t>
            </a:r>
          </a:p>
          <a:p>
            <a:r>
              <a:rPr lang="en-US" dirty="0">
                <a:effectLst/>
                <a:latin typeface="Arial" panose="020B0604020202020204" pitchFamily="34" charset="0"/>
              </a:rPr>
              <a:t>(AGEE-Stat), as at February 2016,</a:t>
            </a:r>
            <a:r>
              <a:rPr lang="en-US" baseline="0" dirty="0">
                <a:effectLst/>
                <a:latin typeface="Arial" panose="020B0604020202020204" pitchFamily="34" charset="0"/>
              </a:rPr>
              <a:t> http://www.erneuerbare-energien.de/EE/Redaktion/DE/Downloads/development-of-renewable-energy-sources-in-germany-2015.pdf?__blob=publicationFile&amp;v=9, page 6, last accessed July 2016.</a:t>
            </a:r>
            <a:endParaRPr lang="en-GB" noProof="0" dirty="0">
              <a:solidFill>
                <a:srgbClr val="002060"/>
              </a:solidFill>
              <a:latin typeface="Arial"/>
              <a:cs typeface="Arial"/>
            </a:endParaRPr>
          </a:p>
          <a:p>
            <a:pPr marL="0" lvl="1" indent="-185738"/>
            <a:r>
              <a:rPr lang="en-GB" b="1" noProof="0" dirty="0">
                <a:latin typeface="Arial" pitchFamily="34" charset="0"/>
                <a:cs typeface="Arial" pitchFamily="34" charset="0"/>
              </a:rPr>
              <a:t>UBA 2015: </a:t>
            </a:r>
            <a:r>
              <a:rPr lang="en-GB" b="0" noProof="0" dirty="0">
                <a:latin typeface="Arial" pitchFamily="34" charset="0"/>
                <a:cs typeface="Arial" pitchFamily="34" charset="0"/>
              </a:rPr>
              <a:t>UBA </a:t>
            </a:r>
            <a:r>
              <a:rPr lang="en-GB" b="0" noProof="0" dirty="0" err="1">
                <a:latin typeface="Arial" pitchFamily="34" charset="0"/>
                <a:cs typeface="Arial" pitchFamily="34" charset="0"/>
              </a:rPr>
              <a:t>Emissionsdaten</a:t>
            </a:r>
            <a:r>
              <a:rPr lang="en-GB" b="0" noProof="0" dirty="0">
                <a:latin typeface="Arial" pitchFamily="34" charset="0"/>
                <a:cs typeface="Arial" pitchFamily="34" charset="0"/>
              </a:rPr>
              <a:t> 2014 </a:t>
            </a:r>
            <a:r>
              <a:rPr lang="en-GB" b="0" noProof="0" dirty="0" err="1">
                <a:latin typeface="Arial" pitchFamily="34" charset="0"/>
                <a:cs typeface="Arial" pitchFamily="34" charset="0"/>
              </a:rPr>
              <a:t>zeigen</a:t>
            </a:r>
            <a:r>
              <a:rPr lang="en-GB" b="0" noProof="0" dirty="0">
                <a:latin typeface="Arial" pitchFamily="34" charset="0"/>
                <a:cs typeface="Arial" pitchFamily="34" charset="0"/>
              </a:rPr>
              <a:t> </a:t>
            </a:r>
            <a:r>
              <a:rPr lang="en-GB" b="0" noProof="0" dirty="0" err="1">
                <a:latin typeface="Arial" pitchFamily="34" charset="0"/>
                <a:cs typeface="Arial" pitchFamily="34" charset="0"/>
              </a:rPr>
              <a:t>Trendwende</a:t>
            </a:r>
            <a:r>
              <a:rPr lang="en-GB" b="0" noProof="0" dirty="0">
                <a:latin typeface="Arial" pitchFamily="34" charset="0"/>
                <a:cs typeface="Arial" pitchFamily="34" charset="0"/>
              </a:rPr>
              <a:t> </a:t>
            </a:r>
            <a:r>
              <a:rPr lang="en-GB" b="0" noProof="0" dirty="0" err="1">
                <a:latin typeface="Arial" pitchFamily="34" charset="0"/>
                <a:cs typeface="Arial" pitchFamily="34" charset="0"/>
              </a:rPr>
              <a:t>beim</a:t>
            </a:r>
            <a:r>
              <a:rPr lang="en-GB" b="0" noProof="0" dirty="0">
                <a:latin typeface="Arial" pitchFamily="34" charset="0"/>
                <a:cs typeface="Arial" pitchFamily="34" charset="0"/>
              </a:rPr>
              <a:t> </a:t>
            </a:r>
            <a:r>
              <a:rPr lang="en-GB" b="0" noProof="0" dirty="0" err="1">
                <a:latin typeface="Arial" pitchFamily="34" charset="0"/>
                <a:cs typeface="Arial" pitchFamily="34" charset="0"/>
              </a:rPr>
              <a:t>Klimaschutz</a:t>
            </a:r>
            <a:r>
              <a:rPr lang="en-GB" b="0" noProof="0" dirty="0">
                <a:latin typeface="Arial" pitchFamily="34" charset="0"/>
                <a:cs typeface="Arial" pitchFamily="34" charset="0"/>
              </a:rPr>
              <a:t>, press release 31 </a:t>
            </a:r>
            <a:r>
              <a:rPr lang="en-GB" b="0" noProof="0" dirty="0" err="1">
                <a:latin typeface="Arial" pitchFamily="34" charset="0"/>
                <a:cs typeface="Arial" pitchFamily="34" charset="0"/>
              </a:rPr>
              <a:t>März</a:t>
            </a:r>
            <a:r>
              <a:rPr lang="en-GB" b="0" noProof="0" dirty="0">
                <a:latin typeface="Arial" pitchFamily="34" charset="0"/>
                <a:cs typeface="Arial" pitchFamily="34" charset="0"/>
              </a:rPr>
              <a:t> 2015,</a:t>
            </a:r>
          </a:p>
          <a:p>
            <a:pPr marL="0" lvl="1" indent="-185738"/>
            <a:r>
              <a:rPr lang="en-GB" b="0" dirty="0"/>
              <a:t>http://www.umweltbundesamt.de/sites/default/files/medien/381/dokumente/pi_2015_31_03_uba-emissionsdaten_2014_zeigen_trendwende_beim_klimaschutz.pdf, </a:t>
            </a:r>
            <a:r>
              <a:rPr lang="en-GB" dirty="0">
                <a:latin typeface="Arial" pitchFamily="34" charset="0"/>
                <a:cs typeface="Arial" pitchFamily="34" charset="0"/>
              </a:rPr>
              <a:t>(last accessed May 2015).</a:t>
            </a:r>
          </a:p>
          <a:p>
            <a:pPr marL="0" lvl="1" indent="-185738" defTabSz="947882">
              <a:defRPr/>
            </a:pPr>
            <a:r>
              <a:rPr lang="en-GB" b="1" dirty="0">
                <a:latin typeface="Arial" pitchFamily="34" charset="0"/>
                <a:cs typeface="Arial" pitchFamily="34" charset="0"/>
              </a:rPr>
              <a:t>German Energy Blog</a:t>
            </a:r>
            <a:r>
              <a:rPr lang="en-GB" b="0" dirty="0">
                <a:latin typeface="Arial" pitchFamily="34" charset="0"/>
                <a:cs typeface="Arial" pitchFamily="34" charset="0"/>
              </a:rPr>
              <a:t> </a:t>
            </a:r>
            <a:r>
              <a:rPr lang="en-GB" b="0" dirty="0">
                <a:hlinkClick r:id="rId5" tooltip="Permanent Link to Overview Renewable Energy Sources Act"/>
              </a:rPr>
              <a:t>Overview Renewable Energy Sources Act</a:t>
            </a:r>
            <a:r>
              <a:rPr lang="en-GB" b="0" dirty="0"/>
              <a:t>, </a:t>
            </a:r>
            <a:r>
              <a:rPr lang="en-GB" dirty="0">
                <a:hlinkClick r:id="rId5"/>
              </a:rPr>
              <a:t>http://www.germanenergyblog.de/?page_id=283</a:t>
            </a:r>
            <a:r>
              <a:rPr lang="en-GB" dirty="0"/>
              <a:t> , last accessed June 2015. </a:t>
            </a:r>
            <a:endParaRPr lang="en-GB" b="0" dirty="0"/>
          </a:p>
          <a:p>
            <a:endParaRPr lang="en-GB" dirty="0"/>
          </a:p>
        </p:txBody>
      </p:sp>
      <p:sp>
        <p:nvSpPr>
          <p:cNvPr id="4" name="Foliennummernplatzhalter 3"/>
          <p:cNvSpPr>
            <a:spLocks noGrp="1"/>
          </p:cNvSpPr>
          <p:nvPr>
            <p:ph type="sldNum" sz="quarter" idx="10"/>
          </p:nvPr>
        </p:nvSpPr>
        <p:spPr>
          <a:xfrm>
            <a:off x="2046961" y="9274863"/>
            <a:ext cx="3078427" cy="511731"/>
          </a:xfrm>
        </p:spPr>
        <p:txBody>
          <a:bodyPr/>
          <a:lstStyle/>
          <a:p>
            <a:fld id="{EC8E54D8-71A2-43C2-AA02-845615887188}" type="slidenum">
              <a:rPr lang="de-DE" smtClean="0"/>
              <a:pPr/>
              <a:t>12</a:t>
            </a:fld>
            <a:endParaRPr lang="de-DE"/>
          </a:p>
        </p:txBody>
      </p:sp>
    </p:spTree>
    <p:extLst>
      <p:ext uri="{BB962C8B-B14F-4D97-AF65-F5344CB8AC3E}">
        <p14:creationId xmlns:p14="http://schemas.microsoft.com/office/powerpoint/2010/main" val="703312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bwMode="auto">
          <a:noFill/>
          <a:ln>
            <a:solidFill>
              <a:srgbClr val="000000"/>
            </a:solidFill>
            <a:miter lim="800000"/>
            <a:headEnd/>
            <a:tailEnd/>
          </a:ln>
        </p:spPr>
      </p:sp>
      <p:sp>
        <p:nvSpPr>
          <p:cNvPr id="57347" name="Notizenplatzhalter 2"/>
          <p:cNvSpPr>
            <a:spLocks noGrp="1"/>
          </p:cNvSpPr>
          <p:nvPr>
            <p:ph type="body" idx="1"/>
          </p:nvPr>
        </p:nvSpPr>
        <p:spPr bwMode="auto">
          <a:noFill/>
        </p:spPr>
        <p:txBody>
          <a:bodyPr wrap="square" numCol="1" anchor="t" anchorCtr="0" compatLnSpc="1">
            <a:prstTxWarp prst="textNoShape">
              <a:avLst/>
            </a:prstTxWarp>
            <a:normAutofit fontScale="70000" lnSpcReduction="20000"/>
          </a:bodyPr>
          <a:lstStyle/>
          <a:p>
            <a:pPr eaLnBrk="1" hangingPunct="1"/>
            <a:r>
              <a:rPr lang="de-DE" altLang="de-DE" b="1" dirty="0"/>
              <a:t>Notes</a:t>
            </a:r>
          </a:p>
          <a:p>
            <a:pPr eaLnBrk="1" hangingPunct="1"/>
            <a:endParaRPr lang="de-DE" altLang="de-DE" b="1" dirty="0"/>
          </a:p>
          <a:p>
            <a:pPr eaLnBrk="1" hangingPunct="1"/>
            <a:r>
              <a:rPr lang="en-GB" altLang="de-DE" b="1" dirty="0"/>
              <a:t>The slide illustrates the structure of gross electricity production (</a:t>
            </a:r>
            <a:r>
              <a:rPr lang="en-GB" altLang="de-DE" b="1" dirty="0" err="1"/>
              <a:t>Bruttostromerzeugung</a:t>
            </a:r>
            <a:r>
              <a:rPr lang="en-GB" altLang="de-DE" b="1" dirty="0"/>
              <a:t>) in Germany in 2018.</a:t>
            </a:r>
          </a:p>
          <a:p>
            <a:pPr eaLnBrk="1" hangingPunct="1"/>
            <a:endParaRPr lang="en-GB" altLang="de-DE" b="1" dirty="0"/>
          </a:p>
          <a:p>
            <a:pPr marL="177742" indent="-177742" defTabSz="947958" fontAlgn="auto">
              <a:spcBef>
                <a:spcPts val="0"/>
              </a:spcBef>
              <a:spcAft>
                <a:spcPts val="0"/>
              </a:spcAft>
              <a:buFont typeface="Arial" panose="020B0604020202020204" pitchFamily="34" charset="0"/>
              <a:buChar char="•"/>
              <a:defRPr/>
            </a:pPr>
            <a:r>
              <a:rPr lang="en-GB" dirty="0"/>
              <a:t>Since 2014, </a:t>
            </a:r>
            <a:r>
              <a:rPr lang="en-GB" b="1" baseline="0" noProof="0" dirty="0">
                <a:solidFill>
                  <a:schemeClr val="tx2"/>
                </a:solidFill>
                <a:latin typeface="Arial" pitchFamily="34" charset="0"/>
                <a:cs typeface="Arial" pitchFamily="34" charset="0"/>
              </a:rPr>
              <a:t>Renewables</a:t>
            </a:r>
            <a:r>
              <a:rPr lang="en-GB" b="0" baseline="0" noProof="0" dirty="0">
                <a:solidFill>
                  <a:schemeClr val="tx2"/>
                </a:solidFill>
                <a:latin typeface="Arial" pitchFamily="34" charset="0"/>
                <a:cs typeface="Arial" pitchFamily="34" charset="0"/>
              </a:rPr>
              <a:t> (25.8%) are the biggest source of electricity, followed by lignite and hard coal.</a:t>
            </a:r>
          </a:p>
          <a:p>
            <a:pPr marL="177742" indent="-177742" defTabSz="947958" fontAlgn="auto">
              <a:spcBef>
                <a:spcPts val="0"/>
              </a:spcBef>
              <a:spcAft>
                <a:spcPts val="0"/>
              </a:spcAft>
              <a:buFont typeface="Arial" panose="020B0604020202020204" pitchFamily="34" charset="0"/>
              <a:buChar char="•"/>
              <a:defRPr/>
            </a:pPr>
            <a:r>
              <a:rPr lang="en-GB" b="0" baseline="0" noProof="0" dirty="0">
                <a:solidFill>
                  <a:schemeClr val="tx2"/>
                </a:solidFill>
                <a:latin typeface="Arial" pitchFamily="34" charset="0"/>
                <a:cs typeface="Arial" pitchFamily="34" charset="0"/>
              </a:rPr>
              <a:t>Hard coal, brown coal (lignite) and natural gas still constitute the back bone of German electricity production.</a:t>
            </a:r>
          </a:p>
          <a:p>
            <a:pPr marL="177742" indent="-177742" defTabSz="947958" fontAlgn="auto">
              <a:spcBef>
                <a:spcPts val="0"/>
              </a:spcBef>
              <a:spcAft>
                <a:spcPts val="0"/>
              </a:spcAft>
              <a:buFont typeface="Arial" panose="020B0604020202020204" pitchFamily="34" charset="0"/>
              <a:buChar char="•"/>
              <a:defRPr/>
            </a:pPr>
            <a:r>
              <a:rPr lang="en-GB" b="0" baseline="0" noProof="0" dirty="0">
                <a:solidFill>
                  <a:schemeClr val="tx2"/>
                </a:solidFill>
                <a:latin typeface="Arial" pitchFamily="34" charset="0"/>
                <a:cs typeface="Arial" pitchFamily="34" charset="0"/>
              </a:rPr>
              <a:t>Among renewables, </a:t>
            </a:r>
            <a:r>
              <a:rPr lang="en-GB" b="1" baseline="0" noProof="0" dirty="0">
                <a:solidFill>
                  <a:schemeClr val="tx2"/>
                </a:solidFill>
                <a:latin typeface="Arial" pitchFamily="34" charset="0"/>
                <a:cs typeface="Arial" pitchFamily="34" charset="0"/>
              </a:rPr>
              <a:t>wind onshore (92 TWh)</a:t>
            </a:r>
            <a:r>
              <a:rPr lang="en-GB" b="0" baseline="0" noProof="0" dirty="0">
                <a:solidFill>
                  <a:schemeClr val="tx2"/>
                </a:solidFill>
                <a:latin typeface="Arial" pitchFamily="34" charset="0"/>
                <a:cs typeface="Arial" pitchFamily="34" charset="0"/>
              </a:rPr>
              <a:t>, </a:t>
            </a:r>
            <a:r>
              <a:rPr lang="en-GB" b="1" baseline="0" noProof="0" dirty="0">
                <a:solidFill>
                  <a:schemeClr val="tx2"/>
                </a:solidFill>
                <a:latin typeface="Arial" pitchFamily="34" charset="0"/>
                <a:cs typeface="Arial" pitchFamily="34" charset="0"/>
              </a:rPr>
              <a:t>solar PV </a:t>
            </a:r>
            <a:r>
              <a:rPr lang="en-GB" b="0" baseline="0" noProof="0" dirty="0">
                <a:solidFill>
                  <a:schemeClr val="tx2"/>
                </a:solidFill>
                <a:latin typeface="Arial" pitchFamily="34" charset="0"/>
                <a:cs typeface="Arial" pitchFamily="34" charset="0"/>
              </a:rPr>
              <a:t>(46 TWh) and </a:t>
            </a:r>
            <a:r>
              <a:rPr lang="en-GB" b="1" baseline="0" noProof="0" dirty="0">
                <a:solidFill>
                  <a:schemeClr val="tx2"/>
                </a:solidFill>
                <a:latin typeface="Arial" pitchFamily="34" charset="0"/>
                <a:cs typeface="Arial" pitchFamily="34" charset="0"/>
              </a:rPr>
              <a:t>Biomass</a:t>
            </a:r>
            <a:r>
              <a:rPr lang="en-GB" b="0" baseline="0" noProof="0" dirty="0">
                <a:solidFill>
                  <a:schemeClr val="tx2"/>
                </a:solidFill>
                <a:latin typeface="Arial" pitchFamily="34" charset="0"/>
                <a:cs typeface="Arial" pitchFamily="34" charset="0"/>
              </a:rPr>
              <a:t> (solid biomass and biogas: 45 TWh) were the most important sources of renewable electricity. </a:t>
            </a:r>
          </a:p>
          <a:p>
            <a:pPr marL="177742" indent="-177742" defTabSz="947958" fontAlgn="auto">
              <a:spcBef>
                <a:spcPts val="0"/>
              </a:spcBef>
              <a:spcAft>
                <a:spcPts val="0"/>
              </a:spcAft>
              <a:buFont typeface="Arial" panose="020B0604020202020204" pitchFamily="34" charset="0"/>
              <a:buChar char="•"/>
              <a:defRPr/>
            </a:pPr>
            <a:r>
              <a:rPr lang="en-GB" b="0" baseline="0" noProof="0" dirty="0">
                <a:solidFill>
                  <a:schemeClr val="tx2"/>
                </a:solidFill>
                <a:latin typeface="Arial" pitchFamily="34" charset="0"/>
                <a:cs typeface="Arial" pitchFamily="34" charset="0"/>
              </a:rPr>
              <a:t>The share of </a:t>
            </a:r>
            <a:r>
              <a:rPr lang="en-GB" b="1" baseline="0" noProof="0" dirty="0">
                <a:solidFill>
                  <a:schemeClr val="tx2"/>
                </a:solidFill>
                <a:latin typeface="Arial" pitchFamily="34" charset="0"/>
                <a:cs typeface="Arial" pitchFamily="34" charset="0"/>
              </a:rPr>
              <a:t>nuclear power</a:t>
            </a:r>
            <a:r>
              <a:rPr lang="en-GB" b="0" baseline="0" noProof="0" dirty="0">
                <a:solidFill>
                  <a:schemeClr val="tx2"/>
                </a:solidFill>
                <a:latin typeface="Arial" pitchFamily="34" charset="0"/>
                <a:cs typeface="Arial" pitchFamily="34" charset="0"/>
              </a:rPr>
              <a:t> in German electricity production decreased significantly (from 27.1% in 2004 to 11.8% in 2018 (15.9% in 2014 / 15.4% in 2013), due to the Federal Government‘s decision to phase-out nuclear power. Throughout the following years, the remaining nuclear plants will be shut down, so the share will decline to zero by the end of 2022.</a:t>
            </a:r>
          </a:p>
          <a:p>
            <a:pPr algn="l"/>
            <a:endParaRPr lang="en-GB" b="1" dirty="0">
              <a:solidFill>
                <a:srgbClr val="356491"/>
              </a:solidFill>
            </a:endParaRPr>
          </a:p>
          <a:p>
            <a:pPr algn="l"/>
            <a:r>
              <a:rPr lang="en-GB" b="1" dirty="0">
                <a:solidFill>
                  <a:srgbClr val="356491"/>
                </a:solidFill>
              </a:rPr>
              <a:t>TOTAL 2018:  646,8 TWh</a:t>
            </a:r>
          </a:p>
          <a:p>
            <a:pPr algn="l"/>
            <a:r>
              <a:rPr lang="en-GB" dirty="0">
                <a:solidFill>
                  <a:srgbClr val="356491"/>
                </a:solidFill>
              </a:rPr>
              <a:t>Lignite	22,5% =  145,5 TWh </a:t>
            </a:r>
          </a:p>
          <a:p>
            <a:pPr defTabSz="947958">
              <a:defRPr/>
            </a:pPr>
            <a:r>
              <a:rPr lang="en-GB" dirty="0">
                <a:solidFill>
                  <a:srgbClr val="A0BBDD"/>
                </a:solidFill>
              </a:rPr>
              <a:t>Oil and other 	 0,8% =      5,2 TWh</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solidFill>
                  <a:srgbClr val="153E5B"/>
                </a:solidFill>
              </a:rPr>
              <a:t>Hard coal 	12,9% =    83,2 TWh</a:t>
            </a:r>
          </a:p>
          <a:p>
            <a:pPr algn="l"/>
            <a:r>
              <a:rPr lang="en-GB" dirty="0">
                <a:solidFill>
                  <a:srgbClr val="709FCC"/>
                </a:solidFill>
              </a:rPr>
              <a:t>Natural gas 	12,9% =    83,4 TWh</a:t>
            </a:r>
          </a:p>
          <a:p>
            <a:pPr defTabSz="947958">
              <a:defRPr/>
            </a:pPr>
            <a:r>
              <a:rPr lang="en-GB" dirty="0">
                <a:solidFill>
                  <a:srgbClr val="5E7897"/>
                </a:solidFill>
              </a:rPr>
              <a:t>Nuclear	11,8% =   76,0 TWh</a:t>
            </a:r>
          </a:p>
          <a:p>
            <a:pPr defTabSz="947958">
              <a:defRPr/>
            </a:pPr>
            <a:r>
              <a:rPr lang="en-GB" dirty="0">
                <a:solidFill>
                  <a:srgbClr val="1B567E"/>
                </a:solidFill>
              </a:rPr>
              <a:t>Renewables 	35,0% = 226,4 TWh</a:t>
            </a:r>
          </a:p>
          <a:p>
            <a:pPr algn="l"/>
            <a:endParaRPr lang="en-GB" b="1" dirty="0">
              <a:solidFill>
                <a:srgbClr val="356491"/>
              </a:solidFill>
            </a:endParaRPr>
          </a:p>
          <a:p>
            <a:r>
              <a:rPr lang="en-GB" b="1" noProof="0" dirty="0">
                <a:solidFill>
                  <a:schemeClr val="tx2"/>
                </a:solidFill>
                <a:latin typeface="Arial" pitchFamily="34" charset="0"/>
                <a:cs typeface="Arial" pitchFamily="34" charset="0"/>
              </a:rPr>
              <a:t>Sources</a:t>
            </a:r>
            <a:endParaRPr lang="en-GB" dirty="0">
              <a:solidFill>
                <a:schemeClr val="tx2"/>
              </a:solidFill>
              <a:latin typeface="Arial" pitchFamily="34" charset="0"/>
              <a:cs typeface="Arial" pitchFamily="34" charset="0"/>
            </a:endParaRPr>
          </a:p>
          <a:p>
            <a:pPr marL="0" lvl="1" defTabSz="947958">
              <a:defRPr/>
            </a:pPr>
            <a:r>
              <a:rPr lang="de-DE" sz="1100" b="1" dirty="0"/>
              <a:t>AGEB 2019: </a:t>
            </a:r>
            <a:r>
              <a:rPr lang="de-DE" sz="1200" b="0" i="0" u="none" strike="noStrike" kern="1200" dirty="0">
                <a:solidFill>
                  <a:schemeClr val="tx1"/>
                </a:solidFill>
                <a:effectLst/>
                <a:latin typeface="Arial" pitchFamily="34" charset="0"/>
                <a:ea typeface="+mn-ea"/>
                <a:cs typeface="Arial" pitchFamily="34" charset="0"/>
              </a:rPr>
              <a:t>Bruttostromerzeugung in Deutschland ab 1990 nach Energieträgern</a:t>
            </a:r>
            <a:r>
              <a:rPr lang="de-DE" sz="1100" b="0" i="0" u="none" strike="noStrike" kern="1200" dirty="0">
                <a:solidFill>
                  <a:schemeClr val="tx1"/>
                </a:solidFill>
                <a:effectLst/>
                <a:latin typeface="Arial" pitchFamily="34" charset="0"/>
                <a:ea typeface="+mn-ea"/>
                <a:cs typeface="Arial" pitchFamily="34" charset="0"/>
              </a:rPr>
              <a:t>, https://ag-energiebilanzen.de/#20181214_brd_stromerzeugung1990-2018, March 2019, last </a:t>
            </a:r>
            <a:r>
              <a:rPr lang="de-DE" sz="1100" b="0" i="0" u="none" strike="noStrike" kern="1200" dirty="0" err="1">
                <a:solidFill>
                  <a:schemeClr val="tx1"/>
                </a:solidFill>
                <a:effectLst/>
                <a:latin typeface="Arial" pitchFamily="34" charset="0"/>
                <a:ea typeface="+mn-ea"/>
                <a:cs typeface="Arial" pitchFamily="34" charset="0"/>
              </a:rPr>
              <a:t>accessed</a:t>
            </a:r>
            <a:r>
              <a:rPr lang="de-DE" sz="1100" b="0" i="0" u="none" strike="noStrike" kern="1200" dirty="0">
                <a:solidFill>
                  <a:schemeClr val="tx1"/>
                </a:solidFill>
                <a:effectLst/>
                <a:latin typeface="Arial" pitchFamily="34" charset="0"/>
                <a:ea typeface="+mn-ea"/>
                <a:cs typeface="Arial" pitchFamily="34" charset="0"/>
              </a:rPr>
              <a:t> May 2019.</a:t>
            </a:r>
            <a:endParaRPr lang="de-DE" sz="1100" b="0" dirty="0"/>
          </a:p>
          <a:p>
            <a:pPr marL="0" lvl="1" defTabSz="947958">
              <a:defRPr/>
            </a:pPr>
            <a:r>
              <a:rPr lang="de-DE" sz="1100" b="1" dirty="0"/>
              <a:t>BMWi 2018: </a:t>
            </a:r>
            <a:r>
              <a:rPr lang="de-DE" sz="1100" dirty="0"/>
              <a:t>Energiedaten, Gesamtausgabe der Energiedaten, Datensammlung des BMWi, https://www.bmwi.de/Redaktion/DE/Artikel/Energie/energiedaten-gesamtausgabe.html, August 2018.</a:t>
            </a:r>
            <a:endParaRPr lang="de-DE" sz="1100" b="1" dirty="0"/>
          </a:p>
          <a:p>
            <a:pPr marL="0" lvl="1" defTabSz="947958">
              <a:defRPr/>
            </a:pPr>
            <a:r>
              <a:rPr lang="de-DE" sz="1100" b="1" dirty="0"/>
              <a:t>BMWi 2018: </a:t>
            </a:r>
            <a:r>
              <a:rPr lang="de-DE" sz="1100" dirty="0"/>
              <a:t>Sechster Monitoring-Bericht zur Energiewende. Berichtsjahr 2016, Juni 2018, https://www.bmwi.de/Redaktion/DE/Publikationen/Energie/sechster-monitoring-bericht-zur-energiewende.pdf?__blob=publicationFile&amp;v=16</a:t>
            </a:r>
            <a:endParaRPr lang="de-DE" b="1" dirty="0"/>
          </a:p>
          <a:p>
            <a:pPr defTabSz="947958">
              <a:defRPr/>
            </a:pPr>
            <a:r>
              <a:rPr lang="de-DE" b="1" dirty="0"/>
              <a:t>UBA / AGEE-</a:t>
            </a:r>
            <a:r>
              <a:rPr lang="de-DE" b="1" dirty="0" err="1"/>
              <a:t>Stat</a:t>
            </a:r>
            <a:r>
              <a:rPr lang="de-DE" b="1" dirty="0"/>
              <a:t> 2018: </a:t>
            </a:r>
            <a:r>
              <a:rPr lang="de-DE" dirty="0">
                <a:effectLst/>
                <a:latin typeface="Arial" panose="020B0604020202020204" pitchFamily="34" charset="0"/>
              </a:rPr>
              <a:t>Erneuerbare Energien in Deutschland, Daten zur Entwicklung im Jahr 2017, </a:t>
            </a:r>
            <a:r>
              <a:rPr lang="de-DE" dirty="0"/>
              <a:t>https://www.umweltbundesamt.de/sites/default/files/medien/376/publikationen/180315_uba_hg_eeinzahlen_2018_bf.pdf, </a:t>
            </a:r>
            <a:r>
              <a:rPr lang="de-DE" dirty="0" err="1"/>
              <a:t>page</a:t>
            </a:r>
            <a:r>
              <a:rPr lang="de-DE" dirty="0"/>
              <a:t> 11. </a:t>
            </a:r>
          </a:p>
          <a:p>
            <a:pPr defTabSz="947958">
              <a:defRPr/>
            </a:pPr>
            <a:r>
              <a:rPr lang="de-DE" b="1" dirty="0"/>
              <a:t>AGEB 2018: </a:t>
            </a:r>
            <a:r>
              <a:rPr lang="en-GB" b="0" dirty="0" err="1"/>
              <a:t>Bruttostrome</a:t>
            </a:r>
            <a:r>
              <a:rPr lang="de-DE" dirty="0" err="1"/>
              <a:t>rzeugung</a:t>
            </a:r>
            <a:r>
              <a:rPr lang="de-DE" dirty="0"/>
              <a:t> in Deutschland nach Energieträgern 1990 - 2017 (Stand Februar 2018), https://ag-energiebilanzen.de/index.php?article_id=29&amp;fileName=20171221_brd_stromerzeugung1990-2017.pdf, </a:t>
            </a:r>
            <a:r>
              <a:rPr lang="de-DE" dirty="0" err="1"/>
              <a:t>February</a:t>
            </a:r>
            <a:r>
              <a:rPr lang="de-DE" dirty="0"/>
              <a:t> 2018. </a:t>
            </a:r>
            <a:endParaRPr lang="de-DE" b="1" dirty="0"/>
          </a:p>
        </p:txBody>
      </p:sp>
      <p:sp>
        <p:nvSpPr>
          <p:cNvPr id="57348"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E0EC06-1EEA-4B9B-83DD-01CC80A6EFD6}" type="slidenum">
              <a:rPr lang="de-DE" smtClean="0"/>
              <a:pPr/>
              <a:t>13</a:t>
            </a:fld>
            <a:endParaRPr lang="de-DE"/>
          </a:p>
        </p:txBody>
      </p:sp>
    </p:spTree>
    <p:extLst>
      <p:ext uri="{BB962C8B-B14F-4D97-AF65-F5344CB8AC3E}">
        <p14:creationId xmlns:p14="http://schemas.microsoft.com/office/powerpoint/2010/main" val="3691579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ußzeilenplatzhalter 3"/>
          <p:cNvSpPr>
            <a:spLocks noGrp="1"/>
          </p:cNvSpPr>
          <p:nvPr>
            <p:ph type="ftr" sz="quarter" idx="4"/>
          </p:nvPr>
        </p:nvSpPr>
        <p:spPr/>
        <p:txBody>
          <a:bodyPr/>
          <a:lstStyle/>
          <a:p>
            <a:pPr>
              <a:defRPr/>
            </a:pPr>
            <a:r>
              <a:rPr lang="de-DE"/>
              <a:t>Fußzeile</a:t>
            </a:r>
            <a:endParaRPr lang="de-DE" dirty="0"/>
          </a:p>
        </p:txBody>
      </p:sp>
      <p:sp>
        <p:nvSpPr>
          <p:cNvPr id="5" name="Foliennummernplatzhalter 4"/>
          <p:cNvSpPr>
            <a:spLocks noGrp="1"/>
          </p:cNvSpPr>
          <p:nvPr>
            <p:ph type="sldNum" sz="quarter" idx="5"/>
          </p:nvPr>
        </p:nvSpPr>
        <p:spPr/>
        <p:txBody>
          <a:bodyPr/>
          <a:lstStyle/>
          <a:p>
            <a:pPr>
              <a:defRPr/>
            </a:pPr>
            <a:fld id="{1E97BDFF-0AC5-494C-90C2-63A8BE427F09}" type="slidenum">
              <a:rPr lang="de-DE" smtClean="0"/>
              <a:pPr>
                <a:defRPr/>
              </a:pPr>
              <a:t>14</a:t>
            </a:fld>
            <a:endParaRPr lang="de-DE" dirty="0"/>
          </a:p>
        </p:txBody>
      </p:sp>
    </p:spTree>
    <p:extLst>
      <p:ext uri="{BB962C8B-B14F-4D97-AF65-F5344CB8AC3E}">
        <p14:creationId xmlns:p14="http://schemas.microsoft.com/office/powerpoint/2010/main" val="2908594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0" dirty="0">
                <a:solidFill>
                  <a:srgbClr val="004F80"/>
                </a:solidFill>
                <a:latin typeface="Arial" panose="020B0604020202020204" pitchFamily="34" charset="0"/>
                <a:cs typeface="Arial" panose="020B0604020202020204" pitchFamily="34" charset="0"/>
              </a:rPr>
              <a:t>The </a:t>
            </a:r>
            <a:r>
              <a:rPr lang="en-GB" sz="1200" kern="0" dirty="0" err="1">
                <a:solidFill>
                  <a:srgbClr val="004F80"/>
                </a:solidFill>
                <a:latin typeface="Arial" panose="020B0604020202020204" pitchFamily="34" charset="0"/>
                <a:cs typeface="Arial" panose="020B0604020202020204" pitchFamily="34" charset="0"/>
              </a:rPr>
              <a:t>Energiewende</a:t>
            </a:r>
            <a:r>
              <a:rPr lang="en-GB" sz="1200" kern="0" dirty="0">
                <a:solidFill>
                  <a:srgbClr val="004F80"/>
                </a:solidFill>
                <a:latin typeface="Arial" panose="020B0604020202020204" pitchFamily="34" charset="0"/>
                <a:cs typeface="Arial" panose="020B0604020202020204" pitchFamily="34" charset="0"/>
              </a:rPr>
              <a:t> is a fundamental transformation of the energy system and re-alignment of energy policy. It is multidimensional and affects many areas.</a:t>
            </a:r>
          </a:p>
          <a:p>
            <a:endParaRPr lang="en-GB" dirty="0"/>
          </a:p>
          <a:p>
            <a:r>
              <a:rPr lang="en-GB" dirty="0" err="1"/>
              <a:t>Übernommen</a:t>
            </a:r>
            <a:r>
              <a:rPr lang="en-GB" dirty="0"/>
              <a:t> </a:t>
            </a:r>
            <a:r>
              <a:rPr lang="en-GB" dirty="0" err="1"/>
              <a:t>aus</a:t>
            </a:r>
            <a:r>
              <a:rPr lang="en-GB" dirty="0"/>
              <a:t> den </a:t>
            </a:r>
            <a:r>
              <a:rPr lang="en-GB" dirty="0" err="1"/>
              <a:t>ausgeblendeten</a:t>
            </a:r>
            <a:r>
              <a:rPr lang="en-GB" dirty="0"/>
              <a:t> </a:t>
            </a:r>
            <a:r>
              <a:rPr lang="en-GB" dirty="0" err="1"/>
              <a:t>Folien</a:t>
            </a:r>
            <a:r>
              <a:rPr lang="en-GB" dirty="0"/>
              <a:t>:</a:t>
            </a:r>
          </a:p>
          <a:p>
            <a:endParaRPr lang="en-GB" dirty="0"/>
          </a:p>
          <a:p>
            <a:r>
              <a:rPr lang="en-GB" dirty="0"/>
              <a:t>Import: </a:t>
            </a:r>
          </a:p>
          <a:p>
            <a:pPr defTabSz="914326">
              <a:buFont typeface="Arial" pitchFamily="34" charset="0"/>
              <a:buChar char="•"/>
              <a:defRPr/>
            </a:pPr>
            <a:r>
              <a:rPr lang="en-GB" noProof="0" dirty="0">
                <a:solidFill>
                  <a:schemeClr val="tx2"/>
                </a:solidFill>
                <a:latin typeface="Arial" pitchFamily="34" charset="0"/>
                <a:cs typeface="Arial" pitchFamily="34" charset="0"/>
              </a:rPr>
              <a:t> </a:t>
            </a:r>
            <a:r>
              <a:rPr lang="en-GB" dirty="0">
                <a:solidFill>
                  <a:schemeClr val="tx2"/>
                </a:solidFill>
                <a:latin typeface="Arial" pitchFamily="34" charset="0"/>
                <a:cs typeface="Arial" pitchFamily="34" charset="0"/>
              </a:rPr>
              <a:t>The </a:t>
            </a:r>
            <a:r>
              <a:rPr lang="en-GB" dirty="0" err="1">
                <a:solidFill>
                  <a:schemeClr val="tx2"/>
                </a:solidFill>
                <a:latin typeface="Arial" pitchFamily="34" charset="0"/>
                <a:cs typeface="Arial" pitchFamily="34" charset="0"/>
              </a:rPr>
              <a:t>Energiewende</a:t>
            </a:r>
            <a:r>
              <a:rPr lang="en-GB" dirty="0">
                <a:solidFill>
                  <a:schemeClr val="tx2"/>
                </a:solidFill>
                <a:latin typeface="Arial" pitchFamily="34" charset="0"/>
                <a:cs typeface="Arial" pitchFamily="34" charset="0"/>
              </a:rPr>
              <a:t> is supposed to make us more </a:t>
            </a:r>
            <a:r>
              <a:rPr lang="en-GB" b="1" dirty="0">
                <a:solidFill>
                  <a:schemeClr val="tx2"/>
                </a:solidFill>
                <a:latin typeface="Arial" pitchFamily="34" charset="0"/>
                <a:cs typeface="Arial" pitchFamily="34" charset="0"/>
              </a:rPr>
              <a:t>independent</a:t>
            </a:r>
            <a:r>
              <a:rPr lang="en-GB" dirty="0">
                <a:solidFill>
                  <a:schemeClr val="tx2"/>
                </a:solidFill>
                <a:latin typeface="Arial" pitchFamily="34" charset="0"/>
                <a:cs typeface="Arial" pitchFamily="34" charset="0"/>
              </a:rPr>
              <a:t> from fossil-fuel imports (coal, gas, oil and uranium).</a:t>
            </a:r>
            <a:endParaRPr lang="en-GB" baseline="0" noProof="0" dirty="0">
              <a:solidFill>
                <a:schemeClr val="tx2"/>
              </a:solidFill>
              <a:latin typeface="Arial" pitchFamily="34" charset="0"/>
              <a:cs typeface="Arial" pitchFamily="34" charset="0"/>
            </a:endParaRPr>
          </a:p>
          <a:p>
            <a:pPr>
              <a:buFont typeface="Arial" pitchFamily="34" charset="0"/>
              <a:buChar char="•"/>
              <a:defRPr/>
            </a:pPr>
            <a:r>
              <a:rPr lang="en-GB" b="0" noProof="0" dirty="0"/>
              <a:t> </a:t>
            </a:r>
            <a:r>
              <a:rPr lang="en-GB" noProof="0" dirty="0"/>
              <a:t>As a country poor in resources, Germany has to import 97 percent of its oil and 89 percent of its gas. </a:t>
            </a:r>
          </a:p>
          <a:p>
            <a:pPr>
              <a:buFont typeface="Arial" pitchFamily="34" charset="0"/>
              <a:buChar char="•"/>
              <a:defRPr/>
            </a:pPr>
            <a:r>
              <a:rPr lang="en-GB" noProof="0" dirty="0"/>
              <a:t> </a:t>
            </a:r>
            <a:r>
              <a:rPr lang="en-GB" b="1" noProof="0" dirty="0"/>
              <a:t>Renewables replaced imports to a total value of €10 billion in 2012 and over €9.1 billion in 2013 and €8.8 billion in 2014</a:t>
            </a:r>
            <a:r>
              <a:rPr lang="en-GB" b="1" baseline="0" noProof="0" dirty="0"/>
              <a:t> to 8.8 billion € in 2015.</a:t>
            </a:r>
          </a:p>
          <a:p>
            <a:pPr>
              <a:buFont typeface="Arial" pitchFamily="34" charset="0"/>
              <a:buChar char="•"/>
              <a:defRPr/>
            </a:pPr>
            <a:r>
              <a:rPr lang="en-GB" b="1" noProof="0" dirty="0"/>
              <a:t> Around €90-100 billion are spent annually for fossil fuel imports. </a:t>
            </a:r>
          </a:p>
          <a:p>
            <a:endParaRPr lang="en-GB" dirty="0"/>
          </a:p>
          <a:p>
            <a:r>
              <a:rPr lang="en-GB" dirty="0"/>
              <a:t>Jobs: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de-DE" b="0" dirty="0"/>
              <a:t>2017 Photovoltaic</a:t>
            </a:r>
            <a:r>
              <a:rPr lang="en-GB" altLang="de-DE" b="0" baseline="0" dirty="0"/>
              <a:t> : 34,500	</a:t>
            </a:r>
            <a:endParaRPr lang="en-GB" altLang="de-DE" b="0" dirty="0"/>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tx2"/>
                </a:solidFill>
              </a:rPr>
              <a:t>After a boom phase in 2010, 2011 and 2012, the PV sector sharply declined in 2013, 2014 and 2014 due to a reduction in the construction of new renewable plants as well as to the consolidation process in the Photovoltaic branch where many PC manufacturing jobs shifted to Asia and China.</a:t>
            </a:r>
          </a:p>
          <a:p>
            <a:endParaRPr lang="en-GB" dirty="0"/>
          </a:p>
        </p:txBody>
      </p:sp>
      <p:sp>
        <p:nvSpPr>
          <p:cNvPr id="4" name="Fußzeilenplatzhalter 3"/>
          <p:cNvSpPr>
            <a:spLocks noGrp="1"/>
          </p:cNvSpPr>
          <p:nvPr>
            <p:ph type="ftr" sz="quarter" idx="10"/>
          </p:nvPr>
        </p:nvSpPr>
        <p:spPr/>
        <p:txBody>
          <a:bodyPr/>
          <a:lstStyle/>
          <a:p>
            <a:pPr>
              <a:defRPr/>
            </a:pPr>
            <a:r>
              <a:rPr lang="de-DE"/>
              <a:t>Fußzeile</a:t>
            </a:r>
            <a:endParaRPr lang="de-DE" dirty="0"/>
          </a:p>
        </p:txBody>
      </p:sp>
      <p:sp>
        <p:nvSpPr>
          <p:cNvPr id="5" name="Foliennummernplatzhalter 4"/>
          <p:cNvSpPr>
            <a:spLocks noGrp="1"/>
          </p:cNvSpPr>
          <p:nvPr>
            <p:ph type="sldNum" sz="quarter" idx="11"/>
          </p:nvPr>
        </p:nvSpPr>
        <p:spPr/>
        <p:txBody>
          <a:bodyPr/>
          <a:lstStyle/>
          <a:p>
            <a:pPr>
              <a:defRPr/>
            </a:pPr>
            <a:fld id="{1E97BDFF-0AC5-494C-90C2-63A8BE427F09}" type="slidenum">
              <a:rPr lang="de-DE" smtClean="0"/>
              <a:pPr>
                <a:defRPr/>
              </a:pPr>
              <a:t>15</a:t>
            </a:fld>
            <a:endParaRPr lang="de-DE" dirty="0"/>
          </a:p>
        </p:txBody>
      </p:sp>
    </p:spTree>
    <p:extLst>
      <p:ext uri="{BB962C8B-B14F-4D97-AF65-F5344CB8AC3E}">
        <p14:creationId xmlns:p14="http://schemas.microsoft.com/office/powerpoint/2010/main" val="2119945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Autofit/>
          </a:bodyPr>
          <a:lstStyle/>
          <a:p>
            <a:r>
              <a:rPr lang="en-GB" b="1" noProof="0" dirty="0"/>
              <a:t>BASIC</a:t>
            </a:r>
            <a:endParaRPr lang="en-GB" noProof="0" dirty="0"/>
          </a:p>
          <a:p>
            <a:pPr>
              <a:buFont typeface="Arial" pitchFamily="34" charset="0"/>
              <a:buNone/>
            </a:pPr>
            <a:endParaRPr lang="en-GB" b="1" noProof="0" dirty="0"/>
          </a:p>
          <a:p>
            <a:pPr>
              <a:buFont typeface="Arial" pitchFamily="34" charset="0"/>
              <a:buNone/>
            </a:pPr>
            <a:r>
              <a:rPr lang="en-GB" b="1" noProof="0" dirty="0"/>
              <a:t>The slide illustrates that Germany has to pay substantial amounts for the import of fossil energy</a:t>
            </a:r>
            <a:r>
              <a:rPr lang="en-GB" b="1" baseline="0" noProof="0" dirty="0"/>
              <a:t> and potential saving by increased renewable energy use.</a:t>
            </a:r>
            <a:endParaRPr lang="en-GB" b="1" noProof="0" dirty="0"/>
          </a:p>
          <a:p>
            <a:pPr>
              <a:buFont typeface="Arial" pitchFamily="34" charset="0"/>
              <a:buNone/>
            </a:pPr>
            <a:endParaRPr lang="en-GB" b="1" noProof="0" dirty="0"/>
          </a:p>
          <a:p>
            <a:pPr defTabSz="914326">
              <a:buFont typeface="Arial" pitchFamily="34" charset="0"/>
              <a:buChar char="•"/>
              <a:defRPr/>
            </a:pPr>
            <a:r>
              <a:rPr lang="en-GB" noProof="0" dirty="0">
                <a:solidFill>
                  <a:schemeClr val="tx2"/>
                </a:solidFill>
                <a:latin typeface="Arial" pitchFamily="34" charset="0"/>
                <a:cs typeface="Arial" pitchFamily="34" charset="0"/>
              </a:rPr>
              <a:t> </a:t>
            </a:r>
            <a:r>
              <a:rPr lang="en-GB" dirty="0">
                <a:solidFill>
                  <a:schemeClr val="tx2"/>
                </a:solidFill>
                <a:latin typeface="Arial" pitchFamily="34" charset="0"/>
                <a:cs typeface="Arial" pitchFamily="34" charset="0"/>
              </a:rPr>
              <a:t>The </a:t>
            </a:r>
            <a:r>
              <a:rPr lang="en-GB" dirty="0" err="1">
                <a:solidFill>
                  <a:schemeClr val="tx2"/>
                </a:solidFill>
                <a:latin typeface="Arial" pitchFamily="34" charset="0"/>
                <a:cs typeface="Arial" pitchFamily="34" charset="0"/>
              </a:rPr>
              <a:t>Energiewende</a:t>
            </a:r>
            <a:r>
              <a:rPr lang="en-GB" dirty="0">
                <a:solidFill>
                  <a:schemeClr val="tx2"/>
                </a:solidFill>
                <a:latin typeface="Arial" pitchFamily="34" charset="0"/>
                <a:cs typeface="Arial" pitchFamily="34" charset="0"/>
              </a:rPr>
              <a:t> is supposed to make us more </a:t>
            </a:r>
            <a:r>
              <a:rPr lang="en-GB" b="1" dirty="0">
                <a:solidFill>
                  <a:schemeClr val="tx2"/>
                </a:solidFill>
                <a:latin typeface="Arial" pitchFamily="34" charset="0"/>
                <a:cs typeface="Arial" pitchFamily="34" charset="0"/>
              </a:rPr>
              <a:t>independent</a:t>
            </a:r>
            <a:r>
              <a:rPr lang="en-GB" dirty="0">
                <a:solidFill>
                  <a:schemeClr val="tx2"/>
                </a:solidFill>
                <a:latin typeface="Arial" pitchFamily="34" charset="0"/>
                <a:cs typeface="Arial" pitchFamily="34" charset="0"/>
              </a:rPr>
              <a:t> from fossil-fuel imports (coal, gas, oil and uranium).</a:t>
            </a:r>
            <a:endParaRPr lang="en-GB" baseline="0" noProof="0" dirty="0">
              <a:solidFill>
                <a:schemeClr val="tx2"/>
              </a:solidFill>
              <a:latin typeface="Arial" pitchFamily="34" charset="0"/>
              <a:cs typeface="Arial" pitchFamily="34" charset="0"/>
            </a:endParaRPr>
          </a:p>
          <a:p>
            <a:pPr>
              <a:buFont typeface="Arial" pitchFamily="34" charset="0"/>
              <a:buChar char="•"/>
              <a:defRPr/>
            </a:pPr>
            <a:r>
              <a:rPr lang="en-GB" b="0" noProof="0" dirty="0"/>
              <a:t> </a:t>
            </a:r>
            <a:r>
              <a:rPr lang="en-GB" noProof="0" dirty="0"/>
              <a:t>As a country poor in resources, Germany has to import 97 percent of its oil and 89 percent of its gas. </a:t>
            </a:r>
          </a:p>
          <a:p>
            <a:pPr>
              <a:buFont typeface="Arial" pitchFamily="34" charset="0"/>
              <a:buChar char="•"/>
              <a:defRPr/>
            </a:pPr>
            <a:r>
              <a:rPr lang="en-GB" noProof="0" dirty="0"/>
              <a:t> </a:t>
            </a:r>
            <a:r>
              <a:rPr lang="en-GB" b="1" noProof="0" dirty="0"/>
              <a:t>Renewables replaced imports to a total value of €10 billion in 2012 and over €9.1 billion in 2013 and €8.8 billion in 2014</a:t>
            </a:r>
            <a:r>
              <a:rPr lang="en-GB" b="1" baseline="0" noProof="0" dirty="0"/>
              <a:t> to 8.8 billion € in 2015.</a:t>
            </a:r>
          </a:p>
          <a:p>
            <a:pPr>
              <a:buFont typeface="Arial" pitchFamily="34" charset="0"/>
              <a:buChar char="•"/>
              <a:defRPr/>
            </a:pPr>
            <a:r>
              <a:rPr lang="en-GB" b="1" noProof="0" dirty="0"/>
              <a:t> Around €90-100 billion are spent annually for fossil fuel imports. </a:t>
            </a:r>
          </a:p>
          <a:p>
            <a:pPr defTabSz="914326">
              <a:buFont typeface="Arial" pitchFamily="34" charset="0"/>
              <a:buChar char="•"/>
              <a:defRPr/>
            </a:pPr>
            <a:r>
              <a:rPr lang="en-GB" b="0" noProof="0" dirty="0"/>
              <a:t> Depending on the country of origin, energy imports may involve risks. These include quantity risks (loss of producers due to disaster or war) and price risks in form of an unexpected rise in prices. </a:t>
            </a:r>
          </a:p>
          <a:p>
            <a:pPr>
              <a:buFont typeface="Arial" pitchFamily="34" charset="0"/>
              <a:buChar char="•"/>
            </a:pPr>
            <a:r>
              <a:rPr lang="en-GB" b="0" noProof="0" dirty="0"/>
              <a:t> Renewable energy sources can reduce this dependence on imports and thereby improve energy supply security. </a:t>
            </a:r>
          </a:p>
          <a:p>
            <a:pPr>
              <a:buFont typeface="Arial" pitchFamily="34" charset="0"/>
              <a:buChar char="•"/>
            </a:pPr>
            <a:endParaRPr lang="en-GB" b="1" noProof="0" dirty="0"/>
          </a:p>
          <a:p>
            <a:r>
              <a:rPr lang="en-GB" b="1" noProof="0" dirty="0"/>
              <a:t>Source</a:t>
            </a:r>
          </a:p>
          <a:p>
            <a:r>
              <a:rPr lang="en-GB" b="1" noProof="0" dirty="0"/>
              <a:t>DLR/DIW/GWS 2016:</a:t>
            </a:r>
            <a:r>
              <a:rPr lang="en-GB" b="1" baseline="0" noProof="0" dirty="0"/>
              <a:t> </a:t>
            </a:r>
            <a:r>
              <a:rPr lang="en-GB" b="0" baseline="0" noProof="0" dirty="0" err="1"/>
              <a:t>B</a:t>
            </a:r>
            <a:r>
              <a:rPr lang="en-GB" b="0" noProof="0" dirty="0" err="1"/>
              <a:t>ruttobeschäftigung</a:t>
            </a:r>
            <a:r>
              <a:rPr lang="en-GB" b="0" noProof="0" dirty="0"/>
              <a:t> </a:t>
            </a:r>
            <a:r>
              <a:rPr lang="en-GB" b="0" noProof="0" dirty="0" err="1"/>
              <a:t>durch</a:t>
            </a:r>
            <a:r>
              <a:rPr lang="en-GB" b="0" noProof="0" dirty="0"/>
              <a:t> </a:t>
            </a:r>
            <a:r>
              <a:rPr lang="en-GB" b="0" noProof="0" dirty="0" err="1"/>
              <a:t>erneuerbare</a:t>
            </a:r>
            <a:r>
              <a:rPr lang="en-GB" b="0" noProof="0" dirty="0"/>
              <a:t> Energien in Deutschland und </a:t>
            </a:r>
            <a:r>
              <a:rPr lang="en-GB" b="0" noProof="0" dirty="0" err="1"/>
              <a:t>verringerte</a:t>
            </a:r>
            <a:r>
              <a:rPr lang="en-GB" b="0" noProof="0" dirty="0"/>
              <a:t> </a:t>
            </a:r>
            <a:r>
              <a:rPr lang="en-GB" b="0" noProof="0" dirty="0" err="1"/>
              <a:t>fossile</a:t>
            </a:r>
            <a:r>
              <a:rPr lang="en-GB" b="0" noProof="0" dirty="0"/>
              <a:t> </a:t>
            </a:r>
            <a:r>
              <a:rPr lang="en-GB" b="0" noProof="0" dirty="0" err="1"/>
              <a:t>Brennstoffimporte</a:t>
            </a:r>
            <a:r>
              <a:rPr lang="en-GB" b="0" noProof="0" dirty="0"/>
              <a:t> </a:t>
            </a:r>
            <a:r>
              <a:rPr lang="en-GB" b="0" noProof="0" dirty="0" err="1"/>
              <a:t>durch</a:t>
            </a:r>
            <a:r>
              <a:rPr lang="en-GB" b="0" noProof="0" dirty="0"/>
              <a:t> </a:t>
            </a:r>
            <a:r>
              <a:rPr lang="en-GB" b="0" noProof="0" dirty="0" err="1"/>
              <a:t>erneuerbare</a:t>
            </a:r>
            <a:r>
              <a:rPr lang="en-GB" b="0" noProof="0" dirty="0"/>
              <a:t> Energien und </a:t>
            </a:r>
            <a:r>
              <a:rPr lang="en-GB" b="0" noProof="0" dirty="0" err="1"/>
              <a:t>Energieeffizienz</a:t>
            </a:r>
            <a:r>
              <a:rPr lang="en-GB" b="0" noProof="0" dirty="0"/>
              <a:t>, Marlene O‘Sullivan (DLR), </a:t>
            </a:r>
            <a:r>
              <a:rPr lang="en-GB" b="0" noProof="0" dirty="0" err="1"/>
              <a:t>Dietmar</a:t>
            </a:r>
            <a:r>
              <a:rPr lang="en-GB" b="0" noProof="0" dirty="0"/>
              <a:t> </a:t>
            </a:r>
            <a:r>
              <a:rPr lang="en-GB" b="0" noProof="0" dirty="0" err="1"/>
              <a:t>Edler</a:t>
            </a:r>
            <a:r>
              <a:rPr lang="en-GB" b="0" noProof="0" dirty="0"/>
              <a:t> (DIW), Ulrike Lehr (GWS), September 2016, http://www.bmwi.de/BMWi/Redaktion/PDF/E/bruttobeschaeftigung-erneuerbare-energien-2016,property=pdf,bereich=bmwi2012,sprache=de,rwb=true.pdf, page 11, last accessed January 2017. </a:t>
            </a:r>
          </a:p>
          <a:p>
            <a:pPr defTabSz="914326">
              <a:defRPr/>
            </a:pPr>
            <a:r>
              <a:rPr lang="en-GB" b="1" noProof="0" dirty="0"/>
              <a:t>BMWi 2015: </a:t>
            </a:r>
            <a:r>
              <a:rPr lang="en-GB" b="0" noProof="0" dirty="0" err="1"/>
              <a:t>Datenübersicht</a:t>
            </a:r>
            <a:r>
              <a:rPr lang="en-GB" b="0" noProof="0" dirty="0"/>
              <a:t> </a:t>
            </a:r>
            <a:r>
              <a:rPr lang="en-GB" b="0" noProof="0" dirty="0" err="1"/>
              <a:t>zum</a:t>
            </a:r>
            <a:r>
              <a:rPr lang="en-GB" b="0" noProof="0" dirty="0"/>
              <a:t> </a:t>
            </a:r>
            <a:r>
              <a:rPr lang="en-GB" b="0" noProof="0" dirty="0" err="1"/>
              <a:t>Vierten</a:t>
            </a:r>
            <a:r>
              <a:rPr lang="en-GB" b="0" noProof="0" dirty="0"/>
              <a:t> Monitoring </a:t>
            </a:r>
            <a:r>
              <a:rPr lang="en-GB" b="0" noProof="0" dirty="0" err="1"/>
              <a:t>Bericht</a:t>
            </a:r>
            <a:r>
              <a:rPr lang="en-GB" b="0" noProof="0" dirty="0"/>
              <a:t>, September</a:t>
            </a:r>
            <a:r>
              <a:rPr lang="en-GB" b="0" baseline="0" noProof="0" dirty="0"/>
              <a:t> 2015, Anh 12: </a:t>
            </a:r>
            <a:r>
              <a:rPr lang="de-DE" b="0" baseline="0" noProof="0" dirty="0"/>
              <a:t>Rückgang fossiler Brennstoffimporte durch erneuerbare Energien und Energieeffizienz, http://www.bmwi.de/BMWi/Redaktion/Binaer/datenuebersicht-fortschrittsbericht-2014,property=blob,bereich=bmwi2012,sprache=de,rwb=true.xls, last </a:t>
            </a:r>
            <a:r>
              <a:rPr lang="de-DE" b="0" baseline="0" noProof="0" dirty="0" err="1"/>
              <a:t>accessed</a:t>
            </a:r>
            <a:r>
              <a:rPr lang="de-DE" b="0" baseline="0" noProof="0" dirty="0"/>
              <a:t>, </a:t>
            </a:r>
            <a:r>
              <a:rPr lang="de-DE" b="0" baseline="0" noProof="0" dirty="0" err="1"/>
              <a:t>January</a:t>
            </a:r>
            <a:r>
              <a:rPr lang="de-DE" b="0" baseline="0" noProof="0" dirty="0"/>
              <a:t> 2016.</a:t>
            </a:r>
            <a:endParaRPr lang="en-GB" b="0" noProof="0" dirty="0"/>
          </a:p>
          <a:p>
            <a:pPr defTabSz="914326">
              <a:defRPr/>
            </a:pPr>
            <a:r>
              <a:rPr lang="en-GB" b="1" noProof="0" dirty="0"/>
              <a:t>BMWi 2014: </a:t>
            </a:r>
            <a:r>
              <a:rPr lang="en-GB" noProof="0" dirty="0" err="1"/>
              <a:t>Erneuerbare</a:t>
            </a:r>
            <a:r>
              <a:rPr lang="en-GB" noProof="0" dirty="0"/>
              <a:t> </a:t>
            </a:r>
            <a:r>
              <a:rPr lang="en-GB" noProof="0" dirty="0" err="1"/>
              <a:t>Energien</a:t>
            </a:r>
            <a:r>
              <a:rPr lang="en-GB" noProof="0" dirty="0"/>
              <a:t> in </a:t>
            </a:r>
            <a:r>
              <a:rPr lang="en-GB" noProof="0" dirty="0" err="1"/>
              <a:t>Zahlen</a:t>
            </a:r>
            <a:r>
              <a:rPr lang="en-GB" noProof="0" dirty="0"/>
              <a:t>-</a:t>
            </a:r>
            <a:r>
              <a:rPr lang="en-GB" baseline="0" noProof="0" dirty="0"/>
              <a:t> </a:t>
            </a:r>
            <a:r>
              <a:rPr lang="en-GB" noProof="0" dirty="0" err="1"/>
              <a:t>Nationale</a:t>
            </a:r>
            <a:r>
              <a:rPr lang="en-GB" noProof="0" dirty="0"/>
              <a:t> und </a:t>
            </a:r>
            <a:r>
              <a:rPr lang="en-GB" noProof="0" dirty="0" err="1"/>
              <a:t>internationale</a:t>
            </a:r>
            <a:r>
              <a:rPr lang="en-GB" noProof="0" dirty="0"/>
              <a:t> </a:t>
            </a:r>
            <a:r>
              <a:rPr lang="en-GB" noProof="0" dirty="0" err="1"/>
              <a:t>Entwicklung</a:t>
            </a:r>
            <a:r>
              <a:rPr lang="en-GB" noProof="0" dirty="0"/>
              <a:t> </a:t>
            </a:r>
            <a:r>
              <a:rPr lang="en-GB" noProof="0" dirty="0" err="1"/>
              <a:t>im</a:t>
            </a:r>
            <a:r>
              <a:rPr lang="en-GB" noProof="0" dirty="0"/>
              <a:t> </a:t>
            </a:r>
            <a:r>
              <a:rPr lang="en-GB" noProof="0" dirty="0" err="1"/>
              <a:t>Jahr</a:t>
            </a:r>
            <a:r>
              <a:rPr lang="en-GB" noProof="0" dirty="0"/>
              <a:t> 2013,</a:t>
            </a:r>
            <a:r>
              <a:rPr lang="en-GB" baseline="0" noProof="0" dirty="0"/>
              <a:t> http://www.bmwi.de/BMWi/Redaktion/PDF/E/erneuerbare-energien-in-zahlen,property=pdf,bereich=bmwi2012,sprache=de,rwb=true.pdf, </a:t>
            </a:r>
            <a:r>
              <a:rPr lang="en-GB" noProof="0" dirty="0"/>
              <a:t> page 23, last accessed June 2015.</a:t>
            </a:r>
          </a:p>
          <a:p>
            <a:r>
              <a:rPr lang="en-GB" b="1" noProof="0" dirty="0" err="1"/>
              <a:t>BMWi</a:t>
            </a:r>
            <a:r>
              <a:rPr lang="en-GB" b="1" noProof="0" dirty="0"/>
              <a:t> 2014: </a:t>
            </a:r>
            <a:r>
              <a:rPr lang="en-GB" u="sng" noProof="0" dirty="0" err="1">
                <a:hlinkClick r:id="rId3"/>
              </a:rPr>
              <a:t>Energiedaten</a:t>
            </a:r>
            <a:r>
              <a:rPr lang="en-GB" u="sng" noProof="0" dirty="0">
                <a:hlinkClick r:id="rId3"/>
              </a:rPr>
              <a:t>: </a:t>
            </a:r>
            <a:r>
              <a:rPr lang="en-GB" u="sng" noProof="0" dirty="0" err="1">
                <a:hlinkClick r:id="rId3"/>
              </a:rPr>
              <a:t>Gesamtausgabe</a:t>
            </a:r>
            <a:r>
              <a:rPr lang="en-GB" noProof="0" dirty="0"/>
              <a:t>, </a:t>
            </a:r>
            <a:r>
              <a:rPr lang="en-GB" noProof="0" dirty="0" err="1"/>
              <a:t>Bundesministerium</a:t>
            </a:r>
            <a:r>
              <a:rPr lang="en-GB" noProof="0" dirty="0"/>
              <a:t> </a:t>
            </a:r>
            <a:r>
              <a:rPr lang="en-GB" noProof="0" dirty="0" err="1"/>
              <a:t>für</a:t>
            </a:r>
            <a:r>
              <a:rPr lang="en-GB" noProof="0" dirty="0"/>
              <a:t> </a:t>
            </a:r>
            <a:r>
              <a:rPr lang="en-GB" noProof="0" dirty="0" err="1"/>
              <a:t>Wirtschaft</a:t>
            </a:r>
            <a:r>
              <a:rPr lang="en-GB" noProof="0" dirty="0"/>
              <a:t> und </a:t>
            </a:r>
            <a:r>
              <a:rPr lang="en-GB" noProof="0" dirty="0" err="1"/>
              <a:t>Energie</a:t>
            </a:r>
            <a:r>
              <a:rPr lang="en-GB" noProof="0" dirty="0"/>
              <a:t> (</a:t>
            </a:r>
            <a:r>
              <a:rPr lang="en-GB" noProof="0" dirty="0" err="1"/>
              <a:t>BMWi</a:t>
            </a:r>
            <a:r>
              <a:rPr lang="en-GB" noProof="0" dirty="0"/>
              <a:t>), http://bmwi.de/DE/Themen/Energie/Energiedaten-und-analysen/energiedaten.html, last update March 2015, last accessed June 2015. </a:t>
            </a:r>
          </a:p>
          <a:p>
            <a:endParaRPr lang="en-GB" noProof="0" dirty="0"/>
          </a:p>
        </p:txBody>
      </p:sp>
      <p:sp>
        <p:nvSpPr>
          <p:cNvPr id="4" name="Foliennummernplatzhalter 3"/>
          <p:cNvSpPr>
            <a:spLocks noGrp="1"/>
          </p:cNvSpPr>
          <p:nvPr>
            <p:ph type="sldNum" sz="quarter" idx="10"/>
          </p:nvPr>
        </p:nvSpPr>
        <p:spPr/>
        <p:txBody>
          <a:bodyPr/>
          <a:lstStyle/>
          <a:p>
            <a:fld id="{EC8E54D8-71A2-43C2-AA02-845615887188}" type="slidenum">
              <a:rPr lang="de-DE" smtClean="0"/>
              <a:pPr/>
              <a:t>16</a:t>
            </a:fld>
            <a:endParaRPr lang="de-DE"/>
          </a:p>
        </p:txBody>
      </p:sp>
    </p:spTree>
    <p:extLst>
      <p:ext uri="{BB962C8B-B14F-4D97-AF65-F5344CB8AC3E}">
        <p14:creationId xmlns:p14="http://schemas.microsoft.com/office/powerpoint/2010/main" val="1010741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bwMode="auto">
          <a:noFill/>
          <a:ln>
            <a:solidFill>
              <a:srgbClr val="000000"/>
            </a:solidFill>
            <a:miter lim="800000"/>
            <a:headEnd/>
            <a:tailEnd/>
          </a:ln>
        </p:spPr>
      </p:sp>
      <p:sp>
        <p:nvSpPr>
          <p:cNvPr id="57347" name="Notizenplatzhalter 2"/>
          <p:cNvSpPr>
            <a:spLocks noGrp="1"/>
          </p:cNvSpPr>
          <p:nvPr>
            <p:ph type="body" idx="1"/>
          </p:nvPr>
        </p:nvSpPr>
        <p:spPr bwMode="auto">
          <a:noFill/>
        </p:spPr>
        <p:txBody>
          <a:bodyPr wrap="square" numCol="1" anchor="t" anchorCtr="0" compatLnSpc="1">
            <a:prstTxWarp prst="textNoShape">
              <a:avLst/>
            </a:prstTxWarp>
            <a:normAutofit fontScale="40000" lnSpcReduction="20000"/>
          </a:bodyPr>
          <a:lstStyle/>
          <a:p>
            <a:pPr marL="0" lvl="1" defTabSz="955535">
              <a:defRPr/>
            </a:pPr>
            <a:r>
              <a:rPr lang="en-GB" b="1" dirty="0"/>
              <a:t>Notes </a:t>
            </a:r>
          </a:p>
          <a:p>
            <a:pPr eaLnBrk="1" hangingPunct="1">
              <a:buFont typeface="Arial" pitchFamily="34" charset="0"/>
              <a:buNone/>
            </a:pPr>
            <a:endParaRPr lang="en-GB" altLang="de-DE" b="1" dirty="0"/>
          </a:p>
          <a:p>
            <a:pPr eaLnBrk="1" hangingPunct="1">
              <a:buFont typeface="Arial" pitchFamily="34" charset="0"/>
              <a:buNone/>
            </a:pPr>
            <a:r>
              <a:rPr lang="en-GB" altLang="de-DE" b="1" dirty="0"/>
              <a:t>The slide</a:t>
            </a:r>
            <a:r>
              <a:rPr lang="en-GB" altLang="de-DE" b="1" baseline="0" dirty="0"/>
              <a:t> illustrates the numbers of jobs in the renewable energy sector in Germany in 2017.</a:t>
            </a:r>
            <a:endParaRPr lang="en-GB" altLang="de-DE" b="1" dirty="0"/>
          </a:p>
          <a:p>
            <a:pPr defTabSz="914326">
              <a:defRPr/>
            </a:pPr>
            <a:r>
              <a:rPr lang="en-GB" altLang="de-DE" b="1" baseline="0" dirty="0"/>
              <a:t>Bar sizes are not to scale, just illustrative! </a:t>
            </a:r>
          </a:p>
          <a:p>
            <a:pPr eaLnBrk="1" hangingPunct="1"/>
            <a:endParaRPr lang="en-GB" altLang="de-DE" b="1" dirty="0"/>
          </a:p>
          <a:p>
            <a:pPr eaLnBrk="1" hangingPunct="1"/>
            <a:r>
              <a:rPr lang="en-GB" altLang="de-DE" b="1" dirty="0"/>
              <a:t>2017: 316,700 in total </a:t>
            </a:r>
          </a:p>
          <a:p>
            <a:pPr eaLnBrk="1" hangingPunct="1">
              <a:buFont typeface="Arial" pitchFamily="34" charset="0"/>
              <a:buChar char="•"/>
            </a:pPr>
            <a:r>
              <a:rPr lang="en-GB" altLang="de-DE" b="0" dirty="0"/>
              <a:t> The</a:t>
            </a:r>
            <a:r>
              <a:rPr lang="en-GB" altLang="de-DE" b="0" baseline="0" dirty="0"/>
              <a:t> w</a:t>
            </a:r>
            <a:r>
              <a:rPr lang="en-GB" altLang="de-DE" b="0" dirty="0"/>
              <a:t>ind sector has emerged as the largest</a:t>
            </a:r>
            <a:r>
              <a:rPr lang="en-GB" altLang="de-DE" b="0" baseline="0" dirty="0"/>
              <a:t> sector in terms of employment. </a:t>
            </a:r>
          </a:p>
          <a:p>
            <a:pPr eaLnBrk="1" hangingPunct="1">
              <a:buFont typeface="Arial" pitchFamily="34" charset="0"/>
              <a:buChar char="•"/>
            </a:pPr>
            <a:r>
              <a:rPr lang="en-GB" altLang="de-DE" b="0" baseline="0" dirty="0"/>
              <a:t> Wind power : 135,000</a:t>
            </a:r>
          </a:p>
          <a:p>
            <a:pPr lvl="1" eaLnBrk="1" hangingPunct="1">
              <a:buFont typeface="Arial" pitchFamily="34" charset="0"/>
              <a:buNone/>
            </a:pPr>
            <a:r>
              <a:rPr lang="en-GB" altLang="de-DE" b="0" dirty="0"/>
              <a:t>onshore: 112,000 + </a:t>
            </a:r>
          </a:p>
          <a:p>
            <a:pPr lvl="1" eaLnBrk="1" hangingPunct="1">
              <a:buFont typeface="Arial" pitchFamily="34" charset="0"/>
              <a:buNone/>
            </a:pPr>
            <a:r>
              <a:rPr lang="en-GB" altLang="de-DE" b="0" dirty="0"/>
              <a:t>offshore:   23,000</a:t>
            </a:r>
          </a:p>
          <a:p>
            <a:pPr eaLnBrk="1" hangingPunct="1">
              <a:buFont typeface="Arial" pitchFamily="34" charset="0"/>
              <a:buChar char="•"/>
            </a:pPr>
            <a:r>
              <a:rPr lang="en-GB" altLang="de-DE" b="0" dirty="0"/>
              <a:t> Photovoltaic</a:t>
            </a:r>
            <a:r>
              <a:rPr lang="en-GB" altLang="de-DE" b="0" baseline="0" dirty="0"/>
              <a:t> energy: 34,500	</a:t>
            </a:r>
            <a:endParaRPr lang="en-GB" altLang="de-DE" b="0" dirty="0"/>
          </a:p>
          <a:p>
            <a:pPr eaLnBrk="1" hangingPunct="1">
              <a:buFont typeface="Arial" pitchFamily="34" charset="0"/>
              <a:buChar char="•"/>
            </a:pPr>
            <a:r>
              <a:rPr lang="en-GB" altLang="de-DE" b="0" dirty="0"/>
              <a:t> Solar thermal: 7,600</a:t>
            </a:r>
          </a:p>
          <a:p>
            <a:pPr eaLnBrk="1" hangingPunct="1">
              <a:buFont typeface="Arial" pitchFamily="34" charset="0"/>
              <a:buChar char="•"/>
            </a:pPr>
            <a:r>
              <a:rPr lang="en-GB" altLang="de-DE" b="0" dirty="0"/>
              <a:t> CSP: 600</a:t>
            </a:r>
          </a:p>
          <a:p>
            <a:pPr eaLnBrk="1" hangingPunct="1">
              <a:buFont typeface="Arial" pitchFamily="34" charset="0"/>
              <a:buChar char="•"/>
            </a:pPr>
            <a:r>
              <a:rPr lang="en-GB" altLang="de-DE" b="0" dirty="0"/>
              <a:t> Hydropower: 6,000 </a:t>
            </a:r>
          </a:p>
          <a:p>
            <a:pPr eaLnBrk="1" hangingPunct="1">
              <a:buFont typeface="Arial" pitchFamily="34" charset="0"/>
              <a:buChar char="•"/>
            </a:pPr>
            <a:r>
              <a:rPr lang="en-GB" altLang="de-DE" b="0" dirty="0"/>
              <a:t> Deep Geothermal:</a:t>
            </a:r>
            <a:r>
              <a:rPr lang="en-GB" altLang="de-DE" b="0" baseline="0" dirty="0"/>
              <a:t> 800</a:t>
            </a:r>
          </a:p>
          <a:p>
            <a:pPr eaLnBrk="1" hangingPunct="1">
              <a:buFont typeface="Arial" pitchFamily="34" charset="0"/>
              <a:buChar char="•"/>
            </a:pPr>
            <a:r>
              <a:rPr lang="en-GB" altLang="de-DE" b="0" baseline="0" dirty="0"/>
              <a:t> Near surface geothermal (heat pumps): 21,200</a:t>
            </a:r>
          </a:p>
          <a:p>
            <a:pPr eaLnBrk="1" hangingPunct="1">
              <a:buFont typeface="Arial" pitchFamily="34" charset="0"/>
              <a:buChar char="•"/>
            </a:pPr>
            <a:r>
              <a:rPr lang="en-GB" altLang="de-DE" b="0" baseline="0" dirty="0"/>
              <a:t> Biogas: 41,000</a:t>
            </a:r>
          </a:p>
          <a:p>
            <a:pPr eaLnBrk="1" hangingPunct="1">
              <a:buFont typeface="Arial" pitchFamily="34" charset="0"/>
              <a:buChar char="•"/>
            </a:pPr>
            <a:r>
              <a:rPr lang="en-GB" altLang="de-DE" b="0" baseline="0" dirty="0"/>
              <a:t> Biomass: 69,800 =</a:t>
            </a:r>
          </a:p>
          <a:p>
            <a:pPr lvl="1" eaLnBrk="1" hangingPunct="1">
              <a:buFont typeface="Arial" pitchFamily="34" charset="0"/>
              <a:buChar char="•"/>
            </a:pPr>
            <a:r>
              <a:rPr lang="en-GB" altLang="de-DE" b="0" baseline="0" dirty="0"/>
              <a:t> Small-scale biomass systems: 	27,000 +</a:t>
            </a:r>
          </a:p>
          <a:p>
            <a:pPr lvl="1" eaLnBrk="1" hangingPunct="1">
              <a:buFont typeface="Arial" pitchFamily="34" charset="0"/>
              <a:buChar char="•"/>
            </a:pPr>
            <a:r>
              <a:rPr lang="en-GB" altLang="de-DE" b="0" baseline="0" dirty="0"/>
              <a:t> Biomass-fired heating plants: 	18,100 +</a:t>
            </a:r>
          </a:p>
          <a:p>
            <a:pPr lvl="1" eaLnBrk="1" hangingPunct="1">
              <a:buFont typeface="Arial" pitchFamily="34" charset="0"/>
              <a:buChar char="•"/>
            </a:pPr>
            <a:r>
              <a:rPr lang="en-GB" altLang="de-DE" b="0" baseline="0" dirty="0"/>
              <a:t> Biofuels for transport: 	24,700</a:t>
            </a:r>
            <a:endParaRPr lang="en-GB" altLang="de-DE" b="1" dirty="0"/>
          </a:p>
          <a:p>
            <a:pPr eaLnBrk="1" hangingPunct="1"/>
            <a:endParaRPr lang="en-GB" altLang="de-DE" b="1" dirty="0"/>
          </a:p>
          <a:p>
            <a:pPr eaLnBrk="1" hangingPunct="1"/>
            <a:r>
              <a:rPr lang="en-GB" altLang="de-DE" b="1" dirty="0"/>
              <a:t>2016: 347,800 in total </a:t>
            </a:r>
          </a:p>
          <a:p>
            <a:pPr eaLnBrk="1" hangingPunct="1">
              <a:buFont typeface="Arial" pitchFamily="34" charset="0"/>
              <a:buChar char="•"/>
            </a:pPr>
            <a:r>
              <a:rPr lang="en-GB" altLang="de-DE" b="0" dirty="0"/>
              <a:t> The</a:t>
            </a:r>
            <a:r>
              <a:rPr lang="en-GB" altLang="de-DE" b="0" baseline="0" dirty="0"/>
              <a:t> w</a:t>
            </a:r>
            <a:r>
              <a:rPr lang="en-GB" altLang="de-DE" b="0" dirty="0"/>
              <a:t>ind sector has emerged as the largest</a:t>
            </a:r>
            <a:r>
              <a:rPr lang="en-GB" altLang="de-DE" b="0" baseline="0" dirty="0"/>
              <a:t> sector in terms of employment. </a:t>
            </a:r>
          </a:p>
          <a:p>
            <a:pPr eaLnBrk="1" hangingPunct="1">
              <a:buFont typeface="Arial" pitchFamily="34" charset="0"/>
              <a:buChar char="•"/>
            </a:pPr>
            <a:r>
              <a:rPr lang="en-GB" altLang="de-DE" b="0" baseline="0" dirty="0"/>
              <a:t> Wind power : 	160,200 =</a:t>
            </a:r>
          </a:p>
          <a:p>
            <a:pPr eaLnBrk="1" hangingPunct="1">
              <a:buFont typeface="Arial" pitchFamily="34" charset="0"/>
              <a:buChar char="•"/>
            </a:pPr>
            <a:r>
              <a:rPr lang="en-GB" altLang="de-DE" b="1" dirty="0"/>
              <a:t> </a:t>
            </a:r>
            <a:r>
              <a:rPr lang="en-GB" altLang="de-DE" b="0" dirty="0"/>
              <a:t>Wind energy: 	133,000 onshore +</a:t>
            </a:r>
          </a:p>
          <a:p>
            <a:pPr eaLnBrk="1" hangingPunct="1">
              <a:buFont typeface="Arial" pitchFamily="34" charset="0"/>
              <a:buChar char="•"/>
            </a:pPr>
            <a:r>
              <a:rPr lang="en-GB" altLang="de-DE" b="0" dirty="0"/>
              <a:t> Wind Energy: 	27,200 offshore</a:t>
            </a:r>
          </a:p>
          <a:p>
            <a:pPr eaLnBrk="1" hangingPunct="1">
              <a:buFont typeface="Arial" pitchFamily="34" charset="0"/>
              <a:buChar char="•"/>
            </a:pPr>
            <a:r>
              <a:rPr lang="en-GB" altLang="de-DE" b="0" dirty="0"/>
              <a:t> Photovoltaic</a:t>
            </a:r>
            <a:r>
              <a:rPr lang="en-GB" altLang="de-DE" b="0" baseline="0" dirty="0"/>
              <a:t> energy:</a:t>
            </a:r>
            <a:r>
              <a:rPr lang="en-GB" altLang="de-DE" b="0" dirty="0"/>
              <a:t> 	35,800 PV</a:t>
            </a:r>
          </a:p>
          <a:p>
            <a:pPr eaLnBrk="1" hangingPunct="1">
              <a:buFont typeface="Arial" pitchFamily="34" charset="0"/>
              <a:buChar char="•"/>
            </a:pPr>
            <a:r>
              <a:rPr lang="en-GB" altLang="de-DE" b="0" dirty="0"/>
              <a:t> Solar thermal and CSP: 	9,400 (=8,800 solar thermal collectors + 600 CSP -</a:t>
            </a:r>
            <a:r>
              <a:rPr lang="en-GB" altLang="de-DE" b="0" baseline="0" dirty="0"/>
              <a:t> only technology and component providers)</a:t>
            </a:r>
            <a:endParaRPr lang="en-GB" altLang="de-DE" b="0" dirty="0"/>
          </a:p>
          <a:p>
            <a:pPr eaLnBrk="1" hangingPunct="1">
              <a:buFont typeface="Arial" pitchFamily="34" charset="0"/>
              <a:buChar char="•"/>
            </a:pPr>
            <a:r>
              <a:rPr lang="en-GB" altLang="de-DE" b="0" dirty="0"/>
              <a:t> Hydropower: 	7,300 </a:t>
            </a:r>
          </a:p>
          <a:p>
            <a:pPr eaLnBrk="1" hangingPunct="1">
              <a:buFont typeface="Arial" pitchFamily="34" charset="0"/>
              <a:buChar char="•"/>
            </a:pPr>
            <a:r>
              <a:rPr lang="en-GB" altLang="de-DE" b="0" dirty="0"/>
              <a:t> Deep Geothermal:</a:t>
            </a:r>
            <a:r>
              <a:rPr lang="en-GB" altLang="de-DE" b="0" baseline="0" dirty="0"/>
              <a:t> 	800</a:t>
            </a:r>
          </a:p>
          <a:p>
            <a:pPr eaLnBrk="1" hangingPunct="1">
              <a:buFont typeface="Arial" pitchFamily="34" charset="0"/>
              <a:buChar char="•"/>
            </a:pPr>
            <a:r>
              <a:rPr lang="en-GB" altLang="de-DE" b="0" baseline="0" dirty="0"/>
              <a:t> Near surface geothermal (heat pumps): 19,500</a:t>
            </a:r>
          </a:p>
          <a:p>
            <a:pPr eaLnBrk="1" hangingPunct="1">
              <a:buFont typeface="Arial" pitchFamily="34" charset="0"/>
              <a:buChar char="•"/>
            </a:pPr>
            <a:r>
              <a:rPr lang="en-GB" altLang="de-DE" b="0" baseline="0" dirty="0"/>
              <a:t> Biogas: 		41,100</a:t>
            </a:r>
          </a:p>
          <a:p>
            <a:pPr eaLnBrk="1" hangingPunct="1">
              <a:buFont typeface="Arial" pitchFamily="34" charset="0"/>
              <a:buChar char="•"/>
            </a:pPr>
            <a:r>
              <a:rPr lang="en-GB" altLang="de-DE" b="0" baseline="0" dirty="0"/>
              <a:t> Biomass: 		64,500 =</a:t>
            </a:r>
          </a:p>
          <a:p>
            <a:pPr lvl="1" eaLnBrk="1" hangingPunct="1">
              <a:buFont typeface="Arial" pitchFamily="34" charset="0"/>
              <a:buChar char="•"/>
            </a:pPr>
            <a:r>
              <a:rPr lang="en-GB" altLang="de-DE" b="0" baseline="0" dirty="0"/>
              <a:t> Small-scale biomass systems: 	25,900 +</a:t>
            </a:r>
          </a:p>
          <a:p>
            <a:pPr lvl="1" eaLnBrk="1" hangingPunct="1">
              <a:buFont typeface="Arial" pitchFamily="34" charset="0"/>
              <a:buChar char="•"/>
            </a:pPr>
            <a:r>
              <a:rPr lang="en-GB" altLang="de-DE" b="0" baseline="0" dirty="0"/>
              <a:t> Biomass-fired heating plants: 	14,700 +</a:t>
            </a:r>
          </a:p>
          <a:p>
            <a:pPr lvl="1" eaLnBrk="1" hangingPunct="1">
              <a:buFont typeface="Arial" pitchFamily="34" charset="0"/>
              <a:buChar char="•"/>
            </a:pPr>
            <a:r>
              <a:rPr lang="en-GB" altLang="de-DE" b="0" baseline="0" dirty="0"/>
              <a:t> Biofuels for transport: 	23,900</a:t>
            </a:r>
          </a:p>
          <a:p>
            <a:pPr lvl="0" eaLnBrk="1" hangingPunct="1">
              <a:buFont typeface="Arial" pitchFamily="34" charset="0"/>
              <a:buChar char="•"/>
            </a:pPr>
            <a:r>
              <a:rPr lang="en-GB" altLang="de-DE" b="0" baseline="0" dirty="0"/>
              <a:t> Publicly funded research and administration: this is no longer monitored. In 2016, 7,700 jobs were counted here. </a:t>
            </a:r>
            <a:endParaRPr lang="en-GB" altLang="de-DE" b="1" dirty="0"/>
          </a:p>
          <a:p>
            <a:pPr eaLnBrk="1" hangingPunct="1"/>
            <a:endParaRPr lang="en-GB" altLang="de-DE" b="1" dirty="0"/>
          </a:p>
          <a:p>
            <a:pPr eaLnBrk="1" hangingPunct="1"/>
            <a:r>
              <a:rPr lang="en-GB" altLang="de-DE" b="1" dirty="0"/>
              <a:t>Source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solidFill>
                  <a:schemeClr val="tx2"/>
                </a:solidFill>
              </a:rPr>
              <a:t>BMWi 2019: </a:t>
            </a:r>
            <a:r>
              <a:rPr lang="en-US" sz="1200" b="0" dirty="0" err="1">
                <a:solidFill>
                  <a:schemeClr val="tx2"/>
                </a:solidFill>
              </a:rPr>
              <a:t>Datenübersicht</a:t>
            </a:r>
            <a:r>
              <a:rPr lang="en-US" sz="1200" b="0" dirty="0">
                <a:solidFill>
                  <a:schemeClr val="tx2"/>
                </a:solidFill>
              </a:rPr>
              <a:t> </a:t>
            </a:r>
            <a:r>
              <a:rPr lang="en-US" sz="1200" b="0" dirty="0" err="1">
                <a:solidFill>
                  <a:schemeClr val="tx2"/>
                </a:solidFill>
              </a:rPr>
              <a:t>zum</a:t>
            </a:r>
            <a:r>
              <a:rPr lang="en-US" sz="1200" b="0" dirty="0">
                <a:solidFill>
                  <a:schemeClr val="tx2"/>
                </a:solidFill>
              </a:rPr>
              <a:t> </a:t>
            </a:r>
            <a:r>
              <a:rPr lang="en-US" sz="1200" b="0" dirty="0" err="1">
                <a:solidFill>
                  <a:schemeClr val="tx2"/>
                </a:solidFill>
              </a:rPr>
              <a:t>zweiten</a:t>
            </a:r>
            <a:r>
              <a:rPr lang="en-US" sz="1200" b="0" dirty="0">
                <a:solidFill>
                  <a:schemeClr val="tx2"/>
                </a:solidFill>
              </a:rPr>
              <a:t> </a:t>
            </a:r>
            <a:r>
              <a:rPr lang="en-US" sz="1200" b="0" dirty="0" err="1">
                <a:solidFill>
                  <a:schemeClr val="tx2"/>
                </a:solidFill>
              </a:rPr>
              <a:t>Fortschrittsbericht</a:t>
            </a:r>
            <a:r>
              <a:rPr lang="en-US" sz="1200" b="0" dirty="0">
                <a:solidFill>
                  <a:schemeClr val="tx2"/>
                </a:solidFill>
              </a:rPr>
              <a:t> “</a:t>
            </a:r>
            <a:r>
              <a:rPr lang="en-US" sz="1200" b="0" dirty="0" err="1">
                <a:solidFill>
                  <a:schemeClr val="tx2"/>
                </a:solidFill>
              </a:rPr>
              <a:t>Energie</a:t>
            </a:r>
            <a:r>
              <a:rPr lang="en-US" sz="1200" b="0" dirty="0">
                <a:solidFill>
                  <a:schemeClr val="tx2"/>
                </a:solidFill>
              </a:rPr>
              <a:t> der </a:t>
            </a:r>
            <a:r>
              <a:rPr lang="en-US" sz="1200" b="0" dirty="0" err="1">
                <a:solidFill>
                  <a:schemeClr val="tx2"/>
                </a:solidFill>
              </a:rPr>
              <a:t>Zukunft</a:t>
            </a:r>
            <a:r>
              <a:rPr lang="en-US" sz="1200" b="0" dirty="0">
                <a:solidFill>
                  <a:schemeClr val="tx2"/>
                </a:solidFill>
              </a:rPr>
              <a:t>”, https://www.bmwi.de/Redaktion/DE/Artikel/Energie/monitoring-prozess.html, Sheet 15.6 </a:t>
            </a:r>
            <a:r>
              <a:rPr lang="en-US" sz="1200" b="0" dirty="0" err="1">
                <a:solidFill>
                  <a:schemeClr val="tx2"/>
                </a:solidFill>
              </a:rPr>
              <a:t>Beschäftigte</a:t>
            </a:r>
            <a:r>
              <a:rPr lang="en-US" sz="1200" b="0" dirty="0">
                <a:solidFill>
                  <a:schemeClr val="tx2"/>
                </a:solidFill>
              </a:rPr>
              <a:t> EE, last accessed August 2019</a:t>
            </a:r>
            <a:r>
              <a:rPr lang="en-US" sz="1200" b="1" dirty="0">
                <a:solidFill>
                  <a:schemeClr val="tx2"/>
                </a:solidFill>
              </a:rPr>
              <a:t>. </a:t>
            </a:r>
          </a:p>
          <a:p>
            <a:r>
              <a:rPr lang="en-GB" altLang="de-DE" b="1" dirty="0"/>
              <a:t>DIW /GWS 2019: </a:t>
            </a:r>
            <a:r>
              <a:rPr lang="de-DE" dirty="0">
                <a:effectLst/>
                <a:latin typeface="Arial" panose="020B0604020202020204" pitchFamily="34" charset="0"/>
              </a:rPr>
              <a:t>Ökonomische Indikatoren der Energiebereitstellung: Methode, Abgrenzung und Ergebnisse für den Zeitraum 2000 – 2017, Marlene O’Sullivan, Dietmar Edler und Ulrike Lehr</a:t>
            </a:r>
            <a:r>
              <a:rPr lang="en-GB" altLang="de-DE" b="0" dirty="0"/>
              <a:t>, https://www.diw.de/documents/publikationen/73/diw_01.c.617032.de/diwkompakt_2019-135.pdf, page 113.</a:t>
            </a:r>
            <a:r>
              <a:rPr lang="en-GB" altLang="de-DE" b="0" baseline="0" dirty="0"/>
              <a:t> </a:t>
            </a:r>
          </a:p>
          <a:p>
            <a:r>
              <a:rPr lang="en-GB" altLang="de-DE" b="1" dirty="0"/>
              <a:t>DIW /GWS 2018: </a:t>
            </a:r>
            <a:r>
              <a:rPr lang="de-DE" dirty="0">
                <a:effectLst/>
                <a:latin typeface="Arial" panose="020B0604020202020204" pitchFamily="34" charset="0"/>
              </a:rPr>
              <a:t>Ökonomische Indikatoren des Energiesystems Methode, Abgrenzung und Ergebnisse für den Zeitraum 2000 – 2016, Marlene O’Sullivan, Dietmar Edler, Ulrike Lehr, </a:t>
            </a:r>
            <a:r>
              <a:rPr lang="en-GB" altLang="de-DE" b="0" dirty="0"/>
              <a:t>https://www.bmwi.de/Redaktion/DE/Publikationen/Studien/oekonomische-indikatoren-und-energiewirtschaftliche-gesamtrechnung.pdf?__blob=publicationFile&amp;v=16 , page 99.</a:t>
            </a:r>
            <a:r>
              <a:rPr lang="en-GB" altLang="de-DE" b="0" baseline="0" dirty="0"/>
              <a:t> </a:t>
            </a:r>
            <a:endParaRPr lang="en-GB" altLang="de-DE" b="0" dirty="0"/>
          </a:p>
          <a:p>
            <a:r>
              <a:rPr lang="en-GB" b="1" noProof="0" dirty="0">
                <a:latin typeface="Arial"/>
                <a:cs typeface="Arial"/>
              </a:rPr>
              <a:t>AGEE-Stat 2016</a:t>
            </a:r>
            <a:r>
              <a:rPr lang="en-GB" noProof="0" dirty="0">
                <a:latin typeface="Arial"/>
                <a:cs typeface="Arial"/>
              </a:rPr>
              <a:t>: </a:t>
            </a:r>
            <a:r>
              <a:rPr lang="de-DE" b="1" dirty="0"/>
              <a:t>Zeitreihen zur Entwicklung der erneuerbaren Energien in Deutschland, 1990</a:t>
            </a:r>
            <a:r>
              <a:rPr lang="de-DE" b="1" baseline="0" dirty="0"/>
              <a:t> -2015, </a:t>
            </a:r>
            <a:r>
              <a:rPr lang="de-DE" b="1" dirty="0"/>
              <a:t>Stand Februar 2016,</a:t>
            </a:r>
            <a:r>
              <a:rPr lang="en-GB" noProof="0" dirty="0">
                <a:latin typeface="Arial"/>
                <a:cs typeface="Arial"/>
              </a:rPr>
              <a:t> </a:t>
            </a:r>
            <a:r>
              <a:rPr lang="en-GB" noProof="0" dirty="0" err="1">
                <a:latin typeface="Arial"/>
                <a:cs typeface="Arial"/>
              </a:rPr>
              <a:t>Grafiken</a:t>
            </a:r>
            <a:r>
              <a:rPr lang="en-GB" noProof="0" dirty="0">
                <a:latin typeface="Arial"/>
                <a:cs typeface="Arial"/>
              </a:rPr>
              <a:t> und </a:t>
            </a:r>
            <a:r>
              <a:rPr lang="en-GB" noProof="0" dirty="0" err="1">
                <a:latin typeface="Arial"/>
                <a:cs typeface="Arial"/>
              </a:rPr>
              <a:t>Diagramme</a:t>
            </a:r>
            <a:r>
              <a:rPr lang="en-GB" noProof="0" dirty="0">
                <a:latin typeface="Arial"/>
                <a:cs typeface="Arial"/>
              </a:rPr>
              <a:t> </a:t>
            </a:r>
            <a:r>
              <a:rPr lang="en-GB" noProof="0" dirty="0" err="1">
                <a:latin typeface="Arial"/>
                <a:cs typeface="Arial"/>
              </a:rPr>
              <a:t>unter</a:t>
            </a:r>
            <a:r>
              <a:rPr lang="en-GB" noProof="0" dirty="0">
                <a:latin typeface="Arial"/>
                <a:cs typeface="Arial"/>
              </a:rPr>
              <a:t> </a:t>
            </a:r>
            <a:r>
              <a:rPr lang="en-GB" noProof="0" dirty="0" err="1">
                <a:latin typeface="Arial"/>
                <a:cs typeface="Arial"/>
              </a:rPr>
              <a:t>Verwendung</a:t>
            </a:r>
            <a:r>
              <a:rPr lang="en-GB" noProof="0" dirty="0">
                <a:latin typeface="Arial"/>
                <a:cs typeface="Arial"/>
              </a:rPr>
              <a:t> </a:t>
            </a:r>
            <a:r>
              <a:rPr lang="en-GB" noProof="0" dirty="0" err="1">
                <a:latin typeface="Arial"/>
                <a:cs typeface="Arial"/>
              </a:rPr>
              <a:t>aktueller</a:t>
            </a:r>
            <a:r>
              <a:rPr lang="en-GB" noProof="0" dirty="0">
                <a:latin typeface="Arial"/>
                <a:cs typeface="Arial"/>
              </a:rPr>
              <a:t> </a:t>
            </a:r>
            <a:r>
              <a:rPr lang="en-GB" noProof="0" dirty="0" err="1">
                <a:latin typeface="Arial"/>
                <a:cs typeface="Arial"/>
              </a:rPr>
              <a:t>Daten</a:t>
            </a:r>
            <a:r>
              <a:rPr lang="en-GB" noProof="0" dirty="0">
                <a:latin typeface="Arial"/>
                <a:cs typeface="Arial"/>
              </a:rPr>
              <a:t> der </a:t>
            </a:r>
            <a:r>
              <a:rPr lang="en-GB" noProof="0" dirty="0" err="1">
                <a:latin typeface="Arial"/>
                <a:cs typeface="Arial"/>
              </a:rPr>
              <a:t>Arbeitsgruppe</a:t>
            </a:r>
            <a:r>
              <a:rPr lang="en-GB" noProof="0" dirty="0">
                <a:latin typeface="Arial"/>
                <a:cs typeface="Arial"/>
              </a:rPr>
              <a:t> Erneuerbare Energien-</a:t>
            </a:r>
            <a:r>
              <a:rPr lang="en-GB" noProof="0" dirty="0" err="1">
                <a:latin typeface="Arial"/>
                <a:cs typeface="Arial"/>
              </a:rPr>
              <a:t>Statistik</a:t>
            </a:r>
            <a:r>
              <a:rPr lang="en-GB" noProof="0" dirty="0">
                <a:latin typeface="Arial"/>
                <a:cs typeface="Arial"/>
              </a:rPr>
              <a:t> (AGEE-Stat), http://www.erneuerbare-energien.de/EE/Navigation/DE/Service/Erneuerbare_Energien_in_Zahlen/Zeitreihen/zeitreihen.html, last accessed July</a:t>
            </a:r>
            <a:r>
              <a:rPr lang="en-GB" baseline="0" noProof="0" dirty="0">
                <a:latin typeface="Arial"/>
                <a:cs typeface="Arial"/>
              </a:rPr>
              <a:t> 2016.</a:t>
            </a:r>
            <a:endParaRPr lang="en-GB" noProof="0" dirty="0">
              <a:latin typeface="Arial"/>
              <a:cs typeface="Arial"/>
            </a:endParaRPr>
          </a:p>
        </p:txBody>
      </p:sp>
      <p:sp>
        <p:nvSpPr>
          <p:cNvPr id="57348"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E0EC06-1EEA-4B9B-83DD-01CC80A6EFD6}" type="slidenum">
              <a:rPr lang="de-DE" smtClean="0"/>
              <a:pPr/>
              <a:t>17</a:t>
            </a:fld>
            <a:endParaRPr lang="de-DE"/>
          </a:p>
        </p:txBody>
      </p:sp>
    </p:spTree>
    <p:extLst>
      <p:ext uri="{BB962C8B-B14F-4D97-AF65-F5344CB8AC3E}">
        <p14:creationId xmlns:p14="http://schemas.microsoft.com/office/powerpoint/2010/main" val="4180186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55000" lnSpcReduction="20000"/>
          </a:bodyPr>
          <a:lstStyle/>
          <a:p>
            <a:r>
              <a:rPr lang="en-US" sz="1100" b="1" dirty="0">
                <a:solidFill>
                  <a:schemeClr val="tx2"/>
                </a:solidFill>
              </a:rPr>
              <a:t>Notes</a:t>
            </a:r>
          </a:p>
          <a:p>
            <a:endParaRPr lang="en-US" sz="1100" b="1" dirty="0">
              <a:solidFill>
                <a:schemeClr val="tx2"/>
              </a:solidFill>
            </a:endParaRPr>
          </a:p>
          <a:p>
            <a:r>
              <a:rPr lang="en-US" sz="1100" b="1" dirty="0">
                <a:solidFill>
                  <a:schemeClr val="tx2"/>
                </a:solidFill>
              </a:rPr>
              <a:t>The slide shows the development of the renewable energy job sector from 2000 until 2017.</a:t>
            </a:r>
          </a:p>
          <a:p>
            <a:pPr marL="177742" indent="-177742" defTabSz="947958" fontAlgn="auto">
              <a:spcBef>
                <a:spcPts val="0"/>
              </a:spcBef>
              <a:spcAft>
                <a:spcPts val="0"/>
              </a:spcAft>
              <a:buFont typeface="Arial" panose="020B0604020202020204" pitchFamily="34" charset="0"/>
              <a:buChar char="•"/>
              <a:defRPr/>
            </a:pPr>
            <a:r>
              <a:rPr lang="en-US" sz="1100" b="1" dirty="0">
                <a:solidFill>
                  <a:schemeClr val="tx2"/>
                </a:solidFill>
              </a:rPr>
              <a:t>*Solar includes: </a:t>
            </a:r>
            <a:r>
              <a:rPr lang="en-US" sz="1100" dirty="0">
                <a:solidFill>
                  <a:schemeClr val="tx2"/>
                </a:solidFill>
              </a:rPr>
              <a:t>Solar Photovoltaics (PV), solar thermal energy (heat) and </a:t>
            </a:r>
            <a:r>
              <a:rPr lang="en-US" sz="1100" dirty="0" err="1">
                <a:solidFill>
                  <a:schemeClr val="tx2"/>
                </a:solidFill>
              </a:rPr>
              <a:t>solarthermal</a:t>
            </a:r>
            <a:r>
              <a:rPr lang="en-US" sz="1100" dirty="0">
                <a:solidFill>
                  <a:schemeClr val="tx2"/>
                </a:solidFill>
              </a:rPr>
              <a:t> power plants (CSP technology providers)</a:t>
            </a:r>
          </a:p>
          <a:p>
            <a:pPr marL="177742" indent="-177742" defTabSz="947958" fontAlgn="auto">
              <a:spcBef>
                <a:spcPts val="0"/>
              </a:spcBef>
              <a:spcAft>
                <a:spcPts val="0"/>
              </a:spcAft>
              <a:buFont typeface="Arial" panose="020B0604020202020204" pitchFamily="34" charset="0"/>
              <a:buChar char="•"/>
              <a:defRPr/>
            </a:pPr>
            <a:r>
              <a:rPr lang="en-US" sz="1100" b="1" dirty="0">
                <a:solidFill>
                  <a:schemeClr val="tx2"/>
                </a:solidFill>
              </a:rPr>
              <a:t>** Geothermal includes</a:t>
            </a:r>
            <a:r>
              <a:rPr lang="en-US" sz="1100" dirty="0">
                <a:solidFill>
                  <a:schemeClr val="tx2"/>
                </a:solidFill>
              </a:rPr>
              <a:t>: deep and near surface geothermal technologies and ambient heat (heat pumps)</a:t>
            </a:r>
          </a:p>
          <a:p>
            <a:pPr marL="177742" indent="-177742" defTabSz="947958" fontAlgn="auto">
              <a:spcBef>
                <a:spcPts val="0"/>
              </a:spcBef>
              <a:spcAft>
                <a:spcPts val="0"/>
              </a:spcAft>
              <a:buFont typeface="Arial" panose="020B0604020202020204" pitchFamily="34" charset="0"/>
              <a:buChar char="•"/>
              <a:defRPr/>
            </a:pPr>
            <a:r>
              <a:rPr lang="en-US" sz="1100" b="1" dirty="0">
                <a:solidFill>
                  <a:schemeClr val="tx2"/>
                </a:solidFill>
              </a:rPr>
              <a:t>***Biomass includes: liquid stationary biomass</a:t>
            </a:r>
            <a:r>
              <a:rPr lang="en-US" sz="1100" dirty="0">
                <a:solidFill>
                  <a:schemeClr val="tx2"/>
                </a:solidFill>
              </a:rPr>
              <a:t> , biomass heating plants, small-scale biomass heating systems, biogas and biofuels. </a:t>
            </a:r>
          </a:p>
          <a:p>
            <a:pPr marL="177742" indent="-177742" defTabSz="947958" fontAlgn="auto">
              <a:spcBef>
                <a:spcPts val="0"/>
              </a:spcBef>
              <a:spcAft>
                <a:spcPts val="0"/>
              </a:spcAft>
              <a:buFont typeface="Arial" panose="020B0604020202020204" pitchFamily="34" charset="0"/>
              <a:buChar char="•"/>
              <a:defRPr/>
            </a:pPr>
            <a:r>
              <a:rPr lang="en-US" sz="1100" dirty="0">
                <a:solidFill>
                  <a:schemeClr val="tx2"/>
                </a:solidFill>
              </a:rPr>
              <a:t>At its peak in 2011, </a:t>
            </a:r>
            <a:r>
              <a:rPr lang="en-GB" sz="1100" noProof="0" dirty="0">
                <a:solidFill>
                  <a:schemeClr val="tx2"/>
                </a:solidFill>
              </a:rPr>
              <a:t>around 416,000 persons were working in the German renewable energy sector in Germany.</a:t>
            </a:r>
          </a:p>
          <a:p>
            <a:pPr marL="177742" indent="-177742" defTabSz="947958" fontAlgn="auto">
              <a:spcBef>
                <a:spcPts val="0"/>
              </a:spcBef>
              <a:spcAft>
                <a:spcPts val="0"/>
              </a:spcAft>
              <a:buFont typeface="Arial" panose="020B0604020202020204" pitchFamily="34" charset="0"/>
              <a:buChar char="•"/>
              <a:defRPr/>
            </a:pPr>
            <a:r>
              <a:rPr lang="en-US" sz="1100" dirty="0">
                <a:solidFill>
                  <a:schemeClr val="tx2"/>
                </a:solidFill>
              </a:rPr>
              <a:t>The majority of jobs over the past years were created and maintained in wind energy and biomass energy sectors.</a:t>
            </a:r>
          </a:p>
          <a:p>
            <a:pPr marL="177742" indent="-177742" defTabSz="947958" fontAlgn="auto">
              <a:spcBef>
                <a:spcPts val="0"/>
              </a:spcBef>
              <a:spcAft>
                <a:spcPts val="0"/>
              </a:spcAft>
              <a:buFont typeface="Arial" panose="020B0604020202020204" pitchFamily="34" charset="0"/>
              <a:buChar char="•"/>
              <a:defRPr/>
            </a:pPr>
            <a:r>
              <a:rPr lang="en-US" sz="1100" dirty="0">
                <a:solidFill>
                  <a:schemeClr val="tx2"/>
                </a:solidFill>
              </a:rPr>
              <a:t>After a boom phase in 2010, 2011 and 2012, the PV sector sharply declined in 2013, 2014 and 2014 due to a reduction in the construction of new renewable plants as well as to the consolidation process in the Photovoltaic branch where many PC manufacturing jobs shifted to Asia and China.</a:t>
            </a:r>
          </a:p>
          <a:p>
            <a:pPr marL="177742" indent="-177742">
              <a:buFont typeface="Arial" panose="020B0604020202020204" pitchFamily="34" charset="0"/>
              <a:buChar char="•"/>
            </a:pPr>
            <a:r>
              <a:rPr lang="en-US" sz="1100" dirty="0">
                <a:solidFill>
                  <a:schemeClr val="tx2"/>
                </a:solidFill>
              </a:rPr>
              <a:t>The calculations include </a:t>
            </a:r>
            <a:r>
              <a:rPr lang="en-US" sz="1100" b="1" dirty="0">
                <a:solidFill>
                  <a:schemeClr val="tx2"/>
                </a:solidFill>
              </a:rPr>
              <a:t>both direct employments effects </a:t>
            </a:r>
            <a:r>
              <a:rPr lang="en-US" sz="1100" dirty="0">
                <a:solidFill>
                  <a:schemeClr val="tx2"/>
                </a:solidFill>
              </a:rPr>
              <a:t>(e.g. people who build the wind farm) and indirect ones (e.g. catering for those that build the wind farm).</a:t>
            </a:r>
          </a:p>
          <a:p>
            <a:pPr marL="177742" indent="-177742" defTabSz="947958" fontAlgn="auto">
              <a:spcBef>
                <a:spcPts val="0"/>
              </a:spcBef>
              <a:spcAft>
                <a:spcPts val="0"/>
              </a:spcAft>
              <a:buFont typeface="Arial" panose="020B0604020202020204" pitchFamily="34" charset="0"/>
              <a:buChar char="•"/>
              <a:defRPr/>
            </a:pPr>
            <a:r>
              <a:rPr lang="en-US" sz="1100" dirty="0">
                <a:solidFill>
                  <a:schemeClr val="tx2"/>
                </a:solidFill>
              </a:rPr>
              <a:t>Scenarios assume that the renewables sector will create around 600,000 jobs by 2020 as</a:t>
            </a:r>
            <a:r>
              <a:rPr lang="en-US" sz="1100" baseline="0" dirty="0">
                <a:solidFill>
                  <a:schemeClr val="tx2"/>
                </a:solidFill>
              </a:rPr>
              <a:t> well as</a:t>
            </a:r>
            <a:r>
              <a:rPr lang="en-US" sz="1100" dirty="0">
                <a:solidFill>
                  <a:schemeClr val="tx2"/>
                </a:solidFill>
              </a:rPr>
              <a:t> by 2030 (</a:t>
            </a:r>
            <a:r>
              <a:rPr lang="en-US" sz="1100" b="1" dirty="0">
                <a:solidFill>
                  <a:schemeClr val="tx2"/>
                </a:solidFill>
              </a:rPr>
              <a:t>gross figures</a:t>
            </a:r>
            <a:r>
              <a:rPr lang="en-US" sz="1100" dirty="0">
                <a:solidFill>
                  <a:schemeClr val="tx2"/>
                </a:solidFill>
              </a:rPr>
              <a:t>, decrease of jobs in conventional power plants, other energy sectors and trade as well as consumer industries, services and investment goods industries </a:t>
            </a:r>
            <a:r>
              <a:rPr lang="en-US" sz="1100" b="1" dirty="0">
                <a:solidFill>
                  <a:schemeClr val="tx2"/>
                </a:solidFill>
              </a:rPr>
              <a:t>not considered</a:t>
            </a:r>
            <a:r>
              <a:rPr lang="en-US" sz="1100" dirty="0">
                <a:solidFill>
                  <a:schemeClr val="tx2"/>
                </a:solidFill>
              </a:rPr>
              <a:t>).</a:t>
            </a:r>
          </a:p>
          <a:p>
            <a:pPr marL="177742" marR="0" lvl="0" indent="-177742" algn="l" defTabSz="94795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2"/>
                </a:solidFill>
              </a:rPr>
              <a:t>In 2017, a new study also featuring </a:t>
            </a:r>
            <a:r>
              <a:rPr lang="en-US" sz="1100" u="sng" dirty="0">
                <a:solidFill>
                  <a:schemeClr val="tx2"/>
                </a:solidFill>
              </a:rPr>
              <a:t>net </a:t>
            </a:r>
            <a:r>
              <a:rPr lang="en-US" sz="1100" dirty="0">
                <a:solidFill>
                  <a:schemeClr val="tx2"/>
                </a:solidFill>
              </a:rPr>
              <a:t>employment effects was published. No new job figures have been released though. </a:t>
            </a:r>
          </a:p>
          <a:p>
            <a:r>
              <a:rPr lang="en-US" sz="1100" b="1" dirty="0">
                <a:solidFill>
                  <a:schemeClr val="tx2"/>
                </a:solidFill>
              </a:rPr>
              <a:t>Renewable Employment in 2017: 316,700 </a:t>
            </a:r>
          </a:p>
          <a:p>
            <a:pPr eaLnBrk="1" hangingPunct="1">
              <a:buFont typeface="Arial" pitchFamily="34" charset="0"/>
              <a:buChar char="•"/>
            </a:pPr>
            <a:r>
              <a:rPr lang="en-GB" altLang="de-DE" b="0" baseline="0" dirty="0"/>
              <a:t> Wind power : 135,000</a:t>
            </a:r>
          </a:p>
          <a:p>
            <a:pPr lvl="1" eaLnBrk="1" hangingPunct="1">
              <a:buFont typeface="Arial" pitchFamily="34" charset="0"/>
              <a:buNone/>
            </a:pPr>
            <a:r>
              <a:rPr lang="en-GB" altLang="de-DE" b="0" dirty="0"/>
              <a:t>onshore: 112,000 + </a:t>
            </a:r>
          </a:p>
          <a:p>
            <a:pPr lvl="1" eaLnBrk="1" hangingPunct="1">
              <a:buFont typeface="Arial" pitchFamily="34" charset="0"/>
              <a:buNone/>
            </a:pPr>
            <a:r>
              <a:rPr lang="en-GB" altLang="de-DE" b="0" dirty="0"/>
              <a:t>offshore:   23,000</a:t>
            </a:r>
          </a:p>
          <a:p>
            <a:pPr eaLnBrk="1" hangingPunct="1">
              <a:buFont typeface="Arial" pitchFamily="34" charset="0"/>
              <a:buChar char="•"/>
            </a:pPr>
            <a:r>
              <a:rPr lang="en-GB" altLang="de-DE" b="0" dirty="0"/>
              <a:t> Photovoltaic</a:t>
            </a:r>
            <a:r>
              <a:rPr lang="en-GB" altLang="de-DE" b="0" baseline="0" dirty="0"/>
              <a:t> energy: 34,500	</a:t>
            </a:r>
            <a:endParaRPr lang="en-GB" altLang="de-DE" b="0" dirty="0"/>
          </a:p>
          <a:p>
            <a:pPr eaLnBrk="1" hangingPunct="1">
              <a:buFont typeface="Arial" pitchFamily="34" charset="0"/>
              <a:buChar char="•"/>
            </a:pPr>
            <a:r>
              <a:rPr lang="en-GB" altLang="de-DE" b="0" dirty="0"/>
              <a:t> Solar thermal: 7,600</a:t>
            </a:r>
          </a:p>
          <a:p>
            <a:pPr eaLnBrk="1" hangingPunct="1">
              <a:buFont typeface="Arial" pitchFamily="34" charset="0"/>
              <a:buChar char="•"/>
            </a:pPr>
            <a:r>
              <a:rPr lang="en-GB" altLang="de-DE" b="0" dirty="0"/>
              <a:t> CSP: 600</a:t>
            </a:r>
          </a:p>
          <a:p>
            <a:pPr eaLnBrk="1" hangingPunct="1">
              <a:buFont typeface="Arial" pitchFamily="34" charset="0"/>
              <a:buChar char="•"/>
            </a:pPr>
            <a:r>
              <a:rPr lang="en-GB" altLang="de-DE" b="0" dirty="0"/>
              <a:t> Hydropower: 6,000 </a:t>
            </a:r>
          </a:p>
          <a:p>
            <a:pPr eaLnBrk="1" hangingPunct="1">
              <a:buFont typeface="Arial" pitchFamily="34" charset="0"/>
              <a:buChar char="•"/>
            </a:pPr>
            <a:r>
              <a:rPr lang="en-GB" altLang="de-DE" b="0" dirty="0"/>
              <a:t> Deep Geothermal:</a:t>
            </a:r>
            <a:r>
              <a:rPr lang="en-GB" altLang="de-DE" b="0" baseline="0" dirty="0"/>
              <a:t> 800</a:t>
            </a:r>
          </a:p>
          <a:p>
            <a:pPr eaLnBrk="1" hangingPunct="1">
              <a:buFont typeface="Arial" pitchFamily="34" charset="0"/>
              <a:buChar char="•"/>
            </a:pPr>
            <a:r>
              <a:rPr lang="en-GB" altLang="de-DE" b="0" baseline="0" dirty="0"/>
              <a:t> Near surface geothermal (heat pumps): 21,200</a:t>
            </a:r>
          </a:p>
          <a:p>
            <a:pPr eaLnBrk="1" hangingPunct="1">
              <a:buFont typeface="Arial" pitchFamily="34" charset="0"/>
              <a:buChar char="•"/>
            </a:pPr>
            <a:r>
              <a:rPr lang="en-GB" altLang="de-DE" b="0" baseline="0" dirty="0"/>
              <a:t> Biogas: 41,000</a:t>
            </a:r>
          </a:p>
          <a:p>
            <a:pPr eaLnBrk="1" hangingPunct="1">
              <a:buFont typeface="Arial" pitchFamily="34" charset="0"/>
              <a:buChar char="•"/>
            </a:pPr>
            <a:r>
              <a:rPr lang="en-GB" altLang="de-DE" b="0" baseline="0" dirty="0"/>
              <a:t> Biomass: 69,800 =</a:t>
            </a:r>
          </a:p>
          <a:p>
            <a:pPr lvl="1" eaLnBrk="1" hangingPunct="1">
              <a:buFont typeface="Arial" pitchFamily="34" charset="0"/>
              <a:buChar char="•"/>
            </a:pPr>
            <a:r>
              <a:rPr lang="en-GB" altLang="de-DE" b="0" baseline="0" dirty="0"/>
              <a:t> Small-scale biomass systems: 	27,000 +</a:t>
            </a:r>
          </a:p>
          <a:p>
            <a:pPr lvl="1" eaLnBrk="1" hangingPunct="1">
              <a:buFont typeface="Arial" pitchFamily="34" charset="0"/>
              <a:buChar char="•"/>
            </a:pPr>
            <a:r>
              <a:rPr lang="en-GB" altLang="de-DE" b="0" baseline="0" dirty="0"/>
              <a:t> Biomass-fired heating plants: 	18,100 +</a:t>
            </a:r>
          </a:p>
          <a:p>
            <a:pPr lvl="1" eaLnBrk="1" hangingPunct="1">
              <a:buFont typeface="Arial" pitchFamily="34" charset="0"/>
              <a:buChar char="•"/>
            </a:pPr>
            <a:r>
              <a:rPr lang="en-GB" altLang="de-DE" b="0" baseline="0" dirty="0"/>
              <a:t> Biofuels for transport: 	24,700</a:t>
            </a:r>
            <a:endParaRPr lang="en-US" sz="1100" dirty="0">
              <a:solidFill>
                <a:schemeClr val="tx2"/>
              </a:solidFill>
            </a:endParaRPr>
          </a:p>
          <a:p>
            <a:endParaRPr lang="en-US" sz="1100" dirty="0">
              <a:solidFill>
                <a:schemeClr val="tx2"/>
              </a:solidFill>
            </a:endParaRPr>
          </a:p>
          <a:p>
            <a:r>
              <a:rPr lang="en-US" sz="1100" b="1" dirty="0">
                <a:solidFill>
                  <a:schemeClr val="tx2"/>
                </a:solidFill>
              </a:rPr>
              <a:t>Sources</a:t>
            </a:r>
          </a:p>
          <a:p>
            <a:r>
              <a:rPr lang="en-US" sz="1100" b="1" dirty="0">
                <a:solidFill>
                  <a:schemeClr val="tx2"/>
                </a:solidFill>
              </a:rPr>
              <a:t>BMWi 2019: </a:t>
            </a:r>
            <a:r>
              <a:rPr lang="en-US" sz="1100" b="0" dirty="0" err="1">
                <a:solidFill>
                  <a:schemeClr val="tx2"/>
                </a:solidFill>
              </a:rPr>
              <a:t>Datenübersicht</a:t>
            </a:r>
            <a:r>
              <a:rPr lang="en-US" sz="1100" b="0" dirty="0">
                <a:solidFill>
                  <a:schemeClr val="tx2"/>
                </a:solidFill>
              </a:rPr>
              <a:t> </a:t>
            </a:r>
            <a:r>
              <a:rPr lang="en-US" sz="1100" b="0" dirty="0" err="1">
                <a:solidFill>
                  <a:schemeClr val="tx2"/>
                </a:solidFill>
              </a:rPr>
              <a:t>zum</a:t>
            </a:r>
            <a:r>
              <a:rPr lang="en-US" sz="1100" b="0" dirty="0">
                <a:solidFill>
                  <a:schemeClr val="tx2"/>
                </a:solidFill>
              </a:rPr>
              <a:t> </a:t>
            </a:r>
            <a:r>
              <a:rPr lang="en-US" sz="1100" b="0" dirty="0" err="1">
                <a:solidFill>
                  <a:schemeClr val="tx2"/>
                </a:solidFill>
              </a:rPr>
              <a:t>zweiten</a:t>
            </a:r>
            <a:r>
              <a:rPr lang="en-US" sz="1100" b="0" dirty="0">
                <a:solidFill>
                  <a:schemeClr val="tx2"/>
                </a:solidFill>
              </a:rPr>
              <a:t> </a:t>
            </a:r>
            <a:r>
              <a:rPr lang="en-US" sz="1100" b="0" dirty="0" err="1">
                <a:solidFill>
                  <a:schemeClr val="tx2"/>
                </a:solidFill>
              </a:rPr>
              <a:t>Fortschrittsbericht</a:t>
            </a:r>
            <a:r>
              <a:rPr lang="en-US" sz="1100" b="0" dirty="0">
                <a:solidFill>
                  <a:schemeClr val="tx2"/>
                </a:solidFill>
              </a:rPr>
              <a:t> “</a:t>
            </a:r>
            <a:r>
              <a:rPr lang="en-US" sz="1100" b="0" dirty="0" err="1">
                <a:solidFill>
                  <a:schemeClr val="tx2"/>
                </a:solidFill>
              </a:rPr>
              <a:t>Energie</a:t>
            </a:r>
            <a:r>
              <a:rPr lang="en-US" sz="1100" b="0" dirty="0">
                <a:solidFill>
                  <a:schemeClr val="tx2"/>
                </a:solidFill>
              </a:rPr>
              <a:t> der </a:t>
            </a:r>
            <a:r>
              <a:rPr lang="en-US" sz="1100" b="0" dirty="0" err="1">
                <a:solidFill>
                  <a:schemeClr val="tx2"/>
                </a:solidFill>
              </a:rPr>
              <a:t>Zukunft</a:t>
            </a:r>
            <a:r>
              <a:rPr lang="en-US" sz="1100" b="0" dirty="0">
                <a:solidFill>
                  <a:schemeClr val="tx2"/>
                </a:solidFill>
              </a:rPr>
              <a:t>”, https://www.bmwi.de/Redaktion/DE/Artikel/Energie/monitoring-prozess.html, Sheet 15.6 </a:t>
            </a:r>
            <a:r>
              <a:rPr lang="en-US" sz="1100" b="0" dirty="0" err="1">
                <a:solidFill>
                  <a:schemeClr val="tx2"/>
                </a:solidFill>
              </a:rPr>
              <a:t>Beschäftigte</a:t>
            </a:r>
            <a:r>
              <a:rPr lang="en-US" sz="1100" b="0" dirty="0">
                <a:solidFill>
                  <a:schemeClr val="tx2"/>
                </a:solidFill>
              </a:rPr>
              <a:t> EE, last accessed August 2019</a:t>
            </a:r>
            <a:r>
              <a:rPr lang="en-US" sz="1100" b="1" dirty="0">
                <a:solidFill>
                  <a:schemeClr val="tx2"/>
                </a:solidFill>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de-DE" sz="1100" b="1" dirty="0"/>
              <a:t>DLR / DIW / GWS 2019: </a:t>
            </a:r>
            <a:r>
              <a:rPr lang="de-DE" sz="1100" dirty="0">
                <a:effectLst/>
                <a:latin typeface="Arial" panose="020B0604020202020204" pitchFamily="34" charset="0"/>
              </a:rPr>
              <a:t>Ökonomische Indikatoren der Energiebereitstellung: Methode, Abgrenzung und Ergebnisse für den Zeitraum 2000 – 2017, Marlene O’Sullivan, Dietmar Edler und Ulrike Lehr</a:t>
            </a:r>
            <a:r>
              <a:rPr lang="en-GB" altLang="de-DE" sz="1100" b="0" dirty="0"/>
              <a:t>, https://www.diw.de/documents/publikationen/73/diw_01.c.617032.de/diwkompakt_2019-135.pdf, page 113.</a:t>
            </a:r>
            <a:r>
              <a:rPr lang="en-GB" altLang="de-DE" sz="1100" b="0" baseline="0" dirty="0"/>
              <a:t> </a:t>
            </a:r>
          </a:p>
          <a:p>
            <a:r>
              <a:rPr lang="de-DE" sz="1100" b="1" dirty="0"/>
              <a:t>DLR / DIW / GWS 2018: </a:t>
            </a:r>
            <a:r>
              <a:rPr lang="de-DE" sz="1100" dirty="0"/>
              <a:t>Ökonomische Indikatoren des Energiesystems – Methode, Abgrenzung und Ergebnisse für den Zeitraum 2000–2016. </a:t>
            </a:r>
            <a:r>
              <a:rPr lang="en-GB" sz="1100" b="0" kern="1200" dirty="0">
                <a:solidFill>
                  <a:schemeClr val="tx1"/>
                </a:solidFill>
                <a:latin typeface="Arial" pitchFamily="34" charset="0"/>
                <a:ea typeface="+mn-ea"/>
                <a:cs typeface="Arial" pitchFamily="34" charset="0"/>
              </a:rPr>
              <a:t>Marlene O’Sullivan, Dietmar </a:t>
            </a:r>
            <a:r>
              <a:rPr lang="en-GB" sz="1100" b="0" kern="1200" dirty="0" err="1">
                <a:solidFill>
                  <a:schemeClr val="tx1"/>
                </a:solidFill>
                <a:latin typeface="Arial" pitchFamily="34" charset="0"/>
                <a:ea typeface="+mn-ea"/>
                <a:cs typeface="Arial" pitchFamily="34" charset="0"/>
              </a:rPr>
              <a:t>Edler</a:t>
            </a:r>
            <a:r>
              <a:rPr lang="en-GB" sz="1100" b="0" kern="1200" dirty="0">
                <a:solidFill>
                  <a:schemeClr val="tx1"/>
                </a:solidFill>
                <a:latin typeface="Arial" pitchFamily="34" charset="0"/>
                <a:ea typeface="+mn-ea"/>
                <a:cs typeface="Arial" pitchFamily="34" charset="0"/>
              </a:rPr>
              <a:t>, Ulrike Lehr</a:t>
            </a:r>
            <a:r>
              <a:rPr lang="en-GB" sz="1100" b="0" kern="1200" baseline="0" dirty="0">
                <a:solidFill>
                  <a:schemeClr val="tx1"/>
                </a:solidFill>
                <a:latin typeface="Arial" pitchFamily="34" charset="0"/>
                <a:ea typeface="+mn-ea"/>
                <a:cs typeface="Arial" pitchFamily="34" charset="0"/>
              </a:rPr>
              <a:t>, eds, </a:t>
            </a:r>
            <a:r>
              <a:rPr lang="de-DE" sz="1100" dirty="0"/>
              <a:t>Forschungsvorhaben im Auftrag des Bundesministeriums für Wirtschaft und Energie (BMWi), GWS </a:t>
            </a:r>
            <a:r>
              <a:rPr lang="de-DE" sz="1100" dirty="0" err="1"/>
              <a:t>research</a:t>
            </a:r>
            <a:r>
              <a:rPr lang="de-DE" sz="1100" dirty="0"/>
              <a:t> report 2018/01, https://www.bmwi.de/Redaktion/DE/Publikationen/Studien/oekonomische-indikatoren-und-energiewirtschaftliche-gesamtrechnung.pdf?__blob=publicationFile&amp;v=16, last </a:t>
            </a:r>
            <a:r>
              <a:rPr lang="de-DE" sz="1100" dirty="0" err="1"/>
              <a:t>accessed</a:t>
            </a:r>
            <a:r>
              <a:rPr lang="de-DE" sz="1100" dirty="0"/>
              <a:t> August 2018.</a:t>
            </a:r>
          </a:p>
        </p:txBody>
      </p:sp>
      <p:sp>
        <p:nvSpPr>
          <p:cNvPr id="4" name="Foliennummernplatzhalter 3"/>
          <p:cNvSpPr>
            <a:spLocks noGrp="1"/>
          </p:cNvSpPr>
          <p:nvPr>
            <p:ph type="sldNum" sz="quarter" idx="10"/>
          </p:nvPr>
        </p:nvSpPr>
        <p:spPr/>
        <p:txBody>
          <a:bodyPr/>
          <a:lstStyle/>
          <a:p>
            <a:fld id="{2F025FCC-4E44-4D2D-BBA7-E2FA56F322BB}" type="slidenum">
              <a:rPr lang="de-DE" smtClean="0">
                <a:solidFill>
                  <a:prstClr val="black"/>
                </a:solidFill>
              </a:rPr>
              <a:pPr/>
              <a:t>18</a:t>
            </a:fld>
            <a:endParaRPr lang="de-DE" dirty="0">
              <a:solidFill>
                <a:prstClr val="black"/>
              </a:solidFill>
            </a:endParaRPr>
          </a:p>
        </p:txBody>
      </p:sp>
    </p:spTree>
    <p:extLst>
      <p:ext uri="{BB962C8B-B14F-4D97-AF65-F5344CB8AC3E}">
        <p14:creationId xmlns:p14="http://schemas.microsoft.com/office/powerpoint/2010/main" val="1703539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ußzeilenplatzhalter 3"/>
          <p:cNvSpPr>
            <a:spLocks noGrp="1"/>
          </p:cNvSpPr>
          <p:nvPr>
            <p:ph type="ftr" sz="quarter" idx="4"/>
          </p:nvPr>
        </p:nvSpPr>
        <p:spPr/>
        <p:txBody>
          <a:bodyPr/>
          <a:lstStyle/>
          <a:p>
            <a:pPr>
              <a:defRPr/>
            </a:pPr>
            <a:r>
              <a:rPr lang="de-DE"/>
              <a:t>Fußzeile</a:t>
            </a:r>
            <a:endParaRPr lang="de-DE" dirty="0"/>
          </a:p>
        </p:txBody>
      </p:sp>
      <p:sp>
        <p:nvSpPr>
          <p:cNvPr id="5" name="Foliennummernplatzhalter 4"/>
          <p:cNvSpPr>
            <a:spLocks noGrp="1"/>
          </p:cNvSpPr>
          <p:nvPr>
            <p:ph type="sldNum" sz="quarter" idx="5"/>
          </p:nvPr>
        </p:nvSpPr>
        <p:spPr/>
        <p:txBody>
          <a:bodyPr/>
          <a:lstStyle/>
          <a:p>
            <a:pPr>
              <a:defRPr/>
            </a:pPr>
            <a:fld id="{1E97BDFF-0AC5-494C-90C2-63A8BE427F09}" type="slidenum">
              <a:rPr lang="de-DE" smtClean="0"/>
              <a:pPr>
                <a:defRPr/>
              </a:pPr>
              <a:t>19</a:t>
            </a:fld>
            <a:endParaRPr lang="de-DE" dirty="0"/>
          </a:p>
        </p:txBody>
      </p:sp>
    </p:spTree>
    <p:extLst>
      <p:ext uri="{BB962C8B-B14F-4D97-AF65-F5344CB8AC3E}">
        <p14:creationId xmlns:p14="http://schemas.microsoft.com/office/powerpoint/2010/main" val="2907167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1205" indent="-284103">
              <a:defRPr sz="2400">
                <a:solidFill>
                  <a:schemeClr val="tx1"/>
                </a:solidFill>
                <a:latin typeface="Arial" pitchFamily="34" charset="0"/>
                <a:ea typeface="ＭＳ Ｐゴシック" pitchFamily="34" charset="-128"/>
              </a:defRPr>
            </a:lvl2pPr>
            <a:lvl3pPr marL="1141169" indent="-226964">
              <a:defRPr sz="2400">
                <a:solidFill>
                  <a:schemeClr val="tx1"/>
                </a:solidFill>
                <a:latin typeface="Arial" pitchFamily="34" charset="0"/>
                <a:ea typeface="ＭＳ Ｐゴシック" pitchFamily="34" charset="-128"/>
              </a:defRPr>
            </a:lvl3pPr>
            <a:lvl4pPr marL="1598273" indent="-226964">
              <a:defRPr sz="2400">
                <a:solidFill>
                  <a:schemeClr val="tx1"/>
                </a:solidFill>
                <a:latin typeface="Arial" pitchFamily="34" charset="0"/>
                <a:ea typeface="ＭＳ Ｐゴシック" pitchFamily="34" charset="-128"/>
              </a:defRPr>
            </a:lvl4pPr>
            <a:lvl5pPr marL="2055375" indent="-226964">
              <a:defRPr sz="2400">
                <a:solidFill>
                  <a:schemeClr val="tx1"/>
                </a:solidFill>
                <a:latin typeface="Arial" pitchFamily="34" charset="0"/>
                <a:ea typeface="ＭＳ Ｐゴシック" pitchFamily="34" charset="-128"/>
              </a:defRPr>
            </a:lvl5pPr>
            <a:lvl6pPr marL="2512478" indent="-22696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69580" indent="-226964"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6682" indent="-226964"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3785" indent="-226964"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4842C68-789E-499C-8AAD-5723D6F2E22F}" type="slidenum">
              <a:rPr lang="de-DE" altLang="de-DE" sz="1200"/>
              <a:pPr/>
              <a:t>2</a:t>
            </a:fld>
            <a:endParaRPr lang="de-DE" altLang="de-DE" sz="1200"/>
          </a:p>
        </p:txBody>
      </p:sp>
      <p:sp>
        <p:nvSpPr>
          <p:cNvPr id="37891" name="Rectangle 2"/>
          <p:cNvSpPr>
            <a:spLocks noGrp="1" noRot="1" noChangeAspect="1" noChangeArrowheads="1" noTextEdit="1"/>
          </p:cNvSpPr>
          <p:nvPr>
            <p:ph type="sldImg"/>
          </p:nvPr>
        </p:nvSpPr>
        <p:spPr>
          <a:xfrm>
            <a:off x="917575" y="744538"/>
            <a:ext cx="4962525" cy="3722687"/>
          </a:xfrm>
          <a:ln/>
        </p:spPr>
      </p:sp>
      <p:sp>
        <p:nvSpPr>
          <p:cNvPr id="37892" name="Rectangle 3"/>
          <p:cNvSpPr>
            <a:spLocks noGrp="1" noChangeArrowheads="1"/>
          </p:cNvSpPr>
          <p:nvPr>
            <p:ph type="body" idx="1"/>
          </p:nvPr>
        </p:nvSpPr>
        <p:spPr>
          <a:noFill/>
        </p:spPr>
        <p:txBody>
          <a:bodyPr>
            <a:normAutofit fontScale="92500" lnSpcReduction="10000"/>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GB" b="0" baseline="0" dirty="0"/>
              <a:t>The promotion of renewable energies and energy efficiency in Germany has started already in the early 90’s of last century. </a:t>
            </a:r>
            <a:br>
              <a:rPr lang="en-GB" b="0" baseline="0" dirty="0"/>
            </a:br>
            <a:r>
              <a:rPr lang="en-GB" b="0" baseline="0" dirty="0"/>
              <a:t>This are almost 30 years, which have resulted in the establishment of a strong industry, encompassing several 100 small and medium-sized enterprises specialized in research and development, design and production of sustainable energy solutions.</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GB" b="0" baseline="0" dirty="0"/>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GB" b="0" baseline="0" dirty="0"/>
              <a:t>Today 4 of those companies from Germany have travelled Vietnam to present you their concept and solutions in the industry. </a:t>
            </a:r>
            <a:br>
              <a:rPr lang="en-GB" b="0" baseline="0" dirty="0"/>
            </a:br>
            <a:r>
              <a:rPr lang="en-GB" b="0" baseline="0" dirty="0"/>
              <a:t>They will present themselves in a panel later on. </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GB" b="0" baseline="0" dirty="0"/>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GB" b="0" baseline="0" dirty="0"/>
              <a:t>Before that, let me tell you in which way you can participate an profit from our Energy Solutions Initiative: </a:t>
            </a:r>
          </a:p>
          <a:p>
            <a:pPr marL="0" indent="0">
              <a:buFontTx/>
              <a:buNone/>
            </a:pPr>
            <a:r>
              <a:rPr lang="en-GB" altLang="de-DE" dirty="0"/>
              <a:t>The aims</a:t>
            </a:r>
            <a:r>
              <a:rPr lang="en-GB" altLang="de-DE" baseline="0" dirty="0"/>
              <a:t> of German Energy Solutions Initiative are</a:t>
            </a:r>
            <a:r>
              <a:rPr lang="en-GB" altLang="de-DE" dirty="0"/>
              <a:t>:</a:t>
            </a:r>
          </a:p>
          <a:p>
            <a:pPr marL="169805" indent="-169805">
              <a:buFont typeface="Wingdings" panose="05000000000000000000" pitchFamily="2" charset="2"/>
              <a:buChar char="ü"/>
            </a:pPr>
            <a:r>
              <a:rPr lang="en-GB" altLang="de-DE" dirty="0"/>
              <a:t>  </a:t>
            </a:r>
            <a:r>
              <a:rPr lang="en-GB" altLang="de-DE" b="1" dirty="0"/>
              <a:t>Promotion</a:t>
            </a:r>
            <a:r>
              <a:rPr lang="en-GB" altLang="de-DE" baseline="0" dirty="0"/>
              <a:t> of renewable energy and energy efficient technologies</a:t>
            </a:r>
            <a:endParaRPr lang="de-DE" altLang="de-DE" dirty="0"/>
          </a:p>
          <a:p>
            <a:pPr marL="263370" indent="-263370">
              <a:spcAft>
                <a:spcPct val="30000"/>
              </a:spcAft>
              <a:buFont typeface="Wingdings" pitchFamily="2" charset="2"/>
              <a:buChar char="ü"/>
              <a:defRPr/>
            </a:pPr>
            <a:r>
              <a:rPr lang="en-GB" b="1" dirty="0"/>
              <a:t>By Show casing </a:t>
            </a:r>
            <a:r>
              <a:rPr lang="en-GB" b="0" dirty="0"/>
              <a:t>sustainable energy</a:t>
            </a:r>
            <a:r>
              <a:rPr lang="en-GB" b="0" baseline="0" dirty="0"/>
              <a:t> solutions : </a:t>
            </a:r>
          </a:p>
          <a:p>
            <a:pPr marL="263370" indent="-263370">
              <a:spcAft>
                <a:spcPct val="30000"/>
              </a:spcAft>
              <a:buFont typeface="Wingdings" pitchFamily="2" charset="2"/>
              <a:buChar char="ü"/>
              <a:defRPr/>
            </a:pPr>
            <a:r>
              <a:rPr lang="en-GB" b="0" dirty="0"/>
              <a:t>The</a:t>
            </a:r>
            <a:r>
              <a:rPr lang="en-GB" b="0" baseline="0" dirty="0"/>
              <a:t> </a:t>
            </a:r>
            <a:r>
              <a:rPr lang="en-GB" b="1" baseline="0" dirty="0"/>
              <a:t>implementation</a:t>
            </a:r>
            <a:r>
              <a:rPr lang="en-GB" b="0" baseline="0" dirty="0"/>
              <a:t> of projects using German technologies and expertise</a:t>
            </a:r>
            <a:endParaRPr lang="en-GB" b="0" dirty="0"/>
          </a:p>
          <a:p>
            <a:pPr marL="263370" indent="-263370">
              <a:spcAft>
                <a:spcPct val="30000"/>
              </a:spcAft>
              <a:buFont typeface="Wingdings" pitchFamily="2" charset="2"/>
              <a:buChar char="ü"/>
              <a:defRPr/>
            </a:pPr>
            <a:r>
              <a:rPr lang="en-GB" b="0" dirty="0"/>
              <a:t>Further,</a:t>
            </a:r>
            <a:r>
              <a:rPr lang="en-GB" b="0" baseline="0" dirty="0"/>
              <a:t> to </a:t>
            </a:r>
            <a:r>
              <a:rPr lang="en-GB" b="1" baseline="0" dirty="0"/>
              <a:t>transfer know-how </a:t>
            </a:r>
            <a:r>
              <a:rPr lang="en-GB" b="0" dirty="0"/>
              <a:t>into the hands of political decision-makers, key opinion leaders and market participants all over the globe</a:t>
            </a:r>
          </a:p>
          <a:p>
            <a:pPr marL="263370" indent="-263370">
              <a:spcAft>
                <a:spcPct val="30000"/>
              </a:spcAft>
              <a:buFont typeface="Wingdings" pitchFamily="2" charset="2"/>
              <a:buChar char="ü"/>
              <a:defRPr/>
            </a:pPr>
            <a:r>
              <a:rPr lang="en-GB" b="0" dirty="0"/>
              <a:t>As well as contributing</a:t>
            </a:r>
            <a:r>
              <a:rPr lang="en-GB" b="0" baseline="0" dirty="0"/>
              <a:t> to </a:t>
            </a:r>
            <a:r>
              <a:rPr lang="en-GB" b="1" baseline="0" dirty="0"/>
              <a:t>international climate protection</a:t>
            </a:r>
          </a:p>
          <a:p>
            <a:pPr marL="0" indent="0">
              <a:spcAft>
                <a:spcPct val="30000"/>
              </a:spcAft>
              <a:buFontTx/>
              <a:buNone/>
              <a:defRPr/>
            </a:pPr>
            <a:br>
              <a:rPr lang="en-GB" altLang="de-DE" b="1" baseline="0" dirty="0"/>
            </a:br>
            <a:r>
              <a:rPr lang="en-GB" altLang="de-DE" b="0" baseline="0" dirty="0"/>
              <a:t>The key word interlinking all these issues is “</a:t>
            </a:r>
            <a:r>
              <a:rPr lang="en-GB" altLang="de-DE" b="1" baseline="0" dirty="0"/>
              <a:t>German </a:t>
            </a:r>
            <a:r>
              <a:rPr lang="en-GB" altLang="de-DE" b="1" baseline="0" dirty="0" err="1"/>
              <a:t>Energiewende</a:t>
            </a:r>
            <a:r>
              <a:rPr lang="en-GB" altLang="de-DE" b="0" baseline="0" dirty="0"/>
              <a:t>” which I will present a little bit later </a:t>
            </a:r>
          </a:p>
          <a:p>
            <a:pPr marL="171450" indent="-171450">
              <a:spcAft>
                <a:spcPct val="30000"/>
              </a:spcAft>
              <a:buFontTx/>
              <a:buChar char="-"/>
              <a:defRPr/>
            </a:pPr>
            <a:endParaRPr lang="en-GB" altLang="de-DE" b="0" dirty="0"/>
          </a:p>
        </p:txBody>
      </p:sp>
    </p:spTree>
    <p:extLst>
      <p:ext uri="{BB962C8B-B14F-4D97-AF65-F5344CB8AC3E}">
        <p14:creationId xmlns:p14="http://schemas.microsoft.com/office/powerpoint/2010/main" val="1236644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1205" indent="-284103">
              <a:defRPr sz="2400">
                <a:solidFill>
                  <a:schemeClr val="tx1"/>
                </a:solidFill>
                <a:latin typeface="Arial" pitchFamily="34" charset="0"/>
                <a:ea typeface="ＭＳ Ｐゴシック" pitchFamily="34" charset="-128"/>
              </a:defRPr>
            </a:lvl2pPr>
            <a:lvl3pPr marL="1141169" indent="-226964">
              <a:defRPr sz="2400">
                <a:solidFill>
                  <a:schemeClr val="tx1"/>
                </a:solidFill>
                <a:latin typeface="Arial" pitchFamily="34" charset="0"/>
                <a:ea typeface="ＭＳ Ｐゴシック" pitchFamily="34" charset="-128"/>
              </a:defRPr>
            </a:lvl3pPr>
            <a:lvl4pPr marL="1598273" indent="-226964">
              <a:defRPr sz="2400">
                <a:solidFill>
                  <a:schemeClr val="tx1"/>
                </a:solidFill>
                <a:latin typeface="Arial" pitchFamily="34" charset="0"/>
                <a:ea typeface="ＭＳ Ｐゴシック" pitchFamily="34" charset="-128"/>
              </a:defRPr>
            </a:lvl4pPr>
            <a:lvl5pPr marL="2055375" indent="-226964">
              <a:defRPr sz="2400">
                <a:solidFill>
                  <a:schemeClr val="tx1"/>
                </a:solidFill>
                <a:latin typeface="Arial" pitchFamily="34" charset="0"/>
                <a:ea typeface="ＭＳ Ｐゴシック" pitchFamily="34" charset="-128"/>
              </a:defRPr>
            </a:lvl5pPr>
            <a:lvl6pPr marL="2512478" indent="-22696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69580" indent="-226964"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6682" indent="-226964"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3785" indent="-226964"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14D6BEE-3D71-42A5-B5BA-027345A9FA0D}" type="slidenum">
              <a:rPr lang="de-DE" altLang="de-DE" sz="1200"/>
              <a:pPr/>
              <a:t>20</a:t>
            </a:fld>
            <a:endParaRPr lang="de-DE" altLang="de-DE" sz="1200"/>
          </a:p>
        </p:txBody>
      </p:sp>
      <p:sp>
        <p:nvSpPr>
          <p:cNvPr id="47107" name="Rectangle 2"/>
          <p:cNvSpPr>
            <a:spLocks noGrp="1" noRot="1" noChangeAspect="1" noChangeArrowheads="1" noTextEdit="1"/>
          </p:cNvSpPr>
          <p:nvPr>
            <p:ph type="sldImg"/>
          </p:nvPr>
        </p:nvSpPr>
        <p:spPr>
          <a:xfrm>
            <a:off x="917575" y="744538"/>
            <a:ext cx="4962525" cy="3722687"/>
          </a:xfrm>
          <a:ln/>
        </p:spPr>
      </p:sp>
      <p:sp>
        <p:nvSpPr>
          <p:cNvPr id="47108" name="Rectangle 3"/>
          <p:cNvSpPr>
            <a:spLocks noGrp="1" noChangeArrowheads="1"/>
          </p:cNvSpPr>
          <p:nvPr>
            <p:ph type="body" idx="1"/>
          </p:nvPr>
        </p:nvSpPr>
        <p:spPr>
          <a:noFill/>
        </p:spPr>
        <p:txBody>
          <a:bodyPr/>
          <a:lstStyle/>
          <a:p>
            <a:pPr eaLnBrk="1" hangingPunct="1"/>
            <a:endParaRPr lang="de-DE" altLang="de-DE" dirty="0"/>
          </a:p>
        </p:txBody>
      </p:sp>
    </p:spTree>
    <p:extLst>
      <p:ext uri="{BB962C8B-B14F-4D97-AF65-F5344CB8AC3E}">
        <p14:creationId xmlns:p14="http://schemas.microsoft.com/office/powerpoint/2010/main" val="298753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a:t>In order to achieve those aims the</a:t>
            </a:r>
            <a:r>
              <a:rPr lang="en-GB" baseline="0" noProof="0" dirty="0"/>
              <a:t> initiative offers a wide range of instruments. Here you can see a brief overview of those instruments:</a:t>
            </a:r>
          </a:p>
          <a:p>
            <a:endParaRPr lang="en-GB" baseline="0" noProof="0" dirty="0"/>
          </a:p>
          <a:p>
            <a:pPr marL="165393" indent="-165393">
              <a:buFont typeface="Arial" panose="020B0604020202020204" pitchFamily="34" charset="0"/>
              <a:buChar char="•"/>
            </a:pPr>
            <a:r>
              <a:rPr lang="en-GB" baseline="0" noProof="0" dirty="0"/>
              <a:t>Foreign trade fair participation: </a:t>
            </a:r>
          </a:p>
          <a:p>
            <a:pPr marL="165393" indent="-165393">
              <a:buFont typeface="Arial" panose="020B0604020202020204" pitchFamily="34" charset="0"/>
              <a:buChar char="•"/>
            </a:pPr>
            <a:r>
              <a:rPr lang="en-GB" baseline="0" noProof="0" dirty="0"/>
              <a:t>Networking opportunities</a:t>
            </a:r>
          </a:p>
          <a:p>
            <a:pPr marL="165393" indent="-165393">
              <a:buFont typeface="Arial" panose="020B0604020202020204" pitchFamily="34" charset="0"/>
              <a:buChar char="•"/>
            </a:pPr>
            <a:r>
              <a:rPr lang="en-GB" baseline="0" noProof="0" dirty="0"/>
              <a:t>Know-how transfer</a:t>
            </a:r>
          </a:p>
          <a:p>
            <a:pPr marL="165393" indent="-165393">
              <a:buFont typeface="Arial" panose="020B0604020202020204" pitchFamily="34" charset="0"/>
              <a:buChar char="•"/>
            </a:pPr>
            <a:r>
              <a:rPr lang="en-GB" baseline="0" noProof="0" dirty="0"/>
              <a:t>Information about the German renewable energy sector</a:t>
            </a:r>
          </a:p>
          <a:p>
            <a:pPr marL="165393" indent="-165393">
              <a:buFont typeface="Arial" panose="020B0604020202020204" pitchFamily="34" charset="0"/>
              <a:buChar char="•"/>
            </a:pPr>
            <a:r>
              <a:rPr lang="en-GB" baseline="0" noProof="0" dirty="0"/>
              <a:t>Trade missions for German companies to go abroad</a:t>
            </a:r>
          </a:p>
          <a:p>
            <a:pPr marL="165393" indent="-165393">
              <a:buFont typeface="Arial" panose="020B0604020202020204" pitchFamily="34" charset="0"/>
              <a:buChar char="•"/>
            </a:pPr>
            <a:r>
              <a:rPr lang="en-GB" baseline="0" noProof="0" dirty="0"/>
              <a:t>Fact finding missions for foreign companies to come to Germany</a:t>
            </a:r>
          </a:p>
          <a:p>
            <a:pPr marL="165393" indent="-165393">
              <a:buFont typeface="Arial" panose="020B0604020202020204" pitchFamily="34" charset="0"/>
              <a:buChar char="•"/>
            </a:pPr>
            <a:r>
              <a:rPr lang="en-GB" baseline="0" noProof="0" dirty="0"/>
              <a:t>Project development assistance and the implementation of flagship projects</a:t>
            </a:r>
          </a:p>
          <a:p>
            <a:pPr marL="165393" indent="-165393"/>
            <a:endParaRPr lang="en-GB" baseline="0" noProof="0" dirty="0"/>
          </a:p>
        </p:txBody>
      </p:sp>
      <p:sp>
        <p:nvSpPr>
          <p:cNvPr id="4" name="Fußzeilenplatzhalter 3"/>
          <p:cNvSpPr>
            <a:spLocks noGrp="1"/>
          </p:cNvSpPr>
          <p:nvPr>
            <p:ph type="ftr" sz="quarter" idx="10"/>
          </p:nvPr>
        </p:nvSpPr>
        <p:spPr/>
        <p:txBody>
          <a:bodyPr/>
          <a:lstStyle/>
          <a:p>
            <a:pPr>
              <a:defRPr/>
            </a:pPr>
            <a:r>
              <a:rPr lang="de-DE"/>
              <a:t>Fußzeile</a:t>
            </a:r>
            <a:endParaRPr lang="de-DE" dirty="0"/>
          </a:p>
        </p:txBody>
      </p:sp>
      <p:sp>
        <p:nvSpPr>
          <p:cNvPr id="5" name="Foliennummernplatzhalter 4"/>
          <p:cNvSpPr>
            <a:spLocks noGrp="1"/>
          </p:cNvSpPr>
          <p:nvPr>
            <p:ph type="sldNum" sz="quarter" idx="11"/>
          </p:nvPr>
        </p:nvSpPr>
        <p:spPr/>
        <p:txBody>
          <a:bodyPr/>
          <a:lstStyle/>
          <a:p>
            <a:pPr>
              <a:defRPr/>
            </a:pPr>
            <a:fld id="{1E97BDFF-0AC5-494C-90C2-63A8BE427F09}" type="slidenum">
              <a:rPr lang="de-DE" smtClean="0"/>
              <a:pPr>
                <a:defRPr/>
              </a:pPr>
              <a:t>3</a:t>
            </a:fld>
            <a:endParaRPr lang="de-DE" dirty="0"/>
          </a:p>
        </p:txBody>
      </p:sp>
    </p:spTree>
    <p:extLst>
      <p:ext uri="{BB962C8B-B14F-4D97-AF65-F5344CB8AC3E}">
        <p14:creationId xmlns:p14="http://schemas.microsoft.com/office/powerpoint/2010/main" val="3650052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1205" indent="-284103">
              <a:defRPr sz="2400">
                <a:solidFill>
                  <a:schemeClr val="tx1"/>
                </a:solidFill>
                <a:latin typeface="Arial" pitchFamily="34" charset="0"/>
                <a:ea typeface="ＭＳ Ｐゴシック" pitchFamily="34" charset="-128"/>
              </a:defRPr>
            </a:lvl2pPr>
            <a:lvl3pPr marL="1141169" indent="-226964">
              <a:defRPr sz="2400">
                <a:solidFill>
                  <a:schemeClr val="tx1"/>
                </a:solidFill>
                <a:latin typeface="Arial" pitchFamily="34" charset="0"/>
                <a:ea typeface="ＭＳ Ｐゴシック" pitchFamily="34" charset="-128"/>
              </a:defRPr>
            </a:lvl3pPr>
            <a:lvl4pPr marL="1598273" indent="-226964">
              <a:defRPr sz="2400">
                <a:solidFill>
                  <a:schemeClr val="tx1"/>
                </a:solidFill>
                <a:latin typeface="Arial" pitchFamily="34" charset="0"/>
                <a:ea typeface="ＭＳ Ｐゴシック" pitchFamily="34" charset="-128"/>
              </a:defRPr>
            </a:lvl4pPr>
            <a:lvl5pPr marL="2055375" indent="-226964">
              <a:defRPr sz="2400">
                <a:solidFill>
                  <a:schemeClr val="tx1"/>
                </a:solidFill>
                <a:latin typeface="Arial" pitchFamily="34" charset="0"/>
                <a:ea typeface="ＭＳ Ｐゴシック" pitchFamily="34" charset="-128"/>
              </a:defRPr>
            </a:lvl5pPr>
            <a:lvl6pPr marL="2512478" indent="-22696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69580" indent="-226964"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6682" indent="-226964"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3785" indent="-226964"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204D61B-D2C7-46B1-9B67-0A616B4B5B48}" type="slidenum">
              <a:rPr lang="de-DE" altLang="de-DE" sz="1200"/>
              <a:pPr/>
              <a:t>4</a:t>
            </a:fld>
            <a:endParaRPr lang="de-DE" altLang="de-DE" sz="1200"/>
          </a:p>
        </p:txBody>
      </p:sp>
      <p:sp>
        <p:nvSpPr>
          <p:cNvPr id="38915" name="Rectangle 2"/>
          <p:cNvSpPr>
            <a:spLocks noGrp="1" noRot="1" noChangeAspect="1" noChangeArrowheads="1" noTextEdit="1"/>
          </p:cNvSpPr>
          <p:nvPr>
            <p:ph type="sldImg"/>
          </p:nvPr>
        </p:nvSpPr>
        <p:spPr>
          <a:xfrm>
            <a:off x="917575" y="744538"/>
            <a:ext cx="4962525" cy="3722687"/>
          </a:xfrm>
          <a:ln/>
        </p:spPr>
      </p:sp>
      <p:sp>
        <p:nvSpPr>
          <p:cNvPr id="38916" name="Rectangle 3"/>
          <p:cNvSpPr>
            <a:spLocks noGrp="1" noChangeArrowheads="1"/>
          </p:cNvSpPr>
          <p:nvPr>
            <p:ph type="body" idx="1"/>
          </p:nvPr>
        </p:nvSpPr>
        <p:spPr>
          <a:noFill/>
        </p:spPr>
        <p:txBody>
          <a:bodyPr>
            <a:normAutofit fontScale="85000" lnSpcReduction="20000"/>
          </a:bodyPr>
          <a:lstStyle/>
          <a:p>
            <a:pPr marL="263405" indent="-263405">
              <a:spcBef>
                <a:spcPts val="0"/>
              </a:spcBef>
              <a:spcAft>
                <a:spcPct val="30000"/>
              </a:spcAft>
              <a:buFont typeface="Wingdings" pitchFamily="2" charset="2"/>
              <a:buChar char="ü"/>
              <a:defRPr/>
            </a:pPr>
            <a:r>
              <a:rPr lang="en-US" altLang="de-DE" dirty="0"/>
              <a:t>You as a foreign</a:t>
            </a:r>
            <a:r>
              <a:rPr lang="en-US" altLang="de-DE" baseline="0" dirty="0"/>
              <a:t> company or decision-maker can take part in fact finding missions to Germany, where you </a:t>
            </a:r>
            <a:r>
              <a:rPr lang="en-US" altLang="de-DE" dirty="0">
                <a:latin typeface="Arial" panose="020B0604020202020204" pitchFamily="34" charset="0"/>
                <a:cs typeface="Arial" panose="020B0604020202020204" pitchFamily="34" charset="0"/>
              </a:rPr>
              <a:t>will v</a:t>
            </a:r>
            <a:r>
              <a:rPr lang="en-US" dirty="0">
                <a:latin typeface="Arial" panose="020B0604020202020204" pitchFamily="34" charset="0"/>
                <a:cs typeface="Arial" panose="020B0604020202020204" pitchFamily="34" charset="0"/>
              </a:rPr>
              <a:t>isit best practices renewable energy installations and companies who have</a:t>
            </a:r>
            <a:r>
              <a:rPr lang="en-US" baseline="0" dirty="0">
                <a:latin typeface="Arial" panose="020B0604020202020204" pitchFamily="34" charset="0"/>
                <a:cs typeface="Arial" panose="020B0604020202020204" pitchFamily="34" charset="0"/>
              </a:rPr>
              <a:t> successfully implemented </a:t>
            </a:r>
            <a:r>
              <a:rPr lang="en-US" dirty="0">
                <a:latin typeface="Arial" panose="020B0604020202020204" pitchFamily="34" charset="0"/>
                <a:cs typeface="Arial" panose="020B0604020202020204" pitchFamily="34" charset="0"/>
              </a:rPr>
              <a:t>energy efficiency measures. You will also have the opportunity to get insights into the German energy technology sector as well as to establish valuable business contacts with German companies. </a:t>
            </a:r>
          </a:p>
          <a:p>
            <a:pPr marL="263405" indent="-263405">
              <a:spcBef>
                <a:spcPts val="0"/>
              </a:spcBef>
              <a:spcAft>
                <a:spcPct val="30000"/>
              </a:spcAft>
              <a:buFont typeface="Wingdings" pitchFamily="2" charset="2"/>
              <a:buChar char="ü"/>
              <a:defRPr/>
            </a:pPr>
            <a:endParaRPr lang="en-US" dirty="0">
              <a:latin typeface="Arial" panose="020B0604020202020204" pitchFamily="34" charset="0"/>
              <a:cs typeface="Arial" panose="020B0604020202020204" pitchFamily="34" charset="0"/>
            </a:endParaRPr>
          </a:p>
          <a:p>
            <a:pPr marL="263405" indent="-263405">
              <a:spcBef>
                <a:spcPts val="0"/>
              </a:spcBef>
              <a:spcAft>
                <a:spcPct val="30000"/>
              </a:spcAft>
              <a:buFont typeface="Wingdings" pitchFamily="2" charset="2"/>
              <a:buChar char="ü"/>
              <a:defRPr/>
            </a:pPr>
            <a:r>
              <a:rPr lang="en-US" dirty="0">
                <a:latin typeface="Arial" panose="020B0604020202020204" pitchFamily="34" charset="0"/>
                <a:cs typeface="Arial" panose="020B0604020202020204" pitchFamily="34" charset="0"/>
              </a:rPr>
              <a:t>The initiative offers various instruments for the realization of sustainable energy projects worldwide:</a:t>
            </a:r>
          </a:p>
          <a:p>
            <a:pPr marL="704511" lvl="1" indent="-263405">
              <a:spcBef>
                <a:spcPts val="0"/>
              </a:spcBef>
              <a:spcAft>
                <a:spcPct val="30000"/>
              </a:spcAft>
              <a:buFont typeface="Wingdings" pitchFamily="2" charset="2"/>
              <a:buChar char="ü"/>
              <a:defRPr/>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Project Development Program (PDP) </a:t>
            </a:r>
            <a:r>
              <a:rPr lang="en-US" dirty="0">
                <a:latin typeface="Arial" panose="020B0604020202020204" pitchFamily="34" charset="0"/>
                <a:cs typeface="Arial" panose="020B0604020202020204" pitchFamily="34" charset="0"/>
              </a:rPr>
              <a:t>is implemented by the Deutsche </a:t>
            </a:r>
            <a:r>
              <a:rPr lang="en-US" dirty="0" err="1">
                <a:latin typeface="Arial" panose="020B0604020202020204" pitchFamily="34" charset="0"/>
                <a:cs typeface="Arial" panose="020B0604020202020204" pitchFamily="34" charset="0"/>
              </a:rPr>
              <a:t>Gesellschaft</a:t>
            </a:r>
            <a:r>
              <a:rPr lang="en-US" dirty="0">
                <a:latin typeface="Arial" panose="020B0604020202020204" pitchFamily="34" charset="0"/>
                <a:cs typeface="Arial" panose="020B0604020202020204" pitchFamily="34" charset="0"/>
              </a:rPr>
              <a:t> für </a:t>
            </a:r>
            <a:r>
              <a:rPr lang="en-US" dirty="0" err="1">
                <a:latin typeface="Arial" panose="020B0604020202020204" pitchFamily="34" charset="0"/>
                <a:cs typeface="Arial" panose="020B0604020202020204" pitchFamily="34" charset="0"/>
              </a:rPr>
              <a:t>Internationale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Zusammenarbeit</a:t>
            </a:r>
            <a:r>
              <a:rPr lang="en-US" dirty="0">
                <a:latin typeface="Arial" panose="020B0604020202020204" pitchFamily="34" charset="0"/>
                <a:cs typeface="Arial" panose="020B0604020202020204" pitchFamily="34" charset="0"/>
              </a:rPr>
              <a:t> (GIZ).</a:t>
            </a:r>
            <a:r>
              <a:rPr lang="en-US" baseline="0" dirty="0">
                <a:latin typeface="Arial" panose="020B0604020202020204" pitchFamily="34" charset="0"/>
                <a:cs typeface="Arial" panose="020B0604020202020204" pitchFamily="34" charset="0"/>
              </a:rPr>
              <a:t> It</a:t>
            </a:r>
            <a:r>
              <a:rPr lang="en-US" dirty="0">
                <a:latin typeface="Arial" panose="020B0604020202020204" pitchFamily="34" charset="0"/>
                <a:cs typeface="Arial" panose="020B0604020202020204" pitchFamily="34" charset="0"/>
              </a:rPr>
              <a:t> focuses on developing and emerging economies. </a:t>
            </a:r>
          </a:p>
          <a:p>
            <a:pPr marL="704511" lvl="1" indent="-263405">
              <a:spcBef>
                <a:spcPts val="0"/>
              </a:spcBef>
              <a:spcAft>
                <a:spcPct val="30000"/>
              </a:spcAft>
              <a:buFont typeface="Wingdings" pitchFamily="2" charset="2"/>
              <a:buChar char="ü"/>
              <a:defRPr/>
            </a:pPr>
            <a:r>
              <a:rPr lang="en-US" b="1" dirty="0">
                <a:latin typeface="Arial" panose="020B0604020202020204" pitchFamily="34" charset="0"/>
                <a:cs typeface="Arial" panose="020B0604020202020204" pitchFamily="34" charset="0"/>
              </a:rPr>
              <a:t>Renewable-Energy-Solution-Program (RES-Program)</a:t>
            </a:r>
            <a:r>
              <a:rPr lang="en-US" dirty="0">
                <a:latin typeface="Arial" panose="020B0604020202020204" pitchFamily="34" charset="0"/>
                <a:cs typeface="Arial" panose="020B0604020202020204" pitchFamily="34" charset="0"/>
              </a:rPr>
              <a:t> is implemented by </a:t>
            </a:r>
            <a:r>
              <a:rPr lang="en-US" dirty="0" err="1">
                <a:latin typeface="Arial" panose="020B0604020202020204" pitchFamily="34" charset="0"/>
                <a:cs typeface="Arial" panose="020B0604020202020204" pitchFamily="34" charset="0"/>
              </a:rPr>
              <a:t>dena</a:t>
            </a:r>
            <a:r>
              <a:rPr lang="en-US" dirty="0">
                <a:latin typeface="Arial" panose="020B0604020202020204" pitchFamily="34" charset="0"/>
                <a:cs typeface="Arial" panose="020B0604020202020204" pitchFamily="34" charset="0"/>
              </a:rPr>
              <a:t>, the German Energy Agency. Through this program flagship projects showcasing all technologies are realized worldwide. </a:t>
            </a:r>
          </a:p>
          <a:p>
            <a:pPr marL="704511" lvl="1" indent="-263405">
              <a:spcBef>
                <a:spcPts val="0"/>
              </a:spcBef>
              <a:spcAft>
                <a:spcPct val="30000"/>
              </a:spcAft>
              <a:buFont typeface="Wingdings" pitchFamily="2" charset="2"/>
              <a:buChar char="ü"/>
              <a:defRPr/>
            </a:pPr>
            <a:r>
              <a:rPr lang="en-US" dirty="0">
                <a:latin typeface="Arial" panose="020B0604020202020204" pitchFamily="34" charset="0"/>
                <a:cs typeface="Arial" panose="020B0604020202020204" pitchFamily="34" charset="0"/>
              </a:rPr>
              <a:t>Both programs aim at facilitating business partnerships as well as the transfer of know-how.</a:t>
            </a:r>
            <a:r>
              <a:rPr lang="en-US" baseline="0" dirty="0">
                <a:latin typeface="Arial" panose="020B0604020202020204" pitchFamily="34" charset="0"/>
                <a:cs typeface="Arial" panose="020B0604020202020204" pitchFamily="34" charset="0"/>
              </a:rPr>
              <a:t> They also</a:t>
            </a:r>
            <a:r>
              <a:rPr lang="en-US" dirty="0">
                <a:latin typeface="Arial" panose="020B0604020202020204" pitchFamily="34" charset="0"/>
                <a:cs typeface="Arial" panose="020B0604020202020204" pitchFamily="34" charset="0"/>
              </a:rPr>
              <a:t> include capacity building measures. </a:t>
            </a:r>
          </a:p>
          <a:p>
            <a:pPr marL="704511" lvl="1" indent="-263405">
              <a:spcBef>
                <a:spcPts val="0"/>
              </a:spcBef>
              <a:spcAft>
                <a:spcPct val="30000"/>
              </a:spcAft>
              <a:buFont typeface="Wingdings" pitchFamily="2" charset="2"/>
              <a:buChar char="ü"/>
              <a:defRPr/>
            </a:pPr>
            <a:r>
              <a:rPr lang="en-US" dirty="0">
                <a:latin typeface="Arial" panose="020B0604020202020204" pitchFamily="34" charset="0"/>
                <a:cs typeface="Arial" panose="020B0604020202020204" pitchFamily="34" charset="0"/>
              </a:rPr>
              <a:t>Another instrument for</a:t>
            </a:r>
            <a:r>
              <a:rPr lang="en-US" baseline="0" dirty="0">
                <a:latin typeface="Arial" panose="020B0604020202020204" pitchFamily="34" charset="0"/>
                <a:cs typeface="Arial" panose="020B0604020202020204" pitchFamily="34" charset="0"/>
              </a:rPr>
              <a:t> learning about best-practice projects in your country are </a:t>
            </a:r>
            <a:r>
              <a:rPr lang="en-US" b="1" baseline="0" dirty="0">
                <a:latin typeface="Arial" panose="020B0604020202020204" pitchFamily="34" charset="0"/>
                <a:cs typeface="Arial" panose="020B0604020202020204" pitchFamily="34" charset="0"/>
              </a:rPr>
              <a:t>Technology Showcases</a:t>
            </a:r>
            <a:r>
              <a:rPr lang="en-US" b="0" baseline="0" dirty="0">
                <a:latin typeface="Arial" panose="020B0604020202020204" pitchFamily="34" charset="0"/>
                <a:cs typeface="Arial" panose="020B0604020202020204" pitchFamily="34" charset="0"/>
              </a:rPr>
              <a:t>. These showcases present implemented projects in your country that use energy-efficient technologies and expertise “made in Germany”. During these events you can meet all the companies involved in the implementation of the projects. The showcase also comprises a workshop where you will have the opportunity to discuss technical aspects with experts.</a:t>
            </a:r>
            <a:endParaRPr lang="en-US" b="0" dirty="0">
              <a:latin typeface="Arial" panose="020B0604020202020204" pitchFamily="34" charset="0"/>
              <a:cs typeface="Arial" panose="020B0604020202020204" pitchFamily="34" charset="0"/>
            </a:endParaRPr>
          </a:p>
          <a:p>
            <a:pPr marL="263405" indent="-263405">
              <a:spcBef>
                <a:spcPts val="0"/>
              </a:spcBef>
              <a:spcAft>
                <a:spcPct val="30000"/>
              </a:spcAft>
              <a:buFont typeface="Wingdings" pitchFamily="2" charset="2"/>
              <a:buChar char="ü"/>
              <a:defRPr/>
            </a:pPr>
            <a:r>
              <a:rPr lang="en-US" dirty="0">
                <a:latin typeface="Arial" panose="020B0604020202020204" pitchFamily="34" charset="0"/>
                <a:cs typeface="Arial" panose="020B0604020202020204" pitchFamily="34" charset="0"/>
              </a:rPr>
              <a:t>Besides those programs there are also more capacity building activities in which representatives from renewable energy and energy efficiency companies can take part as well as foreign decision-makers. </a:t>
            </a:r>
          </a:p>
          <a:p>
            <a:pPr marL="610934" lvl="1" indent="-169827" eaLnBrk="1" hangingPunct="1">
              <a:buFontTx/>
              <a:buChar char="•"/>
            </a:pPr>
            <a:r>
              <a:rPr lang="de-DE" altLang="de-DE" dirty="0"/>
              <a:t>European Energy Manager</a:t>
            </a:r>
            <a:r>
              <a:rPr lang="de-DE" altLang="de-DE" baseline="0" dirty="0"/>
              <a:t> (EUREM) – Training </a:t>
            </a:r>
            <a:r>
              <a:rPr lang="de-DE" altLang="de-DE" baseline="0" dirty="0" err="1"/>
              <a:t>programme</a:t>
            </a:r>
            <a:r>
              <a:rPr lang="de-DE" altLang="de-DE" baseline="0" dirty="0"/>
              <a:t> </a:t>
            </a:r>
            <a:r>
              <a:rPr lang="de-DE" altLang="de-DE" baseline="0" dirty="0" err="1"/>
              <a:t>offered</a:t>
            </a:r>
            <a:r>
              <a:rPr lang="de-DE" altLang="de-DE" baseline="0" dirty="0"/>
              <a:t> </a:t>
            </a:r>
            <a:r>
              <a:rPr lang="de-DE" altLang="de-DE" baseline="0" dirty="0" err="1"/>
              <a:t>by</a:t>
            </a:r>
            <a:r>
              <a:rPr lang="de-DE" altLang="de-DE" baseline="0" dirty="0"/>
              <a:t> </a:t>
            </a:r>
            <a:r>
              <a:rPr lang="de-DE" altLang="de-DE" baseline="0" dirty="0" err="1"/>
              <a:t>selected</a:t>
            </a:r>
            <a:r>
              <a:rPr lang="de-DE" altLang="de-DE" baseline="0" dirty="0"/>
              <a:t> German </a:t>
            </a:r>
            <a:r>
              <a:rPr lang="de-DE" altLang="de-DE" baseline="0" dirty="0" err="1"/>
              <a:t>chambers</a:t>
            </a:r>
            <a:r>
              <a:rPr lang="de-DE" altLang="de-DE" baseline="0" dirty="0"/>
              <a:t> </a:t>
            </a:r>
            <a:r>
              <a:rPr lang="de-DE" altLang="de-DE" baseline="0" dirty="0" err="1"/>
              <a:t>of</a:t>
            </a:r>
            <a:r>
              <a:rPr lang="de-DE" altLang="de-DE" baseline="0" dirty="0"/>
              <a:t> </a:t>
            </a:r>
            <a:r>
              <a:rPr lang="de-DE" altLang="de-DE" baseline="0" dirty="0" err="1"/>
              <a:t>commerce</a:t>
            </a:r>
            <a:r>
              <a:rPr lang="de-DE" altLang="de-DE" baseline="0" dirty="0"/>
              <a:t> </a:t>
            </a:r>
            <a:r>
              <a:rPr lang="de-DE" altLang="de-DE" baseline="0" dirty="0" err="1"/>
              <a:t>abroad</a:t>
            </a:r>
            <a:r>
              <a:rPr lang="de-DE" altLang="de-DE" baseline="0" dirty="0"/>
              <a:t>. Corporate </a:t>
            </a:r>
            <a:r>
              <a:rPr lang="de-DE" altLang="de-DE" baseline="0" dirty="0" err="1"/>
              <a:t>decisions-makers</a:t>
            </a:r>
            <a:r>
              <a:rPr lang="de-DE" altLang="de-DE" baseline="0" dirty="0"/>
              <a:t> </a:t>
            </a:r>
            <a:r>
              <a:rPr lang="de-DE" altLang="de-DE" baseline="0" dirty="0" err="1"/>
              <a:t>get</a:t>
            </a:r>
            <a:r>
              <a:rPr lang="de-DE" altLang="de-DE" baseline="0" dirty="0"/>
              <a:t> </a:t>
            </a:r>
            <a:r>
              <a:rPr lang="de-DE" altLang="de-DE" baseline="0" dirty="0" err="1"/>
              <a:t>the</a:t>
            </a:r>
            <a:r>
              <a:rPr lang="de-DE" altLang="de-DE" baseline="0" dirty="0"/>
              <a:t> </a:t>
            </a:r>
            <a:r>
              <a:rPr lang="de-DE" altLang="de-DE" baseline="0" dirty="0" err="1"/>
              <a:t>opportunity</a:t>
            </a:r>
            <a:r>
              <a:rPr lang="de-DE" altLang="de-DE" baseline="0" dirty="0"/>
              <a:t> </a:t>
            </a:r>
            <a:r>
              <a:rPr lang="de-DE" altLang="de-DE" baseline="0" dirty="0" err="1"/>
              <a:t>to</a:t>
            </a:r>
            <a:r>
              <a:rPr lang="de-DE" altLang="de-DE" baseline="0" dirty="0"/>
              <a:t> </a:t>
            </a:r>
            <a:r>
              <a:rPr lang="de-DE" altLang="de-DE" baseline="0" dirty="0" err="1"/>
              <a:t>acquire</a:t>
            </a:r>
            <a:r>
              <a:rPr lang="de-DE" altLang="de-DE" baseline="0" dirty="0"/>
              <a:t> </a:t>
            </a:r>
            <a:r>
              <a:rPr lang="de-DE" altLang="de-DE" baseline="0" dirty="0" err="1"/>
              <a:t>and</a:t>
            </a:r>
            <a:r>
              <a:rPr lang="de-DE" altLang="de-DE" baseline="0" dirty="0"/>
              <a:t> </a:t>
            </a:r>
            <a:r>
              <a:rPr lang="de-DE" altLang="de-DE" baseline="0" dirty="0" err="1"/>
              <a:t>extend</a:t>
            </a:r>
            <a:r>
              <a:rPr lang="de-DE" altLang="de-DE" baseline="0" dirty="0"/>
              <a:t> </a:t>
            </a:r>
            <a:r>
              <a:rPr lang="de-DE" altLang="de-DE" baseline="0" dirty="0" err="1"/>
              <a:t>their</a:t>
            </a:r>
            <a:r>
              <a:rPr lang="de-DE" altLang="de-DE" baseline="0" dirty="0"/>
              <a:t> </a:t>
            </a:r>
            <a:r>
              <a:rPr lang="de-DE" altLang="de-DE" baseline="0" dirty="0" err="1"/>
              <a:t>knowledge</a:t>
            </a:r>
            <a:r>
              <a:rPr lang="de-DE" altLang="de-DE" baseline="0" dirty="0"/>
              <a:t> </a:t>
            </a:r>
            <a:r>
              <a:rPr lang="de-DE" altLang="de-DE" baseline="0" dirty="0" err="1"/>
              <a:t>and</a:t>
            </a:r>
            <a:r>
              <a:rPr lang="de-DE" altLang="de-DE" baseline="0" dirty="0"/>
              <a:t> </a:t>
            </a:r>
            <a:r>
              <a:rPr lang="de-DE" altLang="de-DE" baseline="0" dirty="0" err="1"/>
              <a:t>expertise</a:t>
            </a:r>
            <a:r>
              <a:rPr lang="de-DE" altLang="de-DE" baseline="0" dirty="0"/>
              <a:t> </a:t>
            </a:r>
            <a:r>
              <a:rPr lang="de-DE" altLang="de-DE" baseline="0" dirty="0" err="1"/>
              <a:t>about</a:t>
            </a:r>
            <a:r>
              <a:rPr lang="de-DE" altLang="de-DE" baseline="0" dirty="0"/>
              <a:t> </a:t>
            </a:r>
            <a:r>
              <a:rPr lang="de-DE" altLang="de-DE" baseline="0" dirty="0" err="1"/>
              <a:t>energy</a:t>
            </a:r>
            <a:r>
              <a:rPr lang="de-DE" altLang="de-DE" baseline="0" dirty="0"/>
              <a:t> </a:t>
            </a:r>
            <a:r>
              <a:rPr lang="de-DE" altLang="de-DE" baseline="0" dirty="0" err="1"/>
              <a:t>efficiency</a:t>
            </a:r>
            <a:r>
              <a:rPr lang="de-DE" altLang="de-DE" baseline="0" dirty="0"/>
              <a:t>.</a:t>
            </a:r>
          </a:p>
          <a:p>
            <a:pPr marL="610934" lvl="1" indent="-169827" eaLnBrk="1" hangingPunct="1">
              <a:buFontTx/>
              <a:buChar char="•"/>
            </a:pPr>
            <a:r>
              <a:rPr lang="de-DE" altLang="de-DE" baseline="0" dirty="0"/>
              <a:t>Manager Training Programme – „Fit </a:t>
            </a:r>
            <a:r>
              <a:rPr lang="de-DE" altLang="de-DE" baseline="0" dirty="0" err="1"/>
              <a:t>for</a:t>
            </a:r>
            <a:r>
              <a:rPr lang="de-DE" altLang="de-DE" baseline="0" dirty="0"/>
              <a:t> </a:t>
            </a:r>
            <a:r>
              <a:rPr lang="de-DE" altLang="de-DE" baseline="0" dirty="0" err="1"/>
              <a:t>Partnership</a:t>
            </a:r>
            <a:r>
              <a:rPr lang="de-DE" altLang="de-DE" baseline="0" dirty="0"/>
              <a:t> </a:t>
            </a:r>
            <a:r>
              <a:rPr lang="de-DE" altLang="de-DE" baseline="0" dirty="0" err="1"/>
              <a:t>with</a:t>
            </a:r>
            <a:r>
              <a:rPr lang="de-DE" altLang="de-DE" baseline="0" dirty="0"/>
              <a:t> Germany“ – The </a:t>
            </a:r>
            <a:r>
              <a:rPr lang="de-DE" altLang="de-DE" baseline="0" dirty="0" err="1"/>
              <a:t>programme</a:t>
            </a:r>
            <a:r>
              <a:rPr lang="de-DE" altLang="de-DE" baseline="0" dirty="0"/>
              <a:t> </a:t>
            </a:r>
            <a:r>
              <a:rPr lang="de-DE" altLang="de-DE" baseline="0" dirty="0" err="1"/>
              <a:t>is</a:t>
            </a:r>
            <a:r>
              <a:rPr lang="de-DE" altLang="de-DE" baseline="0" dirty="0"/>
              <a:t> </a:t>
            </a:r>
            <a:r>
              <a:rPr lang="de-DE" altLang="de-DE" baseline="0" dirty="0" err="1"/>
              <a:t>implemented</a:t>
            </a:r>
            <a:r>
              <a:rPr lang="de-DE" altLang="de-DE" baseline="0" dirty="0"/>
              <a:t> </a:t>
            </a:r>
            <a:r>
              <a:rPr lang="de-DE" altLang="de-DE" baseline="0" dirty="0" err="1"/>
              <a:t>by</a:t>
            </a:r>
            <a:r>
              <a:rPr lang="de-DE" altLang="de-DE" baseline="0" dirty="0"/>
              <a:t> </a:t>
            </a:r>
            <a:r>
              <a:rPr lang="de-DE" altLang="de-DE" baseline="0" dirty="0" err="1"/>
              <a:t>the</a:t>
            </a:r>
            <a:r>
              <a:rPr lang="de-DE" altLang="de-DE" baseline="0" dirty="0"/>
              <a:t> GIZ. </a:t>
            </a:r>
            <a:r>
              <a:rPr lang="de-DE" altLang="de-DE" baseline="0" dirty="0" err="1"/>
              <a:t>Participating</a:t>
            </a:r>
            <a:r>
              <a:rPr lang="de-DE" altLang="de-DE" baseline="0" dirty="0"/>
              <a:t> </a:t>
            </a:r>
            <a:r>
              <a:rPr lang="de-DE" altLang="de-DE" baseline="0" dirty="0" err="1"/>
              <a:t>managers</a:t>
            </a:r>
            <a:r>
              <a:rPr lang="de-DE" altLang="de-DE" baseline="0" dirty="0"/>
              <a:t> </a:t>
            </a:r>
            <a:r>
              <a:rPr lang="de-DE" altLang="de-DE" baseline="0" dirty="0" err="1"/>
              <a:t>get</a:t>
            </a:r>
            <a:r>
              <a:rPr lang="de-DE" altLang="de-DE" baseline="0" dirty="0"/>
              <a:t> </a:t>
            </a:r>
            <a:r>
              <a:rPr lang="de-DE" altLang="de-DE" baseline="0" dirty="0" err="1"/>
              <a:t>the</a:t>
            </a:r>
            <a:r>
              <a:rPr lang="de-DE" altLang="de-DE" baseline="0" dirty="0"/>
              <a:t> </a:t>
            </a:r>
            <a:r>
              <a:rPr lang="de-DE" altLang="de-DE" baseline="0" dirty="0" err="1"/>
              <a:t>opportunity</a:t>
            </a:r>
            <a:r>
              <a:rPr lang="de-DE" altLang="de-DE" baseline="0" dirty="0"/>
              <a:t> </a:t>
            </a:r>
            <a:r>
              <a:rPr lang="de-DE" altLang="de-DE" baseline="0" dirty="0" err="1"/>
              <a:t>to</a:t>
            </a:r>
            <a:r>
              <a:rPr lang="de-DE" altLang="de-DE" baseline="0" dirty="0"/>
              <a:t> </a:t>
            </a:r>
            <a:r>
              <a:rPr lang="de-DE" altLang="de-DE" baseline="0" dirty="0" err="1"/>
              <a:t>establish</a:t>
            </a:r>
            <a:r>
              <a:rPr lang="de-DE" altLang="de-DE" baseline="0" dirty="0"/>
              <a:t> </a:t>
            </a:r>
            <a:r>
              <a:rPr lang="de-DE" altLang="de-DE" baseline="0" dirty="0" err="1"/>
              <a:t>contact</a:t>
            </a:r>
            <a:r>
              <a:rPr lang="de-DE" altLang="de-DE" baseline="0" dirty="0"/>
              <a:t> </a:t>
            </a:r>
            <a:r>
              <a:rPr lang="de-DE" altLang="de-DE" baseline="0" dirty="0" err="1"/>
              <a:t>with</a:t>
            </a:r>
            <a:r>
              <a:rPr lang="de-DE" altLang="de-DE" baseline="0" dirty="0"/>
              <a:t> potential </a:t>
            </a:r>
            <a:r>
              <a:rPr lang="de-DE" altLang="de-DE" baseline="0" dirty="0" err="1"/>
              <a:t>business</a:t>
            </a:r>
            <a:r>
              <a:rPr lang="de-DE" altLang="de-DE" baseline="0" dirty="0"/>
              <a:t> </a:t>
            </a:r>
            <a:r>
              <a:rPr lang="de-DE" altLang="de-DE" baseline="0" dirty="0" err="1"/>
              <a:t>partners</a:t>
            </a:r>
            <a:r>
              <a:rPr lang="de-DE" altLang="de-DE" baseline="0" dirty="0"/>
              <a:t> in Germany </a:t>
            </a:r>
            <a:r>
              <a:rPr lang="de-DE" altLang="de-DE" baseline="0" dirty="0" err="1"/>
              <a:t>while</a:t>
            </a:r>
            <a:r>
              <a:rPr lang="de-DE" altLang="de-DE" baseline="0" dirty="0"/>
              <a:t> </a:t>
            </a:r>
            <a:r>
              <a:rPr lang="de-DE" altLang="de-DE" baseline="0" dirty="0" err="1"/>
              <a:t>acquiring</a:t>
            </a:r>
            <a:r>
              <a:rPr lang="de-DE" altLang="de-DE" baseline="0" dirty="0"/>
              <a:t> </a:t>
            </a:r>
            <a:r>
              <a:rPr lang="de-DE" altLang="de-DE" baseline="0" dirty="0" err="1"/>
              <a:t>management</a:t>
            </a:r>
            <a:r>
              <a:rPr lang="de-DE" altLang="de-DE" baseline="0" dirty="0"/>
              <a:t> </a:t>
            </a:r>
            <a:r>
              <a:rPr lang="de-DE" altLang="de-DE" baseline="0" dirty="0" err="1"/>
              <a:t>skills</a:t>
            </a:r>
            <a:r>
              <a:rPr lang="de-DE" altLang="de-DE" baseline="0" dirty="0"/>
              <a:t> </a:t>
            </a:r>
            <a:r>
              <a:rPr lang="de-DE" altLang="de-DE" baseline="0" dirty="0" err="1"/>
              <a:t>and</a:t>
            </a:r>
            <a:r>
              <a:rPr lang="de-DE" altLang="de-DE" baseline="0" dirty="0"/>
              <a:t> </a:t>
            </a:r>
            <a:r>
              <a:rPr lang="de-DE" altLang="de-DE" baseline="0" dirty="0" err="1"/>
              <a:t>useful</a:t>
            </a:r>
            <a:r>
              <a:rPr lang="de-DE" altLang="de-DE" baseline="0" dirty="0"/>
              <a:t> </a:t>
            </a:r>
            <a:r>
              <a:rPr lang="de-DE" altLang="de-DE" baseline="0" dirty="0" err="1"/>
              <a:t>skills</a:t>
            </a:r>
            <a:r>
              <a:rPr lang="de-DE" altLang="de-DE" baseline="0" dirty="0"/>
              <a:t> </a:t>
            </a:r>
            <a:r>
              <a:rPr lang="de-DE" altLang="de-DE" baseline="0" dirty="0" err="1"/>
              <a:t>for</a:t>
            </a:r>
            <a:r>
              <a:rPr lang="de-DE" altLang="de-DE" baseline="0" dirty="0"/>
              <a:t> international </a:t>
            </a:r>
            <a:r>
              <a:rPr lang="de-DE" altLang="de-DE" baseline="0" dirty="0" err="1"/>
              <a:t>cooperation</a:t>
            </a:r>
            <a:r>
              <a:rPr lang="de-DE" altLang="de-DE" baseline="0" dirty="0"/>
              <a:t>. </a:t>
            </a:r>
            <a:endParaRPr lang="de-DE" altLang="de-DE" dirty="0"/>
          </a:p>
        </p:txBody>
      </p:sp>
    </p:spTree>
    <p:extLst>
      <p:ext uri="{BB962C8B-B14F-4D97-AF65-F5344CB8AC3E}">
        <p14:creationId xmlns:p14="http://schemas.microsoft.com/office/powerpoint/2010/main" val="4128599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1205" indent="-284103">
              <a:defRPr sz="2400">
                <a:solidFill>
                  <a:schemeClr val="tx1"/>
                </a:solidFill>
                <a:latin typeface="Arial" pitchFamily="34" charset="0"/>
                <a:ea typeface="ＭＳ Ｐゴシック" pitchFamily="34" charset="-128"/>
              </a:defRPr>
            </a:lvl2pPr>
            <a:lvl3pPr marL="1141169" indent="-226964">
              <a:defRPr sz="2400">
                <a:solidFill>
                  <a:schemeClr val="tx1"/>
                </a:solidFill>
                <a:latin typeface="Arial" pitchFamily="34" charset="0"/>
                <a:ea typeface="ＭＳ Ｐゴシック" pitchFamily="34" charset="-128"/>
              </a:defRPr>
            </a:lvl3pPr>
            <a:lvl4pPr marL="1598273" indent="-226964">
              <a:defRPr sz="2400">
                <a:solidFill>
                  <a:schemeClr val="tx1"/>
                </a:solidFill>
                <a:latin typeface="Arial" pitchFamily="34" charset="0"/>
                <a:ea typeface="ＭＳ Ｐゴシック" pitchFamily="34" charset="-128"/>
              </a:defRPr>
            </a:lvl4pPr>
            <a:lvl5pPr marL="2055375" indent="-226964">
              <a:defRPr sz="2400">
                <a:solidFill>
                  <a:schemeClr val="tx1"/>
                </a:solidFill>
                <a:latin typeface="Arial" pitchFamily="34" charset="0"/>
                <a:ea typeface="ＭＳ Ｐゴシック" pitchFamily="34" charset="-128"/>
              </a:defRPr>
            </a:lvl5pPr>
            <a:lvl6pPr marL="2512478" indent="-22696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69580" indent="-226964"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6682" indent="-226964"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3785" indent="-226964"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D701CA6-14C1-45E5-B492-C038B6027C72}" type="slidenum">
              <a:rPr lang="de-DE" altLang="de-DE" sz="1200"/>
              <a:pPr/>
              <a:t>5</a:t>
            </a:fld>
            <a:endParaRPr lang="de-DE" altLang="de-DE" sz="1200"/>
          </a:p>
        </p:txBody>
      </p:sp>
      <p:sp>
        <p:nvSpPr>
          <p:cNvPr id="43011" name="Rectangle 2"/>
          <p:cNvSpPr>
            <a:spLocks noGrp="1" noRot="1" noChangeAspect="1" noChangeArrowheads="1" noTextEdit="1"/>
          </p:cNvSpPr>
          <p:nvPr>
            <p:ph type="sldImg"/>
          </p:nvPr>
        </p:nvSpPr>
        <p:spPr>
          <a:xfrm>
            <a:off x="917575" y="744538"/>
            <a:ext cx="4962525" cy="3722687"/>
          </a:xfrm>
          <a:ln/>
        </p:spPr>
      </p:sp>
      <p:sp>
        <p:nvSpPr>
          <p:cNvPr id="43012" name="Rectangle 3"/>
          <p:cNvSpPr>
            <a:spLocks noGrp="1" noChangeArrowheads="1"/>
          </p:cNvSpPr>
          <p:nvPr>
            <p:ph type="body" idx="1"/>
          </p:nvPr>
        </p:nvSpPr>
        <p:spPr>
          <a:noFill/>
        </p:spPr>
        <p:txBody>
          <a:bodyPr/>
          <a:lstStyle/>
          <a:p>
            <a:pPr eaLnBrk="1" hangingPunct="1"/>
            <a:r>
              <a:rPr lang="de-DE" altLang="de-DE" dirty="0"/>
              <a:t>On</a:t>
            </a:r>
            <a:r>
              <a:rPr lang="de-DE" altLang="de-DE" baseline="0" dirty="0"/>
              <a:t> </a:t>
            </a:r>
            <a:r>
              <a:rPr lang="de-DE" altLang="de-DE" baseline="0" dirty="0" err="1"/>
              <a:t>the</a:t>
            </a:r>
            <a:r>
              <a:rPr lang="de-DE" altLang="de-DE" baseline="0" dirty="0"/>
              <a:t> </a:t>
            </a:r>
            <a:r>
              <a:rPr lang="de-DE" altLang="de-DE" baseline="0" dirty="0" err="1"/>
              <a:t>website</a:t>
            </a:r>
            <a:r>
              <a:rPr lang="de-DE" altLang="de-DE" baseline="0" dirty="0"/>
              <a:t> </a:t>
            </a:r>
            <a:r>
              <a:rPr lang="de-DE" altLang="de-DE" baseline="0" dirty="0" err="1"/>
              <a:t>of</a:t>
            </a:r>
            <a:r>
              <a:rPr lang="de-DE" altLang="de-DE" baseline="0" dirty="0"/>
              <a:t> </a:t>
            </a:r>
            <a:r>
              <a:rPr lang="de-DE" altLang="de-DE" baseline="0" dirty="0" err="1"/>
              <a:t>the</a:t>
            </a:r>
            <a:r>
              <a:rPr lang="de-DE" altLang="de-DE" baseline="0" dirty="0"/>
              <a:t> Germany </a:t>
            </a:r>
            <a:r>
              <a:rPr lang="de-DE" altLang="de-DE" baseline="0" dirty="0" err="1"/>
              <a:t>Energy</a:t>
            </a:r>
            <a:r>
              <a:rPr lang="de-DE" altLang="de-DE" baseline="0" dirty="0"/>
              <a:t> Solutions Initiative </a:t>
            </a:r>
            <a:r>
              <a:rPr lang="de-DE" altLang="de-DE" baseline="0" dirty="0" err="1"/>
              <a:t>you</a:t>
            </a:r>
            <a:r>
              <a:rPr lang="de-DE" altLang="de-DE" baseline="0" dirty="0"/>
              <a:t> find a </a:t>
            </a:r>
            <a:r>
              <a:rPr lang="de-DE" altLang="de-DE" baseline="0" dirty="0" err="1"/>
              <a:t>wide</a:t>
            </a:r>
            <a:r>
              <a:rPr lang="de-DE" altLang="de-DE" baseline="0" dirty="0"/>
              <a:t> </a:t>
            </a:r>
            <a:r>
              <a:rPr lang="de-DE" altLang="de-DE" baseline="0" dirty="0" err="1"/>
              <a:t>range</a:t>
            </a:r>
            <a:r>
              <a:rPr lang="de-DE" altLang="de-DE" baseline="0" dirty="0"/>
              <a:t> </a:t>
            </a:r>
            <a:r>
              <a:rPr lang="de-DE" altLang="de-DE" baseline="0" dirty="0" err="1"/>
              <a:t>of</a:t>
            </a:r>
            <a:r>
              <a:rPr lang="de-DE" altLang="de-DE" baseline="0" dirty="0"/>
              <a:t> </a:t>
            </a:r>
            <a:r>
              <a:rPr lang="de-DE" altLang="de-DE" baseline="0" dirty="0" err="1"/>
              <a:t>information</a:t>
            </a:r>
            <a:r>
              <a:rPr lang="de-DE" altLang="de-DE" baseline="0" dirty="0"/>
              <a:t>.</a:t>
            </a:r>
            <a:br>
              <a:rPr lang="de-DE" altLang="de-DE" baseline="0" dirty="0"/>
            </a:br>
            <a:r>
              <a:rPr lang="de-DE" altLang="de-DE" baseline="0" dirty="0" err="1"/>
              <a:t>When</a:t>
            </a:r>
            <a:r>
              <a:rPr lang="de-DE" altLang="de-DE" baseline="0" dirty="0"/>
              <a:t> </a:t>
            </a:r>
            <a:r>
              <a:rPr lang="de-DE" altLang="de-DE" baseline="0" dirty="0" err="1"/>
              <a:t>browsing</a:t>
            </a:r>
            <a:r>
              <a:rPr lang="de-DE" altLang="de-DE" baseline="0" dirty="0"/>
              <a:t> </a:t>
            </a:r>
            <a:r>
              <a:rPr lang="de-DE" altLang="de-DE" baseline="0" dirty="0" err="1"/>
              <a:t>the</a:t>
            </a:r>
            <a:r>
              <a:rPr lang="de-DE" altLang="de-DE" baseline="0" dirty="0"/>
              <a:t> </a:t>
            </a:r>
            <a:r>
              <a:rPr lang="de-DE" altLang="de-DE" baseline="0" dirty="0" err="1"/>
              <a:t>company</a:t>
            </a:r>
            <a:r>
              <a:rPr lang="de-DE" altLang="de-DE" baseline="0" dirty="0"/>
              <a:t> </a:t>
            </a:r>
            <a:r>
              <a:rPr lang="de-DE" altLang="de-DE" baseline="0" dirty="0" err="1"/>
              <a:t>directory</a:t>
            </a:r>
            <a:r>
              <a:rPr lang="de-DE" altLang="de-DE" baseline="0" dirty="0"/>
              <a:t>, </a:t>
            </a:r>
            <a:r>
              <a:rPr lang="de-DE" altLang="de-DE" baseline="0" dirty="0" err="1"/>
              <a:t>you</a:t>
            </a:r>
            <a:r>
              <a:rPr lang="de-DE" altLang="de-DE" baseline="0" dirty="0"/>
              <a:t> </a:t>
            </a:r>
            <a:r>
              <a:rPr lang="de-DE" altLang="de-DE" baseline="0" dirty="0" err="1"/>
              <a:t>can</a:t>
            </a:r>
            <a:r>
              <a:rPr lang="de-DE" altLang="de-DE" baseline="0" dirty="0"/>
              <a:t> also find </a:t>
            </a:r>
            <a:r>
              <a:rPr lang="de-DE" altLang="de-DE" baseline="0" dirty="0" err="1"/>
              <a:t>suitable</a:t>
            </a:r>
            <a:r>
              <a:rPr lang="de-DE" altLang="de-DE" baseline="0" dirty="0"/>
              <a:t> </a:t>
            </a:r>
            <a:r>
              <a:rPr lang="de-DE" altLang="de-DE" baseline="0" dirty="0" err="1"/>
              <a:t>business</a:t>
            </a:r>
            <a:r>
              <a:rPr lang="de-DE" altLang="de-DE" baseline="0" dirty="0"/>
              <a:t> </a:t>
            </a:r>
            <a:r>
              <a:rPr lang="de-DE" altLang="de-DE" baseline="0" dirty="0" err="1"/>
              <a:t>partners</a:t>
            </a:r>
            <a:r>
              <a:rPr lang="de-DE" altLang="de-DE" baseline="0" dirty="0"/>
              <a:t>.</a:t>
            </a:r>
            <a:br>
              <a:rPr lang="de-DE" altLang="de-DE" baseline="0" dirty="0"/>
            </a:br>
            <a:r>
              <a:rPr lang="de-DE" altLang="de-DE" baseline="0" dirty="0"/>
              <a:t>A </a:t>
            </a:r>
            <a:r>
              <a:rPr lang="de-DE" altLang="de-DE" baseline="0" dirty="0" err="1"/>
              <a:t>contact</a:t>
            </a:r>
            <a:r>
              <a:rPr lang="de-DE" altLang="de-DE" baseline="0" dirty="0"/>
              <a:t> </a:t>
            </a:r>
            <a:r>
              <a:rPr lang="de-DE" altLang="de-DE" baseline="0" dirty="0" err="1"/>
              <a:t>adress</a:t>
            </a:r>
            <a:r>
              <a:rPr lang="de-DE" altLang="de-DE" baseline="0" dirty="0"/>
              <a:t> </a:t>
            </a:r>
            <a:r>
              <a:rPr lang="de-DE" altLang="de-DE" baseline="0" dirty="0" err="1"/>
              <a:t>when</a:t>
            </a:r>
            <a:r>
              <a:rPr lang="de-DE" altLang="de-DE" baseline="0" dirty="0"/>
              <a:t> </a:t>
            </a:r>
            <a:r>
              <a:rPr lang="de-DE" altLang="de-DE" baseline="0" dirty="0" err="1"/>
              <a:t>you</a:t>
            </a:r>
            <a:r>
              <a:rPr lang="de-DE" altLang="de-DE" baseline="0" dirty="0"/>
              <a:t> </a:t>
            </a:r>
            <a:r>
              <a:rPr lang="de-DE" altLang="de-DE" baseline="0" dirty="0" err="1"/>
              <a:t>want</a:t>
            </a:r>
            <a:r>
              <a:rPr lang="de-DE" altLang="de-DE" baseline="0" dirty="0"/>
              <a:t> </a:t>
            </a:r>
            <a:r>
              <a:rPr lang="de-DE" altLang="de-DE" baseline="0" dirty="0" err="1"/>
              <a:t>to</a:t>
            </a:r>
            <a:r>
              <a:rPr lang="de-DE" altLang="de-DE" baseline="0" dirty="0"/>
              <a:t> </a:t>
            </a:r>
            <a:r>
              <a:rPr lang="de-DE" altLang="de-DE" baseline="0" dirty="0" err="1"/>
              <a:t>figure</a:t>
            </a:r>
            <a:r>
              <a:rPr lang="de-DE" altLang="de-DE" baseline="0" dirty="0"/>
              <a:t> out </a:t>
            </a:r>
            <a:r>
              <a:rPr lang="de-DE" altLang="de-DE" baseline="0" dirty="0" err="1"/>
              <a:t>more</a:t>
            </a:r>
            <a:r>
              <a:rPr lang="de-DE" altLang="de-DE" baseline="0" dirty="0"/>
              <a:t> </a:t>
            </a:r>
            <a:r>
              <a:rPr lang="de-DE" altLang="de-DE" baseline="0" dirty="0" err="1"/>
              <a:t>about</a:t>
            </a:r>
            <a:r>
              <a:rPr lang="de-DE" altLang="de-DE" baseline="0" dirty="0"/>
              <a:t> </a:t>
            </a:r>
            <a:r>
              <a:rPr lang="de-DE" altLang="de-DE" baseline="0" dirty="0" err="1"/>
              <a:t>activities</a:t>
            </a:r>
            <a:r>
              <a:rPr lang="de-DE" altLang="de-DE" baseline="0" dirty="0"/>
              <a:t> </a:t>
            </a:r>
            <a:r>
              <a:rPr lang="de-DE" altLang="de-DE" baseline="0" dirty="0" err="1"/>
              <a:t>concerning</a:t>
            </a:r>
            <a:r>
              <a:rPr lang="de-DE" altLang="de-DE" baseline="0" dirty="0"/>
              <a:t> </a:t>
            </a:r>
            <a:r>
              <a:rPr lang="de-DE" altLang="de-DE" baseline="0" dirty="0" err="1"/>
              <a:t>your</a:t>
            </a:r>
            <a:r>
              <a:rPr lang="de-DE" altLang="de-DE" baseline="0" dirty="0"/>
              <a:t> </a:t>
            </a:r>
            <a:r>
              <a:rPr lang="de-DE" altLang="de-DE" baseline="0" dirty="0" err="1"/>
              <a:t>region</a:t>
            </a:r>
            <a:endParaRPr lang="de-DE" altLang="de-DE" dirty="0"/>
          </a:p>
        </p:txBody>
      </p:sp>
    </p:spTree>
    <p:extLst>
      <p:ext uri="{BB962C8B-B14F-4D97-AF65-F5344CB8AC3E}">
        <p14:creationId xmlns:p14="http://schemas.microsoft.com/office/powerpoint/2010/main" val="3823851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r>
              <a:rPr lang="en-GB" b="1" noProof="0" dirty="0">
                <a:latin typeface="Arial"/>
                <a:cs typeface="Arial"/>
              </a:rPr>
              <a:t>Notes</a:t>
            </a:r>
          </a:p>
          <a:p>
            <a:r>
              <a:rPr lang="en-GB" b="1" noProof="0" dirty="0">
                <a:latin typeface="Arial"/>
                <a:cs typeface="Arial"/>
              </a:rPr>
              <a:t>The slide visualizes the many dimensions of the Energiewende.</a:t>
            </a:r>
          </a:p>
          <a:p>
            <a:pPr>
              <a:buFont typeface="Arial" pitchFamily="34" charset="0"/>
              <a:buNone/>
            </a:pPr>
            <a:endParaRPr lang="en-GB" b="1" baseline="0" noProof="0" dirty="0">
              <a:latin typeface="Arial"/>
              <a:cs typeface="Arial"/>
            </a:endParaRPr>
          </a:p>
          <a:p>
            <a:pPr marL="177742" indent="-177742">
              <a:buFont typeface="Arial" panose="020B0604020202020204" pitchFamily="34" charset="0"/>
              <a:buChar char="•"/>
            </a:pPr>
            <a:r>
              <a:rPr lang="en-US" dirty="0"/>
              <a:t>The </a:t>
            </a:r>
            <a:r>
              <a:rPr lang="en-US" b="1" dirty="0"/>
              <a:t>Energiewende is a fundamental restructuring and re-alignment of German energy policy</a:t>
            </a:r>
            <a:r>
              <a:rPr lang="en-US" dirty="0"/>
              <a:t>. </a:t>
            </a:r>
          </a:p>
          <a:p>
            <a:pPr marL="177742" indent="-177742">
              <a:buFont typeface="Arial" panose="020B0604020202020204" pitchFamily="34" charset="0"/>
              <a:buChar char="•"/>
            </a:pPr>
            <a:r>
              <a:rPr lang="en-US" dirty="0"/>
              <a:t>In the public discourse, however, the Energiewende is often narrowed to the electricity sector. </a:t>
            </a:r>
          </a:p>
          <a:p>
            <a:pPr marL="177742" indent="-177742">
              <a:buFont typeface="Arial" panose="020B0604020202020204" pitchFamily="34" charset="0"/>
              <a:buChar char="•"/>
            </a:pPr>
            <a:r>
              <a:rPr lang="en-US" dirty="0"/>
              <a:t>Yet, the Energiewende is multi-dimensional, has a </a:t>
            </a:r>
            <a:r>
              <a:rPr lang="en-US" b="1" dirty="0"/>
              <a:t>much larger scope and goes far beyond the power sector</a:t>
            </a:r>
            <a:r>
              <a:rPr lang="en-US" dirty="0"/>
              <a:t>.</a:t>
            </a:r>
            <a:endParaRPr lang="de-DE" dirty="0"/>
          </a:p>
          <a:p>
            <a:pPr marL="177742" indent="-177742">
              <a:buFont typeface="Arial" panose="020B0604020202020204" pitchFamily="34" charset="0"/>
              <a:buChar char="•"/>
            </a:pPr>
            <a:r>
              <a:rPr lang="en-US" dirty="0"/>
              <a:t>The formulated targets of the energy transition cannot be reached without considering, inter alia, </a:t>
            </a:r>
            <a:r>
              <a:rPr lang="en-US" b="1" dirty="0"/>
              <a:t>energy efficiency</a:t>
            </a:r>
            <a:r>
              <a:rPr lang="en-US" dirty="0"/>
              <a:t>, the </a:t>
            </a:r>
            <a:r>
              <a:rPr lang="en-US" b="1" dirty="0"/>
              <a:t>transport sector,</a:t>
            </a:r>
            <a:r>
              <a:rPr lang="en-US" dirty="0"/>
              <a:t> the </a:t>
            </a:r>
            <a:r>
              <a:rPr lang="en-US" b="1" dirty="0"/>
              <a:t>heating sector</a:t>
            </a:r>
            <a:r>
              <a:rPr lang="en-US" dirty="0"/>
              <a:t>, the modernization and new construction of </a:t>
            </a:r>
            <a:r>
              <a:rPr lang="en-US" b="1" dirty="0"/>
              <a:t>transmission grids</a:t>
            </a:r>
            <a:r>
              <a:rPr lang="en-US" dirty="0"/>
              <a:t>, energetic modernization of buildings, ongoing </a:t>
            </a:r>
            <a:r>
              <a:rPr lang="en-US" b="1" dirty="0"/>
              <a:t>research</a:t>
            </a:r>
            <a:r>
              <a:rPr lang="en-US" dirty="0"/>
              <a:t> and development of storage technologies, the consideration of the </a:t>
            </a:r>
            <a:r>
              <a:rPr lang="en-US" b="1" dirty="0"/>
              <a:t>conventional power plants</a:t>
            </a:r>
            <a:r>
              <a:rPr lang="en-US" dirty="0"/>
              <a:t>, increased </a:t>
            </a:r>
            <a:r>
              <a:rPr lang="en-US" b="1" dirty="0"/>
              <a:t>international coordination</a:t>
            </a:r>
            <a:r>
              <a:rPr lang="en-US" dirty="0"/>
              <a:t> with European partners, and last but not least the broad social and </a:t>
            </a:r>
            <a:r>
              <a:rPr lang="en-US" b="1" dirty="0"/>
              <a:t>public acceptance</a:t>
            </a:r>
            <a:r>
              <a:rPr lang="en-US" dirty="0"/>
              <a:t> of the Energiewende which includes new means of </a:t>
            </a:r>
            <a:r>
              <a:rPr lang="en-US" b="1" dirty="0"/>
              <a:t>public participation</a:t>
            </a:r>
            <a:r>
              <a:rPr lang="en-US" dirty="0"/>
              <a:t> in energy matters.</a:t>
            </a:r>
            <a:endParaRPr lang="de-DE" dirty="0"/>
          </a:p>
          <a:p>
            <a:endParaRPr lang="en-GB" dirty="0"/>
          </a:p>
          <a:p>
            <a:r>
              <a:rPr lang="en-GB" sz="1200" dirty="0">
                <a:solidFill>
                  <a:srgbClr val="000000"/>
                </a:solidFill>
              </a:rPr>
              <a:t>The </a:t>
            </a:r>
            <a:r>
              <a:rPr lang="en-GB" sz="1200" b="1" dirty="0" err="1">
                <a:solidFill>
                  <a:srgbClr val="000000"/>
                </a:solidFill>
              </a:rPr>
              <a:t>Energiewende</a:t>
            </a:r>
            <a:r>
              <a:rPr lang="en-GB" sz="1200" dirty="0">
                <a:solidFill>
                  <a:srgbClr val="000000"/>
                </a:solidFill>
              </a:rPr>
              <a:t>:</a:t>
            </a:r>
          </a:p>
          <a:p>
            <a:pPr marL="342900" indent="-342900">
              <a:buFont typeface="Arial" panose="020B0604020202020204" pitchFamily="34" charset="0"/>
              <a:buChar char="•"/>
            </a:pPr>
            <a:r>
              <a:rPr lang="en-GB" sz="1200" dirty="0">
                <a:solidFill>
                  <a:srgbClr val="000000"/>
                </a:solidFill>
              </a:rPr>
              <a:t>is a </a:t>
            </a:r>
            <a:r>
              <a:rPr lang="en-GB" sz="1200" dirty="0">
                <a:solidFill>
                  <a:srgbClr val="C00000"/>
                </a:solidFill>
              </a:rPr>
              <a:t>technological </a:t>
            </a:r>
            <a:r>
              <a:rPr lang="en-GB" sz="1200" b="1" dirty="0">
                <a:solidFill>
                  <a:srgbClr val="C00000"/>
                </a:solidFill>
              </a:rPr>
              <a:t>shift</a:t>
            </a:r>
            <a:r>
              <a:rPr lang="en-GB" sz="1200" dirty="0">
                <a:solidFill>
                  <a:srgbClr val="C00000"/>
                </a:solidFill>
              </a:rPr>
              <a:t> </a:t>
            </a:r>
            <a:r>
              <a:rPr lang="en-GB" sz="1200" dirty="0">
                <a:solidFill>
                  <a:srgbClr val="000000"/>
                </a:solidFill>
              </a:rPr>
              <a:t>away from fossil and nuclear energy towards renewables and energy efficiency.</a:t>
            </a:r>
          </a:p>
          <a:p>
            <a:pPr marL="342900" indent="-342900">
              <a:buFont typeface="Arial" panose="020B0604020202020204" pitchFamily="34" charset="0"/>
              <a:buChar char="•"/>
            </a:pPr>
            <a:r>
              <a:rPr lang="en-GB" sz="1200" dirty="0">
                <a:solidFill>
                  <a:srgbClr val="000000"/>
                </a:solidFill>
              </a:rPr>
              <a:t>is a </a:t>
            </a:r>
            <a:r>
              <a:rPr lang="en-GB" sz="1200" dirty="0">
                <a:solidFill>
                  <a:srgbClr val="C00000"/>
                </a:solidFill>
              </a:rPr>
              <a:t>fundamental </a:t>
            </a:r>
            <a:r>
              <a:rPr lang="en-GB" sz="1200" b="1" dirty="0">
                <a:solidFill>
                  <a:srgbClr val="C00000"/>
                </a:solidFill>
              </a:rPr>
              <a:t>transformation</a:t>
            </a:r>
            <a:r>
              <a:rPr lang="en-GB" sz="1200" dirty="0">
                <a:solidFill>
                  <a:srgbClr val="C00000"/>
                </a:solidFill>
              </a:rPr>
              <a:t> </a:t>
            </a:r>
            <a:r>
              <a:rPr lang="en-GB" sz="1200" dirty="0">
                <a:solidFill>
                  <a:srgbClr val="000000"/>
                </a:solidFill>
              </a:rPr>
              <a:t>of the energy system and </a:t>
            </a:r>
            <a:r>
              <a:rPr lang="en-GB" sz="1200" dirty="0">
                <a:solidFill>
                  <a:srgbClr val="C00000"/>
                </a:solidFill>
              </a:rPr>
              <a:t>re-alignment of energy policy</a:t>
            </a:r>
            <a:r>
              <a:rPr lang="en-GB" sz="1200" dirty="0">
                <a:solidFill>
                  <a:srgbClr val="000000"/>
                </a:solidFill>
              </a:rPr>
              <a:t>.</a:t>
            </a:r>
          </a:p>
          <a:p>
            <a:pPr marL="342900" indent="-342900">
              <a:buFont typeface="Arial" panose="020B0604020202020204" pitchFamily="34" charset="0"/>
              <a:buChar char="•"/>
            </a:pPr>
            <a:r>
              <a:rPr lang="en-GB" sz="1200" dirty="0">
                <a:solidFill>
                  <a:srgbClr val="000000"/>
                </a:solidFill>
              </a:rPr>
              <a:t>is an inter-generational</a:t>
            </a:r>
            <a:r>
              <a:rPr lang="en-GB" sz="1200" b="1" dirty="0">
                <a:solidFill>
                  <a:srgbClr val="000000"/>
                </a:solidFill>
              </a:rPr>
              <a:t> </a:t>
            </a:r>
            <a:r>
              <a:rPr lang="en-GB" sz="1200" b="1" dirty="0">
                <a:solidFill>
                  <a:srgbClr val="C00000"/>
                </a:solidFill>
              </a:rPr>
              <a:t>long-term process</a:t>
            </a:r>
            <a:r>
              <a:rPr lang="en-GB" sz="1200" dirty="0">
                <a:solidFill>
                  <a:srgbClr val="C00000"/>
                </a:solidFill>
              </a:rPr>
              <a:t> </a:t>
            </a:r>
            <a:r>
              <a:rPr lang="en-GB" sz="1200" dirty="0">
                <a:solidFill>
                  <a:srgbClr val="000000"/>
                </a:solidFill>
              </a:rPr>
              <a:t>with a time horizon </a:t>
            </a:r>
            <a:r>
              <a:rPr lang="en-GB" sz="1200" dirty="0">
                <a:solidFill>
                  <a:srgbClr val="C00000"/>
                </a:solidFill>
              </a:rPr>
              <a:t>until 2050 </a:t>
            </a:r>
            <a:r>
              <a:rPr lang="en-GB" sz="1200" dirty="0">
                <a:solidFill>
                  <a:srgbClr val="000000"/>
                </a:solidFill>
              </a:rPr>
              <a:t>and beyond.</a:t>
            </a:r>
          </a:p>
          <a:p>
            <a:pPr marL="342900" indent="-342900">
              <a:buFont typeface="Arial" panose="020B0604020202020204" pitchFamily="34" charset="0"/>
              <a:buChar char="•"/>
            </a:pPr>
            <a:r>
              <a:rPr lang="en-GB" sz="1200" dirty="0">
                <a:solidFill>
                  <a:srgbClr val="000000"/>
                </a:solidFill>
              </a:rPr>
              <a:t>is a </a:t>
            </a:r>
            <a:r>
              <a:rPr lang="en-GB" sz="1200" dirty="0">
                <a:solidFill>
                  <a:srgbClr val="C00000"/>
                </a:solidFill>
              </a:rPr>
              <a:t>public </a:t>
            </a:r>
            <a:r>
              <a:rPr lang="en-GB" sz="1200" b="1" dirty="0">
                <a:solidFill>
                  <a:srgbClr val="C00000"/>
                </a:solidFill>
              </a:rPr>
              <a:t>discourse</a:t>
            </a:r>
            <a:r>
              <a:rPr lang="en-GB" sz="1200" dirty="0">
                <a:solidFill>
                  <a:srgbClr val="C00000"/>
                </a:solidFill>
              </a:rPr>
              <a:t> </a:t>
            </a:r>
            <a:r>
              <a:rPr lang="en-GB" sz="1200" dirty="0"/>
              <a:t>in society </a:t>
            </a:r>
            <a:r>
              <a:rPr lang="en-GB" sz="1200" dirty="0">
                <a:solidFill>
                  <a:srgbClr val="000000"/>
                </a:solidFill>
              </a:rPr>
              <a:t>about the future of energy supply.</a:t>
            </a:r>
            <a:endParaRPr lang="en-GB" sz="1200" dirty="0"/>
          </a:p>
          <a:p>
            <a:endParaRPr lang="en-GB" dirty="0"/>
          </a:p>
        </p:txBody>
      </p:sp>
      <p:sp>
        <p:nvSpPr>
          <p:cNvPr id="4" name="Fußzeilenplatzhalter 3"/>
          <p:cNvSpPr>
            <a:spLocks noGrp="1"/>
          </p:cNvSpPr>
          <p:nvPr>
            <p:ph type="ftr" sz="quarter" idx="4"/>
          </p:nvPr>
        </p:nvSpPr>
        <p:spPr/>
        <p:txBody>
          <a:bodyPr/>
          <a:lstStyle/>
          <a:p>
            <a:pPr>
              <a:defRPr/>
            </a:pPr>
            <a:r>
              <a:rPr lang="de-DE"/>
              <a:t>Fußzeile</a:t>
            </a:r>
            <a:endParaRPr lang="de-DE" dirty="0"/>
          </a:p>
        </p:txBody>
      </p:sp>
      <p:sp>
        <p:nvSpPr>
          <p:cNvPr id="5" name="Foliennummernplatzhalter 4"/>
          <p:cNvSpPr>
            <a:spLocks noGrp="1"/>
          </p:cNvSpPr>
          <p:nvPr>
            <p:ph type="sldNum" sz="quarter" idx="5"/>
          </p:nvPr>
        </p:nvSpPr>
        <p:spPr/>
        <p:txBody>
          <a:bodyPr/>
          <a:lstStyle/>
          <a:p>
            <a:pPr>
              <a:defRPr/>
            </a:pPr>
            <a:fld id="{1E97BDFF-0AC5-494C-90C2-63A8BE427F09}" type="slidenum">
              <a:rPr lang="de-DE" smtClean="0"/>
              <a:pPr>
                <a:defRPr/>
              </a:pPr>
              <a:t>6</a:t>
            </a:fld>
            <a:endParaRPr lang="de-DE" dirty="0"/>
          </a:p>
        </p:txBody>
      </p:sp>
    </p:spTree>
    <p:extLst>
      <p:ext uri="{BB962C8B-B14F-4D97-AF65-F5344CB8AC3E}">
        <p14:creationId xmlns:p14="http://schemas.microsoft.com/office/powerpoint/2010/main" val="289705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47500" lnSpcReduction="20000"/>
          </a:bodyPr>
          <a:lstStyle/>
          <a:p>
            <a:r>
              <a:rPr lang="de-DE" b="1" dirty="0"/>
              <a:t>Notes </a:t>
            </a:r>
          </a:p>
          <a:p>
            <a:pPr marL="177691" indent="-177691">
              <a:buFont typeface="Arial" panose="020B0604020202020204" pitchFamily="34" charset="0"/>
              <a:buChar char="•"/>
            </a:pPr>
            <a:endParaRPr lang="de-DE" b="0" dirty="0"/>
          </a:p>
          <a:p>
            <a:pPr defTabSz="982385">
              <a:defRPr/>
            </a:pPr>
            <a:r>
              <a:rPr lang="en-GB" b="1" i="0" noProof="0" dirty="0"/>
              <a:t>The slide shows the so called energy triangle. This stresses the balance of all three major objectives of German energy policy</a:t>
            </a:r>
            <a:r>
              <a:rPr lang="en-GB" b="1" i="0" baseline="0" noProof="0" dirty="0"/>
              <a:t> and the Energiewende: affordable, secure and clean energy.</a:t>
            </a:r>
          </a:p>
          <a:p>
            <a:pPr defTabSz="982385">
              <a:defRPr/>
            </a:pPr>
            <a:endParaRPr lang="en-GB" b="1" i="0" baseline="0" noProof="0" dirty="0"/>
          </a:p>
          <a:p>
            <a:pPr marL="177691" indent="-177691" defTabSz="948253">
              <a:buFont typeface="Arial" panose="020B0604020202020204" pitchFamily="34" charset="0"/>
              <a:buChar char="•"/>
              <a:defRPr/>
            </a:pPr>
            <a:r>
              <a:rPr lang="en-US" dirty="0">
                <a:solidFill>
                  <a:schemeClr val="tx2"/>
                </a:solidFill>
                <a:latin typeface="Arial" panose="020B0604020202020204" pitchFamily="34" charset="0"/>
                <a:cs typeface="Arial" panose="020B0604020202020204" pitchFamily="34" charset="0"/>
              </a:rPr>
              <a:t>With the “energy transition”, Germany aims to create an “environmentally sound, secure and affordable energy supply”. (energy policy triangle)</a:t>
            </a:r>
          </a:p>
          <a:p>
            <a:pPr marL="177798" indent="-177798" defTabSz="948253">
              <a:buFont typeface="Arial" panose="020B0604020202020204" pitchFamily="34" charset="0"/>
              <a:buChar char="•"/>
              <a:defRPr/>
            </a:pPr>
            <a:r>
              <a:rPr lang="en-US" dirty="0">
                <a:solidFill>
                  <a:schemeClr val="tx2"/>
                </a:solidFill>
                <a:latin typeface="Arial" panose="020B0604020202020204" pitchFamily="34" charset="0"/>
                <a:cs typeface="Arial" panose="020B0604020202020204" pitchFamily="34" charset="0"/>
              </a:rPr>
              <a:t>The transformation of Germany’s energy supply system towards renewable energy sources is key to achieve effective environmental protection and long-term climate goals.</a:t>
            </a:r>
          </a:p>
          <a:p>
            <a:pPr marL="177798" indent="-177798" defTabSz="948253">
              <a:buFont typeface="Arial" panose="020B0604020202020204" pitchFamily="34" charset="0"/>
              <a:buChar char="•"/>
              <a:defRPr/>
            </a:pPr>
            <a:r>
              <a:rPr lang="en-US" dirty="0">
                <a:solidFill>
                  <a:schemeClr val="tx2"/>
                </a:solidFill>
                <a:latin typeface="Arial" panose="020B0604020202020204" pitchFamily="34" charset="0"/>
                <a:cs typeface="Arial" panose="020B0604020202020204" pitchFamily="34" charset="0"/>
              </a:rPr>
              <a:t>At the same time, a high level of energy security and cost-­effective solutions are crucial to ensuring that energy remains affordable and for Germany to remain a competitive industrial base in the long term.</a:t>
            </a:r>
          </a:p>
          <a:p>
            <a:pPr defTabSz="948253">
              <a:defRPr/>
            </a:pPr>
            <a:endParaRPr lang="en-US" dirty="0">
              <a:solidFill>
                <a:schemeClr val="tx2"/>
              </a:solidFill>
              <a:latin typeface="Arial" panose="020B0604020202020204" pitchFamily="34" charset="0"/>
              <a:cs typeface="Arial" panose="020B0604020202020204" pitchFamily="34" charset="0"/>
            </a:endParaRPr>
          </a:p>
          <a:p>
            <a:pPr defTabSz="948253">
              <a:defRPr/>
            </a:pPr>
            <a:r>
              <a:rPr lang="en-US" b="1" dirty="0">
                <a:solidFill>
                  <a:schemeClr val="tx2"/>
                </a:solidFill>
                <a:latin typeface="Arial" panose="020B0604020202020204" pitchFamily="34" charset="0"/>
                <a:cs typeface="Arial" panose="020B0604020202020204" pitchFamily="34" charset="0"/>
              </a:rPr>
              <a:t>Background information</a:t>
            </a:r>
          </a:p>
          <a:p>
            <a:pPr marL="177798" indent="-177798" defTabSz="948253">
              <a:buFont typeface="Arial" panose="020B0604020202020204" pitchFamily="34" charset="0"/>
              <a:buChar char="•"/>
              <a:defRPr/>
            </a:pPr>
            <a:r>
              <a:rPr lang="en-US" dirty="0">
                <a:solidFill>
                  <a:schemeClr val="tx2"/>
                </a:solidFill>
                <a:latin typeface="Arial" panose="020B0604020202020204" pitchFamily="34" charset="0"/>
                <a:cs typeface="Arial" panose="020B0604020202020204" pitchFamily="34" charset="0"/>
              </a:rPr>
              <a:t>The Energy Concept 2010 serves as the compass for steering the “energy transition” – the transformation of Germany’s energy supply system to renewable energy sources. </a:t>
            </a:r>
            <a:endParaRPr lang="en-GB" dirty="0">
              <a:solidFill>
                <a:schemeClr val="tx2"/>
              </a:solidFill>
              <a:latin typeface="Arial" panose="020B0604020202020204" pitchFamily="34" charset="0"/>
              <a:cs typeface="Arial" panose="020B0604020202020204" pitchFamily="34" charset="0"/>
            </a:endParaRPr>
          </a:p>
          <a:p>
            <a:pPr marL="177798" indent="-177798" defTabSz="948253">
              <a:buFont typeface="Arial" panose="020B0604020202020204" pitchFamily="34" charset="0"/>
              <a:buChar char="•"/>
              <a:defRPr/>
            </a:pPr>
            <a:r>
              <a:rPr lang="en-US" dirty="0">
                <a:solidFill>
                  <a:schemeClr val="tx2"/>
                </a:solidFill>
                <a:latin typeface="Arial" panose="020B0604020202020204" pitchFamily="34" charset="0"/>
                <a:cs typeface="Arial" panose="020B0604020202020204" pitchFamily="34" charset="0"/>
              </a:rPr>
              <a:t>The Energy Concept describes the road to a reliable, economical and environmentally compatible future for the energy supply system. </a:t>
            </a:r>
            <a:endParaRPr lang="en-GB" dirty="0">
              <a:solidFill>
                <a:schemeClr val="tx2"/>
              </a:solidFill>
              <a:latin typeface="Arial" panose="020B0604020202020204" pitchFamily="34" charset="0"/>
              <a:cs typeface="Arial" panose="020B0604020202020204" pitchFamily="34" charset="0"/>
            </a:endParaRPr>
          </a:p>
          <a:p>
            <a:pPr marL="177798" indent="-177798" defTabSz="948253">
              <a:buFont typeface="Arial" panose="020B0604020202020204" pitchFamily="34" charset="0"/>
              <a:buChar char="•"/>
              <a:defRPr/>
            </a:pPr>
            <a:r>
              <a:rPr lang="en-US" dirty="0">
                <a:solidFill>
                  <a:schemeClr val="tx2"/>
                </a:solidFill>
                <a:latin typeface="Arial" panose="020B0604020202020204" pitchFamily="34" charset="0"/>
                <a:cs typeface="Arial" panose="020B0604020202020204" pitchFamily="34" charset="0"/>
              </a:rPr>
              <a:t>These objectives of the “energy transition” are further detailed in the five reasons for the Energiewende (see next slide).</a:t>
            </a:r>
          </a:p>
          <a:p>
            <a:pPr defTabSz="1027278">
              <a:buFont typeface="Arial" pitchFamily="34" charset="0"/>
              <a:buChar char="•"/>
              <a:defRPr/>
            </a:pPr>
            <a:r>
              <a:rPr lang="en-GB" b="1" noProof="0" dirty="0"/>
              <a:t> Security of supply</a:t>
            </a:r>
            <a:r>
              <a:rPr lang="en-GB" b="1" baseline="0" noProof="0" dirty="0"/>
              <a:t> includes the dimensions</a:t>
            </a:r>
            <a:endParaRPr lang="en-GB" b="1" noProof="0" dirty="0"/>
          </a:p>
          <a:p>
            <a:pPr lvl="1">
              <a:buFont typeface="Arial" pitchFamily="34" charset="0"/>
              <a:buChar char="•"/>
            </a:pPr>
            <a:r>
              <a:rPr lang="en-GB" noProof="0" dirty="0">
                <a:ea typeface="Verdana" pitchFamily="34" charset="0"/>
              </a:rPr>
              <a:t> Resource availability</a:t>
            </a:r>
          </a:p>
          <a:p>
            <a:pPr lvl="1">
              <a:buFont typeface="Arial" pitchFamily="34" charset="0"/>
              <a:buChar char="•"/>
            </a:pPr>
            <a:r>
              <a:rPr lang="en-GB" noProof="0" dirty="0">
                <a:ea typeface="Verdana" pitchFamily="34" charset="0"/>
              </a:rPr>
              <a:t> Reserve capacity</a:t>
            </a:r>
          </a:p>
          <a:p>
            <a:pPr lvl="1">
              <a:buFont typeface="Arial" pitchFamily="34" charset="0"/>
              <a:buChar char="•"/>
            </a:pPr>
            <a:r>
              <a:rPr lang="en-GB" noProof="0" dirty="0">
                <a:ea typeface="Verdana" pitchFamily="34" charset="0"/>
              </a:rPr>
              <a:t> Grid stability</a:t>
            </a:r>
          </a:p>
          <a:p>
            <a:pPr lvl="1">
              <a:buFont typeface="Arial" pitchFamily="34" charset="0"/>
              <a:buChar char="•"/>
            </a:pPr>
            <a:r>
              <a:rPr lang="en-GB" noProof="0" dirty="0">
                <a:ea typeface="Verdana" pitchFamily="34" charset="0"/>
              </a:rPr>
              <a:t> Price stability</a:t>
            </a:r>
          </a:p>
          <a:p>
            <a:pPr lvl="1">
              <a:buFont typeface="Arial" pitchFamily="34" charset="0"/>
              <a:buChar char="•"/>
            </a:pPr>
            <a:r>
              <a:rPr lang="en-GB" noProof="0" dirty="0">
                <a:ea typeface="Verdana" pitchFamily="34" charset="0"/>
              </a:rPr>
              <a:t> Market stability</a:t>
            </a:r>
          </a:p>
          <a:p>
            <a:pPr lvl="1">
              <a:buFont typeface="Arial" pitchFamily="34" charset="0"/>
              <a:buChar char="•"/>
            </a:pPr>
            <a:r>
              <a:rPr lang="en-GB" noProof="0" dirty="0">
                <a:ea typeface="Verdana" pitchFamily="34" charset="0"/>
              </a:rPr>
              <a:t> Geopolitical stability</a:t>
            </a:r>
          </a:p>
          <a:p>
            <a:pPr lvl="0">
              <a:buFont typeface="Arial" pitchFamily="34" charset="0"/>
              <a:buChar char="•"/>
            </a:pPr>
            <a:r>
              <a:rPr lang="en-GB" b="0" noProof="0" dirty="0">
                <a:ea typeface="Verdana" pitchFamily="34" charset="0"/>
              </a:rPr>
              <a:t> </a:t>
            </a:r>
            <a:r>
              <a:rPr lang="en-GB" b="1" noProof="0" dirty="0">
                <a:ea typeface="Verdana" pitchFamily="34" charset="0"/>
              </a:rPr>
              <a:t>Environmentally sound</a:t>
            </a:r>
            <a:r>
              <a:rPr lang="en-GB" b="1" baseline="0" noProof="0" dirty="0">
                <a:ea typeface="Verdana" pitchFamily="34" charset="0"/>
              </a:rPr>
              <a:t> energy</a:t>
            </a:r>
          </a:p>
          <a:p>
            <a:pPr lvl="1" algn="l">
              <a:buFont typeface="Arial" pitchFamily="34" charset="0"/>
              <a:buChar char="•"/>
            </a:pPr>
            <a:r>
              <a:rPr lang="en-GB" noProof="0" dirty="0">
                <a:ea typeface="Verdana" pitchFamily="34" charset="0"/>
              </a:rPr>
              <a:t> Climate protection</a:t>
            </a:r>
          </a:p>
          <a:p>
            <a:pPr lvl="1" algn="l">
              <a:buFont typeface="Arial" pitchFamily="34" charset="0"/>
              <a:buChar char="•"/>
            </a:pPr>
            <a:r>
              <a:rPr lang="en-GB" noProof="0" dirty="0">
                <a:ea typeface="Verdana" pitchFamily="34" charset="0"/>
              </a:rPr>
              <a:t> Low or no emissions</a:t>
            </a:r>
          </a:p>
          <a:p>
            <a:pPr lvl="1" algn="l">
              <a:buFont typeface="Arial" pitchFamily="34" charset="0"/>
              <a:buChar char="•"/>
            </a:pPr>
            <a:r>
              <a:rPr lang="en-GB" noProof="0" dirty="0">
                <a:ea typeface="Verdana" pitchFamily="34" charset="0"/>
              </a:rPr>
              <a:t> Nature conservation</a:t>
            </a:r>
          </a:p>
          <a:p>
            <a:pPr lvl="1" algn="l">
              <a:buFont typeface="Arial" pitchFamily="34" charset="0"/>
              <a:buChar char="•"/>
            </a:pPr>
            <a:r>
              <a:rPr lang="en-GB" noProof="0" dirty="0">
                <a:ea typeface="Verdana" pitchFamily="34" charset="0"/>
              </a:rPr>
              <a:t> Resource efficiency</a:t>
            </a:r>
          </a:p>
          <a:p>
            <a:pPr lvl="1" algn="l">
              <a:buFont typeface="Arial" pitchFamily="34" charset="0"/>
              <a:buChar char="•"/>
            </a:pPr>
            <a:r>
              <a:rPr lang="en-GB" noProof="0" dirty="0">
                <a:ea typeface="Verdana" pitchFamily="34" charset="0"/>
              </a:rPr>
              <a:t> Low-risk energy</a:t>
            </a:r>
          </a:p>
          <a:p>
            <a:pPr>
              <a:buFont typeface="Arial" pitchFamily="34" charset="0"/>
              <a:buChar char="•"/>
            </a:pPr>
            <a:r>
              <a:rPr lang="en-GB" b="1" noProof="0" dirty="0">
                <a:ea typeface="Verdana" pitchFamily="34" charset="0"/>
              </a:rPr>
              <a:t> Affordable Energy </a:t>
            </a:r>
          </a:p>
          <a:p>
            <a:pPr lvl="1">
              <a:buFont typeface="Arial" pitchFamily="34" charset="0"/>
              <a:buChar char="•"/>
            </a:pPr>
            <a:r>
              <a:rPr lang="en-GB" noProof="0" dirty="0">
                <a:ea typeface="Verdana" pitchFamily="34" charset="0"/>
              </a:rPr>
              <a:t> Cost effectiveness</a:t>
            </a:r>
          </a:p>
          <a:p>
            <a:pPr lvl="1">
              <a:buFont typeface="Arial" pitchFamily="34" charset="0"/>
              <a:buChar char="•"/>
            </a:pPr>
            <a:r>
              <a:rPr lang="en-GB" noProof="0" dirty="0">
                <a:ea typeface="Verdana" pitchFamily="34" charset="0"/>
              </a:rPr>
              <a:t> Predictable energy prices for all consumers</a:t>
            </a:r>
          </a:p>
          <a:p>
            <a:pPr lvl="1">
              <a:buFont typeface="Arial" pitchFamily="34" charset="0"/>
              <a:buChar char="•"/>
            </a:pPr>
            <a:r>
              <a:rPr lang="en-GB" noProof="0" dirty="0">
                <a:ea typeface="Verdana" pitchFamily="34" charset="0"/>
              </a:rPr>
              <a:t> Competition in energy markets</a:t>
            </a:r>
          </a:p>
          <a:p>
            <a:pPr lvl="1">
              <a:buFont typeface="Arial" pitchFamily="34" charset="0"/>
              <a:buChar char="•"/>
            </a:pPr>
            <a:r>
              <a:rPr lang="en-GB" noProof="0" dirty="0">
                <a:ea typeface="Verdana" pitchFamily="34" charset="0"/>
              </a:rPr>
              <a:t> Fair</a:t>
            </a:r>
            <a:r>
              <a:rPr lang="en-GB" baseline="0" noProof="0" dirty="0">
                <a:ea typeface="Verdana" pitchFamily="34" charset="0"/>
              </a:rPr>
              <a:t> distribution of costs by all consumer groups</a:t>
            </a:r>
            <a:endParaRPr lang="en-GB" noProof="0" dirty="0">
              <a:ea typeface="Verdana" pitchFamily="34" charset="0"/>
            </a:endParaRPr>
          </a:p>
          <a:p>
            <a:endParaRPr lang="en-GB" noProof="0" dirty="0"/>
          </a:p>
          <a:p>
            <a:r>
              <a:rPr lang="en-GB" b="1" noProof="0" dirty="0"/>
              <a:t>Sources</a:t>
            </a:r>
            <a:endParaRPr lang="en-GB" noProof="0" dirty="0"/>
          </a:p>
          <a:p>
            <a:r>
              <a:rPr lang="de-DE" b="1" dirty="0"/>
              <a:t>BMWi 2019: </a:t>
            </a:r>
            <a:r>
              <a:rPr lang="en-US" dirty="0">
                <a:latin typeface="Arial" pitchFamily="34" charset="0"/>
                <a:cs typeface="Arial" pitchFamily="34" charset="0"/>
              </a:rPr>
              <a:t>Draft of the Integrated National Energy and Climate Plan, </a:t>
            </a:r>
            <a:r>
              <a:rPr lang="de-DE" dirty="0"/>
              <a:t>https://ec.europa.eu/energy/sites/ener/files/documents/ger_draft_necp_eng.pdf, page 13. </a:t>
            </a:r>
          </a:p>
          <a:p>
            <a:pPr indent="-192499" defTabSz="947684" fontAlgn="base">
              <a:spcBef>
                <a:spcPct val="30000"/>
              </a:spcBef>
              <a:spcAft>
                <a:spcPct val="0"/>
              </a:spcAft>
              <a:defRPr/>
            </a:pPr>
            <a:r>
              <a:rPr lang="en-GB" b="1" dirty="0">
                <a:solidFill>
                  <a:schemeClr val="tx2"/>
                </a:solidFill>
                <a:latin typeface="Arial" panose="020B0604020202020204" pitchFamily="34" charset="0"/>
                <a:cs typeface="Arial" panose="020B0604020202020204" pitchFamily="34" charset="0"/>
              </a:rPr>
              <a:t>BMWi/BMU (2010): </a:t>
            </a:r>
            <a:r>
              <a:rPr lang="en-GB" dirty="0">
                <a:solidFill>
                  <a:schemeClr val="tx2"/>
                </a:solidFill>
                <a:latin typeface="Arial" panose="020B0604020202020204" pitchFamily="34" charset="0"/>
                <a:cs typeface="Arial" panose="020B0604020202020204" pitchFamily="34" charset="0"/>
              </a:rPr>
              <a:t>Energy Concept </a:t>
            </a:r>
            <a:r>
              <a:rPr lang="en-US" dirty="0">
                <a:solidFill>
                  <a:schemeClr val="tx2"/>
                </a:solidFill>
                <a:latin typeface="Arial" panose="020B0604020202020204" pitchFamily="34" charset="0"/>
                <a:cs typeface="Arial" panose="020B0604020202020204" pitchFamily="34" charset="0"/>
              </a:rPr>
              <a:t>for an Environmentally Sound, Reliable </a:t>
            </a:r>
            <a:r>
              <a:rPr lang="de-DE" dirty="0">
                <a:solidFill>
                  <a:schemeClr val="tx2"/>
                </a:solidFill>
                <a:latin typeface="Arial" panose="020B0604020202020204" pitchFamily="34" charset="0"/>
                <a:cs typeface="Arial" panose="020B0604020202020204" pitchFamily="34" charset="0"/>
              </a:rPr>
              <a:t>and Affordable Energy Supply. 28. September </a:t>
            </a:r>
            <a:r>
              <a:rPr lang="en-GB" dirty="0">
                <a:solidFill>
                  <a:schemeClr val="tx2"/>
                </a:solidFill>
                <a:latin typeface="Arial" panose="020B0604020202020204" pitchFamily="34" charset="0"/>
                <a:cs typeface="Arial" panose="020B0604020202020204" pitchFamily="34" charset="0"/>
              </a:rPr>
              <a:t>2010: </a:t>
            </a:r>
            <a:r>
              <a:rPr lang="en-GB" dirty="0">
                <a:solidFill>
                  <a:schemeClr val="tx2"/>
                </a:solidFill>
                <a:latin typeface="Arial" panose="020B0604020202020204" pitchFamily="34" charset="0"/>
                <a:cs typeface="Arial" panose="020B0604020202020204" pitchFamily="34" charset="0"/>
                <a:hlinkClick r:id="rId3"/>
              </a:rPr>
              <a:t>http://www.germany.info/contentblob/3043402/Daten/1097719/BMUBMWi_Energy_Concept_DD.pdf</a:t>
            </a:r>
            <a:r>
              <a:rPr lang="en-GB" dirty="0">
                <a:solidFill>
                  <a:schemeClr val="tx2"/>
                </a:solidFill>
                <a:latin typeface="Arial" panose="020B0604020202020204" pitchFamily="34" charset="0"/>
                <a:cs typeface="Arial" panose="020B0604020202020204" pitchFamily="34" charset="0"/>
              </a:rPr>
              <a:t> (last accessed 02.01.17)</a:t>
            </a:r>
          </a:p>
          <a:p>
            <a:pPr indent="-192499"/>
            <a:r>
              <a:rPr lang="en-GB" b="1" noProof="0" dirty="0"/>
              <a:t>BMWi</a:t>
            </a:r>
            <a:r>
              <a:rPr lang="en-GB" b="1" baseline="0" noProof="0" dirty="0"/>
              <a:t> 2014: </a:t>
            </a:r>
            <a:r>
              <a:rPr lang="en-GB" noProof="0" dirty="0"/>
              <a:t>The Energy of the Future, First “Energy Transition” Progress Report – Summary, https://www.bmwi.de/English/Redaktion/Pdf/first-monitoring-report-energy-of-the-future,property=pdf,bereich=bmwi2012,sprache=de,rwb=true.pdf, page 4. last accessed May 2015.</a:t>
            </a:r>
          </a:p>
        </p:txBody>
      </p:sp>
      <p:sp>
        <p:nvSpPr>
          <p:cNvPr id="4" name="Foliennummernplatzhalter 3"/>
          <p:cNvSpPr>
            <a:spLocks noGrp="1"/>
          </p:cNvSpPr>
          <p:nvPr>
            <p:ph type="sldNum" sz="quarter" idx="5"/>
          </p:nvPr>
        </p:nvSpPr>
        <p:spPr/>
        <p:txBody>
          <a:bodyPr/>
          <a:lstStyle/>
          <a:p>
            <a:fld id="{EC8E54D8-71A2-43C2-AA02-845615887188}" type="slidenum">
              <a:rPr lang="de-DE" smtClean="0"/>
              <a:pPr/>
              <a:t>7</a:t>
            </a:fld>
            <a:endParaRPr lang="de-DE" dirty="0"/>
          </a:p>
        </p:txBody>
      </p:sp>
    </p:spTree>
    <p:extLst>
      <p:ext uri="{BB962C8B-B14F-4D97-AF65-F5344CB8AC3E}">
        <p14:creationId xmlns:p14="http://schemas.microsoft.com/office/powerpoint/2010/main" val="1891455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0000" lnSpcReduction="20000"/>
          </a:bodyPr>
          <a:lstStyle/>
          <a:p>
            <a:r>
              <a:rPr lang="en-GB" sz="1200" b="1" noProof="0" dirty="0">
                <a:solidFill>
                  <a:schemeClr val="tx2"/>
                </a:solidFill>
                <a:latin typeface="Arial" panose="020B0604020202020204" pitchFamily="34" charset="0"/>
                <a:cs typeface="Arial" panose="020B0604020202020204" pitchFamily="34" charset="0"/>
              </a:rPr>
              <a:t>Notes for</a:t>
            </a:r>
            <a:r>
              <a:rPr lang="en-GB" sz="1200" b="1" baseline="0" noProof="0" dirty="0">
                <a:solidFill>
                  <a:schemeClr val="tx2"/>
                </a:solidFill>
                <a:latin typeface="Arial" panose="020B0604020202020204" pitchFamily="34" charset="0"/>
                <a:cs typeface="Arial" panose="020B0604020202020204" pitchFamily="34" charset="0"/>
              </a:rPr>
              <a:t> presentation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2"/>
                </a:solidFill>
                <a:latin typeface="Arial" panose="020B0604020202020204" pitchFamily="34" charset="0"/>
                <a:cs typeface="Arial" panose="020B0604020202020204" pitchFamily="34" charset="0"/>
              </a:rPr>
              <a:t>Efficiency first, the direct use of renewables, and sector coupling form the energy transition triad.</a:t>
            </a:r>
            <a:endParaRPr lang="en-US" sz="1200" b="0" baseline="0" noProof="0" dirty="0">
              <a:solidFill>
                <a:schemeClr val="tx2"/>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olidFill>
                  <a:schemeClr val="tx2"/>
                </a:solidFill>
                <a:latin typeface="Arial" panose="020B0604020202020204" pitchFamily="34" charset="0"/>
                <a:cs typeface="Arial" panose="020B0604020202020204" pitchFamily="34" charset="0"/>
              </a:rPr>
              <a:t>‘Efficiency first’ means ‘prioritizing energy efficiency’, and doing so wherever measures to raise energy efficiency are cheaper than providing energy.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olidFill>
                  <a:schemeClr val="tx2"/>
                </a:solidFill>
                <a:latin typeface="Arial" panose="020B0604020202020204" pitchFamily="34" charset="0"/>
                <a:cs typeface="Arial" panose="020B0604020202020204" pitchFamily="34" charset="0"/>
              </a:rPr>
              <a:t>The greatest share of the remaining energy demand (i.e. that not covered by improving energy efficiency) is to be covered by the direct use of renewables.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olidFill>
                  <a:schemeClr val="tx2"/>
                </a:solidFill>
                <a:latin typeface="Arial" panose="020B0604020202020204" pitchFamily="34" charset="0"/>
                <a:cs typeface="Arial" panose="020B0604020202020204" pitchFamily="34" charset="0"/>
              </a:rPr>
              <a:t>Sector coupling means using electricity from renewables to bring the energy transition to other sectors (heating &amp; cooling, transport), and so reduce the amount of fossil energy required.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baseline="0" noProof="0" dirty="0">
              <a:solidFill>
                <a:schemeClr val="tx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baseline="0" noProof="0" dirty="0">
                <a:solidFill>
                  <a:schemeClr val="tx2"/>
                </a:solidFill>
                <a:latin typeface="Arial" panose="020B0604020202020204" pitchFamily="34" charset="0"/>
                <a:cs typeface="Arial" panose="020B0604020202020204" pitchFamily="34" charset="0"/>
              </a:rPr>
              <a:t>Background information</a:t>
            </a:r>
          </a:p>
          <a:p>
            <a:pPr marL="177815" lvl="0" indent="-177815">
              <a:buFont typeface="Arial" panose="020B0604020202020204" pitchFamily="34" charset="0"/>
              <a:buChar char="•"/>
            </a:pPr>
            <a:r>
              <a:rPr lang="de-DE" sz="1200" b="0" u="none" baseline="0" noProof="0" dirty="0">
                <a:solidFill>
                  <a:schemeClr val="tx2"/>
                </a:solidFill>
                <a:latin typeface="Arial" panose="020B0604020202020204" pitchFamily="34" charset="0"/>
                <a:cs typeface="Arial" panose="020B0604020202020204" pitchFamily="34" charset="0"/>
              </a:rPr>
              <a:t>European </a:t>
            </a:r>
            <a:r>
              <a:rPr lang="de-DE" sz="1200" b="0" u="none" baseline="0" noProof="0" dirty="0" err="1">
                <a:solidFill>
                  <a:schemeClr val="tx2"/>
                </a:solidFill>
                <a:latin typeface="Arial" panose="020B0604020202020204" pitchFamily="34" charset="0"/>
                <a:cs typeface="Arial" panose="020B0604020202020204" pitchFamily="34" charset="0"/>
              </a:rPr>
              <a:t>energy</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and</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climate</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policy</a:t>
            </a:r>
            <a:br>
              <a:rPr lang="de-DE" sz="1200" b="0" u="none" baseline="0" noProof="0" dirty="0">
                <a:solidFill>
                  <a:schemeClr val="tx2"/>
                </a:solidFill>
                <a:latin typeface="Arial" panose="020B0604020202020204" pitchFamily="34" charset="0"/>
                <a:cs typeface="Arial" panose="020B0604020202020204" pitchFamily="34" charset="0"/>
              </a:rPr>
            </a:br>
            <a:r>
              <a:rPr lang="de-DE" sz="1200" b="0" u="none" baseline="0" noProof="0" dirty="0">
                <a:solidFill>
                  <a:schemeClr val="tx2"/>
                </a:solidFill>
                <a:latin typeface="Arial" panose="020B0604020202020204" pitchFamily="34" charset="0"/>
                <a:cs typeface="Arial" panose="020B0604020202020204" pitchFamily="34" charset="0"/>
              </a:rPr>
              <a:t>The </a:t>
            </a:r>
            <a:r>
              <a:rPr lang="en-US" sz="1200" b="0" u="none" baseline="0" noProof="0" dirty="0">
                <a:solidFill>
                  <a:schemeClr val="tx2"/>
                </a:solidFill>
                <a:latin typeface="Arial" panose="020B0604020202020204" pitchFamily="34" charset="0"/>
                <a:cs typeface="Arial" panose="020B0604020202020204" pitchFamily="34" charset="0"/>
              </a:rPr>
              <a:t>EU's 2030 framework for climate and energy policies is a decisive factor in the future direction of national energy policy, and the successful delivery of the energy transition</a:t>
            </a:r>
            <a:endParaRPr lang="de-DE" sz="1200" b="1" u="none" baseline="0" noProof="0" dirty="0">
              <a:solidFill>
                <a:schemeClr val="tx2"/>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u="none" baseline="0" noProof="0" dirty="0">
                <a:solidFill>
                  <a:schemeClr val="tx2"/>
                </a:solidFill>
                <a:latin typeface="Arial" panose="020B0604020202020204" pitchFamily="34" charset="0"/>
                <a:cs typeface="Arial" panose="020B0604020202020204" pitchFamily="34" charset="0"/>
              </a:rPr>
              <a:t>Current wording speaks of Energy Efficiency and Renewables as “fundamental strategies” and “core objectives”. Past documents mentioned them as “key pillars” (e.g. the coalition agreement, </a:t>
            </a:r>
            <a:r>
              <a:rPr lang="en-GB" sz="1200" b="0" u="none" baseline="0" noProof="0" dirty="0" err="1">
                <a:solidFill>
                  <a:schemeClr val="tx2"/>
                </a:solidFill>
                <a:latin typeface="Arial" panose="020B0604020202020204" pitchFamily="34" charset="0"/>
                <a:cs typeface="Arial" panose="020B0604020202020204" pitchFamily="34" charset="0"/>
              </a:rPr>
              <a:t>KoaV</a:t>
            </a:r>
            <a:r>
              <a:rPr lang="en-GB" sz="1200" b="0" u="none" baseline="0" noProof="0" dirty="0">
                <a:solidFill>
                  <a:schemeClr val="tx2"/>
                </a:solidFill>
                <a:latin typeface="Arial" panose="020B0604020202020204" pitchFamily="34" charset="0"/>
                <a:cs typeface="Arial" panose="020B0604020202020204" pitchFamily="34" charset="0"/>
              </a:rPr>
              <a:t> 2013), and the “cornerstones” of the </a:t>
            </a:r>
            <a:r>
              <a:rPr lang="en-GB" sz="1200" b="0" u="none" baseline="0" noProof="0" dirty="0" err="1">
                <a:solidFill>
                  <a:schemeClr val="tx2"/>
                </a:solidFill>
                <a:latin typeface="Arial" panose="020B0604020202020204" pitchFamily="34" charset="0"/>
                <a:cs typeface="Arial" panose="020B0604020202020204" pitchFamily="34" charset="0"/>
              </a:rPr>
              <a:t>Energiewende</a:t>
            </a:r>
            <a:r>
              <a:rPr lang="en-GB" sz="1200" b="0" u="none" baseline="0" noProof="0" dirty="0">
                <a:solidFill>
                  <a:schemeClr val="tx2"/>
                </a:solidFill>
                <a:latin typeface="Arial" panose="020B0604020202020204" pitchFamily="34" charset="0"/>
                <a:cs typeface="Arial" panose="020B0604020202020204" pitchFamily="34" charset="0"/>
              </a:rPr>
              <a:t> (</a:t>
            </a:r>
            <a:r>
              <a:rPr lang="en-GB" sz="1200" b="0" u="none" baseline="0" noProof="0" dirty="0" err="1">
                <a:solidFill>
                  <a:schemeClr val="tx2"/>
                </a:solidFill>
                <a:latin typeface="Arial" panose="020B0604020202020204" pitchFamily="34" charset="0"/>
                <a:cs typeface="Arial" panose="020B0604020202020204" pitchFamily="34" charset="0"/>
              </a:rPr>
              <a:t>Eckpunkte</a:t>
            </a:r>
            <a:r>
              <a:rPr lang="en-GB" sz="1200" b="0" u="none" baseline="0" noProof="0" dirty="0">
                <a:solidFill>
                  <a:schemeClr val="tx2"/>
                </a:solidFill>
                <a:latin typeface="Arial" panose="020B0604020202020204" pitchFamily="34" charset="0"/>
                <a:cs typeface="Arial" panose="020B0604020202020204" pitchFamily="34" charset="0"/>
              </a:rPr>
              <a:t> 1.7.2015). “Key pillars” is outdated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u="none" baseline="0" noProof="0" dirty="0">
                <a:solidFill>
                  <a:schemeClr val="tx2"/>
                </a:solidFill>
                <a:latin typeface="Arial" panose="020B0604020202020204" pitchFamily="34" charset="0"/>
                <a:cs typeface="Arial" panose="020B0604020202020204" pitchFamily="34" charset="0"/>
              </a:rPr>
              <a:t>Alternative </a:t>
            </a:r>
            <a:r>
              <a:rPr lang="de-DE" sz="1200" b="0" u="none" baseline="0" noProof="0" dirty="0" err="1">
                <a:solidFill>
                  <a:schemeClr val="tx2"/>
                </a:solidFill>
                <a:latin typeface="Arial" panose="020B0604020202020204" pitchFamily="34" charset="0"/>
                <a:cs typeface="Arial" panose="020B0604020202020204" pitchFamily="34" charset="0"/>
              </a:rPr>
              <a:t>ways</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to</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structure</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the</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main</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elements</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of</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the</a:t>
            </a:r>
            <a:r>
              <a:rPr lang="de-DE" sz="1200" b="0" u="none" baseline="0" noProof="0" dirty="0">
                <a:solidFill>
                  <a:schemeClr val="tx2"/>
                </a:solidFill>
                <a:latin typeface="Arial" panose="020B0604020202020204" pitchFamily="34" charset="0"/>
                <a:cs typeface="Arial" panose="020B0604020202020204" pitchFamily="34" charset="0"/>
              </a:rPr>
              <a:t> Energiewende </a:t>
            </a:r>
            <a:r>
              <a:rPr lang="de-DE" sz="1200" b="0" u="none" baseline="0" noProof="0" dirty="0" err="1">
                <a:solidFill>
                  <a:schemeClr val="tx2"/>
                </a:solidFill>
                <a:latin typeface="Arial" panose="020B0604020202020204" pitchFamily="34" charset="0"/>
                <a:cs typeface="Arial" panose="020B0604020202020204" pitchFamily="34" charset="0"/>
              </a:rPr>
              <a:t>are</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the</a:t>
            </a:r>
            <a:r>
              <a:rPr lang="de-DE" sz="1200" b="0" u="none" baseline="0" noProof="0" dirty="0">
                <a:solidFill>
                  <a:schemeClr val="tx2"/>
                </a:solidFill>
                <a:latin typeface="Arial" panose="020B0604020202020204" pitchFamily="34" charset="0"/>
                <a:cs typeface="Arial" panose="020B0604020202020204" pitchFamily="34" charset="0"/>
              </a:rPr>
              <a:t> 10 </a:t>
            </a:r>
            <a:r>
              <a:rPr lang="de-DE" sz="1200" b="0" u="none" baseline="0" noProof="0" dirty="0" err="1">
                <a:solidFill>
                  <a:schemeClr val="tx2"/>
                </a:solidFill>
                <a:latin typeface="Arial" panose="020B0604020202020204" pitchFamily="34" charset="0"/>
                <a:cs typeface="Arial" panose="020B0604020202020204" pitchFamily="34" charset="0"/>
              </a:rPr>
              <a:t>items</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of</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the</a:t>
            </a:r>
            <a:r>
              <a:rPr lang="de-DE" sz="1200" b="0" u="none" baseline="0" noProof="0" dirty="0">
                <a:solidFill>
                  <a:schemeClr val="tx2"/>
                </a:solidFill>
                <a:latin typeface="Arial" panose="020B0604020202020204" pitchFamily="34" charset="0"/>
                <a:cs typeface="Arial" panose="020B0604020202020204" pitchFamily="34" charset="0"/>
              </a:rPr>
              <a:t> German </a:t>
            </a:r>
            <a:r>
              <a:rPr lang="de-DE" sz="1200" b="0" u="none" baseline="0" noProof="0" dirty="0" err="1">
                <a:solidFill>
                  <a:schemeClr val="tx2"/>
                </a:solidFill>
                <a:latin typeface="Arial" panose="020B0604020202020204" pitchFamily="34" charset="0"/>
                <a:cs typeface="Arial" panose="020B0604020202020204" pitchFamily="34" charset="0"/>
              </a:rPr>
              <a:t>energy</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agenda</a:t>
            </a:r>
            <a:r>
              <a:rPr lang="de-DE" sz="1200" b="0" u="none" baseline="0" noProof="0" dirty="0">
                <a:solidFill>
                  <a:schemeClr val="tx2"/>
                </a:solidFill>
                <a:latin typeface="Arial" panose="020B0604020202020204" pitchFamily="34" charset="0"/>
                <a:cs typeface="Arial" panose="020B0604020202020204" pitchFamily="34" charset="0"/>
              </a:rPr>
              <a:t> („10-Punkte-Energie-Agenda). These </a:t>
            </a:r>
            <a:r>
              <a:rPr lang="de-DE" sz="1200" b="0" u="none" baseline="0" noProof="0" dirty="0" err="1">
                <a:solidFill>
                  <a:schemeClr val="tx2"/>
                </a:solidFill>
                <a:latin typeface="Arial" panose="020B0604020202020204" pitchFamily="34" charset="0"/>
                <a:cs typeface="Arial" panose="020B0604020202020204" pitchFamily="34" charset="0"/>
              </a:rPr>
              <a:t>areas</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are</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tackled</a:t>
            </a:r>
            <a:r>
              <a:rPr lang="de-DE" sz="1200" b="0" u="none" baseline="0" noProof="0" dirty="0">
                <a:solidFill>
                  <a:schemeClr val="tx2"/>
                </a:solidFill>
                <a:latin typeface="Arial" panose="020B0604020202020204" pitchFamily="34" charset="0"/>
                <a:cs typeface="Arial" panose="020B0604020202020204" pitchFamily="34" charset="0"/>
              </a:rPr>
              <a:t> in </a:t>
            </a:r>
            <a:r>
              <a:rPr lang="de-DE" sz="1200" b="0" u="none" baseline="0" noProof="0" dirty="0" err="1">
                <a:solidFill>
                  <a:schemeClr val="tx2"/>
                </a:solidFill>
                <a:latin typeface="Arial" panose="020B0604020202020204" pitchFamily="34" charset="0"/>
                <a:cs typeface="Arial" panose="020B0604020202020204" pitchFamily="34" charset="0"/>
              </a:rPr>
              <a:t>the</a:t>
            </a:r>
            <a:r>
              <a:rPr lang="de-DE" sz="1200" b="0" u="none" baseline="0" noProof="0" dirty="0">
                <a:solidFill>
                  <a:schemeClr val="tx2"/>
                </a:solidFill>
                <a:latin typeface="Arial" panose="020B0604020202020204" pitchFamily="34" charset="0"/>
                <a:cs typeface="Arial" panose="020B0604020202020204" pitchFamily="34" charset="0"/>
              </a:rPr>
              <a:t> 10 </a:t>
            </a:r>
            <a:r>
              <a:rPr lang="de-DE" sz="1200" b="0" u="none" baseline="0" noProof="0" dirty="0" err="1">
                <a:solidFill>
                  <a:schemeClr val="tx2"/>
                </a:solidFill>
                <a:latin typeface="Arial" panose="020B0604020202020204" pitchFamily="34" charset="0"/>
                <a:cs typeface="Arial" panose="020B0604020202020204" pitchFamily="34" charset="0"/>
              </a:rPr>
              <a:t>central</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projects</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of</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the</a:t>
            </a:r>
            <a:r>
              <a:rPr lang="de-DE" sz="1200" b="0" u="none" baseline="0" noProof="0" dirty="0">
                <a:solidFill>
                  <a:schemeClr val="tx2"/>
                </a:solidFill>
                <a:latin typeface="Arial" panose="020B0604020202020204" pitchFamily="34" charset="0"/>
                <a:cs typeface="Arial" panose="020B0604020202020204" pitchFamily="34" charset="0"/>
              </a:rPr>
              <a:t> Energiewende (</a:t>
            </a:r>
            <a:r>
              <a:rPr lang="de-DE" sz="1200" b="0" u="none" baseline="0" noProof="0" dirty="0" err="1">
                <a:solidFill>
                  <a:schemeClr val="tx2"/>
                </a:solidFill>
                <a:latin typeface="Arial" panose="020B0604020202020204" pitchFamily="34" charset="0"/>
                <a:cs typeface="Arial" panose="020B0604020202020204" pitchFamily="34" charset="0"/>
              </a:rPr>
              <a:t>see</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slide</a:t>
            </a:r>
            <a:r>
              <a:rPr lang="de-DE" sz="1200" b="0" u="none" baseline="0" noProof="0" dirty="0">
                <a:solidFill>
                  <a:schemeClr val="tx2"/>
                </a:solidFill>
                <a:latin typeface="Arial" panose="020B0604020202020204" pitchFamily="34" charset="0"/>
                <a:cs typeface="Arial" panose="020B0604020202020204" pitchFamily="34" charset="0"/>
              </a:rPr>
              <a:t> on </a:t>
            </a:r>
            <a:r>
              <a:rPr lang="de-DE" sz="1200" b="0" u="none" baseline="0" noProof="0" dirty="0" err="1">
                <a:solidFill>
                  <a:schemeClr val="tx2"/>
                </a:solidFill>
                <a:latin typeface="Arial" panose="020B0604020202020204" pitchFamily="34" charset="0"/>
                <a:cs typeface="Arial" panose="020B0604020202020204" pitchFamily="34" charset="0"/>
              </a:rPr>
              <a:t>the</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implementation</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of</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the</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most</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important</a:t>
            </a:r>
            <a:r>
              <a:rPr lang="de-DE" sz="1200" b="0" u="none" baseline="0" noProof="0" dirty="0">
                <a:solidFill>
                  <a:schemeClr val="tx2"/>
                </a:solidFill>
                <a:latin typeface="Arial" panose="020B0604020202020204" pitchFamily="34" charset="0"/>
                <a:cs typeface="Arial" panose="020B0604020202020204" pitchFamily="34" charset="0"/>
              </a:rPr>
              <a:t> </a:t>
            </a:r>
            <a:r>
              <a:rPr lang="de-DE" sz="1200" b="0" u="none" baseline="0" noProof="0" dirty="0" err="1">
                <a:solidFill>
                  <a:schemeClr val="tx2"/>
                </a:solidFill>
                <a:latin typeface="Arial" panose="020B0604020202020204" pitchFamily="34" charset="0"/>
                <a:cs typeface="Arial" panose="020B0604020202020204" pitchFamily="34" charset="0"/>
              </a:rPr>
              <a:t>projects</a:t>
            </a:r>
            <a:r>
              <a:rPr lang="de-DE" sz="1200" b="0" u="none" baseline="0" noProof="0" dirty="0">
                <a:solidFill>
                  <a:schemeClr val="tx2"/>
                </a:solidFill>
                <a:latin typeface="Arial" panose="020B0604020202020204" pitchFamily="34" charset="0"/>
                <a:cs typeface="Arial" panose="020B0604020202020204" pitchFamily="34" charset="0"/>
              </a:rPr>
              <a:t>)</a:t>
            </a:r>
            <a:endParaRPr lang="en-GB" sz="1200" u="none" baseline="0" noProof="0" dirty="0">
              <a:solidFill>
                <a:schemeClr val="tx2"/>
              </a:solidFill>
              <a:latin typeface="Arial" panose="020B0604020202020204" pitchFamily="34" charset="0"/>
              <a:cs typeface="Arial" panose="020B0604020202020204" pitchFamily="34" charset="0"/>
            </a:endParaRPr>
          </a:p>
          <a:p>
            <a:endParaRPr lang="en-GB" sz="1200" baseline="0" noProof="0" dirty="0">
              <a:solidFill>
                <a:schemeClr val="tx2"/>
              </a:solidFill>
              <a:latin typeface="Arial" panose="020B0604020202020204" pitchFamily="34" charset="0"/>
              <a:cs typeface="Arial" panose="020B0604020202020204" pitchFamily="34" charset="0"/>
            </a:endParaRPr>
          </a:p>
          <a:p>
            <a:r>
              <a:rPr lang="en-GB" sz="1200" b="1" noProof="0" dirty="0">
                <a:solidFill>
                  <a:schemeClr val="tx2"/>
                </a:solidFill>
                <a:latin typeface="Arial" panose="020B0604020202020204" pitchFamily="34" charset="0"/>
                <a:cs typeface="Arial" panose="020B0604020202020204" pitchFamily="34" charset="0"/>
              </a:rPr>
              <a:t>Sources</a:t>
            </a:r>
            <a:endParaRPr lang="en-GB" sz="1200" noProof="0" dirty="0">
              <a:solidFill>
                <a:schemeClr val="tx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err="1">
                <a:solidFill>
                  <a:schemeClr val="tx2"/>
                </a:solidFill>
                <a:latin typeface="Arial" panose="020B0604020202020204" pitchFamily="34" charset="0"/>
                <a:cs typeface="Arial" panose="020B0604020202020204" pitchFamily="34" charset="0"/>
              </a:rPr>
              <a:t>BMWi</a:t>
            </a:r>
            <a:r>
              <a:rPr lang="en-GB" sz="1200" dirty="0">
                <a:solidFill>
                  <a:schemeClr val="tx2"/>
                </a:solidFill>
                <a:latin typeface="Arial" panose="020B0604020202020204" pitchFamily="34" charset="0"/>
                <a:cs typeface="Arial" panose="020B0604020202020204" pitchFamily="34" charset="0"/>
              </a:rPr>
              <a:t>/BMU (2010): Energy Concept </a:t>
            </a:r>
            <a:r>
              <a:rPr lang="en-US" sz="1200" dirty="0">
                <a:solidFill>
                  <a:schemeClr val="tx2"/>
                </a:solidFill>
                <a:latin typeface="Arial" panose="020B0604020202020204" pitchFamily="34" charset="0"/>
                <a:cs typeface="Arial" panose="020B0604020202020204" pitchFamily="34" charset="0"/>
              </a:rPr>
              <a:t>for an Environmentally Sound, Reliable </a:t>
            </a:r>
            <a:r>
              <a:rPr lang="de-DE" sz="1200" dirty="0" err="1">
                <a:solidFill>
                  <a:schemeClr val="tx2"/>
                </a:solidFill>
                <a:latin typeface="Arial" panose="020B0604020202020204" pitchFamily="34" charset="0"/>
                <a:cs typeface="Arial" panose="020B0604020202020204" pitchFamily="34" charset="0"/>
              </a:rPr>
              <a:t>and</a:t>
            </a:r>
            <a:r>
              <a:rPr lang="de-DE" sz="1200" dirty="0">
                <a:solidFill>
                  <a:schemeClr val="tx2"/>
                </a:solidFill>
                <a:latin typeface="Arial" panose="020B0604020202020204" pitchFamily="34" charset="0"/>
                <a:cs typeface="Arial" panose="020B0604020202020204" pitchFamily="34" charset="0"/>
              </a:rPr>
              <a:t> </a:t>
            </a:r>
            <a:r>
              <a:rPr lang="de-DE" sz="1200" dirty="0" err="1">
                <a:solidFill>
                  <a:schemeClr val="tx2"/>
                </a:solidFill>
                <a:latin typeface="Arial" panose="020B0604020202020204" pitchFamily="34" charset="0"/>
                <a:cs typeface="Arial" panose="020B0604020202020204" pitchFamily="34" charset="0"/>
              </a:rPr>
              <a:t>Affordable</a:t>
            </a:r>
            <a:r>
              <a:rPr lang="de-DE" sz="1200" dirty="0">
                <a:solidFill>
                  <a:schemeClr val="tx2"/>
                </a:solidFill>
                <a:latin typeface="Arial" panose="020B0604020202020204" pitchFamily="34" charset="0"/>
                <a:cs typeface="Arial" panose="020B0604020202020204" pitchFamily="34" charset="0"/>
              </a:rPr>
              <a:t> Energy Supply 28. September </a:t>
            </a:r>
            <a:r>
              <a:rPr lang="en-GB" sz="1200" dirty="0">
                <a:solidFill>
                  <a:schemeClr val="tx2"/>
                </a:solidFill>
                <a:latin typeface="Arial" panose="020B0604020202020204" pitchFamily="34" charset="0"/>
                <a:cs typeface="Arial" panose="020B0604020202020204" pitchFamily="34" charset="0"/>
              </a:rPr>
              <a:t>2010, p. 7; p. 11-13; p. 18-21: </a:t>
            </a:r>
            <a:r>
              <a:rPr lang="en-GB" sz="1200" dirty="0">
                <a:solidFill>
                  <a:schemeClr val="tx2"/>
                </a:solidFill>
                <a:latin typeface="Arial" panose="020B0604020202020204" pitchFamily="34" charset="0"/>
                <a:cs typeface="Arial" panose="020B0604020202020204" pitchFamily="34" charset="0"/>
                <a:hlinkClick r:id="rId3"/>
              </a:rPr>
              <a:t>http://www.germany.info/contentblob/3043402/Daten/1097719/BMUBMWi_Energy_Concept_DD.pdf</a:t>
            </a:r>
            <a:r>
              <a:rPr lang="en-GB" sz="1200" dirty="0">
                <a:solidFill>
                  <a:schemeClr val="tx2"/>
                </a:solidFill>
                <a:latin typeface="Arial" panose="020B0604020202020204" pitchFamily="34" charset="0"/>
                <a:cs typeface="Arial" panose="020B0604020202020204" pitchFamily="34" charset="0"/>
              </a:rPr>
              <a:t> (last accessed 06.05.14)</a:t>
            </a:r>
          </a:p>
          <a:p>
            <a:pPr marL="171450" indent="-171450">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Pictures: BMU.</a:t>
            </a:r>
          </a:p>
          <a:p>
            <a:pPr marL="171450" indent="-171450">
              <a:buFont typeface="Arial" panose="020B0604020202020204" pitchFamily="34" charset="0"/>
              <a:buChar char="•"/>
            </a:pPr>
            <a:r>
              <a:rPr lang="en-US" sz="1200" dirty="0" err="1">
                <a:solidFill>
                  <a:schemeClr val="tx2"/>
                </a:solidFill>
                <a:latin typeface="Arial" panose="020B0604020202020204" pitchFamily="34" charset="0"/>
                <a:cs typeface="Arial" panose="020B0604020202020204" pitchFamily="34" charset="0"/>
              </a:rPr>
              <a:t>BMWi</a:t>
            </a:r>
            <a:r>
              <a:rPr lang="en-US" sz="1200" dirty="0">
                <a:solidFill>
                  <a:schemeClr val="tx2"/>
                </a:solidFill>
                <a:latin typeface="Arial" panose="020B0604020202020204" pitchFamily="34" charset="0"/>
                <a:cs typeface="Arial" panose="020B0604020202020204" pitchFamily="34" charset="0"/>
              </a:rPr>
              <a:t> (2017)</a:t>
            </a:r>
            <a:r>
              <a:rPr lang="en-US" sz="1200" baseline="0" dirty="0">
                <a:solidFill>
                  <a:schemeClr val="tx2"/>
                </a:solidFill>
                <a:latin typeface="Arial" panose="020B0604020202020204" pitchFamily="34" charset="0"/>
                <a:cs typeface="Arial" panose="020B0604020202020204" pitchFamily="34" charset="0"/>
              </a:rPr>
              <a:t> website, A target architecture for the energy transition: from policy goals to specific measures, http://www.bmwi.de/Redaktion/EN/Artikel/Energy/target-architecture.html, last accessed: 01.02.2017</a:t>
            </a:r>
          </a:p>
          <a:p>
            <a:pPr marL="171450" indent="-171450">
              <a:buFont typeface="Arial" panose="020B0604020202020204" pitchFamily="34" charset="0"/>
              <a:buChar char="•"/>
            </a:pPr>
            <a:r>
              <a:rPr lang="en-US" sz="1200" baseline="0" dirty="0" err="1">
                <a:solidFill>
                  <a:schemeClr val="tx2"/>
                </a:solidFill>
                <a:latin typeface="Arial" panose="020B0604020202020204" pitchFamily="34" charset="0"/>
                <a:cs typeface="Arial" panose="020B0604020202020204" pitchFamily="34" charset="0"/>
              </a:rPr>
              <a:t>BMWi</a:t>
            </a:r>
            <a:r>
              <a:rPr lang="en-US" sz="1200" baseline="0" dirty="0">
                <a:solidFill>
                  <a:schemeClr val="tx2"/>
                </a:solidFill>
                <a:latin typeface="Arial" panose="020B0604020202020204" pitchFamily="34" charset="0"/>
                <a:cs typeface="Arial" panose="020B0604020202020204" pitchFamily="34" charset="0"/>
              </a:rPr>
              <a:t> (2017): What does ‘Efficiency First’ actually mean?, http://www.bmwi-energiewende.de/EWD/Redaktion/EN/Newsletter/2017/02/Meldung/direkt-account.html, last accessed: 20.02.2017</a:t>
            </a:r>
            <a:endParaRPr lang="en-GB" sz="1200" dirty="0">
              <a:solidFill>
                <a:schemeClr val="tx2"/>
              </a:solidFill>
              <a:latin typeface="Arial" panose="020B0604020202020204" pitchFamily="34" charset="0"/>
              <a:cs typeface="Arial" panose="020B0604020202020204" pitchFamily="34" charset="0"/>
            </a:endParaRPr>
          </a:p>
          <a:p>
            <a:pPr marL="0" indent="0">
              <a:buFont typeface="Symbol" panose="05050102010706020507" pitchFamily="18" charset="2"/>
              <a:buNone/>
            </a:pPr>
            <a:endParaRPr lang="de-DE" sz="1200" dirty="0">
              <a:solidFill>
                <a:schemeClr val="tx2"/>
              </a:solidFill>
              <a:latin typeface="Arial" panose="020B0604020202020204" pitchFamily="34" charset="0"/>
              <a:cs typeface="Arial" panose="020B0604020202020204" pitchFamily="34" charset="0"/>
            </a:endParaRPr>
          </a:p>
          <a:p>
            <a:pPr marL="0" indent="0">
              <a:buFont typeface="Symbol" panose="05050102010706020507" pitchFamily="18" charset="2"/>
              <a:buNone/>
            </a:pPr>
            <a:r>
              <a:rPr lang="de-DE" sz="1200" b="1" dirty="0">
                <a:solidFill>
                  <a:schemeClr val="tx2"/>
                </a:solidFill>
                <a:latin typeface="Arial" panose="020B0604020202020204" pitchFamily="34" charset="0"/>
                <a:cs typeface="Arial" panose="020B0604020202020204" pitchFamily="34" charset="0"/>
              </a:rPr>
              <a:t>Keywords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2"/>
                </a:solidFill>
                <a:effectLst/>
                <a:latin typeface="Arial" panose="020B0604020202020204" pitchFamily="34" charset="0"/>
                <a:ea typeface="+mn-ea"/>
                <a:cs typeface="Arial" panose="020B0604020202020204" pitchFamily="34" charset="0"/>
              </a:rPr>
              <a:t>Region: Germany</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2"/>
                </a:solidFill>
                <a:effectLst/>
                <a:latin typeface="Arial" panose="020B0604020202020204" pitchFamily="34" charset="0"/>
                <a:ea typeface="+mn-ea"/>
                <a:cs typeface="Arial" panose="020B0604020202020204" pitchFamily="34" charset="0"/>
              </a:rPr>
              <a:t>Topic: Basics</a:t>
            </a:r>
            <a:r>
              <a:rPr lang="de-DE" sz="1200" kern="1200" dirty="0">
                <a:solidFill>
                  <a:schemeClr val="tx2"/>
                </a:solidFill>
                <a:effectLst/>
                <a:latin typeface="Arial" panose="020B0604020202020204" pitchFamily="34" charset="0"/>
                <a:ea typeface="+mn-ea"/>
                <a:cs typeface="Arial" panose="020B0604020202020204" pitchFamily="34" charset="0"/>
              </a:rPr>
              <a:t> Energiewende </a:t>
            </a:r>
          </a:p>
          <a:p>
            <a:r>
              <a:rPr lang="en-GB" sz="1200" kern="1200" dirty="0">
                <a:solidFill>
                  <a:schemeClr val="tx2"/>
                </a:solidFill>
                <a:effectLst/>
                <a:latin typeface="Arial" panose="020B0604020202020204" pitchFamily="34" charset="0"/>
                <a:ea typeface="+mn-ea"/>
                <a:cs typeface="Arial" panose="020B0604020202020204" pitchFamily="34" charset="0"/>
              </a:rPr>
              <a:t>Keywords:</a:t>
            </a:r>
            <a:r>
              <a:rPr lang="en-GB" sz="1200" kern="1200" baseline="0" dirty="0">
                <a:solidFill>
                  <a:schemeClr val="tx2"/>
                </a:solidFill>
                <a:effectLst/>
                <a:latin typeface="Arial" panose="020B0604020202020204" pitchFamily="34" charset="0"/>
                <a:ea typeface="+mn-ea"/>
                <a:cs typeface="Arial" panose="020B0604020202020204" pitchFamily="34" charset="0"/>
              </a:rPr>
              <a:t> </a:t>
            </a:r>
            <a:r>
              <a:rPr lang="en-GB" sz="1200" kern="1200" dirty="0">
                <a:solidFill>
                  <a:schemeClr val="tx2"/>
                </a:solidFill>
                <a:effectLst/>
                <a:latin typeface="Arial" panose="020B0604020202020204" pitchFamily="34" charset="0"/>
                <a:ea typeface="+mn-ea"/>
                <a:cs typeface="Arial" panose="020B0604020202020204" pitchFamily="34" charset="0"/>
              </a:rPr>
              <a:t>Pillars of the </a:t>
            </a:r>
            <a:r>
              <a:rPr lang="en-GB" sz="1200" kern="1200" dirty="0" err="1">
                <a:solidFill>
                  <a:schemeClr val="tx2"/>
                </a:solidFill>
                <a:effectLst/>
                <a:latin typeface="Arial" panose="020B0604020202020204" pitchFamily="34" charset="0"/>
                <a:ea typeface="+mn-ea"/>
                <a:cs typeface="Arial" panose="020B0604020202020204" pitchFamily="34" charset="0"/>
              </a:rPr>
              <a:t>Energiewende</a:t>
            </a:r>
            <a:r>
              <a:rPr lang="en-GB" sz="1200" kern="1200" dirty="0">
                <a:solidFill>
                  <a:schemeClr val="tx2"/>
                </a:solidFill>
                <a:effectLst/>
                <a:latin typeface="Arial" panose="020B0604020202020204" pitchFamily="34" charset="0"/>
                <a:ea typeface="+mn-ea"/>
                <a:cs typeface="Arial" panose="020B0604020202020204" pitchFamily="34" charset="0"/>
              </a:rPr>
              <a:t>,</a:t>
            </a:r>
            <a:r>
              <a:rPr lang="en-GB" sz="1200" kern="1200" baseline="0" dirty="0">
                <a:solidFill>
                  <a:schemeClr val="tx2"/>
                </a:solidFill>
                <a:effectLst/>
                <a:latin typeface="Arial" panose="020B0604020202020204" pitchFamily="34" charset="0"/>
                <a:ea typeface="+mn-ea"/>
                <a:cs typeface="Arial" panose="020B0604020202020204" pitchFamily="34" charset="0"/>
              </a:rPr>
              <a:t> policies, context, background information</a:t>
            </a:r>
            <a:endParaRPr lang="en-GB" sz="1200" dirty="0">
              <a:solidFill>
                <a:schemeClr val="tx2"/>
              </a:solidFill>
              <a:latin typeface="Arial" panose="020B0604020202020204" pitchFamily="34" charset="0"/>
              <a:cs typeface="Arial" panose="020B0604020202020204" pitchFamily="34" charset="0"/>
            </a:endParaRPr>
          </a:p>
          <a:p>
            <a:endParaRPr lang="en-GB" dirty="0"/>
          </a:p>
        </p:txBody>
      </p:sp>
      <p:sp>
        <p:nvSpPr>
          <p:cNvPr id="4" name="Fußzeilenplatzhalter 3"/>
          <p:cNvSpPr>
            <a:spLocks noGrp="1"/>
          </p:cNvSpPr>
          <p:nvPr>
            <p:ph type="ftr" sz="quarter" idx="10"/>
          </p:nvPr>
        </p:nvSpPr>
        <p:spPr/>
        <p:txBody>
          <a:bodyPr/>
          <a:lstStyle/>
          <a:p>
            <a:pPr>
              <a:defRPr/>
            </a:pPr>
            <a:r>
              <a:rPr lang="de-DE">
                <a:solidFill>
                  <a:prstClr val="black"/>
                </a:solidFill>
              </a:rPr>
              <a:t>Fußzeile</a:t>
            </a:r>
          </a:p>
        </p:txBody>
      </p:sp>
      <p:sp>
        <p:nvSpPr>
          <p:cNvPr id="5" name="Foliennummernplatzhalter 4"/>
          <p:cNvSpPr>
            <a:spLocks noGrp="1"/>
          </p:cNvSpPr>
          <p:nvPr>
            <p:ph type="sldNum" sz="quarter" idx="11"/>
          </p:nvPr>
        </p:nvSpPr>
        <p:spPr/>
        <p:txBody>
          <a:bodyPr/>
          <a:lstStyle/>
          <a:p>
            <a:pPr>
              <a:defRPr/>
            </a:pPr>
            <a:fld id="{1E97BDFF-0AC5-494C-90C2-63A8BE427F09}" type="slidenum">
              <a:rPr lang="de-DE" smtClean="0">
                <a:solidFill>
                  <a:prstClr val="black"/>
                </a:solidFill>
              </a:rPr>
              <a:pPr>
                <a:defRPr/>
              </a:pPr>
              <a:t>8</a:t>
            </a:fld>
            <a:endParaRPr lang="de-DE">
              <a:solidFill>
                <a:prstClr val="black"/>
              </a:solidFill>
            </a:endParaRPr>
          </a:p>
        </p:txBody>
      </p:sp>
    </p:spTree>
    <p:extLst>
      <p:ext uri="{BB962C8B-B14F-4D97-AF65-F5344CB8AC3E}">
        <p14:creationId xmlns:p14="http://schemas.microsoft.com/office/powerpoint/2010/main" val="315928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GB" b="1" noProof="0" dirty="0"/>
              <a:t>Notes</a:t>
            </a:r>
          </a:p>
          <a:p>
            <a:r>
              <a:rPr lang="en-GB" b="1" noProof="0" dirty="0"/>
              <a:t>The slide illustrates the development of renewable electricity generation between 1990 and 2018</a:t>
            </a:r>
          </a:p>
          <a:p>
            <a:endParaRPr lang="en-GB" b="1" noProof="0" dirty="0"/>
          </a:p>
          <a:p>
            <a:pPr marL="171450" indent="-171450">
              <a:buFont typeface="Arial" panose="020B0604020202020204" pitchFamily="34" charset="0"/>
              <a:buChar char="•"/>
            </a:pPr>
            <a:r>
              <a:rPr lang="en-GB" noProof="0" dirty="0"/>
              <a:t>Renewables</a:t>
            </a:r>
            <a:r>
              <a:rPr lang="en-GB" baseline="0" noProof="0" dirty="0"/>
              <a:t> in Germany were limited to hydropower i</a:t>
            </a:r>
            <a:r>
              <a:rPr lang="en-GB" noProof="0" dirty="0"/>
              <a:t>n the early nineties.</a:t>
            </a:r>
          </a:p>
          <a:p>
            <a:pPr marL="171450" indent="-171450">
              <a:buFont typeface="Arial" panose="020B0604020202020204" pitchFamily="34" charset="0"/>
              <a:buChar char="•"/>
            </a:pPr>
            <a:r>
              <a:rPr lang="en-GB" noProof="0" dirty="0"/>
              <a:t>In</a:t>
            </a:r>
            <a:r>
              <a:rPr lang="en-GB" baseline="0" noProof="0" dirty="0"/>
              <a:t> order to support Solar PV pioneers, the „</a:t>
            </a:r>
            <a:r>
              <a:rPr lang="en-GB" b="1" baseline="0" noProof="0" dirty="0"/>
              <a:t>1000 Roofs Programme </a:t>
            </a:r>
            <a:r>
              <a:rPr lang="en-GB" baseline="0" noProof="0" dirty="0"/>
              <a:t>(1000 </a:t>
            </a:r>
            <a:r>
              <a:rPr lang="en-GB" baseline="0" noProof="0" dirty="0" err="1"/>
              <a:t>Dächer</a:t>
            </a:r>
            <a:r>
              <a:rPr lang="en-GB" baseline="0" noProof="0" dirty="0"/>
              <a:t> </a:t>
            </a:r>
            <a:r>
              <a:rPr lang="en-GB" baseline="0" noProof="0" dirty="0" err="1"/>
              <a:t>Programm</a:t>
            </a:r>
            <a:r>
              <a:rPr lang="en-GB" baseline="0" noProof="0" dirty="0"/>
              <a:t>) was established, which supported the installation of roughly 2000 PV installations between 1990 and 1992.</a:t>
            </a:r>
          </a:p>
          <a:p>
            <a:pPr marL="171450" indent="-171450">
              <a:buFont typeface="Arial" panose="020B0604020202020204" pitchFamily="34" charset="0"/>
              <a:buChar char="•"/>
            </a:pPr>
            <a:r>
              <a:rPr lang="en-GB" baseline="0" noProof="0" dirty="0"/>
              <a:t>In 1991 the „</a:t>
            </a:r>
            <a:r>
              <a:rPr lang="en-GB" b="1" baseline="0" noProof="0" dirty="0"/>
              <a:t>Electricity Feed-In Law</a:t>
            </a:r>
            <a:r>
              <a:rPr lang="en-GB" baseline="0" noProof="0" dirty="0"/>
              <a:t>“ obliged power corporations to buy renewable electricity for predefined price. (16.61 </a:t>
            </a:r>
            <a:r>
              <a:rPr lang="en-GB" baseline="0" noProof="0" dirty="0" err="1"/>
              <a:t>Pfennige</a:t>
            </a:r>
            <a:r>
              <a:rPr lang="en-GB" baseline="0" noProof="0" dirty="0"/>
              <a:t>/kWh for Wind and Solar). This was a milestone for RES support policies in Germany.</a:t>
            </a:r>
          </a:p>
          <a:p>
            <a:pPr marL="171450" indent="-171450">
              <a:buFont typeface="Arial" panose="020B0604020202020204" pitchFamily="34" charset="0"/>
              <a:buChar char="•"/>
            </a:pPr>
            <a:r>
              <a:rPr lang="en-GB" baseline="0" noProof="0" dirty="0"/>
              <a:t>In 2000 the electricity feed-in law was replaced by the first „</a:t>
            </a:r>
            <a:r>
              <a:rPr lang="en-GB" b="1" baseline="0" noProof="0" dirty="0"/>
              <a:t>Renewable Energy Sources Act“ (EEG)</a:t>
            </a:r>
          </a:p>
          <a:p>
            <a:pPr marL="171450" indent="-171450">
              <a:buFont typeface="Arial" panose="020B0604020202020204" pitchFamily="34" charset="0"/>
              <a:buChar char="•"/>
            </a:pPr>
            <a:r>
              <a:rPr lang="en-GB" b="1" baseline="0" noProof="0" dirty="0"/>
              <a:t>2010: The Integrated Energy and Climate Programme (IEKP) </a:t>
            </a:r>
            <a:r>
              <a:rPr lang="en-GB" b="0" baseline="0" noProof="0" dirty="0"/>
              <a:t>translates the corresponding EU policies into German law and tackles all areas of sustainable energy supply, not only renewables, but also efficiency in the various sectors. </a:t>
            </a:r>
          </a:p>
          <a:p>
            <a:pPr marL="171450" indent="-171450">
              <a:buFont typeface="Arial" panose="020B0604020202020204" pitchFamily="34" charset="0"/>
              <a:buChar char="•"/>
            </a:pPr>
            <a:r>
              <a:rPr lang="en-GB" b="0" baseline="0" noProof="0" dirty="0"/>
              <a:t>The 2011 nuclear disaster in </a:t>
            </a:r>
            <a:r>
              <a:rPr lang="en-GB" b="1" baseline="0" noProof="0" dirty="0"/>
              <a:t>Fukushima</a:t>
            </a:r>
            <a:r>
              <a:rPr lang="en-GB" b="0" baseline="0" noProof="0" dirty="0"/>
              <a:t>, Japan, led the German government to re-think their nuclear power strategy. A phase-out of all nuclear power generation by 2022 was agreed and a corresponding ramp up of renewables (Energiewende package).</a:t>
            </a:r>
          </a:p>
          <a:p>
            <a:pPr marL="171450" indent="-171450">
              <a:buFont typeface="Arial" panose="020B0604020202020204" pitchFamily="34" charset="0"/>
              <a:buChar char="•"/>
            </a:pPr>
            <a:r>
              <a:rPr lang="en-GB" b="0" baseline="0" noProof="0" dirty="0"/>
              <a:t>The EEG was amended several time. Major changes occurred in 2014 when feed-in tariffs were substantially lowered. In 2016 a major novelty was the introduction of tenders for PV, Wind and Biomass, representing a shift away from the well-established feed-in tariff system.</a:t>
            </a:r>
          </a:p>
          <a:p>
            <a:pPr marL="177742" indent="-177742">
              <a:buFontTx/>
              <a:buChar char="-"/>
            </a:pPr>
            <a:r>
              <a:rPr lang="en-GB" b="0" baseline="0" noProof="0" dirty="0"/>
              <a:t>After initial tenders in PV in 2016, the new auctioning/tender support instruments will be in place from 2017 onwards. Smaller RE systems (PV below 100 kW) are not affected.</a:t>
            </a:r>
            <a:endParaRPr lang="en-GB" baseline="0" noProof="0" dirty="0"/>
          </a:p>
          <a:p>
            <a:pPr marL="177742" indent="-177742">
              <a:buFontTx/>
              <a:buChar char="-"/>
            </a:pPr>
            <a:endParaRPr lang="de-DE" baseline="0" dirty="0"/>
          </a:p>
          <a:p>
            <a:r>
              <a:rPr lang="de-DE" b="1" dirty="0"/>
              <a:t>Background </a:t>
            </a:r>
            <a:r>
              <a:rPr lang="de-DE" b="1" dirty="0" err="1"/>
              <a:t>info</a:t>
            </a:r>
            <a:endParaRPr lang="de-DE" b="1" dirty="0"/>
          </a:p>
          <a:p>
            <a:pPr marL="177742" indent="-177742" defTabSz="947958" fontAlgn="auto">
              <a:spcBef>
                <a:spcPts val="0"/>
              </a:spcBef>
              <a:spcAft>
                <a:spcPts val="0"/>
              </a:spcAft>
              <a:buFontTx/>
              <a:buChar char="-"/>
              <a:defRPr/>
            </a:pPr>
            <a:r>
              <a:rPr lang="de-DE" dirty="0"/>
              <a:t>The </a:t>
            </a:r>
            <a:r>
              <a:rPr lang="de-DE" b="1" baseline="0" dirty="0"/>
              <a:t>Electricity Feed-In Law </a:t>
            </a:r>
            <a:r>
              <a:rPr lang="en-US" dirty="0">
                <a:effectLst/>
              </a:rPr>
              <a:t>entered into</a:t>
            </a:r>
            <a:r>
              <a:rPr lang="en-US" baseline="0" dirty="0">
                <a:effectLst/>
              </a:rPr>
              <a:t> force on</a:t>
            </a:r>
            <a:r>
              <a:rPr lang="en-US" dirty="0">
                <a:effectLst/>
              </a:rPr>
              <a:t> 1.1.1991 and required power companies to buy electricity from renewable energy sources and to </a:t>
            </a:r>
            <a:r>
              <a:rPr lang="en-US" dirty="0" err="1">
                <a:effectLst/>
              </a:rPr>
              <a:t>renumerate</a:t>
            </a:r>
            <a:r>
              <a:rPr lang="en-US" dirty="0">
                <a:effectLst/>
              </a:rPr>
              <a:t> for a fixed price. This was based on the average returns of the power company in the penultimate calendar year; when introducing the price was 13,84 Pfennig per kilowatt-hour (kWh), and 16.61 cent / kWh for electricity from wind and solar energy.</a:t>
            </a:r>
          </a:p>
          <a:p>
            <a:pPr marL="177742" indent="-177742" defTabSz="947958" fontAlgn="auto">
              <a:spcBef>
                <a:spcPts val="0"/>
              </a:spcBef>
              <a:spcAft>
                <a:spcPts val="0"/>
              </a:spcAft>
              <a:buFontTx/>
              <a:buChar char="-"/>
              <a:defRPr/>
            </a:pPr>
            <a:r>
              <a:rPr lang="en-US" dirty="0">
                <a:effectLst/>
              </a:rPr>
              <a:t>In 1999 the</a:t>
            </a:r>
            <a:r>
              <a:rPr lang="en-US" baseline="0" dirty="0">
                <a:effectLst/>
              </a:rPr>
              <a:t> </a:t>
            </a:r>
            <a:r>
              <a:rPr lang="en-US" b="1" dirty="0">
                <a:effectLst/>
              </a:rPr>
              <a:t>100,000 Roofs Program </a:t>
            </a:r>
            <a:r>
              <a:rPr lang="en-US" b="0" dirty="0">
                <a:effectLst/>
              </a:rPr>
              <a:t>(based</a:t>
            </a:r>
            <a:r>
              <a:rPr lang="en-US" b="0" baseline="0" dirty="0">
                <a:effectLst/>
              </a:rPr>
              <a:t> on the 1000 roofs program) was supposed to</a:t>
            </a:r>
            <a:r>
              <a:rPr lang="en-US" dirty="0">
                <a:effectLst/>
              </a:rPr>
              <a:t> expand the role of photovoltaics and offered interest-reduced loans.</a:t>
            </a:r>
          </a:p>
          <a:p>
            <a:pPr marL="177742" indent="-177742" defTabSz="947958" fontAlgn="auto">
              <a:spcBef>
                <a:spcPts val="0"/>
              </a:spcBef>
              <a:spcAft>
                <a:spcPts val="0"/>
              </a:spcAft>
              <a:buFontTx/>
              <a:buChar char="-"/>
              <a:defRPr/>
            </a:pPr>
            <a:r>
              <a:rPr lang="en-US" dirty="0">
                <a:effectLst/>
              </a:rPr>
              <a:t>The first </a:t>
            </a:r>
            <a:r>
              <a:rPr lang="en-US" b="1" dirty="0">
                <a:effectLst/>
              </a:rPr>
              <a:t>Renewable Energies Act</a:t>
            </a:r>
            <a:r>
              <a:rPr lang="en-US" b="0" dirty="0">
                <a:effectLst/>
              </a:rPr>
              <a:t> </a:t>
            </a:r>
            <a:r>
              <a:rPr lang="en-US" b="1" dirty="0">
                <a:effectLst/>
              </a:rPr>
              <a:t>(EEG) </a:t>
            </a:r>
            <a:r>
              <a:rPr lang="en-US" dirty="0">
                <a:effectLst/>
              </a:rPr>
              <a:t>came into force in 2000 and defined feed-in tariffs for the different renewable energy technologies.</a:t>
            </a:r>
          </a:p>
          <a:p>
            <a:pPr marL="177742" indent="-177742" defTabSz="947958" fontAlgn="auto">
              <a:spcBef>
                <a:spcPts val="0"/>
              </a:spcBef>
              <a:spcAft>
                <a:spcPts val="0"/>
              </a:spcAft>
              <a:buFontTx/>
              <a:buChar char="-"/>
              <a:defRPr/>
            </a:pPr>
            <a:r>
              <a:rPr lang="en-US" dirty="0">
                <a:effectLst/>
              </a:rPr>
              <a:t>2007 the </a:t>
            </a:r>
            <a:r>
              <a:rPr lang="en-US" dirty="0" err="1">
                <a:effectLst/>
              </a:rPr>
              <a:t>IEKP</a:t>
            </a:r>
            <a:r>
              <a:rPr lang="en-US" dirty="0">
                <a:effectLst/>
              </a:rPr>
              <a:t> was adopted.</a:t>
            </a:r>
          </a:p>
          <a:p>
            <a:endParaRPr lang="de-DE" dirty="0"/>
          </a:p>
          <a:p>
            <a:r>
              <a:rPr lang="de-DE" b="1" dirty="0"/>
              <a:t>Sources</a:t>
            </a:r>
          </a:p>
          <a:p>
            <a:r>
              <a:rPr lang="de-DE" b="1" dirty="0"/>
              <a:t>AGEB (2017</a:t>
            </a:r>
            <a:r>
              <a:rPr lang="de-DE" b="0" dirty="0"/>
              <a:t>):</a:t>
            </a:r>
            <a:r>
              <a:rPr lang="de-DE" b="0" baseline="0" dirty="0"/>
              <a:t> Stromerzeugung nach Energieträgern 1990-2016 </a:t>
            </a:r>
            <a:r>
              <a:rPr lang="de-DE" b="0" dirty="0"/>
              <a:t>http://www.ag-energiebilanzen.de/#20170207_brd_stromerzeugung1990-2016.</a:t>
            </a:r>
          </a:p>
          <a:p>
            <a:r>
              <a:rPr lang="de-DE" b="1" dirty="0"/>
              <a:t>UBA/</a:t>
            </a:r>
            <a:r>
              <a:rPr lang="de-DE" b="1" dirty="0" err="1"/>
              <a:t>AGEE_Stat</a:t>
            </a:r>
            <a:r>
              <a:rPr lang="de-DE" b="1" dirty="0"/>
              <a:t> 2018: </a:t>
            </a:r>
            <a:r>
              <a:rPr lang="de-DE" dirty="0">
                <a:effectLst/>
                <a:latin typeface="Arial" panose="020B0604020202020204" pitchFamily="34" charset="0"/>
              </a:rPr>
              <a:t>Entwicklung der erneuerbaren Energien in Deutschland im ersten Halbjahr 2018 Quartalsbericht der Arbeitsgruppe Erneuerbare Energien-Statistik (AGEE-</a:t>
            </a:r>
            <a:r>
              <a:rPr lang="de-DE" dirty="0" err="1">
                <a:effectLst/>
                <a:latin typeface="Arial" panose="020B0604020202020204" pitchFamily="34" charset="0"/>
              </a:rPr>
              <a:t>Stat</a:t>
            </a:r>
            <a:r>
              <a:rPr lang="de-DE" dirty="0">
                <a:effectLst/>
                <a:latin typeface="Arial" panose="020B0604020202020204" pitchFamily="34" charset="0"/>
              </a:rPr>
              <a:t>)</a:t>
            </a:r>
            <a:r>
              <a:rPr lang="de-DE" b="0" dirty="0">
                <a:effectLst/>
                <a:latin typeface="Arial" panose="020B0604020202020204" pitchFamily="34" charset="0"/>
              </a:rPr>
              <a:t>, </a:t>
            </a:r>
            <a:r>
              <a:rPr lang="de-DE" b="0" dirty="0"/>
              <a:t>https://www.umweltbundesamt.de/sites/default/files/medien/479/dokumente/180813_agee-stat_q2_2018_uba.pdf, August 2018. </a:t>
            </a:r>
          </a:p>
        </p:txBody>
      </p:sp>
      <p:sp>
        <p:nvSpPr>
          <p:cNvPr id="4" name="Slide Number Placeholder 3"/>
          <p:cNvSpPr>
            <a:spLocks noGrp="1"/>
          </p:cNvSpPr>
          <p:nvPr>
            <p:ph type="sldNum" sz="quarter" idx="10"/>
          </p:nvPr>
        </p:nvSpPr>
        <p:spPr/>
        <p:txBody>
          <a:bodyPr/>
          <a:lstStyle/>
          <a:p>
            <a:fld id="{8786A924-4D0A-4E1E-B775-FFF38A984CB1}"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4096619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4.jpeg"/><Relationship Id="rId4" Type="http://schemas.openxmlformats.org/officeDocument/2006/relationships/image" Target="../media/image7.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4.jpeg"/><Relationship Id="rId4" Type="http://schemas.openxmlformats.org/officeDocument/2006/relationships/image" Target="../media/image7.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4.jpeg"/><Relationship Id="rId4"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4.jpeg"/><Relationship Id="rId4" Type="http://schemas.openxmlformats.org/officeDocument/2006/relationships/image" Target="../media/image7.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4.jpeg"/><Relationship Id="rId4" Type="http://schemas.openxmlformats.org/officeDocument/2006/relationships/image" Target="../media/image7.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4.jpeg"/><Relationship Id="rId4" Type="http://schemas.openxmlformats.org/officeDocument/2006/relationships/image" Target="../media/image7.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4.jpeg"/><Relationship Id="rId4" Type="http://schemas.openxmlformats.org/officeDocument/2006/relationships/image" Target="../media/image7.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4.jpeg"/><Relationship Id="rId4"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4.jpeg"/><Relationship Id="rId4"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4.jpeg"/><Relationship Id="rId4" Type="http://schemas.openxmlformats.org/officeDocument/2006/relationships/image" Target="../media/image7.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4.jpeg"/><Relationship Id="rId4" Type="http://schemas.openxmlformats.org/officeDocument/2006/relationships/image" Target="../media/image7.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4.jpeg"/><Relationship Id="rId4" Type="http://schemas.openxmlformats.org/officeDocument/2006/relationships/image" Target="../media/image7.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4.jpeg"/><Relationship Id="rId4" Type="http://schemas.openxmlformats.org/officeDocument/2006/relationships/image" Target="../media/image7.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4.jpeg"/><Relationship Id="rId4" Type="http://schemas.openxmlformats.org/officeDocument/2006/relationships/image" Target="../media/image7.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4.jpeg"/><Relationship Id="rId4" Type="http://schemas.openxmlformats.org/officeDocument/2006/relationships/image" Target="../media/image7.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4.jpeg"/><Relationship Id="rId4" Type="http://schemas.openxmlformats.org/officeDocument/2006/relationships/image" Target="../media/image7.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pic>
        <p:nvPicPr>
          <p:cNvPr id="14" name="Picture 2" descr="\\Iuk.bund.de\fs\EIENEFF-EEE\03_Öffentlichkeitsarbeit\03_Kommunikation-Marketing\02_Bilder\Exportinitiative_KeyVisual\BMWi_Exportinitiative_KeyVisual_Elemente_Querformat-01.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589" r="10431" b="20866"/>
          <a:stretch/>
        </p:blipFill>
        <p:spPr bwMode="auto">
          <a:xfrm>
            <a:off x="0" y="0"/>
            <a:ext cx="9144000" cy="61658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4"/>
          <p:cNvSpPr>
            <a:spLocks noChangeArrowheads="1"/>
          </p:cNvSpPr>
          <p:nvPr userDrawn="1"/>
        </p:nvSpPr>
        <p:spPr bwMode="auto">
          <a:xfrm>
            <a:off x="146050" y="179388"/>
            <a:ext cx="8839200" cy="1296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defRPr/>
            </a:pPr>
            <a:endParaRPr lang="de-DE" altLang="de-DE" dirty="0">
              <a:solidFill>
                <a:srgbClr val="004F80"/>
              </a:solidFill>
              <a:latin typeface="Neue Praxis" charset="0"/>
              <a:ea typeface="Times"/>
              <a:cs typeface="Times"/>
            </a:endParaRPr>
          </a:p>
        </p:txBody>
      </p:sp>
      <p:sp>
        <p:nvSpPr>
          <p:cNvPr id="4114" name="Rectangle 18"/>
          <p:cNvSpPr>
            <a:spLocks noGrp="1" noChangeArrowheads="1"/>
          </p:cNvSpPr>
          <p:nvPr>
            <p:ph type="ctrTitle" hasCustomPrompt="1"/>
          </p:nvPr>
        </p:nvSpPr>
        <p:spPr>
          <a:xfrm>
            <a:off x="899592" y="2844000"/>
            <a:ext cx="5112000" cy="719138"/>
          </a:xfrm>
          <a:prstGeom prst="rect">
            <a:avLst/>
          </a:prstGeom>
        </p:spPr>
        <p:txBody>
          <a:bodyPr/>
          <a:lstStyle>
            <a:lvl1pPr>
              <a:defRPr sz="3300" b="0" i="0">
                <a:solidFill>
                  <a:schemeClr val="bg1"/>
                </a:solidFill>
                <a:latin typeface="Times"/>
                <a:ea typeface="Times"/>
                <a:cs typeface="Times"/>
              </a:defRPr>
            </a:lvl1pPr>
          </a:lstStyle>
          <a:p>
            <a:r>
              <a:rPr lang="de-DE" dirty="0"/>
              <a:t>Headline Times 33 </a:t>
            </a:r>
            <a:r>
              <a:rPr lang="de-DE" dirty="0" err="1"/>
              <a:t>pt</a:t>
            </a:r>
            <a:endParaRPr lang="de-DE" dirty="0"/>
          </a:p>
        </p:txBody>
      </p:sp>
      <p:sp>
        <p:nvSpPr>
          <p:cNvPr id="4115" name="Rectangle 19"/>
          <p:cNvSpPr>
            <a:spLocks noGrp="1" noChangeArrowheads="1"/>
          </p:cNvSpPr>
          <p:nvPr>
            <p:ph type="subTitle" idx="1" hasCustomPrompt="1"/>
          </p:nvPr>
        </p:nvSpPr>
        <p:spPr>
          <a:xfrm>
            <a:off x="899592" y="3717032"/>
            <a:ext cx="5112000" cy="431800"/>
          </a:xfrm>
          <a:prstGeom prst="rect">
            <a:avLst/>
          </a:prstGeom>
        </p:spPr>
        <p:txBody>
          <a:bodyPr tIns="36000" rIns="36000" bIns="36000"/>
          <a:lstStyle>
            <a:lvl1pPr marL="0" indent="0">
              <a:buFont typeface="Wingdings 3" charset="2"/>
              <a:buNone/>
              <a:defRPr sz="2000" b="0" i="0">
                <a:solidFill>
                  <a:schemeClr val="bg1"/>
                </a:solidFill>
                <a:latin typeface="Arial"/>
                <a:ea typeface="Times"/>
                <a:cs typeface="Arial"/>
              </a:defRPr>
            </a:lvl1pPr>
          </a:lstStyle>
          <a:p>
            <a:r>
              <a:rPr lang="de-DE" dirty="0" err="1"/>
              <a:t>Subline</a:t>
            </a:r>
            <a:r>
              <a:rPr lang="de-DE" dirty="0"/>
              <a:t> Arial 20pt</a:t>
            </a:r>
          </a:p>
        </p:txBody>
      </p:sp>
      <p:pic>
        <p:nvPicPr>
          <p:cNvPr id="3" name="Bild 2" descr="BMWi_Office_Farbe_en.bmp"/>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512" y="188640"/>
            <a:ext cx="2184416" cy="1270009"/>
          </a:xfrm>
          <a:prstGeom prst="rect">
            <a:avLst/>
          </a:prstGeom>
        </p:spPr>
      </p:pic>
      <p:pic>
        <p:nvPicPr>
          <p:cNvPr id="10" name="Picture 2" descr="R:\EIENEFF-EEE\03_Öffentlichkeitsarbeit\03_Kommunikation-Marketing\09_Logos\Mittelstand_Global_Energie\Inland\RGB\BMWi_Mittelstand_Global_Energie_RGB_Schutzraum.jpg"/>
          <p:cNvPicPr>
            <a:picLocks noChangeAspect="1" noChangeArrowheads="1"/>
          </p:cNvPicPr>
          <p:nvPr userDrawn="1"/>
        </p:nvPicPr>
        <p:blipFill>
          <a:blip r:embed="rId4"/>
          <a:srcRect/>
          <a:stretch>
            <a:fillRect/>
          </a:stretch>
        </p:blipFill>
        <p:spPr bwMode="auto">
          <a:xfrm>
            <a:off x="6243066" y="182017"/>
            <a:ext cx="2649414" cy="1271131"/>
          </a:xfrm>
          <a:prstGeom prst="rect">
            <a:avLst/>
          </a:prstGeom>
          <a:noFill/>
        </p:spPr>
      </p:pic>
      <p:pic>
        <p:nvPicPr>
          <p:cNvPr id="13" name="Grafik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33690" y="6309320"/>
            <a:ext cx="1051560" cy="484632"/>
          </a:xfrm>
          <a:prstGeom prst="rect">
            <a:avLst/>
          </a:prstGeom>
        </p:spPr>
      </p:pic>
      <p:pic>
        <p:nvPicPr>
          <p:cNvPr id="11" name="Grafik 10">
            <a:extLst>
              <a:ext uri="{FF2B5EF4-FFF2-40B4-BE49-F238E27FC236}">
                <a16:creationId xmlns:a16="http://schemas.microsoft.com/office/drawing/2014/main" id="{5C5900BB-4763-41C9-BA80-0B7DD909CFB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6812" y="6253952"/>
            <a:ext cx="2565000" cy="540000"/>
          </a:xfrm>
          <a:prstGeom prst="rect">
            <a:avLst/>
          </a:prstGeom>
        </p:spPr>
      </p:pic>
      <p:pic>
        <p:nvPicPr>
          <p:cNvPr id="4" name="Grafik 3">
            <a:extLst>
              <a:ext uri="{FF2B5EF4-FFF2-40B4-BE49-F238E27FC236}">
                <a16:creationId xmlns:a16="http://schemas.microsoft.com/office/drawing/2014/main" id="{54D56378-B112-48E8-9C67-7DC55831DA72}"/>
              </a:ext>
            </a:extLst>
          </p:cNvPr>
          <p:cNvPicPr>
            <a:picLocks noChangeAspect="1"/>
          </p:cNvPicPr>
          <p:nvPr userDrawn="1"/>
        </p:nvPicPr>
        <p:blipFill>
          <a:blip r:embed="rId7"/>
          <a:stretch>
            <a:fillRect/>
          </a:stretch>
        </p:blipFill>
        <p:spPr>
          <a:xfrm>
            <a:off x="2915816" y="6312404"/>
            <a:ext cx="1835696" cy="481548"/>
          </a:xfrm>
          <a:prstGeom prst="rect">
            <a:avLst/>
          </a:prstGeom>
        </p:spPr>
      </p:pic>
    </p:spTree>
    <p:extLst>
      <p:ext uri="{BB962C8B-B14F-4D97-AF65-F5344CB8AC3E}">
        <p14:creationId xmlns:p14="http://schemas.microsoft.com/office/powerpoint/2010/main" val="4090693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ext und Aufzählung">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760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a:t>
            </a:r>
            <a:br>
              <a:rPr lang="de-DE" dirty="0"/>
            </a:br>
            <a:br>
              <a:rPr lang="de-DE" dirty="0"/>
            </a:br>
            <a:endParaRPr lang="de-DE" dirty="0"/>
          </a:p>
        </p:txBody>
      </p:sp>
      <p:sp>
        <p:nvSpPr>
          <p:cNvPr id="8" name="Textplatzhalter 7"/>
          <p:cNvSpPr>
            <a:spLocks noGrp="1"/>
          </p:cNvSpPr>
          <p:nvPr>
            <p:ph type="body" sz="quarter" idx="11" hasCustomPrompt="1"/>
          </p:nvPr>
        </p:nvSpPr>
        <p:spPr>
          <a:xfrm>
            <a:off x="468313" y="1628800"/>
            <a:ext cx="8172000" cy="4103688"/>
          </a:xfrm>
          <a:prstGeom prst="rect">
            <a:avLst/>
          </a:prstGeom>
        </p:spPr>
        <p:txBody>
          <a:bodyPr/>
          <a:lstStyle>
            <a:lvl1pPr marL="0" marR="0" indent="0" algn="l" defTabSz="914400" rtl="0" eaLnBrk="0" fontAlgn="base" latinLnBrk="0" hangingPunct="0">
              <a:lnSpc>
                <a:spcPct val="100000"/>
              </a:lnSpc>
              <a:spcBef>
                <a:spcPct val="20000"/>
              </a:spcBef>
              <a:spcAft>
                <a:spcPct val="0"/>
              </a:spcAft>
              <a:buClr>
                <a:srgbClr val="004F80"/>
              </a:buClr>
              <a:buSzPct val="80000"/>
              <a:buFont typeface="Wingdings" pitchFamily="2" charset="2"/>
              <a:buNone/>
              <a:tabLst/>
              <a:defRPr sz="2000">
                <a:latin typeface="Arial"/>
                <a:ea typeface="Times"/>
                <a:cs typeface="Arial"/>
              </a:defRPr>
            </a:lvl1pPr>
            <a:lvl2pPr marL="361950" indent="-192088" algn="l">
              <a:buFont typeface="Arial" pitchFamily="34" charset="0"/>
              <a:buChar char="•"/>
              <a:defRPr sz="1800">
                <a:latin typeface="Arial"/>
                <a:ea typeface="Times"/>
                <a:cs typeface="Arial"/>
              </a:defRPr>
            </a:lvl2pPr>
            <a:lvl3pPr marL="711200" indent="-284163" algn="l">
              <a:buFont typeface="Arial" pitchFamily="34" charset="0"/>
              <a:buChar char="•"/>
              <a:tabLst/>
              <a:defRPr sz="1800">
                <a:latin typeface="Arial"/>
                <a:ea typeface="Times"/>
                <a:cs typeface="Arial"/>
              </a:defRPr>
            </a:lvl3pPr>
            <a:lvl4pPr marL="714375" indent="131763" algn="l">
              <a:buFont typeface="Arial" pitchFamily="34" charset="0"/>
              <a:buChar char="•"/>
              <a:defRPr>
                <a:latin typeface="Arial"/>
                <a:ea typeface="Times"/>
                <a:cs typeface="Arial"/>
              </a:defRPr>
            </a:lvl4pPr>
            <a:lvl5pPr marL="1160463" indent="-228600" algn="l">
              <a:buFont typeface="Arial" pitchFamily="34" charset="0"/>
              <a:buChar char="•"/>
              <a:defRPr baseline="0">
                <a:latin typeface="Arial"/>
                <a:ea typeface="Times"/>
                <a:cs typeface="Arial"/>
              </a:defRPr>
            </a:lvl5pPr>
            <a:lvl6pPr marL="1436688" indent="-228600" algn="l">
              <a:buFont typeface="Arial" pitchFamily="34" charset="0"/>
              <a:buChar char="•"/>
              <a:defRPr>
                <a:solidFill>
                  <a:srgbClr val="004F80"/>
                </a:solidFill>
                <a:latin typeface="Arial"/>
                <a:ea typeface="Times"/>
                <a:cs typeface="Arial"/>
              </a:defRPr>
            </a:lvl6pPr>
            <a:lvl7pPr marL="1704975" indent="-171450" algn="l">
              <a:defRPr baseline="0">
                <a:solidFill>
                  <a:srgbClr val="004F80"/>
                </a:solidFill>
                <a:latin typeface="Arial"/>
                <a:ea typeface="Times"/>
                <a:cs typeface="Arial"/>
              </a:defRPr>
            </a:lvl7pPr>
          </a:lstStyle>
          <a:p>
            <a:r>
              <a:rPr lang="de-DE" dirty="0"/>
              <a:t>Standard-Fließtext: Arial 20 </a:t>
            </a:r>
            <a:r>
              <a:rPr lang="de-DE" dirty="0" err="1"/>
              <a:t>pt</a:t>
            </a:r>
            <a:r>
              <a:rPr lang="de-DE" dirty="0"/>
              <a:t> (wenn nötig: bis min. 16 </a:t>
            </a:r>
            <a:r>
              <a:rPr lang="de-DE" dirty="0" err="1"/>
              <a:t>pt</a:t>
            </a:r>
            <a:r>
              <a:rPr lang="de-DE" dirty="0"/>
              <a:t> verkleinern); Aufzählungen über Menüleiste starten</a:t>
            </a:r>
          </a:p>
          <a:p>
            <a:pPr lvl="1"/>
            <a:r>
              <a:rPr lang="de-DE" dirty="0"/>
              <a:t>Erste Ebene</a:t>
            </a:r>
          </a:p>
          <a:p>
            <a:pPr lvl="2"/>
            <a:r>
              <a:rPr lang="de-DE" dirty="0"/>
              <a:t>Zweite Ebene</a:t>
            </a:r>
          </a:p>
          <a:p>
            <a:pPr lvl="3"/>
            <a:r>
              <a:rPr lang="de-DE" dirty="0"/>
              <a:t>Dritte Ebene</a:t>
            </a:r>
          </a:p>
          <a:p>
            <a:pPr lvl="4"/>
            <a:r>
              <a:rPr lang="de-DE" dirty="0"/>
              <a:t>Vierte Ebene</a:t>
            </a:r>
          </a:p>
          <a:p>
            <a:pPr lvl="5"/>
            <a:r>
              <a:rPr lang="de-DE" dirty="0"/>
              <a:t>Fünfte Ebene</a:t>
            </a:r>
          </a:p>
          <a:p>
            <a:pPr lvl="6"/>
            <a:r>
              <a:rPr lang="de-DE" dirty="0"/>
              <a:t>Sechste Ebene</a:t>
            </a:r>
          </a:p>
        </p:txBody>
      </p:sp>
      <p:sp>
        <p:nvSpPr>
          <p:cNvPr id="11" name="Fußzeilenplatzhalter 5">
            <a:extLst>
              <a:ext uri="{FF2B5EF4-FFF2-40B4-BE49-F238E27FC236}">
                <a16:creationId xmlns:a16="http://schemas.microsoft.com/office/drawing/2014/main" id="{8D050386-F780-4CAD-A1F2-D5BA32AD5DD6}"/>
              </a:ext>
            </a:extLst>
          </p:cNvPr>
          <p:cNvSpPr>
            <a:spLocks noGrp="1"/>
          </p:cNvSpPr>
          <p:nvPr>
            <p:ph type="ftr" sz="quarter" idx="12"/>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‹Nr.›</a:t>
            </a:fld>
            <a:endParaRPr lang="de-DE" dirty="0">
              <a:solidFill>
                <a:srgbClr val="FFFFFF">
                  <a:lumMod val="50000"/>
                </a:srgbClr>
              </a:solidFill>
            </a:endParaRPr>
          </a:p>
        </p:txBody>
      </p:sp>
      <p:pic>
        <p:nvPicPr>
          <p:cNvPr id="13" name="Bild 10" descr="BMWi_Office_Farbe_en.bmp">
            <a:extLst>
              <a:ext uri="{FF2B5EF4-FFF2-40B4-BE49-F238E27FC236}">
                <a16:creationId xmlns:a16="http://schemas.microsoft.com/office/drawing/2014/main" id="{539B567A-5E4C-4737-BBD9-F3636DE985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07" y="5962677"/>
            <a:ext cx="1440160" cy="837302"/>
          </a:xfrm>
          <a:prstGeom prst="rect">
            <a:avLst/>
          </a:prstGeom>
        </p:spPr>
      </p:pic>
      <p:pic>
        <p:nvPicPr>
          <p:cNvPr id="14" name="Grafik 13">
            <a:extLst>
              <a:ext uri="{FF2B5EF4-FFF2-40B4-BE49-F238E27FC236}">
                <a16:creationId xmlns:a16="http://schemas.microsoft.com/office/drawing/2014/main" id="{CDB1B130-536B-4BE5-9F85-B1D1EB17E9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4227" y="6057256"/>
            <a:ext cx="1211141" cy="558178"/>
          </a:xfrm>
          <a:prstGeom prst="rect">
            <a:avLst/>
          </a:prstGeom>
        </p:spPr>
      </p:pic>
      <p:pic>
        <p:nvPicPr>
          <p:cNvPr id="16" name="Grafik 15">
            <a:extLst>
              <a:ext uri="{FF2B5EF4-FFF2-40B4-BE49-F238E27FC236}">
                <a16:creationId xmlns:a16="http://schemas.microsoft.com/office/drawing/2014/main" id="{19B636EE-D010-4418-8FEE-B1E3EA146867}"/>
              </a:ext>
            </a:extLst>
          </p:cNvPr>
          <p:cNvPicPr>
            <a:picLocks noChangeAspect="1"/>
          </p:cNvPicPr>
          <p:nvPr userDrawn="1"/>
        </p:nvPicPr>
        <p:blipFill>
          <a:blip r:embed="rId4"/>
          <a:stretch>
            <a:fillRect/>
          </a:stretch>
        </p:blipFill>
        <p:spPr>
          <a:xfrm>
            <a:off x="1286230" y="5986858"/>
            <a:ext cx="1270199" cy="692696"/>
          </a:xfrm>
          <a:prstGeom prst="rect">
            <a:avLst/>
          </a:prstGeom>
        </p:spPr>
      </p:pic>
      <p:pic>
        <p:nvPicPr>
          <p:cNvPr id="17" name="Grafik 16">
            <a:extLst>
              <a:ext uri="{FF2B5EF4-FFF2-40B4-BE49-F238E27FC236}">
                <a16:creationId xmlns:a16="http://schemas.microsoft.com/office/drawing/2014/main" id="{A64D4414-682F-48CF-B54E-8DC3FC8D17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4128" y="6118348"/>
            <a:ext cx="2223000" cy="468000"/>
          </a:xfrm>
          <a:prstGeom prst="rect">
            <a:avLst/>
          </a:prstGeom>
        </p:spPr>
      </p:pic>
      <p:pic>
        <p:nvPicPr>
          <p:cNvPr id="18" name="Grafik 17">
            <a:extLst>
              <a:ext uri="{FF2B5EF4-FFF2-40B4-BE49-F238E27FC236}">
                <a16:creationId xmlns:a16="http://schemas.microsoft.com/office/drawing/2014/main" id="{87418A0D-8FE9-43C7-82CD-CA611E76CDB4}"/>
              </a:ext>
            </a:extLst>
          </p:cNvPr>
          <p:cNvPicPr>
            <a:picLocks noChangeAspect="1"/>
          </p:cNvPicPr>
          <p:nvPr userDrawn="1"/>
        </p:nvPicPr>
        <p:blipFill>
          <a:blip r:embed="rId6"/>
          <a:stretch>
            <a:fillRect/>
          </a:stretch>
        </p:blipFill>
        <p:spPr>
          <a:xfrm>
            <a:off x="2661371" y="6165304"/>
            <a:ext cx="1372345" cy="360000"/>
          </a:xfrm>
          <a:prstGeom prst="rect">
            <a:avLst/>
          </a:prstGeom>
        </p:spPr>
      </p:pic>
    </p:spTree>
    <p:extLst>
      <p:ext uri="{BB962C8B-B14F-4D97-AF65-F5344CB8AC3E}">
        <p14:creationId xmlns:p14="http://schemas.microsoft.com/office/powerpoint/2010/main" val="4085678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Aufzählung">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760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8" name="Textplatzhalter 7"/>
          <p:cNvSpPr>
            <a:spLocks noGrp="1"/>
          </p:cNvSpPr>
          <p:nvPr>
            <p:ph idx="1" hasCustomPrompt="1"/>
          </p:nvPr>
        </p:nvSpPr>
        <p:spPr bwMode="auto">
          <a:xfrm>
            <a:off x="467544" y="1628800"/>
            <a:ext cx="8172000" cy="4392488"/>
          </a:xfrm>
          <a:prstGeom prst="rect">
            <a:avLst/>
          </a:prstGeom>
          <a:noFill/>
          <a:ln>
            <a:noFill/>
          </a:ln>
        </p:spPr>
        <p:txBody>
          <a:bodyPr/>
          <a:lstStyle>
            <a:lvl1pPr marL="180975" indent="-180975">
              <a:buFont typeface="Arial" pitchFamily="34" charset="0"/>
              <a:buChar char="•"/>
              <a:defRPr sz="2000" baseline="0">
                <a:solidFill>
                  <a:srgbClr val="004F80"/>
                </a:solidFill>
                <a:latin typeface="Arial"/>
                <a:ea typeface="Times"/>
                <a:cs typeface="Arial"/>
              </a:defRPr>
            </a:lvl1pPr>
            <a:lvl2pPr marL="539750" indent="-284163">
              <a:buFont typeface="Arial" pitchFamily="34" charset="0"/>
              <a:buChar char="•"/>
              <a:defRPr sz="1800" baseline="0">
                <a:solidFill>
                  <a:srgbClr val="004F80"/>
                </a:solidFill>
                <a:latin typeface="Arial"/>
                <a:ea typeface="Times"/>
                <a:cs typeface="Arial"/>
              </a:defRPr>
            </a:lvl2pPr>
            <a:lvl3pPr marL="892175" indent="-284163">
              <a:buFont typeface="Arial" pitchFamily="34" charset="0"/>
              <a:buChar char="•"/>
              <a:defRPr sz="1800">
                <a:solidFill>
                  <a:srgbClr val="004F80"/>
                </a:solidFill>
                <a:latin typeface="Arial"/>
                <a:ea typeface="Times"/>
                <a:cs typeface="Arial"/>
              </a:defRPr>
            </a:lvl3pPr>
            <a:lvl4pPr marL="1160463" indent="-228600">
              <a:buFont typeface="Arial" pitchFamily="34" charset="0"/>
              <a:buChar char="•"/>
              <a:defRPr sz="1600">
                <a:solidFill>
                  <a:srgbClr val="004F80"/>
                </a:solidFill>
                <a:latin typeface="Arial"/>
                <a:ea typeface="Times"/>
                <a:cs typeface="Arial"/>
              </a:defRPr>
            </a:lvl4pPr>
            <a:lvl5pPr marL="1436688" indent="-228600">
              <a:buFont typeface="Arial" pitchFamily="34" charset="0"/>
              <a:buChar char="•"/>
              <a:defRPr sz="1600">
                <a:solidFill>
                  <a:srgbClr val="004F80"/>
                </a:solidFill>
                <a:latin typeface="Arial"/>
                <a:ea typeface="Times"/>
                <a:cs typeface="Arial"/>
              </a:defRPr>
            </a:lvl5pPr>
            <a:lvl6pPr marL="1703388" indent="-228600">
              <a:defRPr>
                <a:solidFill>
                  <a:srgbClr val="004F80"/>
                </a:solidFill>
                <a:latin typeface="Arial"/>
                <a:ea typeface="Times"/>
                <a:cs typeface="Arial"/>
              </a:defRPr>
            </a:lvl6pPr>
            <a:lvl7pPr marL="1970088" indent="-228600">
              <a:defRPr sz="1400">
                <a:solidFill>
                  <a:srgbClr val="004F80"/>
                </a:solidFill>
                <a:latin typeface="Times"/>
                <a:ea typeface="Times"/>
                <a:cs typeface="Arial"/>
              </a:defRPr>
            </a:lvl7pPr>
          </a:lstStyle>
          <a:p>
            <a:pPr lvl="0"/>
            <a:r>
              <a:rPr lang="de-DE" noProof="0" dirty="0"/>
              <a:t>Aufzählungen Arial; beginnend bei 20 </a:t>
            </a:r>
            <a:r>
              <a:rPr lang="de-DE" noProof="0" dirty="0" err="1"/>
              <a:t>pt</a:t>
            </a:r>
            <a:endParaRPr lang="de-DE" noProof="0" dirty="0"/>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latin typeface="BundesSans Office"/>
              </a:rPr>
              <a:t>Sechste Ebene</a:t>
            </a:r>
          </a:p>
          <a:p>
            <a:pPr lvl="6"/>
            <a:r>
              <a:rPr lang="de-DE" sz="1400" noProof="0" dirty="0">
                <a:latin typeface="BundesSans Office"/>
              </a:rPr>
              <a:t>Siebte Ebene</a:t>
            </a:r>
            <a:endParaRPr lang="de-DE" noProof="0" dirty="0"/>
          </a:p>
        </p:txBody>
      </p:sp>
      <p:sp>
        <p:nvSpPr>
          <p:cNvPr id="10" name="Fußzeilenplatzhalter 5">
            <a:extLst>
              <a:ext uri="{FF2B5EF4-FFF2-40B4-BE49-F238E27FC236}">
                <a16:creationId xmlns:a16="http://schemas.microsoft.com/office/drawing/2014/main" id="{283D2D2C-84BC-448B-849E-2BC49AFAFF11}"/>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‹Nr.›</a:t>
            </a:fld>
            <a:endParaRPr lang="de-DE" dirty="0">
              <a:solidFill>
                <a:srgbClr val="FFFFFF">
                  <a:lumMod val="50000"/>
                </a:srgbClr>
              </a:solidFill>
            </a:endParaRPr>
          </a:p>
        </p:txBody>
      </p:sp>
      <p:pic>
        <p:nvPicPr>
          <p:cNvPr id="13" name="Bild 10" descr="BMWi_Office_Farbe_en.bmp">
            <a:extLst>
              <a:ext uri="{FF2B5EF4-FFF2-40B4-BE49-F238E27FC236}">
                <a16:creationId xmlns:a16="http://schemas.microsoft.com/office/drawing/2014/main" id="{F15398F8-EF29-4F0A-9BFC-3B90472563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07" y="5962677"/>
            <a:ext cx="1440160" cy="837302"/>
          </a:xfrm>
          <a:prstGeom prst="rect">
            <a:avLst/>
          </a:prstGeom>
        </p:spPr>
      </p:pic>
      <p:pic>
        <p:nvPicPr>
          <p:cNvPr id="14" name="Grafik 13">
            <a:extLst>
              <a:ext uri="{FF2B5EF4-FFF2-40B4-BE49-F238E27FC236}">
                <a16:creationId xmlns:a16="http://schemas.microsoft.com/office/drawing/2014/main" id="{D8185F5C-F890-4AB7-A73E-A277642949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4227" y="6057256"/>
            <a:ext cx="1211141" cy="558178"/>
          </a:xfrm>
          <a:prstGeom prst="rect">
            <a:avLst/>
          </a:prstGeom>
        </p:spPr>
      </p:pic>
      <p:pic>
        <p:nvPicPr>
          <p:cNvPr id="16" name="Grafik 15">
            <a:extLst>
              <a:ext uri="{FF2B5EF4-FFF2-40B4-BE49-F238E27FC236}">
                <a16:creationId xmlns:a16="http://schemas.microsoft.com/office/drawing/2014/main" id="{44363063-F473-4CBD-8C4D-4387019DBB04}"/>
              </a:ext>
            </a:extLst>
          </p:cNvPr>
          <p:cNvPicPr>
            <a:picLocks noChangeAspect="1"/>
          </p:cNvPicPr>
          <p:nvPr userDrawn="1"/>
        </p:nvPicPr>
        <p:blipFill>
          <a:blip r:embed="rId4"/>
          <a:stretch>
            <a:fillRect/>
          </a:stretch>
        </p:blipFill>
        <p:spPr>
          <a:xfrm>
            <a:off x="1286230" y="5986858"/>
            <a:ext cx="1270199" cy="692696"/>
          </a:xfrm>
          <a:prstGeom prst="rect">
            <a:avLst/>
          </a:prstGeom>
        </p:spPr>
      </p:pic>
      <p:pic>
        <p:nvPicPr>
          <p:cNvPr id="17" name="Grafik 16">
            <a:extLst>
              <a:ext uri="{FF2B5EF4-FFF2-40B4-BE49-F238E27FC236}">
                <a16:creationId xmlns:a16="http://schemas.microsoft.com/office/drawing/2014/main" id="{FC50AE34-C4CB-4E31-BE66-8BF2EBDA52F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4128" y="6118348"/>
            <a:ext cx="2223000" cy="468000"/>
          </a:xfrm>
          <a:prstGeom prst="rect">
            <a:avLst/>
          </a:prstGeom>
        </p:spPr>
      </p:pic>
      <p:pic>
        <p:nvPicPr>
          <p:cNvPr id="18" name="Grafik 17">
            <a:extLst>
              <a:ext uri="{FF2B5EF4-FFF2-40B4-BE49-F238E27FC236}">
                <a16:creationId xmlns:a16="http://schemas.microsoft.com/office/drawing/2014/main" id="{4979D818-B583-460A-9DA8-2244B7185549}"/>
              </a:ext>
            </a:extLst>
          </p:cNvPr>
          <p:cNvPicPr>
            <a:picLocks noChangeAspect="1"/>
          </p:cNvPicPr>
          <p:nvPr userDrawn="1"/>
        </p:nvPicPr>
        <p:blipFill>
          <a:blip r:embed="rId6"/>
          <a:stretch>
            <a:fillRect/>
          </a:stretch>
        </p:blipFill>
        <p:spPr>
          <a:xfrm>
            <a:off x="2661371" y="6165304"/>
            <a:ext cx="1372345" cy="360000"/>
          </a:xfrm>
          <a:prstGeom prst="rect">
            <a:avLst/>
          </a:prstGeom>
        </p:spPr>
      </p:pic>
    </p:spTree>
    <p:extLst>
      <p:ext uri="{BB962C8B-B14F-4D97-AF65-F5344CB8AC3E}">
        <p14:creationId xmlns:p14="http://schemas.microsoft.com/office/powerpoint/2010/main" val="4085678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Bild gross rechts">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6" name="Rectangle 19"/>
          <p:cNvSpPr>
            <a:spLocks noGrp="1" noChangeArrowheads="1"/>
          </p:cNvSpPr>
          <p:nvPr>
            <p:ph type="subTitle" idx="1" hasCustomPrompt="1"/>
          </p:nvPr>
        </p:nvSpPr>
        <p:spPr>
          <a:xfrm>
            <a:off x="467544" y="1628800"/>
            <a:ext cx="2556000" cy="4068000"/>
          </a:xfrm>
          <a:prstGeom prst="rect">
            <a:avLst/>
          </a:prstGeom>
        </p:spPr>
        <p:txBody>
          <a:bodyPr tIns="36000" rIns="36000" bIns="36000"/>
          <a:lstStyle>
            <a:lvl1pPr marL="0" marR="0" indent="0" algn="l" defTabSz="914400" rtl="0" eaLnBrk="0" fontAlgn="base" latinLnBrk="0" hangingPunct="0">
              <a:lnSpc>
                <a:spcPct val="100000"/>
              </a:lnSpc>
              <a:spcBef>
                <a:spcPct val="20000"/>
              </a:spcBef>
              <a:spcAft>
                <a:spcPct val="0"/>
              </a:spcAft>
              <a:buClr>
                <a:srgbClr val="004F80"/>
              </a:buClr>
              <a:buSzPct val="80000"/>
              <a:buFont typeface="Wingdings 3" charset="2"/>
              <a:buNone/>
              <a:tabLst/>
              <a:defRPr lang="de-DE" sz="2000" b="0" i="0" baseline="0" smtClean="0">
                <a:solidFill>
                  <a:srgbClr val="004F80"/>
                </a:solidFill>
                <a:latin typeface="Arial"/>
                <a:ea typeface="Times"/>
                <a:cs typeface="Arial"/>
              </a:defRPr>
            </a:lvl1pPr>
          </a:lstStyle>
          <a:p>
            <a:r>
              <a:rPr lang="de-DE" dirty="0"/>
              <a:t>Standard-Fließtext: Arial 20 </a:t>
            </a:r>
            <a:r>
              <a:rPr lang="de-DE" dirty="0" err="1"/>
              <a:t>pt</a:t>
            </a:r>
            <a:r>
              <a:rPr lang="de-DE" dirty="0"/>
              <a:t> (wenn nötig: bis min. 16 </a:t>
            </a:r>
            <a:r>
              <a:rPr lang="de-DE" dirty="0" err="1"/>
              <a:t>pt</a:t>
            </a:r>
            <a:r>
              <a:rPr lang="de-DE" dirty="0"/>
              <a:t> verkleinern); Zwischenheadlines und Hervorhebungen fett</a:t>
            </a:r>
          </a:p>
        </p:txBody>
      </p:sp>
      <p:sp>
        <p:nvSpPr>
          <p:cNvPr id="9" name="Bildplatzhalter 8"/>
          <p:cNvSpPr>
            <a:spLocks noGrp="1"/>
          </p:cNvSpPr>
          <p:nvPr>
            <p:ph type="pic" sz="quarter" idx="10"/>
          </p:nvPr>
        </p:nvSpPr>
        <p:spPr>
          <a:xfrm>
            <a:off x="3240448" y="1665256"/>
            <a:ext cx="5364000" cy="4068000"/>
          </a:xfrm>
          <a:prstGeom prst="rect">
            <a:avLst/>
          </a:prstGeom>
        </p:spPr>
        <p:txBody>
          <a:bodyPr/>
          <a:lstStyle>
            <a:lvl1pPr>
              <a:defRPr>
                <a:latin typeface="Times"/>
                <a:ea typeface="Times"/>
                <a:cs typeface="Times"/>
              </a:defRPr>
            </a:lvl1pPr>
          </a:lstStyle>
          <a:p>
            <a:endParaRPr lang="de-DE" dirty="0"/>
          </a:p>
        </p:txBody>
      </p:sp>
      <p:sp>
        <p:nvSpPr>
          <p:cNvPr id="12" name="Fußzeilenplatzhalter 5">
            <a:extLst>
              <a:ext uri="{FF2B5EF4-FFF2-40B4-BE49-F238E27FC236}">
                <a16:creationId xmlns:a16="http://schemas.microsoft.com/office/drawing/2014/main" id="{3F57FA6F-EF43-442A-BE6E-044B93A51A6A}"/>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‹Nr.›</a:t>
            </a:fld>
            <a:endParaRPr lang="de-DE" dirty="0">
              <a:solidFill>
                <a:srgbClr val="FFFFFF">
                  <a:lumMod val="50000"/>
                </a:srgbClr>
              </a:solidFill>
            </a:endParaRPr>
          </a:p>
        </p:txBody>
      </p:sp>
      <p:pic>
        <p:nvPicPr>
          <p:cNvPr id="14" name="Bild 10" descr="BMWi_Office_Farbe_en.bmp">
            <a:extLst>
              <a:ext uri="{FF2B5EF4-FFF2-40B4-BE49-F238E27FC236}">
                <a16:creationId xmlns:a16="http://schemas.microsoft.com/office/drawing/2014/main" id="{0A459F3C-764F-4D47-989A-623A694B25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07" y="5962677"/>
            <a:ext cx="1440160" cy="837302"/>
          </a:xfrm>
          <a:prstGeom prst="rect">
            <a:avLst/>
          </a:prstGeom>
        </p:spPr>
      </p:pic>
      <p:pic>
        <p:nvPicPr>
          <p:cNvPr id="15" name="Grafik 14">
            <a:extLst>
              <a:ext uri="{FF2B5EF4-FFF2-40B4-BE49-F238E27FC236}">
                <a16:creationId xmlns:a16="http://schemas.microsoft.com/office/drawing/2014/main" id="{7DE853D1-F1CE-4F1D-9218-39DF8A098E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4227" y="6057256"/>
            <a:ext cx="1211141" cy="558178"/>
          </a:xfrm>
          <a:prstGeom prst="rect">
            <a:avLst/>
          </a:prstGeom>
        </p:spPr>
      </p:pic>
      <p:pic>
        <p:nvPicPr>
          <p:cNvPr id="17" name="Grafik 16">
            <a:extLst>
              <a:ext uri="{FF2B5EF4-FFF2-40B4-BE49-F238E27FC236}">
                <a16:creationId xmlns:a16="http://schemas.microsoft.com/office/drawing/2014/main" id="{F9213FDA-F200-425A-BAF8-2BCAA826AD1D}"/>
              </a:ext>
            </a:extLst>
          </p:cNvPr>
          <p:cNvPicPr>
            <a:picLocks noChangeAspect="1"/>
          </p:cNvPicPr>
          <p:nvPr userDrawn="1"/>
        </p:nvPicPr>
        <p:blipFill>
          <a:blip r:embed="rId4"/>
          <a:stretch>
            <a:fillRect/>
          </a:stretch>
        </p:blipFill>
        <p:spPr>
          <a:xfrm>
            <a:off x="1286230" y="5986858"/>
            <a:ext cx="1270199" cy="692696"/>
          </a:xfrm>
          <a:prstGeom prst="rect">
            <a:avLst/>
          </a:prstGeom>
        </p:spPr>
      </p:pic>
      <p:pic>
        <p:nvPicPr>
          <p:cNvPr id="18" name="Grafik 17">
            <a:extLst>
              <a:ext uri="{FF2B5EF4-FFF2-40B4-BE49-F238E27FC236}">
                <a16:creationId xmlns:a16="http://schemas.microsoft.com/office/drawing/2014/main" id="{CB0261D4-9EEB-4C24-A486-F34F4F69DF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4128" y="6118348"/>
            <a:ext cx="2223000" cy="468000"/>
          </a:xfrm>
          <a:prstGeom prst="rect">
            <a:avLst/>
          </a:prstGeom>
        </p:spPr>
      </p:pic>
      <p:pic>
        <p:nvPicPr>
          <p:cNvPr id="19" name="Grafik 18">
            <a:extLst>
              <a:ext uri="{FF2B5EF4-FFF2-40B4-BE49-F238E27FC236}">
                <a16:creationId xmlns:a16="http://schemas.microsoft.com/office/drawing/2014/main" id="{81D2628D-C831-4CFC-8D53-0F622ECE5D79}"/>
              </a:ext>
            </a:extLst>
          </p:cNvPr>
          <p:cNvPicPr>
            <a:picLocks noChangeAspect="1"/>
          </p:cNvPicPr>
          <p:nvPr userDrawn="1"/>
        </p:nvPicPr>
        <p:blipFill>
          <a:blip r:embed="rId6"/>
          <a:stretch>
            <a:fillRect/>
          </a:stretch>
        </p:blipFill>
        <p:spPr>
          <a:xfrm>
            <a:off x="2661371" y="6165304"/>
            <a:ext cx="1372345" cy="360000"/>
          </a:xfrm>
          <a:prstGeom prst="rect">
            <a:avLst/>
          </a:prstGeom>
        </p:spPr>
      </p:pic>
    </p:spTree>
    <p:extLst>
      <p:ext uri="{BB962C8B-B14F-4D97-AF65-F5344CB8AC3E}">
        <p14:creationId xmlns:p14="http://schemas.microsoft.com/office/powerpoint/2010/main" val="4085678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Bild gross links">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6" name="Rectangle 19"/>
          <p:cNvSpPr>
            <a:spLocks noGrp="1" noChangeArrowheads="1"/>
          </p:cNvSpPr>
          <p:nvPr>
            <p:ph type="subTitle" idx="1" hasCustomPrompt="1"/>
          </p:nvPr>
        </p:nvSpPr>
        <p:spPr>
          <a:xfrm>
            <a:off x="6084168" y="1628800"/>
            <a:ext cx="2556000" cy="4068000"/>
          </a:xfrm>
          <a:prstGeom prst="rect">
            <a:avLst/>
          </a:prstGeom>
        </p:spPr>
        <p:txBody>
          <a:bodyPr tIns="36000" rIns="36000" bIns="36000"/>
          <a:lstStyle>
            <a:lvl1pPr marL="0" marR="0" indent="0" algn="l" defTabSz="914400" rtl="0" eaLnBrk="0" fontAlgn="base" latinLnBrk="0" hangingPunct="0">
              <a:lnSpc>
                <a:spcPct val="100000"/>
              </a:lnSpc>
              <a:spcBef>
                <a:spcPct val="20000"/>
              </a:spcBef>
              <a:spcAft>
                <a:spcPct val="0"/>
              </a:spcAft>
              <a:buClr>
                <a:srgbClr val="004F80"/>
              </a:buClr>
              <a:buSzPct val="80000"/>
              <a:buFont typeface="Wingdings 3" charset="2"/>
              <a:buNone/>
              <a:tabLst/>
              <a:defRPr lang="de-DE" sz="2000" b="0" baseline="0" smtClean="0">
                <a:solidFill>
                  <a:srgbClr val="004F80"/>
                </a:solidFill>
                <a:latin typeface="Arial"/>
                <a:ea typeface="Times"/>
                <a:cs typeface="Arial"/>
              </a:defRPr>
            </a:lvl1pPr>
          </a:lstStyle>
          <a:p>
            <a:r>
              <a:rPr lang="de-DE" dirty="0"/>
              <a:t>Standard-Fließtext: Arial 20 </a:t>
            </a:r>
            <a:r>
              <a:rPr lang="de-DE" dirty="0" err="1"/>
              <a:t>pt</a:t>
            </a:r>
            <a:r>
              <a:rPr lang="de-DE" dirty="0"/>
              <a:t> (wenn nötig: bis min. 16 </a:t>
            </a:r>
            <a:r>
              <a:rPr lang="de-DE" dirty="0" err="1"/>
              <a:t>pt</a:t>
            </a:r>
            <a:r>
              <a:rPr lang="de-DE" dirty="0"/>
              <a:t> verkleinern); Zwischenheadlines und Hervorhebungen fett</a:t>
            </a:r>
          </a:p>
        </p:txBody>
      </p:sp>
      <p:sp>
        <p:nvSpPr>
          <p:cNvPr id="9" name="Bildplatzhalter 8"/>
          <p:cNvSpPr>
            <a:spLocks noGrp="1"/>
          </p:cNvSpPr>
          <p:nvPr>
            <p:ph type="pic" sz="quarter" idx="10"/>
          </p:nvPr>
        </p:nvSpPr>
        <p:spPr>
          <a:xfrm>
            <a:off x="467544" y="1628800"/>
            <a:ext cx="5364000" cy="4068000"/>
          </a:xfrm>
          <a:prstGeom prst="rect">
            <a:avLst/>
          </a:prstGeom>
        </p:spPr>
        <p:txBody>
          <a:bodyPr/>
          <a:lstStyle>
            <a:lvl1pPr>
              <a:defRPr>
                <a:latin typeface="Times"/>
                <a:ea typeface="Times"/>
                <a:cs typeface="Times"/>
              </a:defRPr>
            </a:lvl1pPr>
          </a:lstStyle>
          <a:p>
            <a:endParaRPr lang="de-DE" dirty="0"/>
          </a:p>
        </p:txBody>
      </p:sp>
      <p:sp>
        <p:nvSpPr>
          <p:cNvPr id="12" name="Fußzeilenplatzhalter 5">
            <a:extLst>
              <a:ext uri="{FF2B5EF4-FFF2-40B4-BE49-F238E27FC236}">
                <a16:creationId xmlns:a16="http://schemas.microsoft.com/office/drawing/2014/main" id="{8BC455FD-CB87-4D40-97BC-4DCB43271576}"/>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‹Nr.›</a:t>
            </a:fld>
            <a:endParaRPr lang="de-DE" dirty="0">
              <a:solidFill>
                <a:srgbClr val="FFFFFF">
                  <a:lumMod val="50000"/>
                </a:srgbClr>
              </a:solidFill>
            </a:endParaRPr>
          </a:p>
        </p:txBody>
      </p:sp>
      <p:pic>
        <p:nvPicPr>
          <p:cNvPr id="14" name="Bild 10" descr="BMWi_Office_Farbe_en.bmp">
            <a:extLst>
              <a:ext uri="{FF2B5EF4-FFF2-40B4-BE49-F238E27FC236}">
                <a16:creationId xmlns:a16="http://schemas.microsoft.com/office/drawing/2014/main" id="{27412D70-D5A4-47D0-8977-F6FF6B17BB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07" y="5962677"/>
            <a:ext cx="1440160" cy="837302"/>
          </a:xfrm>
          <a:prstGeom prst="rect">
            <a:avLst/>
          </a:prstGeom>
        </p:spPr>
      </p:pic>
      <p:pic>
        <p:nvPicPr>
          <p:cNvPr id="15" name="Grafik 14">
            <a:extLst>
              <a:ext uri="{FF2B5EF4-FFF2-40B4-BE49-F238E27FC236}">
                <a16:creationId xmlns:a16="http://schemas.microsoft.com/office/drawing/2014/main" id="{1E5FC95D-83C4-43C2-B1E5-998F62C70D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4227" y="6057256"/>
            <a:ext cx="1211141" cy="558178"/>
          </a:xfrm>
          <a:prstGeom prst="rect">
            <a:avLst/>
          </a:prstGeom>
        </p:spPr>
      </p:pic>
      <p:pic>
        <p:nvPicPr>
          <p:cNvPr id="17" name="Grafik 16">
            <a:extLst>
              <a:ext uri="{FF2B5EF4-FFF2-40B4-BE49-F238E27FC236}">
                <a16:creationId xmlns:a16="http://schemas.microsoft.com/office/drawing/2014/main" id="{004BBCCF-8D0F-43B5-84AC-6C9845D36046}"/>
              </a:ext>
            </a:extLst>
          </p:cNvPr>
          <p:cNvPicPr>
            <a:picLocks noChangeAspect="1"/>
          </p:cNvPicPr>
          <p:nvPr userDrawn="1"/>
        </p:nvPicPr>
        <p:blipFill>
          <a:blip r:embed="rId4"/>
          <a:stretch>
            <a:fillRect/>
          </a:stretch>
        </p:blipFill>
        <p:spPr>
          <a:xfrm>
            <a:off x="1286230" y="5986858"/>
            <a:ext cx="1270199" cy="692696"/>
          </a:xfrm>
          <a:prstGeom prst="rect">
            <a:avLst/>
          </a:prstGeom>
        </p:spPr>
      </p:pic>
      <p:pic>
        <p:nvPicPr>
          <p:cNvPr id="18" name="Grafik 17">
            <a:extLst>
              <a:ext uri="{FF2B5EF4-FFF2-40B4-BE49-F238E27FC236}">
                <a16:creationId xmlns:a16="http://schemas.microsoft.com/office/drawing/2014/main" id="{C4D847AB-6697-4396-BBD9-010062F14B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4128" y="6118348"/>
            <a:ext cx="2223000" cy="468000"/>
          </a:xfrm>
          <a:prstGeom prst="rect">
            <a:avLst/>
          </a:prstGeom>
        </p:spPr>
      </p:pic>
      <p:pic>
        <p:nvPicPr>
          <p:cNvPr id="19" name="Grafik 18">
            <a:extLst>
              <a:ext uri="{FF2B5EF4-FFF2-40B4-BE49-F238E27FC236}">
                <a16:creationId xmlns:a16="http://schemas.microsoft.com/office/drawing/2014/main" id="{FC8FB1F5-6D87-4F47-8E1F-0CD9870165ED}"/>
              </a:ext>
            </a:extLst>
          </p:cNvPr>
          <p:cNvPicPr>
            <a:picLocks noChangeAspect="1"/>
          </p:cNvPicPr>
          <p:nvPr userDrawn="1"/>
        </p:nvPicPr>
        <p:blipFill>
          <a:blip r:embed="rId6"/>
          <a:stretch>
            <a:fillRect/>
          </a:stretch>
        </p:blipFill>
        <p:spPr>
          <a:xfrm>
            <a:off x="2661371" y="6165304"/>
            <a:ext cx="1372345" cy="360000"/>
          </a:xfrm>
          <a:prstGeom prst="rect">
            <a:avLst/>
          </a:prstGeom>
        </p:spPr>
      </p:pic>
    </p:spTree>
    <p:extLst>
      <p:ext uri="{BB962C8B-B14F-4D97-AF65-F5344CB8AC3E}">
        <p14:creationId xmlns:p14="http://schemas.microsoft.com/office/powerpoint/2010/main" val="4085678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Bild vollflaechig">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8" name="Bildplatzhalter 7"/>
          <p:cNvSpPr>
            <a:spLocks noGrp="1"/>
          </p:cNvSpPr>
          <p:nvPr>
            <p:ph type="pic" sz="quarter" idx="10"/>
          </p:nvPr>
        </p:nvSpPr>
        <p:spPr>
          <a:xfrm>
            <a:off x="467544" y="1665256"/>
            <a:ext cx="8172000" cy="4068000"/>
          </a:xfrm>
          <a:prstGeom prst="rect">
            <a:avLst/>
          </a:prstGeom>
        </p:spPr>
        <p:txBody>
          <a:bodyPr/>
          <a:lstStyle>
            <a:lvl1pPr>
              <a:defRPr>
                <a:latin typeface="Times"/>
                <a:ea typeface="Times"/>
                <a:cs typeface="Times"/>
              </a:defRPr>
            </a:lvl1pPr>
          </a:lstStyle>
          <a:p>
            <a:endParaRPr lang="de-DE" dirty="0"/>
          </a:p>
        </p:txBody>
      </p:sp>
      <p:sp>
        <p:nvSpPr>
          <p:cNvPr id="11" name="Fußzeilenplatzhalter 5">
            <a:extLst>
              <a:ext uri="{FF2B5EF4-FFF2-40B4-BE49-F238E27FC236}">
                <a16:creationId xmlns:a16="http://schemas.microsoft.com/office/drawing/2014/main" id="{17A14F73-DAD3-4C7E-9E22-34EAC45F8F57}"/>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‹Nr.›</a:t>
            </a:fld>
            <a:endParaRPr lang="de-DE" dirty="0">
              <a:solidFill>
                <a:srgbClr val="FFFFFF">
                  <a:lumMod val="50000"/>
                </a:srgbClr>
              </a:solidFill>
            </a:endParaRPr>
          </a:p>
        </p:txBody>
      </p:sp>
      <p:pic>
        <p:nvPicPr>
          <p:cNvPr id="13" name="Bild 10" descr="BMWi_Office_Farbe_en.bmp">
            <a:extLst>
              <a:ext uri="{FF2B5EF4-FFF2-40B4-BE49-F238E27FC236}">
                <a16:creationId xmlns:a16="http://schemas.microsoft.com/office/drawing/2014/main" id="{51977F69-0780-4D8B-8637-78773018CA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07" y="5962677"/>
            <a:ext cx="1440160" cy="837302"/>
          </a:xfrm>
          <a:prstGeom prst="rect">
            <a:avLst/>
          </a:prstGeom>
        </p:spPr>
      </p:pic>
      <p:pic>
        <p:nvPicPr>
          <p:cNvPr id="14" name="Grafik 13">
            <a:extLst>
              <a:ext uri="{FF2B5EF4-FFF2-40B4-BE49-F238E27FC236}">
                <a16:creationId xmlns:a16="http://schemas.microsoft.com/office/drawing/2014/main" id="{43B35908-7E05-40A3-B89B-A8C817231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4227" y="6057256"/>
            <a:ext cx="1211141" cy="558178"/>
          </a:xfrm>
          <a:prstGeom prst="rect">
            <a:avLst/>
          </a:prstGeom>
        </p:spPr>
      </p:pic>
      <p:pic>
        <p:nvPicPr>
          <p:cNvPr id="16" name="Grafik 15">
            <a:extLst>
              <a:ext uri="{FF2B5EF4-FFF2-40B4-BE49-F238E27FC236}">
                <a16:creationId xmlns:a16="http://schemas.microsoft.com/office/drawing/2014/main" id="{F57F725A-12B1-46B6-9857-EA8FE297266E}"/>
              </a:ext>
            </a:extLst>
          </p:cNvPr>
          <p:cNvPicPr>
            <a:picLocks noChangeAspect="1"/>
          </p:cNvPicPr>
          <p:nvPr userDrawn="1"/>
        </p:nvPicPr>
        <p:blipFill>
          <a:blip r:embed="rId4"/>
          <a:stretch>
            <a:fillRect/>
          </a:stretch>
        </p:blipFill>
        <p:spPr>
          <a:xfrm>
            <a:off x="1286230" y="5986858"/>
            <a:ext cx="1270199" cy="692696"/>
          </a:xfrm>
          <a:prstGeom prst="rect">
            <a:avLst/>
          </a:prstGeom>
        </p:spPr>
      </p:pic>
      <p:pic>
        <p:nvPicPr>
          <p:cNvPr id="17" name="Grafik 16">
            <a:extLst>
              <a:ext uri="{FF2B5EF4-FFF2-40B4-BE49-F238E27FC236}">
                <a16:creationId xmlns:a16="http://schemas.microsoft.com/office/drawing/2014/main" id="{CE803632-B117-497C-BBEE-F46B9F02A62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4128" y="6118348"/>
            <a:ext cx="2223000" cy="468000"/>
          </a:xfrm>
          <a:prstGeom prst="rect">
            <a:avLst/>
          </a:prstGeom>
        </p:spPr>
      </p:pic>
      <p:pic>
        <p:nvPicPr>
          <p:cNvPr id="18" name="Grafik 17">
            <a:extLst>
              <a:ext uri="{FF2B5EF4-FFF2-40B4-BE49-F238E27FC236}">
                <a16:creationId xmlns:a16="http://schemas.microsoft.com/office/drawing/2014/main" id="{0FBD4C78-16B3-418C-9727-686CEBF19670}"/>
              </a:ext>
            </a:extLst>
          </p:cNvPr>
          <p:cNvPicPr>
            <a:picLocks noChangeAspect="1"/>
          </p:cNvPicPr>
          <p:nvPr userDrawn="1"/>
        </p:nvPicPr>
        <p:blipFill>
          <a:blip r:embed="rId6"/>
          <a:stretch>
            <a:fillRect/>
          </a:stretch>
        </p:blipFill>
        <p:spPr>
          <a:xfrm>
            <a:off x="2661371" y="6165304"/>
            <a:ext cx="1372345" cy="360000"/>
          </a:xfrm>
          <a:prstGeom prst="rect">
            <a:avLst/>
          </a:prstGeom>
        </p:spPr>
      </p:pic>
    </p:spTree>
    <p:extLst>
      <p:ext uri="{BB962C8B-B14F-4D97-AF65-F5344CB8AC3E}">
        <p14:creationId xmlns:p14="http://schemas.microsoft.com/office/powerpoint/2010/main" val="4085678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Diagramm vollflaechig">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9" name="Diagrammplatzhalter 8"/>
          <p:cNvSpPr>
            <a:spLocks noGrp="1"/>
          </p:cNvSpPr>
          <p:nvPr>
            <p:ph type="chart" sz="quarter" idx="12"/>
          </p:nvPr>
        </p:nvSpPr>
        <p:spPr>
          <a:xfrm>
            <a:off x="468313" y="1665256"/>
            <a:ext cx="8172000" cy="4068000"/>
          </a:xfrm>
          <a:prstGeom prst="rect">
            <a:avLst/>
          </a:prstGeom>
        </p:spPr>
        <p:txBody>
          <a:bodyPr/>
          <a:lstStyle>
            <a:lvl1pPr>
              <a:defRPr>
                <a:latin typeface="Times"/>
                <a:ea typeface="Times"/>
                <a:cs typeface="Times"/>
              </a:defRPr>
            </a:lvl1pPr>
          </a:lstStyle>
          <a:p>
            <a:endParaRPr lang="de-DE" dirty="0"/>
          </a:p>
        </p:txBody>
      </p:sp>
      <p:sp>
        <p:nvSpPr>
          <p:cNvPr id="11" name="Fußzeilenplatzhalter 5">
            <a:extLst>
              <a:ext uri="{FF2B5EF4-FFF2-40B4-BE49-F238E27FC236}">
                <a16:creationId xmlns:a16="http://schemas.microsoft.com/office/drawing/2014/main" id="{540F2683-E570-4267-99E3-4E073AD6027C}"/>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‹Nr.›</a:t>
            </a:fld>
            <a:endParaRPr lang="de-DE" dirty="0">
              <a:solidFill>
                <a:srgbClr val="FFFFFF">
                  <a:lumMod val="50000"/>
                </a:srgbClr>
              </a:solidFill>
            </a:endParaRPr>
          </a:p>
        </p:txBody>
      </p:sp>
      <p:pic>
        <p:nvPicPr>
          <p:cNvPr id="14" name="Bild 10" descr="BMWi_Office_Farbe_en.bmp">
            <a:extLst>
              <a:ext uri="{FF2B5EF4-FFF2-40B4-BE49-F238E27FC236}">
                <a16:creationId xmlns:a16="http://schemas.microsoft.com/office/drawing/2014/main" id="{18442A6E-4748-4596-A904-E253034390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07" y="5962677"/>
            <a:ext cx="1440160" cy="837302"/>
          </a:xfrm>
          <a:prstGeom prst="rect">
            <a:avLst/>
          </a:prstGeom>
        </p:spPr>
      </p:pic>
      <p:pic>
        <p:nvPicPr>
          <p:cNvPr id="15" name="Grafik 14">
            <a:extLst>
              <a:ext uri="{FF2B5EF4-FFF2-40B4-BE49-F238E27FC236}">
                <a16:creationId xmlns:a16="http://schemas.microsoft.com/office/drawing/2014/main" id="{73BC801D-CC6D-4999-A581-A633A49EF4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4227" y="6057256"/>
            <a:ext cx="1211141" cy="558178"/>
          </a:xfrm>
          <a:prstGeom prst="rect">
            <a:avLst/>
          </a:prstGeom>
        </p:spPr>
      </p:pic>
      <p:pic>
        <p:nvPicPr>
          <p:cNvPr id="16" name="Grafik 15">
            <a:extLst>
              <a:ext uri="{FF2B5EF4-FFF2-40B4-BE49-F238E27FC236}">
                <a16:creationId xmlns:a16="http://schemas.microsoft.com/office/drawing/2014/main" id="{0605FD8C-BFEB-499A-B3C2-4FA3182B6E9D}"/>
              </a:ext>
            </a:extLst>
          </p:cNvPr>
          <p:cNvPicPr>
            <a:picLocks noChangeAspect="1"/>
          </p:cNvPicPr>
          <p:nvPr userDrawn="1"/>
        </p:nvPicPr>
        <p:blipFill>
          <a:blip r:embed="rId4"/>
          <a:stretch>
            <a:fillRect/>
          </a:stretch>
        </p:blipFill>
        <p:spPr>
          <a:xfrm>
            <a:off x="1286230" y="5986858"/>
            <a:ext cx="1270199" cy="692696"/>
          </a:xfrm>
          <a:prstGeom prst="rect">
            <a:avLst/>
          </a:prstGeom>
        </p:spPr>
      </p:pic>
      <p:pic>
        <p:nvPicPr>
          <p:cNvPr id="17" name="Grafik 16">
            <a:extLst>
              <a:ext uri="{FF2B5EF4-FFF2-40B4-BE49-F238E27FC236}">
                <a16:creationId xmlns:a16="http://schemas.microsoft.com/office/drawing/2014/main" id="{1C7AD027-AC4F-424A-ADBB-900096211B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4128" y="6118348"/>
            <a:ext cx="2223000" cy="468000"/>
          </a:xfrm>
          <a:prstGeom prst="rect">
            <a:avLst/>
          </a:prstGeom>
        </p:spPr>
      </p:pic>
      <p:pic>
        <p:nvPicPr>
          <p:cNvPr id="18" name="Grafik 17">
            <a:extLst>
              <a:ext uri="{FF2B5EF4-FFF2-40B4-BE49-F238E27FC236}">
                <a16:creationId xmlns:a16="http://schemas.microsoft.com/office/drawing/2014/main" id="{C6ED1DD1-230D-4B76-A95E-D0F508CA8FD0}"/>
              </a:ext>
            </a:extLst>
          </p:cNvPr>
          <p:cNvPicPr>
            <a:picLocks noChangeAspect="1"/>
          </p:cNvPicPr>
          <p:nvPr userDrawn="1"/>
        </p:nvPicPr>
        <p:blipFill>
          <a:blip r:embed="rId6"/>
          <a:stretch>
            <a:fillRect/>
          </a:stretch>
        </p:blipFill>
        <p:spPr>
          <a:xfrm>
            <a:off x="2661371" y="6165304"/>
            <a:ext cx="1372345" cy="360000"/>
          </a:xfrm>
          <a:prstGeom prst="rect">
            <a:avLst/>
          </a:prstGeom>
        </p:spPr>
      </p:pic>
    </p:spTree>
    <p:extLst>
      <p:ext uri="{BB962C8B-B14F-4D97-AF65-F5344CB8AC3E}">
        <p14:creationId xmlns:p14="http://schemas.microsoft.com/office/powerpoint/2010/main" val="4085678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4_Bild gross links">
    <p:spTree>
      <p:nvGrpSpPr>
        <p:cNvPr id="1" name=""/>
        <p:cNvGrpSpPr/>
        <p:nvPr/>
      </p:nvGrpSpPr>
      <p:grpSpPr>
        <a:xfrm>
          <a:off x="0" y="0"/>
          <a:ext cx="0" cy="0"/>
          <a:chOff x="0" y="0"/>
          <a:chExt cx="0" cy="0"/>
        </a:xfrm>
      </p:grpSpPr>
      <p:sp>
        <p:nvSpPr>
          <p:cNvPr id="6" name="Rectangle 19"/>
          <p:cNvSpPr>
            <a:spLocks noGrp="1" noChangeArrowheads="1"/>
          </p:cNvSpPr>
          <p:nvPr>
            <p:ph type="subTitle" idx="1" hasCustomPrompt="1"/>
          </p:nvPr>
        </p:nvSpPr>
        <p:spPr>
          <a:xfrm>
            <a:off x="467544" y="1628800"/>
            <a:ext cx="5040000" cy="4068000"/>
          </a:xfrm>
          <a:prstGeom prst="rect">
            <a:avLst/>
          </a:prstGeom>
        </p:spPr>
        <p:txBody>
          <a:bodyPr tIns="36000" rIns="36000" bIns="36000"/>
          <a:lstStyle>
            <a:lvl1pPr marL="0" marR="0" indent="0" algn="l" defTabSz="914400" rtl="0" eaLnBrk="0" fontAlgn="base" latinLnBrk="0" hangingPunct="0">
              <a:lnSpc>
                <a:spcPct val="100000"/>
              </a:lnSpc>
              <a:spcBef>
                <a:spcPct val="20000"/>
              </a:spcBef>
              <a:spcAft>
                <a:spcPct val="0"/>
              </a:spcAft>
              <a:buClr>
                <a:srgbClr val="004F80"/>
              </a:buClr>
              <a:buSzPct val="80000"/>
              <a:buFont typeface="Wingdings 3" charset="2"/>
              <a:buNone/>
              <a:tabLst/>
              <a:defRPr lang="de-DE" sz="2000" b="0" baseline="0" smtClean="0">
                <a:solidFill>
                  <a:srgbClr val="004F80"/>
                </a:solidFill>
                <a:latin typeface="BundesSans Office"/>
              </a:defRPr>
            </a:lvl1pPr>
          </a:lstStyle>
          <a:p>
            <a:r>
              <a:rPr lang="de-DE" dirty="0"/>
              <a:t>Standard-Fließtext: Arial 20 </a:t>
            </a:r>
            <a:r>
              <a:rPr lang="de-DE" dirty="0" err="1"/>
              <a:t>pt</a:t>
            </a:r>
            <a:r>
              <a:rPr lang="de-DE" dirty="0"/>
              <a:t> (wenn nötig: bis min. 16 </a:t>
            </a:r>
            <a:r>
              <a:rPr lang="de-DE" dirty="0" err="1"/>
              <a:t>pt</a:t>
            </a:r>
            <a:r>
              <a:rPr lang="de-DE" dirty="0"/>
              <a:t> verkleinern); Zwischenheadlines und Hervorhebungen fett</a:t>
            </a:r>
          </a:p>
        </p:txBody>
      </p:sp>
      <p:sp>
        <p:nvSpPr>
          <p:cNvPr id="9" name="Bildplatzhalter 8"/>
          <p:cNvSpPr>
            <a:spLocks noGrp="1"/>
          </p:cNvSpPr>
          <p:nvPr>
            <p:ph type="pic" sz="quarter" idx="10"/>
          </p:nvPr>
        </p:nvSpPr>
        <p:spPr>
          <a:xfrm>
            <a:off x="5796456" y="1628800"/>
            <a:ext cx="2880000" cy="4068000"/>
          </a:xfrm>
          <a:prstGeom prst="rect">
            <a:avLst/>
          </a:prstGeom>
        </p:spPr>
        <p:txBody>
          <a:bodyPr/>
          <a:lstStyle/>
          <a:p>
            <a:r>
              <a:rPr lang="de-DE" dirty="0"/>
              <a:t>Bild durch Klicken auf Symbol hinzufügen</a:t>
            </a:r>
          </a:p>
        </p:txBody>
      </p:sp>
      <p:sp>
        <p:nvSpPr>
          <p:cNvPr id="20"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15" name="Fußzeilenplatzhalter 5">
            <a:extLst>
              <a:ext uri="{FF2B5EF4-FFF2-40B4-BE49-F238E27FC236}">
                <a16:creationId xmlns:a16="http://schemas.microsoft.com/office/drawing/2014/main" id="{8AF82969-29B4-46DC-9FE6-7C7E5CD176DE}"/>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‹Nr.›</a:t>
            </a:fld>
            <a:endParaRPr lang="de-DE" dirty="0">
              <a:solidFill>
                <a:srgbClr val="FFFFFF">
                  <a:lumMod val="50000"/>
                </a:srgbClr>
              </a:solidFill>
            </a:endParaRPr>
          </a:p>
        </p:txBody>
      </p:sp>
      <p:pic>
        <p:nvPicPr>
          <p:cNvPr id="10" name="Bild 10" descr="BMWi_Office_Farbe_en.bmp">
            <a:extLst>
              <a:ext uri="{FF2B5EF4-FFF2-40B4-BE49-F238E27FC236}">
                <a16:creationId xmlns:a16="http://schemas.microsoft.com/office/drawing/2014/main" id="{5875DF9C-BB96-435E-9FAD-4D3EF97B9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07" y="5962677"/>
            <a:ext cx="1440160" cy="837302"/>
          </a:xfrm>
          <a:prstGeom prst="rect">
            <a:avLst/>
          </a:prstGeom>
        </p:spPr>
      </p:pic>
      <p:pic>
        <p:nvPicPr>
          <p:cNvPr id="12" name="Grafik 11">
            <a:extLst>
              <a:ext uri="{FF2B5EF4-FFF2-40B4-BE49-F238E27FC236}">
                <a16:creationId xmlns:a16="http://schemas.microsoft.com/office/drawing/2014/main" id="{A04F645F-01CA-4816-9795-D84E6738C3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4227" y="6057256"/>
            <a:ext cx="1211141" cy="558178"/>
          </a:xfrm>
          <a:prstGeom prst="rect">
            <a:avLst/>
          </a:prstGeom>
        </p:spPr>
      </p:pic>
      <p:pic>
        <p:nvPicPr>
          <p:cNvPr id="13" name="Grafik 12">
            <a:extLst>
              <a:ext uri="{FF2B5EF4-FFF2-40B4-BE49-F238E27FC236}">
                <a16:creationId xmlns:a16="http://schemas.microsoft.com/office/drawing/2014/main" id="{E7BF98DC-9E10-4CCF-94E6-B0738815154E}"/>
              </a:ext>
            </a:extLst>
          </p:cNvPr>
          <p:cNvPicPr>
            <a:picLocks noChangeAspect="1"/>
          </p:cNvPicPr>
          <p:nvPr userDrawn="1"/>
        </p:nvPicPr>
        <p:blipFill>
          <a:blip r:embed="rId4"/>
          <a:stretch>
            <a:fillRect/>
          </a:stretch>
        </p:blipFill>
        <p:spPr>
          <a:xfrm>
            <a:off x="1286230" y="5986858"/>
            <a:ext cx="1270199" cy="692696"/>
          </a:xfrm>
          <a:prstGeom prst="rect">
            <a:avLst/>
          </a:prstGeom>
        </p:spPr>
      </p:pic>
      <p:pic>
        <p:nvPicPr>
          <p:cNvPr id="17" name="Grafik 16">
            <a:extLst>
              <a:ext uri="{FF2B5EF4-FFF2-40B4-BE49-F238E27FC236}">
                <a16:creationId xmlns:a16="http://schemas.microsoft.com/office/drawing/2014/main" id="{002E4F05-37B7-4802-9E34-97125E112E2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4128" y="6118348"/>
            <a:ext cx="2223000" cy="468000"/>
          </a:xfrm>
          <a:prstGeom prst="rect">
            <a:avLst/>
          </a:prstGeom>
        </p:spPr>
      </p:pic>
      <p:pic>
        <p:nvPicPr>
          <p:cNvPr id="18" name="Grafik 17">
            <a:extLst>
              <a:ext uri="{FF2B5EF4-FFF2-40B4-BE49-F238E27FC236}">
                <a16:creationId xmlns:a16="http://schemas.microsoft.com/office/drawing/2014/main" id="{1A8B1233-659E-4E7D-9420-8D441A6D32DD}"/>
              </a:ext>
            </a:extLst>
          </p:cNvPr>
          <p:cNvPicPr>
            <a:picLocks noChangeAspect="1"/>
          </p:cNvPicPr>
          <p:nvPr userDrawn="1"/>
        </p:nvPicPr>
        <p:blipFill>
          <a:blip r:embed="rId6"/>
          <a:stretch>
            <a:fillRect/>
          </a:stretch>
        </p:blipFill>
        <p:spPr>
          <a:xfrm>
            <a:off x="2661371" y="6165304"/>
            <a:ext cx="1372345" cy="360000"/>
          </a:xfrm>
          <a:prstGeom prst="rect">
            <a:avLst/>
          </a:prstGeom>
        </p:spPr>
      </p:pic>
    </p:spTree>
    <p:extLst>
      <p:ext uri="{BB962C8B-B14F-4D97-AF65-F5344CB8AC3E}">
        <p14:creationId xmlns:p14="http://schemas.microsoft.com/office/powerpoint/2010/main" val="106745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Bild gross links">
    <p:spTree>
      <p:nvGrpSpPr>
        <p:cNvPr id="1" name=""/>
        <p:cNvGrpSpPr/>
        <p:nvPr/>
      </p:nvGrpSpPr>
      <p:grpSpPr>
        <a:xfrm>
          <a:off x="0" y="0"/>
          <a:ext cx="0" cy="0"/>
          <a:chOff x="0" y="0"/>
          <a:chExt cx="0" cy="0"/>
        </a:xfrm>
      </p:grpSpPr>
      <p:sp>
        <p:nvSpPr>
          <p:cNvPr id="6" name="Rectangle 19"/>
          <p:cNvSpPr>
            <a:spLocks noGrp="1" noChangeArrowheads="1"/>
          </p:cNvSpPr>
          <p:nvPr>
            <p:ph type="subTitle" idx="1" hasCustomPrompt="1"/>
          </p:nvPr>
        </p:nvSpPr>
        <p:spPr>
          <a:xfrm>
            <a:off x="467544" y="1628800"/>
            <a:ext cx="5040000" cy="4068000"/>
          </a:xfrm>
          <a:prstGeom prst="rect">
            <a:avLst/>
          </a:prstGeom>
        </p:spPr>
        <p:txBody>
          <a:bodyPr tIns="36000" rIns="36000" bIns="36000"/>
          <a:lstStyle>
            <a:lvl1pPr marL="0" marR="0" indent="0" algn="l" defTabSz="914400" rtl="0" eaLnBrk="0" fontAlgn="base" latinLnBrk="0" hangingPunct="0">
              <a:lnSpc>
                <a:spcPct val="100000"/>
              </a:lnSpc>
              <a:spcBef>
                <a:spcPct val="20000"/>
              </a:spcBef>
              <a:spcAft>
                <a:spcPct val="0"/>
              </a:spcAft>
              <a:buClr>
                <a:srgbClr val="004F80"/>
              </a:buClr>
              <a:buSzPct val="80000"/>
              <a:buFont typeface="Wingdings 3" charset="2"/>
              <a:buNone/>
              <a:tabLst/>
              <a:defRPr lang="de-DE" sz="2000" b="0" baseline="0" smtClean="0">
                <a:solidFill>
                  <a:srgbClr val="004F80"/>
                </a:solidFill>
                <a:latin typeface="BundesSans Office"/>
              </a:defRPr>
            </a:lvl1pPr>
          </a:lstStyle>
          <a:p>
            <a:r>
              <a:rPr lang="de-DE" dirty="0"/>
              <a:t>Standard-Fließtext: Arial 20 </a:t>
            </a:r>
            <a:r>
              <a:rPr lang="de-DE" dirty="0" err="1"/>
              <a:t>pt</a:t>
            </a:r>
            <a:r>
              <a:rPr lang="de-DE" dirty="0"/>
              <a:t> (wenn nötig: bis min. 16 </a:t>
            </a:r>
            <a:r>
              <a:rPr lang="de-DE" dirty="0" err="1"/>
              <a:t>pt</a:t>
            </a:r>
            <a:r>
              <a:rPr lang="de-DE" dirty="0"/>
              <a:t> verkleinern); Zwischenheadlines und Hervorhebungen fett</a:t>
            </a:r>
          </a:p>
        </p:txBody>
      </p:sp>
      <p:sp>
        <p:nvSpPr>
          <p:cNvPr id="9" name="Bildplatzhalter 8"/>
          <p:cNvSpPr>
            <a:spLocks noGrp="1"/>
          </p:cNvSpPr>
          <p:nvPr>
            <p:ph type="pic" sz="quarter" idx="10"/>
          </p:nvPr>
        </p:nvSpPr>
        <p:spPr>
          <a:xfrm>
            <a:off x="5796456" y="1628800"/>
            <a:ext cx="2880000" cy="1908000"/>
          </a:xfrm>
          <a:prstGeom prst="rect">
            <a:avLst/>
          </a:prstGeom>
        </p:spPr>
        <p:txBody>
          <a:bodyPr/>
          <a:lstStyle/>
          <a:p>
            <a:r>
              <a:rPr lang="de-DE" dirty="0"/>
              <a:t>Bild durch Klicken auf Symbol hinzufügen</a:t>
            </a:r>
          </a:p>
        </p:txBody>
      </p:sp>
      <p:sp>
        <p:nvSpPr>
          <p:cNvPr id="20"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10" name="Bildplatzhalter 8"/>
          <p:cNvSpPr>
            <a:spLocks noGrp="1"/>
          </p:cNvSpPr>
          <p:nvPr>
            <p:ph type="pic" sz="quarter" idx="12"/>
          </p:nvPr>
        </p:nvSpPr>
        <p:spPr>
          <a:xfrm>
            <a:off x="5796456" y="3789040"/>
            <a:ext cx="2880000" cy="1908000"/>
          </a:xfrm>
          <a:prstGeom prst="rect">
            <a:avLst/>
          </a:prstGeom>
        </p:spPr>
        <p:txBody>
          <a:bodyPr/>
          <a:lstStyle/>
          <a:p>
            <a:r>
              <a:rPr lang="de-DE"/>
              <a:t>Bild durch Klicken auf Symbol hinzufügen</a:t>
            </a:r>
          </a:p>
        </p:txBody>
      </p:sp>
      <p:sp>
        <p:nvSpPr>
          <p:cNvPr id="11" name="Fußzeilenplatzhalter 5">
            <a:extLst>
              <a:ext uri="{FF2B5EF4-FFF2-40B4-BE49-F238E27FC236}">
                <a16:creationId xmlns:a16="http://schemas.microsoft.com/office/drawing/2014/main" id="{91F2B1A2-EEEB-4858-AF45-375DB24AAA24}"/>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‹Nr.›</a:t>
            </a:fld>
            <a:endParaRPr lang="de-DE" dirty="0">
              <a:solidFill>
                <a:srgbClr val="FFFFFF">
                  <a:lumMod val="50000"/>
                </a:srgbClr>
              </a:solidFill>
            </a:endParaRPr>
          </a:p>
        </p:txBody>
      </p:sp>
      <p:pic>
        <p:nvPicPr>
          <p:cNvPr id="14" name="Bild 10" descr="BMWi_Office_Farbe_en.bmp">
            <a:extLst>
              <a:ext uri="{FF2B5EF4-FFF2-40B4-BE49-F238E27FC236}">
                <a16:creationId xmlns:a16="http://schemas.microsoft.com/office/drawing/2014/main" id="{4EE88B33-614B-4920-B56E-D6334FA885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07" y="5962677"/>
            <a:ext cx="1440160" cy="837302"/>
          </a:xfrm>
          <a:prstGeom prst="rect">
            <a:avLst/>
          </a:prstGeom>
        </p:spPr>
      </p:pic>
      <p:pic>
        <p:nvPicPr>
          <p:cNvPr id="15" name="Grafik 14">
            <a:extLst>
              <a:ext uri="{FF2B5EF4-FFF2-40B4-BE49-F238E27FC236}">
                <a16:creationId xmlns:a16="http://schemas.microsoft.com/office/drawing/2014/main" id="{F28ADBC1-07CE-418B-BF78-FAF8DB69AA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4227" y="6057256"/>
            <a:ext cx="1211141" cy="558178"/>
          </a:xfrm>
          <a:prstGeom prst="rect">
            <a:avLst/>
          </a:prstGeom>
        </p:spPr>
      </p:pic>
      <p:pic>
        <p:nvPicPr>
          <p:cNvPr id="18" name="Grafik 17">
            <a:extLst>
              <a:ext uri="{FF2B5EF4-FFF2-40B4-BE49-F238E27FC236}">
                <a16:creationId xmlns:a16="http://schemas.microsoft.com/office/drawing/2014/main" id="{AFE23E6E-6DEB-4731-988A-549EF45F0AAE}"/>
              </a:ext>
            </a:extLst>
          </p:cNvPr>
          <p:cNvPicPr>
            <a:picLocks noChangeAspect="1"/>
          </p:cNvPicPr>
          <p:nvPr userDrawn="1"/>
        </p:nvPicPr>
        <p:blipFill>
          <a:blip r:embed="rId4"/>
          <a:stretch>
            <a:fillRect/>
          </a:stretch>
        </p:blipFill>
        <p:spPr>
          <a:xfrm>
            <a:off x="1286230" y="5986858"/>
            <a:ext cx="1270199" cy="692696"/>
          </a:xfrm>
          <a:prstGeom prst="rect">
            <a:avLst/>
          </a:prstGeom>
        </p:spPr>
      </p:pic>
      <p:pic>
        <p:nvPicPr>
          <p:cNvPr id="19" name="Grafik 18">
            <a:extLst>
              <a:ext uri="{FF2B5EF4-FFF2-40B4-BE49-F238E27FC236}">
                <a16:creationId xmlns:a16="http://schemas.microsoft.com/office/drawing/2014/main" id="{3D7DAD7D-3F6E-4581-9332-987D4B1F90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4128" y="6118348"/>
            <a:ext cx="2223000" cy="468000"/>
          </a:xfrm>
          <a:prstGeom prst="rect">
            <a:avLst/>
          </a:prstGeom>
        </p:spPr>
      </p:pic>
      <p:pic>
        <p:nvPicPr>
          <p:cNvPr id="21" name="Grafik 20">
            <a:extLst>
              <a:ext uri="{FF2B5EF4-FFF2-40B4-BE49-F238E27FC236}">
                <a16:creationId xmlns:a16="http://schemas.microsoft.com/office/drawing/2014/main" id="{3811730E-9388-488F-BCF0-FD786C275631}"/>
              </a:ext>
            </a:extLst>
          </p:cNvPr>
          <p:cNvPicPr>
            <a:picLocks noChangeAspect="1"/>
          </p:cNvPicPr>
          <p:nvPr userDrawn="1"/>
        </p:nvPicPr>
        <p:blipFill>
          <a:blip r:embed="rId6"/>
          <a:stretch>
            <a:fillRect/>
          </a:stretch>
        </p:blipFill>
        <p:spPr>
          <a:xfrm>
            <a:off x="2661371" y="6165304"/>
            <a:ext cx="1372345" cy="360000"/>
          </a:xfrm>
          <a:prstGeom prst="rect">
            <a:avLst/>
          </a:prstGeom>
        </p:spPr>
      </p:pic>
    </p:spTree>
    <p:extLst>
      <p:ext uri="{BB962C8B-B14F-4D97-AF65-F5344CB8AC3E}">
        <p14:creationId xmlns:p14="http://schemas.microsoft.com/office/powerpoint/2010/main" val="160156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Nur Text">
    <p:spTree>
      <p:nvGrpSpPr>
        <p:cNvPr id="1" name=""/>
        <p:cNvGrpSpPr/>
        <p:nvPr/>
      </p:nvGrpSpPr>
      <p:grpSpPr>
        <a:xfrm>
          <a:off x="0" y="0"/>
          <a:ext cx="0" cy="0"/>
          <a:chOff x="0" y="0"/>
          <a:chExt cx="0" cy="0"/>
        </a:xfrm>
      </p:grpSpPr>
      <p:sp>
        <p:nvSpPr>
          <p:cNvPr id="4115" name="Rectangle 19"/>
          <p:cNvSpPr>
            <a:spLocks noGrp="1" noChangeArrowheads="1"/>
          </p:cNvSpPr>
          <p:nvPr>
            <p:ph type="subTitle" idx="1" hasCustomPrompt="1"/>
          </p:nvPr>
        </p:nvSpPr>
        <p:spPr>
          <a:xfrm>
            <a:off x="467544" y="1628800"/>
            <a:ext cx="8172000" cy="4104456"/>
          </a:xfrm>
          <a:prstGeom prst="rect">
            <a:avLst/>
          </a:prstGeom>
        </p:spPr>
        <p:txBody>
          <a:bodyPr tIns="36000" rIns="36000" bIns="36000"/>
          <a:lstStyle>
            <a:lvl1pPr marL="0" marR="0" indent="0" algn="l" defTabSz="914400" rtl="0" eaLnBrk="0" fontAlgn="base" latinLnBrk="0" hangingPunct="0">
              <a:lnSpc>
                <a:spcPct val="100000"/>
              </a:lnSpc>
              <a:spcBef>
                <a:spcPct val="20000"/>
              </a:spcBef>
              <a:spcAft>
                <a:spcPct val="0"/>
              </a:spcAft>
              <a:buClr>
                <a:srgbClr val="004F80"/>
              </a:buClr>
              <a:buSzPct val="80000"/>
              <a:buFont typeface="Arial" pitchFamily="34" charset="0"/>
              <a:buNone/>
              <a:tabLst/>
              <a:defRPr lang="de-DE" sz="2000" b="0" baseline="0" smtClean="0">
                <a:solidFill>
                  <a:srgbClr val="004F80"/>
                </a:solidFill>
                <a:latin typeface="Arial"/>
                <a:ea typeface="Times"/>
                <a:cs typeface="Arial"/>
              </a:defRPr>
            </a:lvl1pPr>
          </a:lstStyle>
          <a:p>
            <a:r>
              <a:rPr lang="de-DE" dirty="0"/>
              <a:t>Standard-Fließtext: Arial 20 </a:t>
            </a:r>
            <a:r>
              <a:rPr lang="de-DE" dirty="0" err="1"/>
              <a:t>pt</a:t>
            </a:r>
            <a:r>
              <a:rPr lang="de-DE" dirty="0"/>
              <a:t> (wenn nötig: bis min. 16 </a:t>
            </a:r>
            <a:r>
              <a:rPr lang="de-DE" dirty="0" err="1"/>
              <a:t>pt</a:t>
            </a:r>
            <a:r>
              <a:rPr lang="de-DE" dirty="0"/>
              <a:t> verkleinern); Zwischenheadlines und Hervorhebungen fett</a:t>
            </a:r>
          </a:p>
          <a:p>
            <a:endParaRPr lang="de-DE" dirty="0"/>
          </a:p>
        </p:txBody>
      </p:sp>
      <p:sp>
        <p:nvSpPr>
          <p:cNvPr id="4114" name="Rectangle 18"/>
          <p:cNvSpPr>
            <a:spLocks noGrp="1" noChangeArrowheads="1"/>
          </p:cNvSpPr>
          <p:nvPr>
            <p:ph type="ctrTitle" hasCustomPrompt="1"/>
          </p:nvPr>
        </p:nvSpPr>
        <p:spPr>
          <a:xfrm>
            <a:off x="467544" y="476672"/>
            <a:ext cx="5760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a:t>
            </a:r>
            <a:br>
              <a:rPr lang="de-DE" dirty="0"/>
            </a:br>
            <a:br>
              <a:rPr lang="de-DE" dirty="0"/>
            </a:br>
            <a:endParaRPr lang="de-DE" dirty="0"/>
          </a:p>
        </p:txBody>
      </p:sp>
      <p:sp>
        <p:nvSpPr>
          <p:cNvPr id="12" name="Fußzeilenplatzhalter 5"/>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‹Nr.›</a:t>
            </a:fld>
            <a:endParaRPr lang="de-DE" dirty="0">
              <a:solidFill>
                <a:srgbClr val="FFFFFF">
                  <a:lumMod val="50000"/>
                </a:srgbClr>
              </a:solidFill>
            </a:endParaRPr>
          </a:p>
        </p:txBody>
      </p:sp>
      <p:pic>
        <p:nvPicPr>
          <p:cNvPr id="11" name="Bild 10" descr="BMWi_Office_Farbe_en.bmp"/>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07" y="5962677"/>
            <a:ext cx="1440160" cy="837302"/>
          </a:xfrm>
          <a:prstGeom prst="rect">
            <a:avLst/>
          </a:prstGeom>
        </p:spPr>
      </p:pic>
      <p:pic>
        <p:nvPicPr>
          <p:cNvPr id="14" name="Grafik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4227" y="6057256"/>
            <a:ext cx="1211141" cy="558178"/>
          </a:xfrm>
          <a:prstGeom prst="rect">
            <a:avLst/>
          </a:prstGeom>
        </p:spPr>
      </p:pic>
      <p:pic>
        <p:nvPicPr>
          <p:cNvPr id="3" name="Grafik 2">
            <a:extLst>
              <a:ext uri="{FF2B5EF4-FFF2-40B4-BE49-F238E27FC236}">
                <a16:creationId xmlns:a16="http://schemas.microsoft.com/office/drawing/2014/main" id="{742FF85A-B1DF-4573-B110-9E91249499D2}"/>
              </a:ext>
            </a:extLst>
          </p:cNvPr>
          <p:cNvPicPr>
            <a:picLocks noChangeAspect="1"/>
          </p:cNvPicPr>
          <p:nvPr userDrawn="1"/>
        </p:nvPicPr>
        <p:blipFill>
          <a:blip r:embed="rId4"/>
          <a:stretch>
            <a:fillRect/>
          </a:stretch>
        </p:blipFill>
        <p:spPr>
          <a:xfrm>
            <a:off x="1286230" y="5986858"/>
            <a:ext cx="1270199" cy="692696"/>
          </a:xfrm>
          <a:prstGeom prst="rect">
            <a:avLst/>
          </a:prstGeom>
        </p:spPr>
      </p:pic>
      <p:pic>
        <p:nvPicPr>
          <p:cNvPr id="10" name="Grafik 9">
            <a:extLst>
              <a:ext uri="{FF2B5EF4-FFF2-40B4-BE49-F238E27FC236}">
                <a16:creationId xmlns:a16="http://schemas.microsoft.com/office/drawing/2014/main" id="{4860B3CE-E2AB-428B-94CA-B5B6CA90ADC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4128" y="6118348"/>
            <a:ext cx="2223000" cy="468000"/>
          </a:xfrm>
          <a:prstGeom prst="rect">
            <a:avLst/>
          </a:prstGeom>
        </p:spPr>
      </p:pic>
      <p:pic>
        <p:nvPicPr>
          <p:cNvPr id="9" name="Grafik 8">
            <a:extLst>
              <a:ext uri="{FF2B5EF4-FFF2-40B4-BE49-F238E27FC236}">
                <a16:creationId xmlns:a16="http://schemas.microsoft.com/office/drawing/2014/main" id="{36251345-3FB8-4A57-9245-4049CE192825}"/>
              </a:ext>
            </a:extLst>
          </p:cNvPr>
          <p:cNvPicPr>
            <a:picLocks noChangeAspect="1"/>
          </p:cNvPicPr>
          <p:nvPr userDrawn="1"/>
        </p:nvPicPr>
        <p:blipFill>
          <a:blip r:embed="rId6"/>
          <a:stretch>
            <a:fillRect/>
          </a:stretch>
        </p:blipFill>
        <p:spPr>
          <a:xfrm>
            <a:off x="2661371" y="6165304"/>
            <a:ext cx="1372345" cy="360000"/>
          </a:xfrm>
          <a:prstGeom prst="rect">
            <a:avLst/>
          </a:prstGeom>
        </p:spPr>
      </p:pic>
    </p:spTree>
    <p:extLst>
      <p:ext uri="{BB962C8B-B14F-4D97-AF65-F5344CB8AC3E}">
        <p14:creationId xmlns:p14="http://schemas.microsoft.com/office/powerpoint/2010/main" val="1092877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 und Aufzählung">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760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a:t>
            </a:r>
            <a:br>
              <a:rPr lang="de-DE" dirty="0"/>
            </a:br>
            <a:br>
              <a:rPr lang="de-DE" dirty="0"/>
            </a:br>
            <a:endParaRPr lang="de-DE" dirty="0"/>
          </a:p>
        </p:txBody>
      </p:sp>
      <p:sp>
        <p:nvSpPr>
          <p:cNvPr id="8" name="Textplatzhalter 7"/>
          <p:cNvSpPr>
            <a:spLocks noGrp="1"/>
          </p:cNvSpPr>
          <p:nvPr>
            <p:ph type="body" sz="quarter" idx="11" hasCustomPrompt="1"/>
          </p:nvPr>
        </p:nvSpPr>
        <p:spPr>
          <a:xfrm>
            <a:off x="468313" y="1628800"/>
            <a:ext cx="8172000" cy="4103688"/>
          </a:xfrm>
          <a:prstGeom prst="rect">
            <a:avLst/>
          </a:prstGeom>
        </p:spPr>
        <p:txBody>
          <a:bodyPr/>
          <a:lstStyle>
            <a:lvl1pPr marL="0" marR="0" indent="0" algn="l" defTabSz="914400" rtl="0" eaLnBrk="0" fontAlgn="base" latinLnBrk="0" hangingPunct="0">
              <a:lnSpc>
                <a:spcPct val="100000"/>
              </a:lnSpc>
              <a:spcBef>
                <a:spcPct val="20000"/>
              </a:spcBef>
              <a:spcAft>
                <a:spcPct val="0"/>
              </a:spcAft>
              <a:buClr>
                <a:srgbClr val="004F80"/>
              </a:buClr>
              <a:buSzPct val="80000"/>
              <a:buFont typeface="Wingdings" pitchFamily="2" charset="2"/>
              <a:buNone/>
              <a:tabLst/>
              <a:defRPr sz="2000">
                <a:latin typeface="Arial"/>
                <a:ea typeface="Times"/>
                <a:cs typeface="Arial"/>
              </a:defRPr>
            </a:lvl1pPr>
            <a:lvl2pPr marL="361950" indent="-192088" algn="l">
              <a:buFont typeface="Arial" pitchFamily="34" charset="0"/>
              <a:buChar char="•"/>
              <a:defRPr sz="1800">
                <a:latin typeface="Arial"/>
                <a:ea typeface="Times"/>
                <a:cs typeface="Arial"/>
              </a:defRPr>
            </a:lvl2pPr>
            <a:lvl3pPr marL="711200" indent="-284163" algn="l">
              <a:buFont typeface="Arial" pitchFamily="34" charset="0"/>
              <a:buChar char="•"/>
              <a:tabLst/>
              <a:defRPr sz="1800">
                <a:latin typeface="Arial"/>
                <a:ea typeface="Times"/>
                <a:cs typeface="Arial"/>
              </a:defRPr>
            </a:lvl3pPr>
            <a:lvl4pPr marL="714375" indent="131763" algn="l">
              <a:buFont typeface="Arial" pitchFamily="34" charset="0"/>
              <a:buChar char="•"/>
              <a:defRPr>
                <a:latin typeface="Arial"/>
                <a:ea typeface="Times"/>
                <a:cs typeface="Arial"/>
              </a:defRPr>
            </a:lvl4pPr>
            <a:lvl5pPr marL="1160463" indent="-228600" algn="l">
              <a:buFont typeface="Arial" pitchFamily="34" charset="0"/>
              <a:buChar char="•"/>
              <a:defRPr baseline="0">
                <a:latin typeface="Arial"/>
                <a:ea typeface="Times"/>
                <a:cs typeface="Arial"/>
              </a:defRPr>
            </a:lvl5pPr>
            <a:lvl6pPr marL="1436688" indent="-228600" algn="l">
              <a:buFont typeface="Arial" pitchFamily="34" charset="0"/>
              <a:buChar char="•"/>
              <a:defRPr>
                <a:solidFill>
                  <a:srgbClr val="004F80"/>
                </a:solidFill>
                <a:latin typeface="Arial"/>
                <a:ea typeface="Times"/>
                <a:cs typeface="Arial"/>
              </a:defRPr>
            </a:lvl6pPr>
            <a:lvl7pPr marL="1704975" indent="-171450" algn="l">
              <a:defRPr baseline="0">
                <a:solidFill>
                  <a:srgbClr val="004F80"/>
                </a:solidFill>
                <a:latin typeface="Arial"/>
                <a:ea typeface="Times"/>
                <a:cs typeface="Arial"/>
              </a:defRPr>
            </a:lvl7pPr>
          </a:lstStyle>
          <a:p>
            <a:r>
              <a:rPr lang="de-DE" dirty="0"/>
              <a:t>Standard-Fließtext: Arial 20 </a:t>
            </a:r>
            <a:r>
              <a:rPr lang="de-DE" dirty="0" err="1"/>
              <a:t>pt</a:t>
            </a:r>
            <a:r>
              <a:rPr lang="de-DE" dirty="0"/>
              <a:t> (wenn nötig: bis min. 16 </a:t>
            </a:r>
            <a:r>
              <a:rPr lang="de-DE" dirty="0" err="1"/>
              <a:t>pt</a:t>
            </a:r>
            <a:r>
              <a:rPr lang="de-DE" dirty="0"/>
              <a:t> verkleinern); Aufzählungen über Menüleiste starten</a:t>
            </a:r>
          </a:p>
          <a:p>
            <a:pPr lvl="1"/>
            <a:r>
              <a:rPr lang="de-DE" dirty="0"/>
              <a:t>Erste Ebene</a:t>
            </a:r>
          </a:p>
          <a:p>
            <a:pPr lvl="2"/>
            <a:r>
              <a:rPr lang="de-DE" dirty="0"/>
              <a:t>Zweite Ebene</a:t>
            </a:r>
          </a:p>
          <a:p>
            <a:pPr lvl="3"/>
            <a:r>
              <a:rPr lang="de-DE" dirty="0"/>
              <a:t>Dritte Ebene</a:t>
            </a:r>
          </a:p>
          <a:p>
            <a:pPr lvl="4"/>
            <a:r>
              <a:rPr lang="de-DE" dirty="0"/>
              <a:t>Vierte Ebene</a:t>
            </a:r>
          </a:p>
          <a:p>
            <a:pPr lvl="5"/>
            <a:r>
              <a:rPr lang="de-DE" dirty="0"/>
              <a:t>Fünfte Ebene</a:t>
            </a:r>
          </a:p>
          <a:p>
            <a:pPr lvl="6"/>
            <a:r>
              <a:rPr lang="de-DE" dirty="0"/>
              <a:t>Sechste Ebene</a:t>
            </a:r>
          </a:p>
        </p:txBody>
      </p:sp>
      <p:sp>
        <p:nvSpPr>
          <p:cNvPr id="13" name="Fußzeilenplatzhalter 5">
            <a:extLst>
              <a:ext uri="{FF2B5EF4-FFF2-40B4-BE49-F238E27FC236}">
                <a16:creationId xmlns:a16="http://schemas.microsoft.com/office/drawing/2014/main" id="{8F3D0ADD-44A6-4E7D-975E-ABD4188D04FB}"/>
              </a:ext>
            </a:extLst>
          </p:cNvPr>
          <p:cNvSpPr>
            <a:spLocks noGrp="1"/>
          </p:cNvSpPr>
          <p:nvPr>
            <p:ph type="ftr" sz="quarter" idx="12"/>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‹Nr.›</a:t>
            </a:fld>
            <a:endParaRPr lang="de-DE" dirty="0">
              <a:solidFill>
                <a:srgbClr val="FFFFFF">
                  <a:lumMod val="50000"/>
                </a:srgbClr>
              </a:solidFill>
            </a:endParaRPr>
          </a:p>
        </p:txBody>
      </p:sp>
      <p:pic>
        <p:nvPicPr>
          <p:cNvPr id="19" name="Bild 10" descr="BMWi_Office_Farbe_en.bmp">
            <a:extLst>
              <a:ext uri="{FF2B5EF4-FFF2-40B4-BE49-F238E27FC236}">
                <a16:creationId xmlns:a16="http://schemas.microsoft.com/office/drawing/2014/main" id="{11FCC77E-B64E-43CA-9493-9CA1CC019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07" y="5962677"/>
            <a:ext cx="1440160" cy="837302"/>
          </a:xfrm>
          <a:prstGeom prst="rect">
            <a:avLst/>
          </a:prstGeom>
        </p:spPr>
      </p:pic>
      <p:pic>
        <p:nvPicPr>
          <p:cNvPr id="20" name="Grafik 19">
            <a:extLst>
              <a:ext uri="{FF2B5EF4-FFF2-40B4-BE49-F238E27FC236}">
                <a16:creationId xmlns:a16="http://schemas.microsoft.com/office/drawing/2014/main" id="{1CCBCD08-711A-41F4-9F54-F96343F916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4227" y="6057256"/>
            <a:ext cx="1211141" cy="558178"/>
          </a:xfrm>
          <a:prstGeom prst="rect">
            <a:avLst/>
          </a:prstGeom>
        </p:spPr>
      </p:pic>
      <p:pic>
        <p:nvPicPr>
          <p:cNvPr id="21" name="Grafik 20">
            <a:extLst>
              <a:ext uri="{FF2B5EF4-FFF2-40B4-BE49-F238E27FC236}">
                <a16:creationId xmlns:a16="http://schemas.microsoft.com/office/drawing/2014/main" id="{5493798B-B32F-4168-BAB2-C1D06ADEA008}"/>
              </a:ext>
            </a:extLst>
          </p:cNvPr>
          <p:cNvPicPr>
            <a:picLocks noChangeAspect="1"/>
          </p:cNvPicPr>
          <p:nvPr userDrawn="1"/>
        </p:nvPicPr>
        <p:blipFill>
          <a:blip r:embed="rId4"/>
          <a:stretch>
            <a:fillRect/>
          </a:stretch>
        </p:blipFill>
        <p:spPr>
          <a:xfrm>
            <a:off x="1286230" y="5986858"/>
            <a:ext cx="1270199" cy="692696"/>
          </a:xfrm>
          <a:prstGeom prst="rect">
            <a:avLst/>
          </a:prstGeom>
        </p:spPr>
      </p:pic>
      <p:pic>
        <p:nvPicPr>
          <p:cNvPr id="22" name="Grafik 21">
            <a:extLst>
              <a:ext uri="{FF2B5EF4-FFF2-40B4-BE49-F238E27FC236}">
                <a16:creationId xmlns:a16="http://schemas.microsoft.com/office/drawing/2014/main" id="{DE633B7D-A1DF-4D5B-827C-FF52C185E2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4128" y="6118348"/>
            <a:ext cx="2223000" cy="468000"/>
          </a:xfrm>
          <a:prstGeom prst="rect">
            <a:avLst/>
          </a:prstGeom>
        </p:spPr>
      </p:pic>
      <p:pic>
        <p:nvPicPr>
          <p:cNvPr id="23" name="Grafik 22">
            <a:extLst>
              <a:ext uri="{FF2B5EF4-FFF2-40B4-BE49-F238E27FC236}">
                <a16:creationId xmlns:a16="http://schemas.microsoft.com/office/drawing/2014/main" id="{BFE6545C-0B5A-4D08-836C-D4E3FC27BE05}"/>
              </a:ext>
            </a:extLst>
          </p:cNvPr>
          <p:cNvPicPr>
            <a:picLocks noChangeAspect="1"/>
          </p:cNvPicPr>
          <p:nvPr userDrawn="1"/>
        </p:nvPicPr>
        <p:blipFill>
          <a:blip r:embed="rId6"/>
          <a:stretch>
            <a:fillRect/>
          </a:stretch>
        </p:blipFill>
        <p:spPr>
          <a:xfrm>
            <a:off x="2661371" y="6165304"/>
            <a:ext cx="1372345" cy="360000"/>
          </a:xfrm>
          <a:prstGeom prst="rect">
            <a:avLst/>
          </a:prstGeom>
        </p:spPr>
      </p:pic>
    </p:spTree>
    <p:extLst>
      <p:ext uri="{BB962C8B-B14F-4D97-AF65-F5344CB8AC3E}">
        <p14:creationId xmlns:p14="http://schemas.microsoft.com/office/powerpoint/2010/main" val="2931033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ufzählung">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760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8" name="Textplatzhalter 7"/>
          <p:cNvSpPr>
            <a:spLocks noGrp="1"/>
          </p:cNvSpPr>
          <p:nvPr>
            <p:ph idx="1" hasCustomPrompt="1"/>
          </p:nvPr>
        </p:nvSpPr>
        <p:spPr bwMode="auto">
          <a:xfrm>
            <a:off x="467544" y="1628800"/>
            <a:ext cx="8172000" cy="4392488"/>
          </a:xfrm>
          <a:prstGeom prst="rect">
            <a:avLst/>
          </a:prstGeom>
          <a:noFill/>
          <a:ln>
            <a:noFill/>
          </a:ln>
        </p:spPr>
        <p:txBody>
          <a:bodyPr/>
          <a:lstStyle>
            <a:lvl1pPr marL="180975" indent="-180975">
              <a:buFont typeface="Arial" pitchFamily="34" charset="0"/>
              <a:buChar char="•"/>
              <a:defRPr sz="2000" baseline="0">
                <a:solidFill>
                  <a:srgbClr val="004F80"/>
                </a:solidFill>
                <a:latin typeface="Arial"/>
                <a:ea typeface="Times"/>
                <a:cs typeface="Arial"/>
              </a:defRPr>
            </a:lvl1pPr>
            <a:lvl2pPr marL="539750" indent="-284163">
              <a:buFont typeface="Arial" pitchFamily="34" charset="0"/>
              <a:buChar char="•"/>
              <a:defRPr sz="1800" baseline="0">
                <a:solidFill>
                  <a:srgbClr val="004F80"/>
                </a:solidFill>
                <a:latin typeface="Arial"/>
                <a:ea typeface="Times"/>
                <a:cs typeface="Arial"/>
              </a:defRPr>
            </a:lvl2pPr>
            <a:lvl3pPr marL="892175" indent="-284163">
              <a:buFont typeface="Arial" pitchFamily="34" charset="0"/>
              <a:buChar char="•"/>
              <a:defRPr sz="1800">
                <a:solidFill>
                  <a:srgbClr val="004F80"/>
                </a:solidFill>
                <a:latin typeface="Arial"/>
                <a:ea typeface="Times"/>
                <a:cs typeface="Arial"/>
              </a:defRPr>
            </a:lvl3pPr>
            <a:lvl4pPr marL="1160463" indent="-228600">
              <a:buFont typeface="Arial" pitchFamily="34" charset="0"/>
              <a:buChar char="•"/>
              <a:defRPr sz="1600">
                <a:solidFill>
                  <a:srgbClr val="004F80"/>
                </a:solidFill>
                <a:latin typeface="Arial"/>
                <a:ea typeface="Times"/>
                <a:cs typeface="Arial"/>
              </a:defRPr>
            </a:lvl4pPr>
            <a:lvl5pPr marL="1436688" indent="-228600">
              <a:buFont typeface="Arial" pitchFamily="34" charset="0"/>
              <a:buChar char="•"/>
              <a:defRPr sz="1600">
                <a:solidFill>
                  <a:srgbClr val="004F80"/>
                </a:solidFill>
                <a:latin typeface="Arial"/>
                <a:ea typeface="Times"/>
                <a:cs typeface="Arial"/>
              </a:defRPr>
            </a:lvl5pPr>
            <a:lvl6pPr marL="1703388" indent="-228600">
              <a:defRPr>
                <a:solidFill>
                  <a:srgbClr val="004F80"/>
                </a:solidFill>
                <a:latin typeface="Arial"/>
                <a:ea typeface="Times"/>
                <a:cs typeface="Arial"/>
              </a:defRPr>
            </a:lvl6pPr>
            <a:lvl7pPr marL="1970088" indent="-228600">
              <a:defRPr sz="1400">
                <a:solidFill>
                  <a:srgbClr val="004F80"/>
                </a:solidFill>
                <a:latin typeface="Times"/>
                <a:ea typeface="Times"/>
                <a:cs typeface="Arial"/>
              </a:defRPr>
            </a:lvl7pPr>
          </a:lstStyle>
          <a:p>
            <a:pPr lvl="0"/>
            <a:r>
              <a:rPr lang="de-DE" noProof="0" dirty="0"/>
              <a:t>Aufzählungen Arial; beginnend bei 20 </a:t>
            </a:r>
            <a:r>
              <a:rPr lang="de-DE" noProof="0" dirty="0" err="1"/>
              <a:t>pt</a:t>
            </a:r>
            <a:endParaRPr lang="de-DE" noProof="0" dirty="0"/>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latin typeface="BundesSans Office"/>
              </a:rPr>
              <a:t>Sechste Ebene</a:t>
            </a:r>
          </a:p>
          <a:p>
            <a:pPr lvl="6"/>
            <a:r>
              <a:rPr lang="de-DE" sz="1400" noProof="0" dirty="0">
                <a:latin typeface="BundesSans Office"/>
              </a:rPr>
              <a:t>Siebte Ebene</a:t>
            </a:r>
            <a:endParaRPr lang="de-DE" noProof="0" dirty="0"/>
          </a:p>
        </p:txBody>
      </p:sp>
      <p:sp>
        <p:nvSpPr>
          <p:cNvPr id="11" name="Fußzeilenplatzhalter 5">
            <a:extLst>
              <a:ext uri="{FF2B5EF4-FFF2-40B4-BE49-F238E27FC236}">
                <a16:creationId xmlns:a16="http://schemas.microsoft.com/office/drawing/2014/main" id="{559606F0-6347-4B8B-9B78-EA36EDF594D0}"/>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‹Nr.›</a:t>
            </a:fld>
            <a:endParaRPr lang="de-DE" dirty="0">
              <a:solidFill>
                <a:srgbClr val="FFFFFF">
                  <a:lumMod val="50000"/>
                </a:srgbClr>
              </a:solidFill>
            </a:endParaRPr>
          </a:p>
        </p:txBody>
      </p:sp>
      <p:pic>
        <p:nvPicPr>
          <p:cNvPr id="13" name="Bild 10" descr="BMWi_Office_Farbe_en.bmp">
            <a:extLst>
              <a:ext uri="{FF2B5EF4-FFF2-40B4-BE49-F238E27FC236}">
                <a16:creationId xmlns:a16="http://schemas.microsoft.com/office/drawing/2014/main" id="{8A5AEC96-42DE-4CE4-A62D-8F0E04DAD5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07" y="5962677"/>
            <a:ext cx="1440160" cy="837302"/>
          </a:xfrm>
          <a:prstGeom prst="rect">
            <a:avLst/>
          </a:prstGeom>
        </p:spPr>
      </p:pic>
      <p:pic>
        <p:nvPicPr>
          <p:cNvPr id="14" name="Grafik 13">
            <a:extLst>
              <a:ext uri="{FF2B5EF4-FFF2-40B4-BE49-F238E27FC236}">
                <a16:creationId xmlns:a16="http://schemas.microsoft.com/office/drawing/2014/main" id="{7C6BB9C8-0DFE-48C2-9CD3-A56024C20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4227" y="6057256"/>
            <a:ext cx="1211141" cy="558178"/>
          </a:xfrm>
          <a:prstGeom prst="rect">
            <a:avLst/>
          </a:prstGeom>
        </p:spPr>
      </p:pic>
      <p:pic>
        <p:nvPicPr>
          <p:cNvPr id="16" name="Grafik 15">
            <a:extLst>
              <a:ext uri="{FF2B5EF4-FFF2-40B4-BE49-F238E27FC236}">
                <a16:creationId xmlns:a16="http://schemas.microsoft.com/office/drawing/2014/main" id="{15A34331-9E13-4784-99D5-81DB5D0A1E4E}"/>
              </a:ext>
            </a:extLst>
          </p:cNvPr>
          <p:cNvPicPr>
            <a:picLocks noChangeAspect="1"/>
          </p:cNvPicPr>
          <p:nvPr userDrawn="1"/>
        </p:nvPicPr>
        <p:blipFill>
          <a:blip r:embed="rId4"/>
          <a:stretch>
            <a:fillRect/>
          </a:stretch>
        </p:blipFill>
        <p:spPr>
          <a:xfrm>
            <a:off x="1286230" y="5986858"/>
            <a:ext cx="1270199" cy="692696"/>
          </a:xfrm>
          <a:prstGeom prst="rect">
            <a:avLst/>
          </a:prstGeom>
        </p:spPr>
      </p:pic>
      <p:pic>
        <p:nvPicPr>
          <p:cNvPr id="17" name="Grafik 16">
            <a:extLst>
              <a:ext uri="{FF2B5EF4-FFF2-40B4-BE49-F238E27FC236}">
                <a16:creationId xmlns:a16="http://schemas.microsoft.com/office/drawing/2014/main" id="{8A627B8B-C550-4755-A42F-464F229D222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4128" y="6118348"/>
            <a:ext cx="2223000" cy="468000"/>
          </a:xfrm>
          <a:prstGeom prst="rect">
            <a:avLst/>
          </a:prstGeom>
        </p:spPr>
      </p:pic>
      <p:pic>
        <p:nvPicPr>
          <p:cNvPr id="18" name="Grafik 17">
            <a:extLst>
              <a:ext uri="{FF2B5EF4-FFF2-40B4-BE49-F238E27FC236}">
                <a16:creationId xmlns:a16="http://schemas.microsoft.com/office/drawing/2014/main" id="{02F609D4-F1F8-43C4-AE0B-7649D35A41E8}"/>
              </a:ext>
            </a:extLst>
          </p:cNvPr>
          <p:cNvPicPr>
            <a:picLocks noChangeAspect="1"/>
          </p:cNvPicPr>
          <p:nvPr userDrawn="1"/>
        </p:nvPicPr>
        <p:blipFill>
          <a:blip r:embed="rId6"/>
          <a:stretch>
            <a:fillRect/>
          </a:stretch>
        </p:blipFill>
        <p:spPr>
          <a:xfrm>
            <a:off x="2661371" y="6165304"/>
            <a:ext cx="1372345" cy="360000"/>
          </a:xfrm>
          <a:prstGeom prst="rect">
            <a:avLst/>
          </a:prstGeom>
        </p:spPr>
      </p:pic>
    </p:spTree>
    <p:extLst>
      <p:ext uri="{BB962C8B-B14F-4D97-AF65-F5344CB8AC3E}">
        <p14:creationId xmlns:p14="http://schemas.microsoft.com/office/powerpoint/2010/main" val="1263983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ild gross rechts">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6" name="Rectangle 19"/>
          <p:cNvSpPr>
            <a:spLocks noGrp="1" noChangeArrowheads="1"/>
          </p:cNvSpPr>
          <p:nvPr>
            <p:ph type="subTitle" idx="1" hasCustomPrompt="1"/>
          </p:nvPr>
        </p:nvSpPr>
        <p:spPr>
          <a:xfrm>
            <a:off x="467544" y="1628800"/>
            <a:ext cx="2556000" cy="4068000"/>
          </a:xfrm>
          <a:prstGeom prst="rect">
            <a:avLst/>
          </a:prstGeom>
        </p:spPr>
        <p:txBody>
          <a:bodyPr tIns="36000" rIns="36000" bIns="36000"/>
          <a:lstStyle>
            <a:lvl1pPr marL="0" marR="0" indent="0" algn="l" defTabSz="914400" rtl="0" eaLnBrk="0" fontAlgn="base" latinLnBrk="0" hangingPunct="0">
              <a:lnSpc>
                <a:spcPct val="100000"/>
              </a:lnSpc>
              <a:spcBef>
                <a:spcPct val="20000"/>
              </a:spcBef>
              <a:spcAft>
                <a:spcPct val="0"/>
              </a:spcAft>
              <a:buClr>
                <a:srgbClr val="004F80"/>
              </a:buClr>
              <a:buSzPct val="80000"/>
              <a:buFont typeface="Wingdings 3" charset="2"/>
              <a:buNone/>
              <a:tabLst/>
              <a:defRPr lang="de-DE" sz="2000" b="0" i="0" baseline="0" smtClean="0">
                <a:solidFill>
                  <a:srgbClr val="004F80"/>
                </a:solidFill>
                <a:latin typeface="Arial"/>
                <a:ea typeface="Times"/>
                <a:cs typeface="Arial"/>
              </a:defRPr>
            </a:lvl1pPr>
          </a:lstStyle>
          <a:p>
            <a:r>
              <a:rPr lang="de-DE" dirty="0"/>
              <a:t>Standard-Fließtext: Arial 20 </a:t>
            </a:r>
            <a:r>
              <a:rPr lang="de-DE" dirty="0" err="1"/>
              <a:t>pt</a:t>
            </a:r>
            <a:r>
              <a:rPr lang="de-DE" dirty="0"/>
              <a:t> (wenn nötig: bis min. 16 </a:t>
            </a:r>
            <a:r>
              <a:rPr lang="de-DE" dirty="0" err="1"/>
              <a:t>pt</a:t>
            </a:r>
            <a:r>
              <a:rPr lang="de-DE" dirty="0"/>
              <a:t> verkleinern); Zwischenheadlines und Hervorhebungen fett</a:t>
            </a:r>
          </a:p>
        </p:txBody>
      </p:sp>
      <p:sp>
        <p:nvSpPr>
          <p:cNvPr id="9" name="Bildplatzhalter 8"/>
          <p:cNvSpPr>
            <a:spLocks noGrp="1"/>
          </p:cNvSpPr>
          <p:nvPr>
            <p:ph type="pic" sz="quarter" idx="10"/>
          </p:nvPr>
        </p:nvSpPr>
        <p:spPr>
          <a:xfrm>
            <a:off x="3240448" y="1665256"/>
            <a:ext cx="5364000" cy="4068000"/>
          </a:xfrm>
          <a:prstGeom prst="rect">
            <a:avLst/>
          </a:prstGeom>
        </p:spPr>
        <p:txBody>
          <a:bodyPr/>
          <a:lstStyle>
            <a:lvl1pPr>
              <a:defRPr>
                <a:latin typeface="Times"/>
                <a:ea typeface="Times"/>
                <a:cs typeface="Times"/>
              </a:defRPr>
            </a:lvl1pPr>
          </a:lstStyle>
          <a:p>
            <a:endParaRPr lang="de-DE" dirty="0"/>
          </a:p>
        </p:txBody>
      </p:sp>
      <p:sp>
        <p:nvSpPr>
          <p:cNvPr id="12" name="Fußzeilenplatzhalter 5">
            <a:extLst>
              <a:ext uri="{FF2B5EF4-FFF2-40B4-BE49-F238E27FC236}">
                <a16:creationId xmlns:a16="http://schemas.microsoft.com/office/drawing/2014/main" id="{FE04E68E-4EB9-49E8-A1F8-39A7DF281DCD}"/>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‹Nr.›</a:t>
            </a:fld>
            <a:endParaRPr lang="de-DE" dirty="0">
              <a:solidFill>
                <a:srgbClr val="FFFFFF">
                  <a:lumMod val="50000"/>
                </a:srgbClr>
              </a:solidFill>
            </a:endParaRPr>
          </a:p>
        </p:txBody>
      </p:sp>
      <p:pic>
        <p:nvPicPr>
          <p:cNvPr id="14" name="Bild 10" descr="BMWi_Office_Farbe_en.bmp">
            <a:extLst>
              <a:ext uri="{FF2B5EF4-FFF2-40B4-BE49-F238E27FC236}">
                <a16:creationId xmlns:a16="http://schemas.microsoft.com/office/drawing/2014/main" id="{3E2C1C25-BE38-4E8D-9654-62F80DFE0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07" y="5962677"/>
            <a:ext cx="1440160" cy="837302"/>
          </a:xfrm>
          <a:prstGeom prst="rect">
            <a:avLst/>
          </a:prstGeom>
        </p:spPr>
      </p:pic>
      <p:pic>
        <p:nvPicPr>
          <p:cNvPr id="15" name="Grafik 14">
            <a:extLst>
              <a:ext uri="{FF2B5EF4-FFF2-40B4-BE49-F238E27FC236}">
                <a16:creationId xmlns:a16="http://schemas.microsoft.com/office/drawing/2014/main" id="{960B5318-D3F9-4FA9-AA6D-0BBD385FC6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4227" y="6057256"/>
            <a:ext cx="1211141" cy="558178"/>
          </a:xfrm>
          <a:prstGeom prst="rect">
            <a:avLst/>
          </a:prstGeom>
        </p:spPr>
      </p:pic>
      <p:pic>
        <p:nvPicPr>
          <p:cNvPr id="17" name="Grafik 16">
            <a:extLst>
              <a:ext uri="{FF2B5EF4-FFF2-40B4-BE49-F238E27FC236}">
                <a16:creationId xmlns:a16="http://schemas.microsoft.com/office/drawing/2014/main" id="{FABFFF91-B414-4D0E-8084-E5B8A544FDCD}"/>
              </a:ext>
            </a:extLst>
          </p:cNvPr>
          <p:cNvPicPr>
            <a:picLocks noChangeAspect="1"/>
          </p:cNvPicPr>
          <p:nvPr userDrawn="1"/>
        </p:nvPicPr>
        <p:blipFill>
          <a:blip r:embed="rId4"/>
          <a:stretch>
            <a:fillRect/>
          </a:stretch>
        </p:blipFill>
        <p:spPr>
          <a:xfrm>
            <a:off x="1286230" y="5986858"/>
            <a:ext cx="1270199" cy="692696"/>
          </a:xfrm>
          <a:prstGeom prst="rect">
            <a:avLst/>
          </a:prstGeom>
        </p:spPr>
      </p:pic>
      <p:pic>
        <p:nvPicPr>
          <p:cNvPr id="18" name="Grafik 17">
            <a:extLst>
              <a:ext uri="{FF2B5EF4-FFF2-40B4-BE49-F238E27FC236}">
                <a16:creationId xmlns:a16="http://schemas.microsoft.com/office/drawing/2014/main" id="{1D688CEE-39DB-42EC-9253-F00C7E4E02D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4128" y="6118348"/>
            <a:ext cx="2223000" cy="468000"/>
          </a:xfrm>
          <a:prstGeom prst="rect">
            <a:avLst/>
          </a:prstGeom>
        </p:spPr>
      </p:pic>
      <p:pic>
        <p:nvPicPr>
          <p:cNvPr id="19" name="Grafik 18">
            <a:extLst>
              <a:ext uri="{FF2B5EF4-FFF2-40B4-BE49-F238E27FC236}">
                <a16:creationId xmlns:a16="http://schemas.microsoft.com/office/drawing/2014/main" id="{26AB8B00-7D0F-478F-B27E-50948BE1B1E6}"/>
              </a:ext>
            </a:extLst>
          </p:cNvPr>
          <p:cNvPicPr>
            <a:picLocks noChangeAspect="1"/>
          </p:cNvPicPr>
          <p:nvPr userDrawn="1"/>
        </p:nvPicPr>
        <p:blipFill>
          <a:blip r:embed="rId6"/>
          <a:stretch>
            <a:fillRect/>
          </a:stretch>
        </p:blipFill>
        <p:spPr>
          <a:xfrm>
            <a:off x="2661371" y="6165304"/>
            <a:ext cx="1372345" cy="360000"/>
          </a:xfrm>
          <a:prstGeom prst="rect">
            <a:avLst/>
          </a:prstGeom>
        </p:spPr>
      </p:pic>
    </p:spTree>
    <p:extLst>
      <p:ext uri="{BB962C8B-B14F-4D97-AF65-F5344CB8AC3E}">
        <p14:creationId xmlns:p14="http://schemas.microsoft.com/office/powerpoint/2010/main" val="3270717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ild gross links">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6" name="Rectangle 19"/>
          <p:cNvSpPr>
            <a:spLocks noGrp="1" noChangeArrowheads="1"/>
          </p:cNvSpPr>
          <p:nvPr>
            <p:ph type="subTitle" idx="1" hasCustomPrompt="1"/>
          </p:nvPr>
        </p:nvSpPr>
        <p:spPr>
          <a:xfrm>
            <a:off x="6084168" y="1628800"/>
            <a:ext cx="2556000" cy="4068000"/>
          </a:xfrm>
          <a:prstGeom prst="rect">
            <a:avLst/>
          </a:prstGeom>
        </p:spPr>
        <p:txBody>
          <a:bodyPr tIns="36000" rIns="36000" bIns="36000"/>
          <a:lstStyle>
            <a:lvl1pPr marL="0" marR="0" indent="0" algn="l" defTabSz="914400" rtl="0" eaLnBrk="0" fontAlgn="base" latinLnBrk="0" hangingPunct="0">
              <a:lnSpc>
                <a:spcPct val="100000"/>
              </a:lnSpc>
              <a:spcBef>
                <a:spcPct val="20000"/>
              </a:spcBef>
              <a:spcAft>
                <a:spcPct val="0"/>
              </a:spcAft>
              <a:buClr>
                <a:srgbClr val="004F80"/>
              </a:buClr>
              <a:buSzPct val="80000"/>
              <a:buFont typeface="Wingdings 3" charset="2"/>
              <a:buNone/>
              <a:tabLst/>
              <a:defRPr lang="de-DE" sz="2000" b="0" baseline="0" smtClean="0">
                <a:solidFill>
                  <a:srgbClr val="004F80"/>
                </a:solidFill>
                <a:latin typeface="Arial"/>
                <a:ea typeface="Times"/>
                <a:cs typeface="Arial"/>
              </a:defRPr>
            </a:lvl1pPr>
          </a:lstStyle>
          <a:p>
            <a:r>
              <a:rPr lang="de-DE" dirty="0"/>
              <a:t>Standard-Fließtext: Arial 20 </a:t>
            </a:r>
            <a:r>
              <a:rPr lang="de-DE" dirty="0" err="1"/>
              <a:t>pt</a:t>
            </a:r>
            <a:r>
              <a:rPr lang="de-DE" dirty="0"/>
              <a:t> (wenn nötig: bis min. 16 </a:t>
            </a:r>
            <a:r>
              <a:rPr lang="de-DE" dirty="0" err="1"/>
              <a:t>pt</a:t>
            </a:r>
            <a:r>
              <a:rPr lang="de-DE" dirty="0"/>
              <a:t> verkleinern); Zwischenheadlines und Hervorhebungen fett</a:t>
            </a:r>
          </a:p>
        </p:txBody>
      </p:sp>
      <p:sp>
        <p:nvSpPr>
          <p:cNvPr id="9" name="Bildplatzhalter 8"/>
          <p:cNvSpPr>
            <a:spLocks noGrp="1"/>
          </p:cNvSpPr>
          <p:nvPr>
            <p:ph type="pic" sz="quarter" idx="10"/>
          </p:nvPr>
        </p:nvSpPr>
        <p:spPr>
          <a:xfrm>
            <a:off x="467544" y="1628800"/>
            <a:ext cx="5364000" cy="4068000"/>
          </a:xfrm>
          <a:prstGeom prst="rect">
            <a:avLst/>
          </a:prstGeom>
        </p:spPr>
        <p:txBody>
          <a:bodyPr/>
          <a:lstStyle>
            <a:lvl1pPr>
              <a:defRPr>
                <a:latin typeface="Times"/>
                <a:ea typeface="Times"/>
                <a:cs typeface="Times"/>
              </a:defRPr>
            </a:lvl1pPr>
          </a:lstStyle>
          <a:p>
            <a:endParaRPr lang="de-DE" dirty="0"/>
          </a:p>
        </p:txBody>
      </p:sp>
      <p:sp>
        <p:nvSpPr>
          <p:cNvPr id="12" name="Fußzeilenplatzhalter 5">
            <a:extLst>
              <a:ext uri="{FF2B5EF4-FFF2-40B4-BE49-F238E27FC236}">
                <a16:creationId xmlns:a16="http://schemas.microsoft.com/office/drawing/2014/main" id="{C512BCEE-F6E3-401C-86E0-087C29B1CC81}"/>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‹Nr.›</a:t>
            </a:fld>
            <a:endParaRPr lang="de-DE" dirty="0">
              <a:solidFill>
                <a:srgbClr val="FFFFFF">
                  <a:lumMod val="50000"/>
                </a:srgbClr>
              </a:solidFill>
            </a:endParaRPr>
          </a:p>
        </p:txBody>
      </p:sp>
      <p:pic>
        <p:nvPicPr>
          <p:cNvPr id="14" name="Bild 10" descr="BMWi_Office_Farbe_en.bmp">
            <a:extLst>
              <a:ext uri="{FF2B5EF4-FFF2-40B4-BE49-F238E27FC236}">
                <a16:creationId xmlns:a16="http://schemas.microsoft.com/office/drawing/2014/main" id="{4F6C6973-277E-4443-AF0C-3E4220A893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07" y="5962677"/>
            <a:ext cx="1440160" cy="837302"/>
          </a:xfrm>
          <a:prstGeom prst="rect">
            <a:avLst/>
          </a:prstGeom>
        </p:spPr>
      </p:pic>
      <p:pic>
        <p:nvPicPr>
          <p:cNvPr id="15" name="Grafik 14">
            <a:extLst>
              <a:ext uri="{FF2B5EF4-FFF2-40B4-BE49-F238E27FC236}">
                <a16:creationId xmlns:a16="http://schemas.microsoft.com/office/drawing/2014/main" id="{323133EF-9E9F-4EBC-826A-8B8A9A83CD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4227" y="6057256"/>
            <a:ext cx="1211141" cy="558178"/>
          </a:xfrm>
          <a:prstGeom prst="rect">
            <a:avLst/>
          </a:prstGeom>
        </p:spPr>
      </p:pic>
      <p:pic>
        <p:nvPicPr>
          <p:cNvPr id="17" name="Grafik 16">
            <a:extLst>
              <a:ext uri="{FF2B5EF4-FFF2-40B4-BE49-F238E27FC236}">
                <a16:creationId xmlns:a16="http://schemas.microsoft.com/office/drawing/2014/main" id="{20EFD649-666C-4CE8-BACB-1411C6EA6AC7}"/>
              </a:ext>
            </a:extLst>
          </p:cNvPr>
          <p:cNvPicPr>
            <a:picLocks noChangeAspect="1"/>
          </p:cNvPicPr>
          <p:nvPr userDrawn="1"/>
        </p:nvPicPr>
        <p:blipFill>
          <a:blip r:embed="rId4"/>
          <a:stretch>
            <a:fillRect/>
          </a:stretch>
        </p:blipFill>
        <p:spPr>
          <a:xfrm>
            <a:off x="1286230" y="5986858"/>
            <a:ext cx="1270199" cy="692696"/>
          </a:xfrm>
          <a:prstGeom prst="rect">
            <a:avLst/>
          </a:prstGeom>
        </p:spPr>
      </p:pic>
      <p:pic>
        <p:nvPicPr>
          <p:cNvPr id="18" name="Grafik 17">
            <a:extLst>
              <a:ext uri="{FF2B5EF4-FFF2-40B4-BE49-F238E27FC236}">
                <a16:creationId xmlns:a16="http://schemas.microsoft.com/office/drawing/2014/main" id="{9BF327E3-4E64-4DC6-9DE5-D77790C335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4128" y="6118348"/>
            <a:ext cx="2223000" cy="468000"/>
          </a:xfrm>
          <a:prstGeom prst="rect">
            <a:avLst/>
          </a:prstGeom>
        </p:spPr>
      </p:pic>
      <p:pic>
        <p:nvPicPr>
          <p:cNvPr id="19" name="Grafik 18">
            <a:extLst>
              <a:ext uri="{FF2B5EF4-FFF2-40B4-BE49-F238E27FC236}">
                <a16:creationId xmlns:a16="http://schemas.microsoft.com/office/drawing/2014/main" id="{C38E811A-CDBB-4EC7-B975-899A5E93581D}"/>
              </a:ext>
            </a:extLst>
          </p:cNvPr>
          <p:cNvPicPr>
            <a:picLocks noChangeAspect="1"/>
          </p:cNvPicPr>
          <p:nvPr userDrawn="1"/>
        </p:nvPicPr>
        <p:blipFill>
          <a:blip r:embed="rId6"/>
          <a:stretch>
            <a:fillRect/>
          </a:stretch>
        </p:blipFill>
        <p:spPr>
          <a:xfrm>
            <a:off x="2661371" y="6165304"/>
            <a:ext cx="1372345" cy="360000"/>
          </a:xfrm>
          <a:prstGeom prst="rect">
            <a:avLst/>
          </a:prstGeom>
        </p:spPr>
      </p:pic>
    </p:spTree>
    <p:extLst>
      <p:ext uri="{BB962C8B-B14F-4D97-AF65-F5344CB8AC3E}">
        <p14:creationId xmlns:p14="http://schemas.microsoft.com/office/powerpoint/2010/main" val="675073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ild vollflaechig">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8" name="Bildplatzhalter 7"/>
          <p:cNvSpPr>
            <a:spLocks noGrp="1"/>
          </p:cNvSpPr>
          <p:nvPr>
            <p:ph type="pic" sz="quarter" idx="10"/>
          </p:nvPr>
        </p:nvSpPr>
        <p:spPr>
          <a:xfrm>
            <a:off x="467544" y="1665256"/>
            <a:ext cx="8172000" cy="4068000"/>
          </a:xfrm>
          <a:prstGeom prst="rect">
            <a:avLst/>
          </a:prstGeom>
        </p:spPr>
        <p:txBody>
          <a:bodyPr/>
          <a:lstStyle>
            <a:lvl1pPr>
              <a:defRPr>
                <a:latin typeface="Times"/>
                <a:ea typeface="Times"/>
                <a:cs typeface="Times"/>
              </a:defRPr>
            </a:lvl1pPr>
          </a:lstStyle>
          <a:p>
            <a:endParaRPr lang="de-DE" dirty="0"/>
          </a:p>
        </p:txBody>
      </p:sp>
      <p:sp>
        <p:nvSpPr>
          <p:cNvPr id="10" name="Fußzeilenplatzhalter 5">
            <a:extLst>
              <a:ext uri="{FF2B5EF4-FFF2-40B4-BE49-F238E27FC236}">
                <a16:creationId xmlns:a16="http://schemas.microsoft.com/office/drawing/2014/main" id="{CF1CFE51-BBD0-4315-9948-4408513073F4}"/>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‹Nr.›</a:t>
            </a:fld>
            <a:endParaRPr lang="de-DE" dirty="0">
              <a:solidFill>
                <a:srgbClr val="FFFFFF">
                  <a:lumMod val="50000"/>
                </a:srgbClr>
              </a:solidFill>
            </a:endParaRPr>
          </a:p>
        </p:txBody>
      </p:sp>
      <p:pic>
        <p:nvPicPr>
          <p:cNvPr id="13" name="Bild 10" descr="BMWi_Office_Farbe_en.bmp">
            <a:extLst>
              <a:ext uri="{FF2B5EF4-FFF2-40B4-BE49-F238E27FC236}">
                <a16:creationId xmlns:a16="http://schemas.microsoft.com/office/drawing/2014/main" id="{3EA95E2A-C6A7-4471-8514-F087A88F1A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07" y="5962677"/>
            <a:ext cx="1440160" cy="837302"/>
          </a:xfrm>
          <a:prstGeom prst="rect">
            <a:avLst/>
          </a:prstGeom>
        </p:spPr>
      </p:pic>
      <p:pic>
        <p:nvPicPr>
          <p:cNvPr id="14" name="Grafik 13">
            <a:extLst>
              <a:ext uri="{FF2B5EF4-FFF2-40B4-BE49-F238E27FC236}">
                <a16:creationId xmlns:a16="http://schemas.microsoft.com/office/drawing/2014/main" id="{A9A7941D-CE82-4C50-A5FC-FC96A391DE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4227" y="6057256"/>
            <a:ext cx="1211141" cy="558178"/>
          </a:xfrm>
          <a:prstGeom prst="rect">
            <a:avLst/>
          </a:prstGeom>
        </p:spPr>
      </p:pic>
      <p:pic>
        <p:nvPicPr>
          <p:cNvPr id="16" name="Grafik 15">
            <a:extLst>
              <a:ext uri="{FF2B5EF4-FFF2-40B4-BE49-F238E27FC236}">
                <a16:creationId xmlns:a16="http://schemas.microsoft.com/office/drawing/2014/main" id="{C417A56F-0BA1-4FA4-AEA2-FEBFD7771E5B}"/>
              </a:ext>
            </a:extLst>
          </p:cNvPr>
          <p:cNvPicPr>
            <a:picLocks noChangeAspect="1"/>
          </p:cNvPicPr>
          <p:nvPr userDrawn="1"/>
        </p:nvPicPr>
        <p:blipFill>
          <a:blip r:embed="rId4"/>
          <a:stretch>
            <a:fillRect/>
          </a:stretch>
        </p:blipFill>
        <p:spPr>
          <a:xfrm>
            <a:off x="1286230" y="5986858"/>
            <a:ext cx="1270199" cy="692696"/>
          </a:xfrm>
          <a:prstGeom prst="rect">
            <a:avLst/>
          </a:prstGeom>
        </p:spPr>
      </p:pic>
      <p:pic>
        <p:nvPicPr>
          <p:cNvPr id="17" name="Grafik 16">
            <a:extLst>
              <a:ext uri="{FF2B5EF4-FFF2-40B4-BE49-F238E27FC236}">
                <a16:creationId xmlns:a16="http://schemas.microsoft.com/office/drawing/2014/main" id="{FD5CCD09-97BF-4359-8E6B-E0BEBE8AA54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4128" y="6118348"/>
            <a:ext cx="2223000" cy="468000"/>
          </a:xfrm>
          <a:prstGeom prst="rect">
            <a:avLst/>
          </a:prstGeom>
        </p:spPr>
      </p:pic>
      <p:pic>
        <p:nvPicPr>
          <p:cNvPr id="18" name="Grafik 17">
            <a:extLst>
              <a:ext uri="{FF2B5EF4-FFF2-40B4-BE49-F238E27FC236}">
                <a16:creationId xmlns:a16="http://schemas.microsoft.com/office/drawing/2014/main" id="{51BEEEC3-272E-46DC-96AC-053E44602929}"/>
              </a:ext>
            </a:extLst>
          </p:cNvPr>
          <p:cNvPicPr>
            <a:picLocks noChangeAspect="1"/>
          </p:cNvPicPr>
          <p:nvPr userDrawn="1"/>
        </p:nvPicPr>
        <p:blipFill>
          <a:blip r:embed="rId6"/>
          <a:stretch>
            <a:fillRect/>
          </a:stretch>
        </p:blipFill>
        <p:spPr>
          <a:xfrm>
            <a:off x="2661371" y="6165304"/>
            <a:ext cx="1372345" cy="360000"/>
          </a:xfrm>
          <a:prstGeom prst="rect">
            <a:avLst/>
          </a:prstGeom>
        </p:spPr>
      </p:pic>
    </p:spTree>
    <p:extLst>
      <p:ext uri="{BB962C8B-B14F-4D97-AF65-F5344CB8AC3E}">
        <p14:creationId xmlns:p14="http://schemas.microsoft.com/office/powerpoint/2010/main" val="3023917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agramm vollflaechig">
    <p:spTree>
      <p:nvGrpSpPr>
        <p:cNvPr id="1" name=""/>
        <p:cNvGrpSpPr/>
        <p:nvPr/>
      </p:nvGrpSpPr>
      <p:grpSpPr>
        <a:xfrm>
          <a:off x="0" y="0"/>
          <a:ext cx="0" cy="0"/>
          <a:chOff x="0" y="0"/>
          <a:chExt cx="0" cy="0"/>
        </a:xfrm>
      </p:grpSpPr>
      <p:sp>
        <p:nvSpPr>
          <p:cNvPr id="4114" name="Rectangle 18"/>
          <p:cNvSpPr>
            <a:spLocks noGrp="1" noChangeArrowheads="1"/>
          </p:cNvSpPr>
          <p:nvPr>
            <p:ph type="ctrTitle" hasCustomPrompt="1"/>
          </p:nvPr>
        </p:nvSpPr>
        <p:spPr>
          <a:xfrm>
            <a:off x="467544" y="476672"/>
            <a:ext cx="5616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 </a:t>
            </a:r>
            <a:br>
              <a:rPr lang="de-DE" dirty="0"/>
            </a:br>
            <a:br>
              <a:rPr lang="de-DE" dirty="0"/>
            </a:br>
            <a:endParaRPr lang="de-DE" dirty="0"/>
          </a:p>
        </p:txBody>
      </p:sp>
      <p:sp>
        <p:nvSpPr>
          <p:cNvPr id="9" name="Diagrammplatzhalter 8"/>
          <p:cNvSpPr>
            <a:spLocks noGrp="1"/>
          </p:cNvSpPr>
          <p:nvPr>
            <p:ph type="chart" sz="quarter" idx="12"/>
          </p:nvPr>
        </p:nvSpPr>
        <p:spPr>
          <a:xfrm>
            <a:off x="468313" y="1665256"/>
            <a:ext cx="8172000" cy="4068000"/>
          </a:xfrm>
          <a:prstGeom prst="rect">
            <a:avLst/>
          </a:prstGeom>
        </p:spPr>
        <p:txBody>
          <a:bodyPr/>
          <a:lstStyle>
            <a:lvl1pPr>
              <a:defRPr>
                <a:latin typeface="Times"/>
                <a:ea typeface="Times"/>
                <a:cs typeface="Times"/>
              </a:defRPr>
            </a:lvl1pPr>
          </a:lstStyle>
          <a:p>
            <a:endParaRPr lang="de-DE" dirty="0"/>
          </a:p>
        </p:txBody>
      </p:sp>
      <p:sp>
        <p:nvSpPr>
          <p:cNvPr id="11" name="Fußzeilenplatzhalter 5">
            <a:extLst>
              <a:ext uri="{FF2B5EF4-FFF2-40B4-BE49-F238E27FC236}">
                <a16:creationId xmlns:a16="http://schemas.microsoft.com/office/drawing/2014/main" id="{BBF01CD8-D413-41DA-9FCB-F4A5F4EC3FD2}"/>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‹Nr.›</a:t>
            </a:fld>
            <a:endParaRPr lang="de-DE" dirty="0">
              <a:solidFill>
                <a:srgbClr val="FFFFFF">
                  <a:lumMod val="50000"/>
                </a:srgbClr>
              </a:solidFill>
            </a:endParaRPr>
          </a:p>
        </p:txBody>
      </p:sp>
      <p:pic>
        <p:nvPicPr>
          <p:cNvPr id="12" name="Bild 10" descr="BMWi_Office_Farbe_en.bmp">
            <a:extLst>
              <a:ext uri="{FF2B5EF4-FFF2-40B4-BE49-F238E27FC236}">
                <a16:creationId xmlns:a16="http://schemas.microsoft.com/office/drawing/2014/main" id="{B64AD863-105A-4D1E-8719-A84C72D43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07" y="5962677"/>
            <a:ext cx="1440160" cy="837302"/>
          </a:xfrm>
          <a:prstGeom prst="rect">
            <a:avLst/>
          </a:prstGeom>
        </p:spPr>
      </p:pic>
      <p:pic>
        <p:nvPicPr>
          <p:cNvPr id="15" name="Grafik 14">
            <a:extLst>
              <a:ext uri="{FF2B5EF4-FFF2-40B4-BE49-F238E27FC236}">
                <a16:creationId xmlns:a16="http://schemas.microsoft.com/office/drawing/2014/main" id="{DD639B60-D99E-4EB3-9B3E-0ED7275D97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4227" y="6057256"/>
            <a:ext cx="1211141" cy="558178"/>
          </a:xfrm>
          <a:prstGeom prst="rect">
            <a:avLst/>
          </a:prstGeom>
        </p:spPr>
      </p:pic>
      <p:pic>
        <p:nvPicPr>
          <p:cNvPr id="16" name="Grafik 15">
            <a:extLst>
              <a:ext uri="{FF2B5EF4-FFF2-40B4-BE49-F238E27FC236}">
                <a16:creationId xmlns:a16="http://schemas.microsoft.com/office/drawing/2014/main" id="{C6DBCADC-D2C3-42D0-A76F-29ACC2E93644}"/>
              </a:ext>
            </a:extLst>
          </p:cNvPr>
          <p:cNvPicPr>
            <a:picLocks noChangeAspect="1"/>
          </p:cNvPicPr>
          <p:nvPr userDrawn="1"/>
        </p:nvPicPr>
        <p:blipFill>
          <a:blip r:embed="rId4"/>
          <a:stretch>
            <a:fillRect/>
          </a:stretch>
        </p:blipFill>
        <p:spPr>
          <a:xfrm>
            <a:off x="1286230" y="5986858"/>
            <a:ext cx="1270199" cy="692696"/>
          </a:xfrm>
          <a:prstGeom prst="rect">
            <a:avLst/>
          </a:prstGeom>
        </p:spPr>
      </p:pic>
      <p:pic>
        <p:nvPicPr>
          <p:cNvPr id="17" name="Grafik 16">
            <a:extLst>
              <a:ext uri="{FF2B5EF4-FFF2-40B4-BE49-F238E27FC236}">
                <a16:creationId xmlns:a16="http://schemas.microsoft.com/office/drawing/2014/main" id="{F5D4C333-4365-4188-9F62-05EEE215127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4128" y="6118348"/>
            <a:ext cx="2223000" cy="468000"/>
          </a:xfrm>
          <a:prstGeom prst="rect">
            <a:avLst/>
          </a:prstGeom>
        </p:spPr>
      </p:pic>
      <p:pic>
        <p:nvPicPr>
          <p:cNvPr id="18" name="Grafik 17">
            <a:extLst>
              <a:ext uri="{FF2B5EF4-FFF2-40B4-BE49-F238E27FC236}">
                <a16:creationId xmlns:a16="http://schemas.microsoft.com/office/drawing/2014/main" id="{D41166E4-3033-477E-B9BC-6B03F002A17E}"/>
              </a:ext>
            </a:extLst>
          </p:cNvPr>
          <p:cNvPicPr>
            <a:picLocks noChangeAspect="1"/>
          </p:cNvPicPr>
          <p:nvPr userDrawn="1"/>
        </p:nvPicPr>
        <p:blipFill>
          <a:blip r:embed="rId6"/>
          <a:stretch>
            <a:fillRect/>
          </a:stretch>
        </p:blipFill>
        <p:spPr>
          <a:xfrm>
            <a:off x="2661371" y="6165304"/>
            <a:ext cx="1372345" cy="360000"/>
          </a:xfrm>
          <a:prstGeom prst="rect">
            <a:avLst/>
          </a:prstGeom>
        </p:spPr>
      </p:pic>
    </p:spTree>
    <p:extLst>
      <p:ext uri="{BB962C8B-B14F-4D97-AF65-F5344CB8AC3E}">
        <p14:creationId xmlns:p14="http://schemas.microsoft.com/office/powerpoint/2010/main" val="1540743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Nur Text">
    <p:spTree>
      <p:nvGrpSpPr>
        <p:cNvPr id="1" name=""/>
        <p:cNvGrpSpPr/>
        <p:nvPr/>
      </p:nvGrpSpPr>
      <p:grpSpPr>
        <a:xfrm>
          <a:off x="0" y="0"/>
          <a:ext cx="0" cy="0"/>
          <a:chOff x="0" y="0"/>
          <a:chExt cx="0" cy="0"/>
        </a:xfrm>
      </p:grpSpPr>
      <p:sp>
        <p:nvSpPr>
          <p:cNvPr id="4115" name="Rectangle 19"/>
          <p:cNvSpPr>
            <a:spLocks noGrp="1" noChangeArrowheads="1"/>
          </p:cNvSpPr>
          <p:nvPr>
            <p:ph type="subTitle" idx="1" hasCustomPrompt="1"/>
          </p:nvPr>
        </p:nvSpPr>
        <p:spPr>
          <a:xfrm>
            <a:off x="467544" y="1628800"/>
            <a:ext cx="8172000" cy="4104456"/>
          </a:xfrm>
          <a:prstGeom prst="rect">
            <a:avLst/>
          </a:prstGeom>
        </p:spPr>
        <p:txBody>
          <a:bodyPr tIns="36000" rIns="36000" bIns="36000"/>
          <a:lstStyle>
            <a:lvl1pPr marL="0" marR="0" indent="0" algn="l" defTabSz="914400" rtl="0" eaLnBrk="0" fontAlgn="base" latinLnBrk="0" hangingPunct="0">
              <a:lnSpc>
                <a:spcPct val="100000"/>
              </a:lnSpc>
              <a:spcBef>
                <a:spcPct val="20000"/>
              </a:spcBef>
              <a:spcAft>
                <a:spcPct val="0"/>
              </a:spcAft>
              <a:buClr>
                <a:srgbClr val="004F80"/>
              </a:buClr>
              <a:buSzPct val="80000"/>
              <a:buFont typeface="Arial" pitchFamily="34" charset="0"/>
              <a:buNone/>
              <a:tabLst/>
              <a:defRPr lang="de-DE" sz="2000" b="0" baseline="0" smtClean="0">
                <a:solidFill>
                  <a:srgbClr val="004F80"/>
                </a:solidFill>
                <a:latin typeface="Arial"/>
                <a:ea typeface="Times"/>
                <a:cs typeface="Arial"/>
              </a:defRPr>
            </a:lvl1pPr>
          </a:lstStyle>
          <a:p>
            <a:r>
              <a:rPr lang="de-DE" dirty="0"/>
              <a:t>Standard-Fließtext: Arial 20 </a:t>
            </a:r>
            <a:r>
              <a:rPr lang="de-DE" dirty="0" err="1"/>
              <a:t>pt</a:t>
            </a:r>
            <a:r>
              <a:rPr lang="de-DE" dirty="0"/>
              <a:t> (wenn nötig: bis min. 16 </a:t>
            </a:r>
            <a:r>
              <a:rPr lang="de-DE" dirty="0" err="1"/>
              <a:t>pt</a:t>
            </a:r>
            <a:r>
              <a:rPr lang="de-DE" dirty="0"/>
              <a:t> verkleinern); Zwischenheadlines und Hervorhebungen fett</a:t>
            </a:r>
          </a:p>
          <a:p>
            <a:endParaRPr lang="de-DE" dirty="0"/>
          </a:p>
        </p:txBody>
      </p:sp>
      <p:sp>
        <p:nvSpPr>
          <p:cNvPr id="4114" name="Rectangle 18"/>
          <p:cNvSpPr>
            <a:spLocks noGrp="1" noChangeArrowheads="1"/>
          </p:cNvSpPr>
          <p:nvPr>
            <p:ph type="ctrTitle" hasCustomPrompt="1"/>
          </p:nvPr>
        </p:nvSpPr>
        <p:spPr>
          <a:xfrm>
            <a:off x="467544" y="476672"/>
            <a:ext cx="5760000" cy="980728"/>
          </a:xfrm>
          <a:prstGeom prst="rect">
            <a:avLst/>
          </a:prstGeom>
        </p:spPr>
        <p:txBody>
          <a:bodyPr/>
          <a:lstStyle>
            <a:lvl1pPr>
              <a:lnSpc>
                <a:spcPts val="3500"/>
              </a:lnSpc>
              <a:defRPr sz="3000" b="0">
                <a:solidFill>
                  <a:srgbClr val="004F80"/>
                </a:solidFill>
                <a:latin typeface="Times"/>
                <a:ea typeface="Times"/>
                <a:cs typeface="Times"/>
              </a:defRPr>
            </a:lvl1pPr>
          </a:lstStyle>
          <a:p>
            <a:r>
              <a:rPr lang="de-DE" dirty="0"/>
              <a:t>Headline Times 30 </a:t>
            </a:r>
            <a:r>
              <a:rPr lang="de-DE" dirty="0" err="1"/>
              <a:t>pt</a:t>
            </a:r>
            <a:r>
              <a:rPr lang="de-DE" dirty="0"/>
              <a:t>;</a:t>
            </a:r>
            <a:br>
              <a:rPr lang="de-DE" dirty="0"/>
            </a:br>
            <a:r>
              <a:rPr lang="de-DE" dirty="0"/>
              <a:t>max. zweizeilig</a:t>
            </a:r>
            <a:br>
              <a:rPr lang="de-DE" dirty="0"/>
            </a:br>
            <a:br>
              <a:rPr lang="de-DE" dirty="0"/>
            </a:br>
            <a:endParaRPr lang="de-DE" dirty="0"/>
          </a:p>
        </p:txBody>
      </p:sp>
      <p:sp>
        <p:nvSpPr>
          <p:cNvPr id="11" name="Fußzeilenplatzhalter 5">
            <a:extLst>
              <a:ext uri="{FF2B5EF4-FFF2-40B4-BE49-F238E27FC236}">
                <a16:creationId xmlns:a16="http://schemas.microsoft.com/office/drawing/2014/main" id="{E4EB81B4-4E0C-4F46-994C-644A0DBAC860}"/>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‹Nr.›</a:t>
            </a:fld>
            <a:endParaRPr lang="de-DE" dirty="0">
              <a:solidFill>
                <a:srgbClr val="FFFFFF">
                  <a:lumMod val="50000"/>
                </a:srgbClr>
              </a:solidFill>
            </a:endParaRPr>
          </a:p>
        </p:txBody>
      </p:sp>
      <p:pic>
        <p:nvPicPr>
          <p:cNvPr id="12" name="Bild 10" descr="BMWi_Office_Farbe_en.bmp">
            <a:extLst>
              <a:ext uri="{FF2B5EF4-FFF2-40B4-BE49-F238E27FC236}">
                <a16:creationId xmlns:a16="http://schemas.microsoft.com/office/drawing/2014/main" id="{225D826D-CAE5-4283-B23F-7B563DC512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07" y="5962677"/>
            <a:ext cx="1440160" cy="837302"/>
          </a:xfrm>
          <a:prstGeom prst="rect">
            <a:avLst/>
          </a:prstGeom>
        </p:spPr>
      </p:pic>
      <p:pic>
        <p:nvPicPr>
          <p:cNvPr id="13" name="Grafik 12">
            <a:extLst>
              <a:ext uri="{FF2B5EF4-FFF2-40B4-BE49-F238E27FC236}">
                <a16:creationId xmlns:a16="http://schemas.microsoft.com/office/drawing/2014/main" id="{99662075-55DB-49DB-88CA-6109239193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4227" y="6057256"/>
            <a:ext cx="1211141" cy="558178"/>
          </a:xfrm>
          <a:prstGeom prst="rect">
            <a:avLst/>
          </a:prstGeom>
        </p:spPr>
      </p:pic>
      <p:pic>
        <p:nvPicPr>
          <p:cNvPr id="15" name="Grafik 14">
            <a:extLst>
              <a:ext uri="{FF2B5EF4-FFF2-40B4-BE49-F238E27FC236}">
                <a16:creationId xmlns:a16="http://schemas.microsoft.com/office/drawing/2014/main" id="{E2C4C0AA-FD57-4F48-9959-2C80D6C0F6C4}"/>
              </a:ext>
            </a:extLst>
          </p:cNvPr>
          <p:cNvPicPr>
            <a:picLocks noChangeAspect="1"/>
          </p:cNvPicPr>
          <p:nvPr userDrawn="1"/>
        </p:nvPicPr>
        <p:blipFill>
          <a:blip r:embed="rId4"/>
          <a:stretch>
            <a:fillRect/>
          </a:stretch>
        </p:blipFill>
        <p:spPr>
          <a:xfrm>
            <a:off x="1286230" y="5986858"/>
            <a:ext cx="1270199" cy="692696"/>
          </a:xfrm>
          <a:prstGeom prst="rect">
            <a:avLst/>
          </a:prstGeom>
        </p:spPr>
      </p:pic>
      <p:pic>
        <p:nvPicPr>
          <p:cNvPr id="16" name="Grafik 15">
            <a:extLst>
              <a:ext uri="{FF2B5EF4-FFF2-40B4-BE49-F238E27FC236}">
                <a16:creationId xmlns:a16="http://schemas.microsoft.com/office/drawing/2014/main" id="{DE791164-7F83-4DA6-9AAF-8F3A48F8A20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4128" y="6118348"/>
            <a:ext cx="2223000" cy="468000"/>
          </a:xfrm>
          <a:prstGeom prst="rect">
            <a:avLst/>
          </a:prstGeom>
        </p:spPr>
      </p:pic>
      <p:pic>
        <p:nvPicPr>
          <p:cNvPr id="17" name="Grafik 16">
            <a:extLst>
              <a:ext uri="{FF2B5EF4-FFF2-40B4-BE49-F238E27FC236}">
                <a16:creationId xmlns:a16="http://schemas.microsoft.com/office/drawing/2014/main" id="{CB5A1ED0-7EE0-41AB-AC8D-968763A8968F}"/>
              </a:ext>
            </a:extLst>
          </p:cNvPr>
          <p:cNvPicPr>
            <a:picLocks noChangeAspect="1"/>
          </p:cNvPicPr>
          <p:nvPr userDrawn="1"/>
        </p:nvPicPr>
        <p:blipFill>
          <a:blip r:embed="rId6"/>
          <a:stretch>
            <a:fillRect/>
          </a:stretch>
        </p:blipFill>
        <p:spPr>
          <a:xfrm>
            <a:off x="2661371" y="6165304"/>
            <a:ext cx="1372345" cy="360000"/>
          </a:xfrm>
          <a:prstGeom prst="rect">
            <a:avLst/>
          </a:prstGeom>
        </p:spPr>
      </p:pic>
    </p:spTree>
    <p:extLst>
      <p:ext uri="{BB962C8B-B14F-4D97-AF65-F5344CB8AC3E}">
        <p14:creationId xmlns:p14="http://schemas.microsoft.com/office/powerpoint/2010/main" val="408567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a:spLocks noChangeArrowheads="1"/>
          </p:cNvSpPr>
          <p:nvPr userDrawn="1"/>
        </p:nvSpPr>
        <p:spPr bwMode="auto">
          <a:xfrm>
            <a:off x="0" y="0"/>
            <a:ext cx="9144000" cy="6172200"/>
          </a:xfrm>
          <a:prstGeom prst="rect">
            <a:avLst/>
          </a:prstGeom>
          <a:solidFill>
            <a:srgbClr val="004F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defRPr/>
            </a:pPr>
            <a:endParaRPr lang="de-DE" altLang="de-DE" dirty="0">
              <a:solidFill>
                <a:srgbClr val="004F80"/>
              </a:solidFill>
              <a:latin typeface="Neue Praxis" charset="0"/>
              <a:ea typeface="Times"/>
              <a:cs typeface="Times"/>
            </a:endParaRPr>
          </a:p>
        </p:txBody>
      </p:sp>
      <p:sp>
        <p:nvSpPr>
          <p:cNvPr id="17" name="Text Box 21"/>
          <p:cNvSpPr txBox="1">
            <a:spLocks noChangeArrowheads="1"/>
          </p:cNvSpPr>
          <p:nvPr userDrawn="1"/>
        </p:nvSpPr>
        <p:spPr bwMode="auto">
          <a:xfrm>
            <a:off x="900113" y="6172200"/>
            <a:ext cx="7593012" cy="468313"/>
          </a:xfrm>
          <a:prstGeom prst="rect">
            <a:avLst/>
          </a:prstGeom>
          <a:noFill/>
          <a:ln w="9525">
            <a:noFill/>
            <a:miter lim="800000"/>
            <a:headEnd/>
            <a:tailEnd/>
          </a:ln>
          <a:effectLst/>
        </p:spPr>
        <p:txBody>
          <a:bodyPr lIns="0"/>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de-DE" sz="1600" dirty="0">
              <a:solidFill>
                <a:srgbClr val="FFFFFF"/>
              </a:solidFill>
              <a:latin typeface="Times"/>
              <a:ea typeface="Times"/>
              <a:cs typeface="Times"/>
            </a:endParaRPr>
          </a:p>
        </p:txBody>
      </p:sp>
      <p:sp>
        <p:nvSpPr>
          <p:cNvPr id="19" name="Rectangle 18"/>
          <p:cNvSpPr txBox="1">
            <a:spLocks noChangeArrowheads="1"/>
          </p:cNvSpPr>
          <p:nvPr userDrawn="1"/>
        </p:nvSpPr>
        <p:spPr>
          <a:xfrm>
            <a:off x="899592" y="2844000"/>
            <a:ext cx="5112000" cy="719138"/>
          </a:xfrm>
          <a:prstGeom prst="rect">
            <a:avLst/>
          </a:prstGeom>
        </p:spPr>
        <p:txBody>
          <a:bodyPr/>
          <a:lstStyle>
            <a:lvl1pPr>
              <a:defRPr sz="3300" b="0" i="0">
                <a:solidFill>
                  <a:schemeClr val="bg1"/>
                </a:solidFill>
                <a:latin typeface="Times"/>
                <a:cs typeface="Times"/>
              </a:defRPr>
            </a:lvl1pPr>
          </a:lstStyle>
          <a:p>
            <a:pPr>
              <a:defRPr/>
            </a:pPr>
            <a:r>
              <a:rPr lang="de-DE" kern="0" dirty="0">
                <a:solidFill>
                  <a:srgbClr val="FFFFFF"/>
                </a:solidFill>
                <a:ea typeface="Times"/>
              </a:rPr>
              <a:t>Headline Times 33 </a:t>
            </a:r>
            <a:r>
              <a:rPr lang="de-DE" kern="0" dirty="0" err="1">
                <a:solidFill>
                  <a:srgbClr val="FFFFFF"/>
                </a:solidFill>
                <a:ea typeface="Times"/>
              </a:rPr>
              <a:t>pt</a:t>
            </a:r>
            <a:endParaRPr lang="de-DE" kern="0" dirty="0">
              <a:solidFill>
                <a:srgbClr val="FFFFFF"/>
              </a:solidFill>
              <a:ea typeface="Times"/>
            </a:endParaRPr>
          </a:p>
        </p:txBody>
      </p:sp>
      <p:sp>
        <p:nvSpPr>
          <p:cNvPr id="20" name="Rectangle 19"/>
          <p:cNvSpPr txBox="1">
            <a:spLocks noChangeArrowheads="1"/>
          </p:cNvSpPr>
          <p:nvPr userDrawn="1"/>
        </p:nvSpPr>
        <p:spPr>
          <a:xfrm>
            <a:off x="899592" y="3717032"/>
            <a:ext cx="5112000" cy="431800"/>
          </a:xfrm>
          <a:prstGeom prst="rect">
            <a:avLst/>
          </a:prstGeom>
        </p:spPr>
        <p:txBody>
          <a:bodyPr tIns="36000" rIns="36000" bIns="36000"/>
          <a:lstStyle>
            <a:lvl1pPr marL="0" indent="0">
              <a:buFont typeface="Wingdings 3" charset="2"/>
              <a:buNone/>
              <a:defRPr sz="2000" b="0" i="0">
                <a:solidFill>
                  <a:schemeClr val="bg1"/>
                </a:solidFill>
                <a:latin typeface="Arial"/>
                <a:cs typeface="Arial"/>
              </a:defRPr>
            </a:lvl1pPr>
          </a:lstStyle>
          <a:p>
            <a:pPr>
              <a:spcBef>
                <a:spcPct val="20000"/>
              </a:spcBef>
              <a:buClr>
                <a:srgbClr val="004F80"/>
              </a:buClr>
              <a:buSzPct val="80000"/>
              <a:defRPr/>
            </a:pPr>
            <a:r>
              <a:rPr lang="de-DE" kern="0" dirty="0" err="1">
                <a:solidFill>
                  <a:srgbClr val="FFFFFF"/>
                </a:solidFill>
                <a:ea typeface="Times"/>
              </a:rPr>
              <a:t>Subline</a:t>
            </a:r>
            <a:r>
              <a:rPr lang="de-DE" kern="0" dirty="0">
                <a:solidFill>
                  <a:srgbClr val="FFFFFF"/>
                </a:solidFill>
                <a:ea typeface="Times"/>
              </a:rPr>
              <a:t> Arial 20pt</a:t>
            </a:r>
          </a:p>
        </p:txBody>
      </p:sp>
      <p:sp>
        <p:nvSpPr>
          <p:cNvPr id="16" name="Rectangle 14"/>
          <p:cNvSpPr>
            <a:spLocks noChangeArrowheads="1"/>
          </p:cNvSpPr>
          <p:nvPr userDrawn="1"/>
        </p:nvSpPr>
        <p:spPr bwMode="auto">
          <a:xfrm>
            <a:off x="146050" y="179388"/>
            <a:ext cx="8839200" cy="1296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defRPr/>
            </a:pPr>
            <a:endParaRPr lang="de-DE" altLang="de-DE" dirty="0">
              <a:solidFill>
                <a:srgbClr val="004F80"/>
              </a:solidFill>
              <a:latin typeface="Neue Praxis" charset="0"/>
              <a:ea typeface="Times"/>
              <a:cs typeface="Times"/>
            </a:endParaRPr>
          </a:p>
        </p:txBody>
      </p:sp>
      <p:pic>
        <p:nvPicPr>
          <p:cNvPr id="11" name="Bild 10" descr="BMWi_Office_Farbe_en.bmp"/>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79512" y="188640"/>
            <a:ext cx="2184416" cy="1270009"/>
          </a:xfrm>
          <a:prstGeom prst="rect">
            <a:avLst/>
          </a:prstGeom>
        </p:spPr>
      </p:pic>
      <p:pic>
        <p:nvPicPr>
          <p:cNvPr id="13" name="Picture 2" descr="R:\EIENEFF-EEE\03_Öffentlichkeitsarbeit\03_Kommunikation-Marketing\09_Logos\Mittelstand_Global_Energie\Inland\RGB\BMWi_Mittelstand_Global_Energie_RGB_Schutzraum.jpg"/>
          <p:cNvPicPr>
            <a:picLocks noChangeAspect="1" noChangeArrowheads="1"/>
          </p:cNvPicPr>
          <p:nvPr userDrawn="1"/>
        </p:nvPicPr>
        <p:blipFill>
          <a:blip r:embed="rId20"/>
          <a:srcRect/>
          <a:stretch>
            <a:fillRect/>
          </a:stretch>
        </p:blipFill>
        <p:spPr bwMode="auto">
          <a:xfrm>
            <a:off x="6243066" y="182017"/>
            <a:ext cx="2649414" cy="1271131"/>
          </a:xfrm>
          <a:prstGeom prst="rect">
            <a:avLst/>
          </a:prstGeom>
          <a:noFill/>
        </p:spPr>
      </p:pic>
      <p:pic>
        <p:nvPicPr>
          <p:cNvPr id="2" name="Grafik 1"/>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7933690" y="6309320"/>
            <a:ext cx="1051560" cy="484632"/>
          </a:xfrm>
          <a:prstGeom prst="rect">
            <a:avLst/>
          </a:prstGeom>
        </p:spPr>
      </p:pic>
      <p:pic>
        <p:nvPicPr>
          <p:cNvPr id="14" name="Grafik 13">
            <a:extLst>
              <a:ext uri="{FF2B5EF4-FFF2-40B4-BE49-F238E27FC236}">
                <a16:creationId xmlns:a16="http://schemas.microsoft.com/office/drawing/2014/main" id="{20A525AE-2F63-4B9A-BD56-9845903496BB}"/>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5148064" y="6245492"/>
            <a:ext cx="2565000" cy="540000"/>
          </a:xfrm>
          <a:prstGeom prst="rect">
            <a:avLst/>
          </a:prstGeom>
        </p:spPr>
      </p:pic>
    </p:spTree>
    <p:extLst>
      <p:ext uri="{BB962C8B-B14F-4D97-AF65-F5344CB8AC3E}">
        <p14:creationId xmlns:p14="http://schemas.microsoft.com/office/powerpoint/2010/main" val="203237414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23" r:id="rId9"/>
    <p:sldLayoutId id="2147483825" r:id="rId10"/>
    <p:sldLayoutId id="2147483816" r:id="rId11"/>
    <p:sldLayoutId id="2147483817" r:id="rId12"/>
    <p:sldLayoutId id="2147483819" r:id="rId13"/>
    <p:sldLayoutId id="2147483820" r:id="rId14"/>
    <p:sldLayoutId id="2147483824" r:id="rId15"/>
    <p:sldLayoutId id="2147483826" r:id="rId16"/>
    <p:sldLayoutId id="2147483852" r:id="rId17"/>
  </p:sldLayoutIdLst>
  <p:hf hdr="0" dt="0"/>
  <p:txStyles>
    <p:titleStyle>
      <a:lvl1pPr algn="l" rtl="0" eaLnBrk="0" fontAlgn="base" hangingPunct="0">
        <a:spcBef>
          <a:spcPct val="0"/>
        </a:spcBef>
        <a:spcAft>
          <a:spcPct val="0"/>
        </a:spcAft>
        <a:defRPr sz="2800">
          <a:solidFill>
            <a:srgbClr val="004F80"/>
          </a:solidFill>
          <a:latin typeface="BundesSerif Office" pitchFamily="18" charset="0"/>
          <a:ea typeface="+mj-ea"/>
          <a:cs typeface="Times"/>
        </a:defRPr>
      </a:lvl1pPr>
      <a:lvl2pPr algn="l" rtl="0" eaLnBrk="0" fontAlgn="base" hangingPunct="0">
        <a:spcBef>
          <a:spcPct val="0"/>
        </a:spcBef>
        <a:spcAft>
          <a:spcPct val="0"/>
        </a:spcAft>
        <a:defRPr sz="2800">
          <a:solidFill>
            <a:srgbClr val="004F80"/>
          </a:solidFill>
          <a:latin typeface="BundesSerif Office" pitchFamily="18" charset="0"/>
          <a:ea typeface="ＭＳ Ｐゴシック" pitchFamily="52" charset="-128"/>
          <a:cs typeface="Times" charset="0"/>
        </a:defRPr>
      </a:lvl2pPr>
      <a:lvl3pPr algn="l" rtl="0" eaLnBrk="0" fontAlgn="base" hangingPunct="0">
        <a:spcBef>
          <a:spcPct val="0"/>
        </a:spcBef>
        <a:spcAft>
          <a:spcPct val="0"/>
        </a:spcAft>
        <a:defRPr sz="2800">
          <a:solidFill>
            <a:srgbClr val="004F80"/>
          </a:solidFill>
          <a:latin typeface="BundesSerif Office" pitchFamily="18" charset="0"/>
          <a:ea typeface="ＭＳ Ｐゴシック" pitchFamily="52" charset="-128"/>
          <a:cs typeface="Times" charset="0"/>
        </a:defRPr>
      </a:lvl3pPr>
      <a:lvl4pPr algn="l" rtl="0" eaLnBrk="0" fontAlgn="base" hangingPunct="0">
        <a:spcBef>
          <a:spcPct val="0"/>
        </a:spcBef>
        <a:spcAft>
          <a:spcPct val="0"/>
        </a:spcAft>
        <a:defRPr sz="2800">
          <a:solidFill>
            <a:srgbClr val="004F80"/>
          </a:solidFill>
          <a:latin typeface="BundesSerif Office" pitchFamily="18" charset="0"/>
          <a:ea typeface="ＭＳ Ｐゴシック" pitchFamily="52" charset="-128"/>
          <a:cs typeface="Times" charset="0"/>
        </a:defRPr>
      </a:lvl4pPr>
      <a:lvl5pPr algn="l" rtl="0" eaLnBrk="0" fontAlgn="base" hangingPunct="0">
        <a:spcBef>
          <a:spcPct val="0"/>
        </a:spcBef>
        <a:spcAft>
          <a:spcPct val="0"/>
        </a:spcAft>
        <a:defRPr sz="2800">
          <a:solidFill>
            <a:srgbClr val="004F80"/>
          </a:solidFill>
          <a:latin typeface="BundesSerif Office" pitchFamily="18" charset="0"/>
          <a:ea typeface="ＭＳ Ｐゴシック" pitchFamily="52" charset="-128"/>
          <a:cs typeface="Times" charset="0"/>
        </a:defRPr>
      </a:lvl5pPr>
      <a:lvl6pPr marL="457200" algn="l" rtl="0" fontAlgn="base">
        <a:spcBef>
          <a:spcPct val="0"/>
        </a:spcBef>
        <a:spcAft>
          <a:spcPct val="0"/>
        </a:spcAft>
        <a:defRPr b="1">
          <a:solidFill>
            <a:schemeClr val="tx2"/>
          </a:solidFill>
          <a:latin typeface="Verdana" charset="0"/>
          <a:ea typeface="ＭＳ Ｐゴシック" pitchFamily="52" charset="-128"/>
          <a:cs typeface="ＭＳ Ｐゴシック" pitchFamily="52" charset="-128"/>
        </a:defRPr>
      </a:lvl6pPr>
      <a:lvl7pPr marL="914400" algn="l" rtl="0" fontAlgn="base">
        <a:spcBef>
          <a:spcPct val="0"/>
        </a:spcBef>
        <a:spcAft>
          <a:spcPct val="0"/>
        </a:spcAft>
        <a:defRPr b="1">
          <a:solidFill>
            <a:schemeClr val="tx2"/>
          </a:solidFill>
          <a:latin typeface="Verdana" charset="0"/>
          <a:ea typeface="ＭＳ Ｐゴシック" pitchFamily="52" charset="-128"/>
          <a:cs typeface="ＭＳ Ｐゴシック" pitchFamily="52" charset="-128"/>
        </a:defRPr>
      </a:lvl7pPr>
      <a:lvl8pPr marL="1371600" algn="l" rtl="0" fontAlgn="base">
        <a:spcBef>
          <a:spcPct val="0"/>
        </a:spcBef>
        <a:spcAft>
          <a:spcPct val="0"/>
        </a:spcAft>
        <a:defRPr b="1">
          <a:solidFill>
            <a:schemeClr val="tx2"/>
          </a:solidFill>
          <a:latin typeface="Verdana" charset="0"/>
          <a:ea typeface="ＭＳ Ｐゴシック" pitchFamily="52" charset="-128"/>
          <a:cs typeface="ＭＳ Ｐゴシック" pitchFamily="52" charset="-128"/>
        </a:defRPr>
      </a:lvl8pPr>
      <a:lvl9pPr marL="1828800" algn="l" rtl="0" fontAlgn="base">
        <a:spcBef>
          <a:spcPct val="0"/>
        </a:spcBef>
        <a:spcAft>
          <a:spcPct val="0"/>
        </a:spcAft>
        <a:defRPr b="1">
          <a:solidFill>
            <a:schemeClr val="tx2"/>
          </a:solidFill>
          <a:latin typeface="Verdana" charset="0"/>
          <a:ea typeface="ＭＳ Ｐゴシック" pitchFamily="52" charset="-128"/>
          <a:cs typeface="ＭＳ Ｐゴシック" pitchFamily="52" charset="-128"/>
        </a:defRPr>
      </a:lvl9pPr>
    </p:titleStyle>
    <p:bodyStyle>
      <a:lvl1pPr marL="474663" indent="-474663" algn="l" rtl="0" eaLnBrk="0" fontAlgn="base" hangingPunct="0">
        <a:spcBef>
          <a:spcPct val="20000"/>
        </a:spcBef>
        <a:spcAft>
          <a:spcPct val="0"/>
        </a:spcAft>
        <a:buClr>
          <a:srgbClr val="004F80"/>
        </a:buClr>
        <a:buSzPct val="80000"/>
        <a:buFont typeface="Wingdings" pitchFamily="2" charset="2"/>
        <a:buChar char="§"/>
        <a:defRPr sz="2400">
          <a:solidFill>
            <a:srgbClr val="004F80"/>
          </a:solidFill>
          <a:latin typeface="BundesSerif Office" pitchFamily="18" charset="0"/>
          <a:ea typeface="+mn-ea"/>
          <a:cs typeface="+mn-cs"/>
        </a:defRPr>
      </a:lvl1pPr>
      <a:lvl2pPr marL="949325" indent="-284163" algn="l" rtl="0" eaLnBrk="0" fontAlgn="base" hangingPunct="0">
        <a:spcBef>
          <a:spcPct val="20000"/>
        </a:spcBef>
        <a:spcAft>
          <a:spcPct val="0"/>
        </a:spcAft>
        <a:buClr>
          <a:srgbClr val="004F80"/>
        </a:buClr>
        <a:buSzPct val="80000"/>
        <a:buFont typeface="Wingdings" pitchFamily="2" charset="2"/>
        <a:buChar char="§"/>
        <a:defRPr sz="2000">
          <a:solidFill>
            <a:srgbClr val="004F80"/>
          </a:solidFill>
          <a:latin typeface="BundesSerif Office" pitchFamily="18" charset="0"/>
          <a:ea typeface="+mn-ea"/>
          <a:cs typeface="+mn-cs"/>
        </a:defRPr>
      </a:lvl2pPr>
      <a:lvl3pPr marL="1425575" indent="-284163"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3pPr>
      <a:lvl4pPr marL="19415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4pPr>
      <a:lvl5pPr marL="23606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5pPr>
      <a:lvl6pPr marL="28178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6pPr>
      <a:lvl7pPr marL="32750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7pPr>
      <a:lvl8pPr marL="37322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8pPr>
      <a:lvl9pPr marL="41894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8.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hyperlink" Target="http://www.renac.de/" TargetMode="External"/><Relationship Id="rId5" Type="http://schemas.openxmlformats.org/officeDocument/2006/relationships/hyperlink" Target="http://www.german-energy-solutions.de/" TargetMode="External"/><Relationship Id="rId4" Type="http://schemas.openxmlformats.org/officeDocument/2006/relationships/hyperlink" Target="mailto:office@german-energy-solutions.de"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hyperlink" Target="http://www.german-energy-solutions.de/"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43"/>
          <p:cNvSpPr>
            <a:spLocks noGrp="1"/>
          </p:cNvSpPr>
          <p:nvPr>
            <p:ph type="ctrTitle"/>
          </p:nvPr>
        </p:nvSpPr>
        <p:spPr>
          <a:xfrm>
            <a:off x="179512" y="1700808"/>
            <a:ext cx="6624736" cy="719138"/>
          </a:xfrm>
        </p:spPr>
        <p:txBody>
          <a:bodyPr/>
          <a:lstStyle/>
          <a:p>
            <a:r>
              <a:rPr lang="de-DE" dirty="0"/>
              <a:t>The German Energy Solutions Initiative &amp; </a:t>
            </a:r>
            <a:r>
              <a:rPr lang="de-DE" dirty="0" err="1"/>
              <a:t>the</a:t>
            </a:r>
            <a:r>
              <a:rPr lang="de-DE" dirty="0"/>
              <a:t> German Energy Transition</a:t>
            </a:r>
          </a:p>
        </p:txBody>
      </p:sp>
      <p:sp>
        <p:nvSpPr>
          <p:cNvPr id="45" name="Untertitel 44"/>
          <p:cNvSpPr>
            <a:spLocks noGrp="1"/>
          </p:cNvSpPr>
          <p:nvPr>
            <p:ph type="subTitle" idx="1"/>
          </p:nvPr>
        </p:nvSpPr>
        <p:spPr>
          <a:xfrm>
            <a:off x="251520" y="3717032"/>
            <a:ext cx="6120680" cy="2448272"/>
          </a:xfrm>
        </p:spPr>
        <p:txBody>
          <a:bodyPr/>
          <a:lstStyle/>
          <a:p>
            <a:r>
              <a:rPr lang="de-DE" sz="1400" b="1" dirty="0"/>
              <a:t>Sylvia Hartmann</a:t>
            </a:r>
          </a:p>
          <a:p>
            <a:r>
              <a:rPr lang="de-DE" sz="1400" dirty="0"/>
              <a:t>Consultant on behalf </a:t>
            </a:r>
            <a:r>
              <a:rPr lang="de-DE" sz="1400" dirty="0" err="1"/>
              <a:t>of</a:t>
            </a:r>
            <a:r>
              <a:rPr lang="de-DE" sz="1400" dirty="0"/>
              <a:t> </a:t>
            </a:r>
            <a:r>
              <a:rPr lang="de-DE" sz="1400" dirty="0" err="1"/>
              <a:t>the</a:t>
            </a:r>
            <a:r>
              <a:rPr lang="de-DE" sz="1400" dirty="0"/>
              <a:t> </a:t>
            </a:r>
          </a:p>
          <a:p>
            <a:r>
              <a:rPr lang="de-DE" sz="1400" dirty="0"/>
              <a:t>German Energy Solutions Initiative</a:t>
            </a:r>
          </a:p>
          <a:p>
            <a:r>
              <a:rPr lang="de-DE" sz="1400" dirty="0"/>
              <a:t>Renewables Academy (RENAC) AG</a:t>
            </a:r>
          </a:p>
          <a:p>
            <a:endParaRPr lang="de-DE" sz="1400" dirty="0"/>
          </a:p>
          <a:p>
            <a:r>
              <a:rPr lang="de-DE" sz="1400" dirty="0" err="1"/>
              <a:t>October</a:t>
            </a:r>
            <a:r>
              <a:rPr lang="de-DE" sz="1400" dirty="0"/>
              <a:t> 22nd 2019 </a:t>
            </a:r>
          </a:p>
          <a:p>
            <a:r>
              <a:rPr lang="de-DE" sz="1400" dirty="0"/>
              <a:t>in Hanoi</a:t>
            </a:r>
          </a:p>
          <a:p>
            <a:endParaRPr lang="de-DE" sz="1400" dirty="0"/>
          </a:p>
          <a:p>
            <a:endParaRPr lang="de-DE" dirty="0"/>
          </a:p>
        </p:txBody>
      </p:sp>
    </p:spTree>
    <p:extLst>
      <p:ext uri="{BB962C8B-B14F-4D97-AF65-F5344CB8AC3E}">
        <p14:creationId xmlns:p14="http://schemas.microsoft.com/office/powerpoint/2010/main" val="1603925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subTitle" idx="1"/>
          </p:nvPr>
        </p:nvSpPr>
        <p:spPr>
          <a:xfrm>
            <a:off x="134847" y="5555252"/>
            <a:ext cx="8658279" cy="353755"/>
          </a:xfrm>
        </p:spPr>
        <p:txBody>
          <a:bodyPr/>
          <a:lstStyle/>
          <a:p>
            <a:r>
              <a:rPr lang="en-GB" sz="1800" i="1" dirty="0"/>
              <a:t>The energy transition follows a transparent long-term strategy with specific targets.</a:t>
            </a:r>
          </a:p>
        </p:txBody>
      </p:sp>
      <p:sp>
        <p:nvSpPr>
          <p:cNvPr id="3" name="Titel 2"/>
          <p:cNvSpPr>
            <a:spLocks noGrp="1"/>
          </p:cNvSpPr>
          <p:nvPr>
            <p:ph type="ctrTitle"/>
          </p:nvPr>
        </p:nvSpPr>
        <p:spPr>
          <a:xfrm>
            <a:off x="467544" y="476672"/>
            <a:ext cx="8000528" cy="980728"/>
          </a:xfrm>
        </p:spPr>
        <p:txBody>
          <a:bodyPr/>
          <a:lstStyle/>
          <a:p>
            <a:r>
              <a:rPr lang="en-GB" dirty="0">
                <a:latin typeface="Arial" panose="020B0604020202020204" pitchFamily="34" charset="0"/>
                <a:cs typeface="Arial" panose="020B0604020202020204" pitchFamily="34" charset="0"/>
              </a:rPr>
              <a:t>Targets of the Energiewende until 2050</a:t>
            </a:r>
          </a:p>
        </p:txBody>
      </p:sp>
      <p:sp>
        <p:nvSpPr>
          <p:cNvPr id="5" name="Foliennummernplatzhalter 4"/>
          <p:cNvSpPr>
            <a:spLocks noGrp="1"/>
          </p:cNvSpPr>
          <p:nvPr>
            <p:ph type="sldNum" sz="quarter" idx="4294967295"/>
          </p:nvPr>
        </p:nvSpPr>
        <p:spPr>
          <a:xfrm>
            <a:off x="8264525" y="6489700"/>
            <a:ext cx="879475" cy="368300"/>
          </a:xfrm>
          <a:prstGeom prst="rect">
            <a:avLst/>
          </a:prstGeom>
        </p:spPr>
        <p:txBody>
          <a:bodyPr/>
          <a:lstStyle/>
          <a:p>
            <a:fld id="{5DDDDED7-290D-490E-84A4-0EC6E3B5D60A}" type="slidenum">
              <a:rPr lang="en-GB" smtClean="0">
                <a:solidFill>
                  <a:srgbClr val="FFFFFF"/>
                </a:solidFill>
              </a:rPr>
              <a:pPr/>
              <a:t>10</a:t>
            </a:fld>
            <a:endParaRPr lang="en-GB">
              <a:solidFill>
                <a:srgbClr val="FFFFFF"/>
              </a:solidFill>
            </a:endParaRPr>
          </a:p>
        </p:txBody>
      </p:sp>
      <p:sp>
        <p:nvSpPr>
          <p:cNvPr id="6" name="Textplatzhalter 5"/>
          <p:cNvSpPr>
            <a:spLocks noGrp="1"/>
          </p:cNvSpPr>
          <p:nvPr>
            <p:ph type="body" sz="quarter" idx="4294967295"/>
          </p:nvPr>
        </p:nvSpPr>
        <p:spPr>
          <a:xfrm rot="16200000">
            <a:off x="6306579" y="2894727"/>
            <a:ext cx="5376573" cy="252431"/>
          </a:xfrm>
          <a:prstGeom prst="rect">
            <a:avLst/>
          </a:prstGeom>
        </p:spPr>
        <p:txBody>
          <a:bodyPr/>
          <a:lstStyle/>
          <a:p>
            <a:pPr marL="0" indent="0">
              <a:buNone/>
            </a:pPr>
            <a:r>
              <a:rPr lang="en-GB" sz="1200" dirty="0">
                <a:latin typeface="Arial" panose="020B0604020202020204" pitchFamily="34" charset="0"/>
                <a:cs typeface="Arial" panose="020B0604020202020204" pitchFamily="34" charset="0"/>
              </a:rPr>
              <a:t>Sources: BMWi 2019, UBA 2019, AGEE-Stat 2019, BMU 2018, KBA 2019</a:t>
            </a:r>
          </a:p>
        </p:txBody>
      </p:sp>
      <p:graphicFrame>
        <p:nvGraphicFramePr>
          <p:cNvPr id="9" name="Tabelle 8"/>
          <p:cNvGraphicFramePr>
            <a:graphicFrameLocks noGrp="1"/>
          </p:cNvGraphicFramePr>
          <p:nvPr>
            <p:extLst>
              <p:ext uri="{D42A27DB-BD31-4B8C-83A1-F6EECF244321}">
                <p14:modId xmlns:p14="http://schemas.microsoft.com/office/powerpoint/2010/main" val="1904261371"/>
              </p:ext>
            </p:extLst>
          </p:nvPr>
        </p:nvGraphicFramePr>
        <p:xfrm>
          <a:off x="251519" y="1124744"/>
          <a:ext cx="8424937" cy="4299344"/>
        </p:xfrm>
        <a:graphic>
          <a:graphicData uri="http://schemas.openxmlformats.org/drawingml/2006/table">
            <a:tbl>
              <a:tblPr firstRow="1" bandRow="1">
                <a:tableStyleId>{5C22544A-7EE6-4342-B048-85BDC9FD1C3A}</a:tableStyleId>
              </a:tblPr>
              <a:tblGrid>
                <a:gridCol w="1152129">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gridCol w="935043">
                  <a:extLst>
                    <a:ext uri="{9D8B030D-6E8A-4147-A177-3AD203B41FA5}">
                      <a16:colId xmlns:a16="http://schemas.microsoft.com/office/drawing/2014/main" val="20002"/>
                    </a:ext>
                  </a:extLst>
                </a:gridCol>
                <a:gridCol w="808163">
                  <a:extLst>
                    <a:ext uri="{9D8B030D-6E8A-4147-A177-3AD203B41FA5}">
                      <a16:colId xmlns:a16="http://schemas.microsoft.com/office/drawing/2014/main" val="20003"/>
                    </a:ext>
                  </a:extLst>
                </a:gridCol>
                <a:gridCol w="955102">
                  <a:extLst>
                    <a:ext uri="{9D8B030D-6E8A-4147-A177-3AD203B41FA5}">
                      <a16:colId xmlns:a16="http://schemas.microsoft.com/office/drawing/2014/main" val="20004"/>
                    </a:ext>
                  </a:extLst>
                </a:gridCol>
                <a:gridCol w="955102">
                  <a:extLst>
                    <a:ext uri="{9D8B030D-6E8A-4147-A177-3AD203B41FA5}">
                      <a16:colId xmlns:a16="http://schemas.microsoft.com/office/drawing/2014/main" val="20005"/>
                    </a:ext>
                  </a:extLst>
                </a:gridCol>
                <a:gridCol w="955102">
                  <a:extLst>
                    <a:ext uri="{9D8B030D-6E8A-4147-A177-3AD203B41FA5}">
                      <a16:colId xmlns:a16="http://schemas.microsoft.com/office/drawing/2014/main" val="20006"/>
                    </a:ext>
                  </a:extLst>
                </a:gridCol>
              </a:tblGrid>
              <a:tr h="288032">
                <a:tc>
                  <a:txBody>
                    <a:bodyPr/>
                    <a:lstStyle/>
                    <a:p>
                      <a:endParaRPr lang="en-GB" dirty="0">
                        <a:latin typeface="Arial" panose="020B0604020202020204" pitchFamily="34" charset="0"/>
                        <a:cs typeface="Arial" panose="020B0604020202020204" pitchFamily="34" charset="0"/>
                      </a:endParaRPr>
                    </a:p>
                  </a:txBody>
                  <a:tcPr/>
                </a:tc>
                <a:tc>
                  <a:txBody>
                    <a:bodyPr/>
                    <a:lstStyle/>
                    <a:p>
                      <a:endParaRPr lang="en-GB" dirty="0">
                        <a:latin typeface="Arial" panose="020B0604020202020204" pitchFamily="34" charset="0"/>
                        <a:cs typeface="Arial" panose="020B0604020202020204" pitchFamily="34" charset="0"/>
                      </a:endParaRPr>
                    </a:p>
                  </a:txBody>
                  <a:tcPr/>
                </a:tc>
                <a:tc>
                  <a:txBody>
                    <a:bodyPr/>
                    <a:lstStyle/>
                    <a:p>
                      <a:pPr algn="ctr"/>
                      <a:r>
                        <a:rPr lang="en-GB" dirty="0">
                          <a:latin typeface="Arial" panose="020B0604020202020204" pitchFamily="34" charset="0"/>
                          <a:cs typeface="Arial" panose="020B0604020202020204" pitchFamily="34" charset="0"/>
                        </a:rPr>
                        <a:t>2018</a:t>
                      </a:r>
                    </a:p>
                  </a:txBody>
                  <a:tcPr anchor="ctr"/>
                </a:tc>
                <a:tc>
                  <a:txBody>
                    <a:bodyPr/>
                    <a:lstStyle/>
                    <a:p>
                      <a:pPr algn="ctr"/>
                      <a:r>
                        <a:rPr lang="en-GB" dirty="0">
                          <a:latin typeface="Arial" panose="020B0604020202020204" pitchFamily="34" charset="0"/>
                          <a:cs typeface="Arial" panose="020B0604020202020204" pitchFamily="34" charset="0"/>
                        </a:rPr>
                        <a:t>2020</a:t>
                      </a:r>
                    </a:p>
                  </a:txBody>
                  <a:tcPr anchor="ctr"/>
                </a:tc>
                <a:tc>
                  <a:txBody>
                    <a:bodyPr/>
                    <a:lstStyle/>
                    <a:p>
                      <a:pPr algn="ctr"/>
                      <a:r>
                        <a:rPr lang="en-GB">
                          <a:latin typeface="Arial" panose="020B0604020202020204" pitchFamily="34" charset="0"/>
                          <a:cs typeface="Arial" panose="020B0604020202020204" pitchFamily="34" charset="0"/>
                        </a:rPr>
                        <a:t>2030</a:t>
                      </a:r>
                      <a:endParaRPr lang="en-GB" dirty="0">
                        <a:latin typeface="Arial" panose="020B0604020202020204" pitchFamily="34" charset="0"/>
                        <a:cs typeface="Arial" panose="020B0604020202020204" pitchFamily="34" charset="0"/>
                      </a:endParaRPr>
                    </a:p>
                  </a:txBody>
                  <a:tcPr anchor="ctr"/>
                </a:tc>
                <a:tc>
                  <a:txBody>
                    <a:bodyPr/>
                    <a:lstStyle/>
                    <a:p>
                      <a:pPr algn="ctr"/>
                      <a:r>
                        <a:rPr lang="en-GB" dirty="0">
                          <a:latin typeface="Arial" panose="020B0604020202020204" pitchFamily="34" charset="0"/>
                          <a:cs typeface="Arial" panose="020B0604020202020204" pitchFamily="34" charset="0"/>
                        </a:rPr>
                        <a:t>2040</a:t>
                      </a:r>
                    </a:p>
                  </a:txBody>
                  <a:tcPr anchor="ctr"/>
                </a:tc>
                <a:tc>
                  <a:txBody>
                    <a:bodyPr/>
                    <a:lstStyle/>
                    <a:p>
                      <a:pPr marL="0" algn="ctr" defTabSz="914400" rtl="0" eaLnBrk="1" latinLnBrk="0" hangingPunct="1"/>
                      <a:r>
                        <a:rPr lang="en-GB" sz="1800" b="1" kern="1200" dirty="0">
                          <a:solidFill>
                            <a:schemeClr val="lt1"/>
                          </a:solidFill>
                          <a:latin typeface="Arial" panose="020B0604020202020204" pitchFamily="34" charset="0"/>
                          <a:ea typeface="+mn-ea"/>
                          <a:cs typeface="Arial" panose="020B0604020202020204" pitchFamily="34" charset="0"/>
                        </a:rPr>
                        <a:t>2050</a:t>
                      </a:r>
                    </a:p>
                  </a:txBody>
                  <a:tcPr anchor="ctr"/>
                </a:tc>
                <a:extLst>
                  <a:ext uri="{0D108BD9-81ED-4DB2-BD59-A6C34878D82A}">
                    <a16:rowId xmlns:a16="http://schemas.microsoft.com/office/drawing/2014/main" val="10000"/>
                  </a:ext>
                </a:extLst>
              </a:tr>
              <a:tr h="210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Arial" panose="020B0604020202020204" pitchFamily="34" charset="0"/>
                          <a:cs typeface="Arial" panose="020B0604020202020204" pitchFamily="34" charset="0"/>
                        </a:rPr>
                        <a:t>Climate</a:t>
                      </a:r>
                    </a:p>
                  </a:txBody>
                  <a:tcPr anchor="ctr">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latin typeface="Arial" panose="020B0604020202020204" pitchFamily="34" charset="0"/>
                          <a:cs typeface="Arial" panose="020B0604020202020204" pitchFamily="34" charset="0"/>
                        </a:rPr>
                        <a:t>% greenhouse gas reduction (vs. 1990)</a:t>
                      </a:r>
                    </a:p>
                  </a:txBody>
                  <a:tcPr>
                    <a:solidFill>
                      <a:schemeClr val="accent5">
                        <a:lumMod val="75000"/>
                      </a:schemeClr>
                    </a:solidFill>
                  </a:tcPr>
                </a:tc>
                <a:tc>
                  <a:txBody>
                    <a:bodyPr/>
                    <a:lstStyle/>
                    <a:p>
                      <a:pPr algn="ctr"/>
                      <a:r>
                        <a:rPr lang="en-GB" sz="1100" kern="1200" dirty="0">
                          <a:solidFill>
                            <a:schemeClr val="tx1"/>
                          </a:solidFill>
                          <a:latin typeface="Arial" panose="020B0604020202020204" pitchFamily="34" charset="0"/>
                          <a:ea typeface="+mn-ea"/>
                          <a:cs typeface="Arial" panose="020B0604020202020204" pitchFamily="34" charset="0"/>
                        </a:rPr>
                        <a:t>-30.8 %</a:t>
                      </a:r>
                    </a:p>
                  </a:txBody>
                  <a:tcPr anchor="ctr">
                    <a:solidFill>
                      <a:srgbClr val="6C7891"/>
                    </a:solidFill>
                  </a:tcPr>
                </a:tc>
                <a:tc>
                  <a:txBody>
                    <a:bodyPr/>
                    <a:lstStyle/>
                    <a:p>
                      <a:pPr algn="ctr"/>
                      <a:r>
                        <a:rPr lang="en-GB" sz="1100" b="1" kern="1200" dirty="0">
                          <a:solidFill>
                            <a:schemeClr val="tx1"/>
                          </a:solidFill>
                          <a:latin typeface="Arial" panose="020B0604020202020204" pitchFamily="34" charset="0"/>
                          <a:ea typeface="+mn-ea"/>
                          <a:cs typeface="Arial" panose="020B0604020202020204" pitchFamily="34" charset="0"/>
                        </a:rPr>
                        <a:t>-40 %</a:t>
                      </a:r>
                    </a:p>
                  </a:txBody>
                  <a:tcPr anchor="ctr">
                    <a:solidFill>
                      <a:schemeClr val="accent5">
                        <a:lumMod val="75000"/>
                      </a:schemeClr>
                    </a:solidFill>
                  </a:tcPr>
                </a:tc>
                <a:tc>
                  <a:txBody>
                    <a:bodyPr/>
                    <a:lstStyle/>
                    <a:p>
                      <a:pPr algn="ctr"/>
                      <a:r>
                        <a:rPr lang="en-GB" sz="1100" b="1" kern="1200">
                          <a:solidFill>
                            <a:schemeClr val="tx1"/>
                          </a:solidFill>
                          <a:latin typeface="Arial" panose="020B0604020202020204" pitchFamily="34" charset="0"/>
                          <a:ea typeface="+mn-ea"/>
                          <a:cs typeface="Arial" panose="020B0604020202020204" pitchFamily="34" charset="0"/>
                        </a:rPr>
                        <a:t>-55%</a:t>
                      </a:r>
                      <a:endParaRPr lang="en-GB" sz="1100" b="1" kern="1200" dirty="0">
                        <a:solidFill>
                          <a:schemeClr val="tx1"/>
                        </a:solidFill>
                        <a:latin typeface="Arial" panose="020B0604020202020204" pitchFamily="34" charset="0"/>
                        <a:ea typeface="+mn-ea"/>
                        <a:cs typeface="Arial" panose="020B0604020202020204" pitchFamily="34" charset="0"/>
                      </a:endParaRPr>
                    </a:p>
                  </a:txBody>
                  <a:tcPr anchor="ctr">
                    <a:solidFill>
                      <a:schemeClr val="accent5">
                        <a:lumMod val="75000"/>
                      </a:schemeClr>
                    </a:solidFill>
                  </a:tcPr>
                </a:tc>
                <a:tc>
                  <a:txBody>
                    <a:bodyPr/>
                    <a:lstStyle/>
                    <a:p>
                      <a:pPr algn="ctr"/>
                      <a:r>
                        <a:rPr lang="en-GB" sz="1100" b="1" kern="1200" dirty="0">
                          <a:solidFill>
                            <a:schemeClr val="tx1"/>
                          </a:solidFill>
                          <a:latin typeface="Arial" panose="020B0604020202020204" pitchFamily="34" charset="0"/>
                          <a:ea typeface="+mn-ea"/>
                          <a:cs typeface="Arial" panose="020B0604020202020204" pitchFamily="34" charset="0"/>
                        </a:rPr>
                        <a:t>-70%</a:t>
                      </a:r>
                    </a:p>
                  </a:txBody>
                  <a:tcPr anchor="ctr">
                    <a:solidFill>
                      <a:schemeClr val="accent5">
                        <a:lumMod val="75000"/>
                      </a:schemeClr>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-80-95%</a:t>
                      </a:r>
                    </a:p>
                  </a:txBody>
                  <a:tcPr anchor="ctr">
                    <a:solidFill>
                      <a:schemeClr val="accent5">
                        <a:lumMod val="75000"/>
                      </a:schemeClr>
                    </a:solidFill>
                  </a:tcPr>
                </a:tc>
                <a:extLst>
                  <a:ext uri="{0D108BD9-81ED-4DB2-BD59-A6C34878D82A}">
                    <a16:rowId xmlns:a16="http://schemas.microsoft.com/office/drawing/2014/main" val="10001"/>
                  </a:ext>
                </a:extLst>
              </a:tr>
              <a:tr h="254496">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Arial" panose="020B0604020202020204" pitchFamily="34" charset="0"/>
                          <a:cs typeface="Arial" panose="020B0604020202020204" pitchFamily="34" charset="0"/>
                        </a:rPr>
                        <a:t>Renewable</a:t>
                      </a:r>
                      <a:r>
                        <a:rPr lang="en-GB" sz="1400" b="1" baseline="0" dirty="0">
                          <a:latin typeface="Arial" panose="020B0604020202020204" pitchFamily="34" charset="0"/>
                          <a:cs typeface="Arial" panose="020B0604020202020204" pitchFamily="34" charset="0"/>
                        </a:rPr>
                        <a:t> energy</a:t>
                      </a:r>
                      <a:endParaRPr lang="en-GB" sz="1400" b="1" dirty="0">
                        <a:latin typeface="Arial" panose="020B0604020202020204" pitchFamily="34" charset="0"/>
                        <a:cs typeface="Arial" panose="020B0604020202020204" pitchFamily="34" charset="0"/>
                      </a:endParaRPr>
                    </a:p>
                  </a:txBody>
                  <a:tcPr anchor="ctr">
                    <a:solidFill>
                      <a:srgbClr val="91B3D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latin typeface="Arial" panose="020B0604020202020204" pitchFamily="34" charset="0"/>
                          <a:ea typeface="+mn-ea"/>
                          <a:cs typeface="Arial" panose="020B0604020202020204" pitchFamily="34" charset="0"/>
                        </a:rPr>
                        <a:t>% gross final energy consumption</a:t>
                      </a:r>
                    </a:p>
                  </a:txBody>
                  <a:tcPr>
                    <a:solidFill>
                      <a:srgbClr val="91B3D8"/>
                    </a:solidFill>
                  </a:tcPr>
                </a:tc>
                <a:tc>
                  <a:txBody>
                    <a:bodyPr/>
                    <a:lstStyle/>
                    <a:p>
                      <a:pPr marL="0" algn="ctr" defTabSz="914400" rtl="0" eaLnBrk="1" latinLnBrk="0" hangingPunct="1"/>
                      <a:r>
                        <a:rPr lang="en-GB" sz="1100" kern="1200" dirty="0">
                          <a:solidFill>
                            <a:schemeClr val="tx1"/>
                          </a:solidFill>
                          <a:latin typeface="Arial" panose="020B0604020202020204" pitchFamily="34" charset="0"/>
                          <a:ea typeface="+mn-ea"/>
                          <a:cs typeface="Arial" panose="020B0604020202020204" pitchFamily="34" charset="0"/>
                        </a:rPr>
                        <a:t>16.9 %</a:t>
                      </a:r>
                    </a:p>
                  </a:txBody>
                  <a:tcPr anchor="ctr">
                    <a:solidFill>
                      <a:srgbClr val="91B3D8"/>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18%</a:t>
                      </a:r>
                    </a:p>
                  </a:txBody>
                  <a:tcPr anchor="ctr">
                    <a:solidFill>
                      <a:srgbClr val="91B3D8"/>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30%</a:t>
                      </a:r>
                    </a:p>
                  </a:txBody>
                  <a:tcPr anchor="ctr">
                    <a:solidFill>
                      <a:srgbClr val="91B3D8"/>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45%</a:t>
                      </a:r>
                    </a:p>
                  </a:txBody>
                  <a:tcPr anchor="ctr">
                    <a:solidFill>
                      <a:srgbClr val="91B3D8"/>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60%</a:t>
                      </a:r>
                    </a:p>
                  </a:txBody>
                  <a:tcPr anchor="ctr">
                    <a:solidFill>
                      <a:srgbClr val="91B3D8"/>
                    </a:solidFill>
                  </a:tcPr>
                </a:tc>
                <a:extLst>
                  <a:ext uri="{0D108BD9-81ED-4DB2-BD59-A6C34878D82A}">
                    <a16:rowId xmlns:a16="http://schemas.microsoft.com/office/drawing/2014/main" val="10002"/>
                  </a:ext>
                </a:extLst>
              </a:tr>
              <a:tr h="286166">
                <a:tc vMerge="1">
                  <a:txBody>
                    <a:bodyPr/>
                    <a:lstStyle/>
                    <a:p>
                      <a:pPr algn="l"/>
                      <a:endParaRPr lang="en-GB" sz="10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latin typeface="Arial" panose="020B0604020202020204" pitchFamily="34" charset="0"/>
                          <a:ea typeface="+mn-ea"/>
                          <a:cs typeface="Arial" panose="020B0604020202020204" pitchFamily="34" charset="0"/>
                        </a:rPr>
                        <a:t>% gross electricity consumption</a:t>
                      </a:r>
                    </a:p>
                  </a:txBody>
                  <a:tcPr>
                    <a:solidFill>
                      <a:srgbClr val="91B3D8"/>
                    </a:solidFill>
                  </a:tcPr>
                </a:tc>
                <a:tc>
                  <a:txBody>
                    <a:bodyPr/>
                    <a:lstStyle/>
                    <a:p>
                      <a:pPr marL="0" algn="ctr" defTabSz="914400" rtl="0" eaLnBrk="1" latinLnBrk="0" hangingPunct="1"/>
                      <a:r>
                        <a:rPr lang="en-GB" sz="1100" kern="1200" dirty="0">
                          <a:solidFill>
                            <a:schemeClr val="tx1"/>
                          </a:solidFill>
                          <a:latin typeface="Arial" panose="020B0604020202020204" pitchFamily="34" charset="0"/>
                          <a:ea typeface="+mn-ea"/>
                          <a:cs typeface="Arial" panose="020B0604020202020204" pitchFamily="34" charset="0"/>
                        </a:rPr>
                        <a:t>38.2 %</a:t>
                      </a:r>
                    </a:p>
                  </a:txBody>
                  <a:tcPr anchor="ctr">
                    <a:solidFill>
                      <a:srgbClr val="91B3D8"/>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Min 35%</a:t>
                      </a:r>
                    </a:p>
                  </a:txBody>
                  <a:tcPr anchor="ctr">
                    <a:solidFill>
                      <a:srgbClr val="91B3D8"/>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Min 50%</a:t>
                      </a:r>
                    </a:p>
                  </a:txBody>
                  <a:tcPr anchor="ctr">
                    <a:solidFill>
                      <a:srgbClr val="91B3D8"/>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Min. 65%</a:t>
                      </a:r>
                    </a:p>
                  </a:txBody>
                  <a:tcPr anchor="ctr">
                    <a:solidFill>
                      <a:srgbClr val="91B3D8"/>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Min 80%</a:t>
                      </a:r>
                    </a:p>
                  </a:txBody>
                  <a:tcPr anchor="ctr">
                    <a:solidFill>
                      <a:srgbClr val="91B3D8"/>
                    </a:solidFill>
                  </a:tcPr>
                </a:tc>
                <a:extLst>
                  <a:ext uri="{0D108BD9-81ED-4DB2-BD59-A6C34878D82A}">
                    <a16:rowId xmlns:a16="http://schemas.microsoft.com/office/drawing/2014/main" val="10003"/>
                  </a:ext>
                </a:extLst>
              </a:tr>
              <a:tr h="148154">
                <a:tc vMerge="1">
                  <a:txBody>
                    <a:bodyPr/>
                    <a:lstStyle/>
                    <a:p>
                      <a:pPr algn="l"/>
                      <a:endParaRPr lang="en-GB" sz="1000" dirty="0">
                        <a:latin typeface="Arial" panose="020B0604020202020204" pitchFamily="34" charset="0"/>
                        <a:cs typeface="Arial" panose="020B0604020202020204" pitchFamily="34" charset="0"/>
                      </a:endParaRPr>
                    </a:p>
                  </a:txBody>
                  <a:tcPr/>
                </a:tc>
                <a:tc>
                  <a:txBody>
                    <a:bodyPr/>
                    <a:lstStyle/>
                    <a:p>
                      <a:pPr algn="l"/>
                      <a:r>
                        <a:rPr lang="en-GB" sz="1100" kern="1200" dirty="0">
                          <a:solidFill>
                            <a:schemeClr val="tx1"/>
                          </a:solidFill>
                          <a:latin typeface="Arial" panose="020B0604020202020204" pitchFamily="34" charset="0"/>
                          <a:ea typeface="+mn-ea"/>
                          <a:cs typeface="Arial" panose="020B0604020202020204" pitchFamily="34" charset="0"/>
                        </a:rPr>
                        <a:t>Share in heat consumption</a:t>
                      </a:r>
                    </a:p>
                  </a:txBody>
                  <a:tcPr>
                    <a:solidFill>
                      <a:srgbClr val="91B3D8"/>
                    </a:solidFill>
                  </a:tcPr>
                </a:tc>
                <a:tc>
                  <a:txBody>
                    <a:bodyPr/>
                    <a:lstStyle/>
                    <a:p>
                      <a:pPr algn="ctr"/>
                      <a:r>
                        <a:rPr lang="en-GB" sz="1100" kern="1200" dirty="0">
                          <a:solidFill>
                            <a:schemeClr val="tx1"/>
                          </a:solidFill>
                          <a:latin typeface="Arial" panose="020B0604020202020204" pitchFamily="34" charset="0"/>
                          <a:ea typeface="+mn-ea"/>
                          <a:cs typeface="Arial" panose="020B0604020202020204" pitchFamily="34" charset="0"/>
                        </a:rPr>
                        <a:t>13.9 %</a:t>
                      </a:r>
                    </a:p>
                  </a:txBody>
                  <a:tcPr anchor="ctr">
                    <a:solidFill>
                      <a:srgbClr val="91B3D8"/>
                    </a:solidFill>
                  </a:tcPr>
                </a:tc>
                <a:tc>
                  <a:txBody>
                    <a:bodyPr/>
                    <a:lstStyle/>
                    <a:p>
                      <a:pPr algn="ctr"/>
                      <a:r>
                        <a:rPr lang="en-GB" sz="1100" b="1" kern="1200" dirty="0">
                          <a:solidFill>
                            <a:schemeClr val="tx1"/>
                          </a:solidFill>
                          <a:latin typeface="Arial" panose="020B0604020202020204" pitchFamily="34" charset="0"/>
                          <a:ea typeface="+mn-ea"/>
                          <a:cs typeface="Arial" panose="020B0604020202020204" pitchFamily="34" charset="0"/>
                        </a:rPr>
                        <a:t>14%</a:t>
                      </a:r>
                    </a:p>
                  </a:txBody>
                  <a:tcPr anchor="ctr">
                    <a:solidFill>
                      <a:srgbClr val="91B3D8"/>
                    </a:solidFill>
                  </a:tcPr>
                </a:tc>
                <a:tc>
                  <a:txBody>
                    <a:bodyPr/>
                    <a:lstStyle/>
                    <a:p>
                      <a:pPr algn="ctr"/>
                      <a:endParaRPr lang="en-GB" sz="1100" b="1" kern="1200" dirty="0">
                        <a:solidFill>
                          <a:schemeClr val="tx1"/>
                        </a:solidFill>
                        <a:latin typeface="Arial" panose="020B0604020202020204" pitchFamily="34" charset="0"/>
                        <a:ea typeface="+mn-ea"/>
                        <a:cs typeface="Arial" panose="020B0604020202020204" pitchFamily="34" charset="0"/>
                      </a:endParaRPr>
                    </a:p>
                  </a:txBody>
                  <a:tcPr anchor="ctr">
                    <a:solidFill>
                      <a:srgbClr val="91B3D8"/>
                    </a:solidFill>
                  </a:tcPr>
                </a:tc>
                <a:tc>
                  <a:txBody>
                    <a:bodyPr/>
                    <a:lstStyle/>
                    <a:p>
                      <a:pPr algn="ctr"/>
                      <a:endParaRPr lang="en-GB" sz="1100" b="1" kern="1200" dirty="0">
                        <a:solidFill>
                          <a:schemeClr val="tx1"/>
                        </a:solidFill>
                        <a:latin typeface="Arial" panose="020B0604020202020204" pitchFamily="34" charset="0"/>
                        <a:ea typeface="+mn-ea"/>
                        <a:cs typeface="Arial" panose="020B0604020202020204" pitchFamily="34" charset="0"/>
                      </a:endParaRPr>
                    </a:p>
                  </a:txBody>
                  <a:tcPr anchor="ctr">
                    <a:solidFill>
                      <a:srgbClr val="91B3D8"/>
                    </a:solidFill>
                  </a:tcPr>
                </a:tc>
                <a:tc>
                  <a:txBody>
                    <a:bodyPr/>
                    <a:lstStyle/>
                    <a:p>
                      <a:pPr algn="ctr"/>
                      <a:endParaRPr lang="en-GB" sz="1100" b="1" kern="1200" dirty="0">
                        <a:solidFill>
                          <a:schemeClr val="tx1"/>
                        </a:solidFill>
                        <a:latin typeface="Arial" panose="020B0604020202020204" pitchFamily="34" charset="0"/>
                        <a:ea typeface="+mn-ea"/>
                        <a:cs typeface="Arial" panose="020B0604020202020204" pitchFamily="34" charset="0"/>
                      </a:endParaRPr>
                    </a:p>
                  </a:txBody>
                  <a:tcPr anchor="ctr">
                    <a:solidFill>
                      <a:srgbClr val="91B3D8"/>
                    </a:solidFill>
                  </a:tcPr>
                </a:tc>
                <a:extLst>
                  <a:ext uri="{0D108BD9-81ED-4DB2-BD59-A6C34878D82A}">
                    <a16:rowId xmlns:a16="http://schemas.microsoft.com/office/drawing/2014/main" val="10004"/>
                  </a:ext>
                </a:extLst>
              </a:tr>
              <a:tr h="192346">
                <a:tc vMerge="1">
                  <a:txBody>
                    <a:bodyPr/>
                    <a:lstStyle/>
                    <a:p>
                      <a:pPr algn="l"/>
                      <a:endParaRPr lang="en-GB" sz="1000" dirty="0">
                        <a:latin typeface="Arial" panose="020B0604020202020204" pitchFamily="34" charset="0"/>
                        <a:cs typeface="Arial" panose="020B0604020202020204" pitchFamily="34" charset="0"/>
                      </a:endParaRPr>
                    </a:p>
                  </a:txBody>
                  <a:tcPr/>
                </a:tc>
                <a:tc>
                  <a:txBody>
                    <a:bodyPr/>
                    <a:lstStyle/>
                    <a:p>
                      <a:pPr algn="l"/>
                      <a:r>
                        <a:rPr lang="en-GB" sz="1100" kern="1200" dirty="0">
                          <a:solidFill>
                            <a:schemeClr val="tx1"/>
                          </a:solidFill>
                          <a:latin typeface="Arial" panose="020B0604020202020204" pitchFamily="34" charset="0"/>
                          <a:ea typeface="+mn-ea"/>
                          <a:cs typeface="Arial" panose="020B0604020202020204" pitchFamily="34" charset="0"/>
                        </a:rPr>
                        <a:t>Share in Transport sector</a:t>
                      </a:r>
                    </a:p>
                  </a:txBody>
                  <a:tcPr>
                    <a:solidFill>
                      <a:srgbClr val="91B3D8"/>
                    </a:solidFill>
                  </a:tcPr>
                </a:tc>
                <a:tc>
                  <a:txBody>
                    <a:bodyPr/>
                    <a:lstStyle/>
                    <a:p>
                      <a:pPr algn="ctr"/>
                      <a:r>
                        <a:rPr lang="en-GB" sz="1100" kern="1200" dirty="0">
                          <a:solidFill>
                            <a:schemeClr val="tx1"/>
                          </a:solidFill>
                          <a:latin typeface="Arial" panose="020B0604020202020204" pitchFamily="34" charset="0"/>
                          <a:ea typeface="+mn-ea"/>
                          <a:cs typeface="Arial" panose="020B0604020202020204" pitchFamily="34" charset="0"/>
                        </a:rPr>
                        <a:t>5.6 %</a:t>
                      </a:r>
                    </a:p>
                  </a:txBody>
                  <a:tcPr anchor="ctr">
                    <a:solidFill>
                      <a:srgbClr val="91B3D8"/>
                    </a:solidFill>
                  </a:tcPr>
                </a:tc>
                <a:tc>
                  <a:txBody>
                    <a:bodyPr/>
                    <a:lstStyle/>
                    <a:p>
                      <a:pPr algn="ctr"/>
                      <a:r>
                        <a:rPr lang="en-GB" sz="1100" b="1" kern="1200">
                          <a:solidFill>
                            <a:schemeClr val="tx1"/>
                          </a:solidFill>
                          <a:latin typeface="Arial" panose="020B0604020202020204" pitchFamily="34" charset="0"/>
                          <a:ea typeface="+mn-ea"/>
                          <a:cs typeface="Arial" panose="020B0604020202020204" pitchFamily="34" charset="0"/>
                        </a:rPr>
                        <a:t>10% (EU)</a:t>
                      </a:r>
                      <a:endParaRPr lang="en-GB" sz="1100" b="1" kern="1200" dirty="0">
                        <a:solidFill>
                          <a:schemeClr val="tx1"/>
                        </a:solidFill>
                        <a:latin typeface="Arial" panose="020B0604020202020204" pitchFamily="34" charset="0"/>
                        <a:ea typeface="+mn-ea"/>
                        <a:cs typeface="Arial" panose="020B0604020202020204" pitchFamily="34" charset="0"/>
                      </a:endParaRPr>
                    </a:p>
                  </a:txBody>
                  <a:tcPr anchor="ctr">
                    <a:solidFill>
                      <a:srgbClr val="91B3D8"/>
                    </a:solidFill>
                  </a:tcPr>
                </a:tc>
                <a:tc>
                  <a:txBody>
                    <a:bodyPr/>
                    <a:lstStyle/>
                    <a:p>
                      <a:pPr algn="ctr"/>
                      <a:endParaRPr lang="en-GB" sz="1100" b="1" kern="1200" dirty="0">
                        <a:solidFill>
                          <a:schemeClr val="tx1"/>
                        </a:solidFill>
                        <a:latin typeface="Arial" panose="020B0604020202020204" pitchFamily="34" charset="0"/>
                        <a:ea typeface="+mn-ea"/>
                        <a:cs typeface="Arial" panose="020B0604020202020204" pitchFamily="34" charset="0"/>
                      </a:endParaRPr>
                    </a:p>
                  </a:txBody>
                  <a:tcPr anchor="ctr">
                    <a:solidFill>
                      <a:srgbClr val="91B3D8"/>
                    </a:solidFill>
                  </a:tcPr>
                </a:tc>
                <a:tc>
                  <a:txBody>
                    <a:bodyPr/>
                    <a:lstStyle/>
                    <a:p>
                      <a:pPr algn="ctr"/>
                      <a:endParaRPr lang="en-GB" sz="1100" b="1" kern="1200" dirty="0">
                        <a:solidFill>
                          <a:schemeClr val="tx1"/>
                        </a:solidFill>
                        <a:latin typeface="Arial" panose="020B0604020202020204" pitchFamily="34" charset="0"/>
                        <a:ea typeface="+mn-ea"/>
                        <a:cs typeface="Arial" panose="020B0604020202020204" pitchFamily="34" charset="0"/>
                      </a:endParaRPr>
                    </a:p>
                  </a:txBody>
                  <a:tcPr anchor="ctr">
                    <a:solidFill>
                      <a:srgbClr val="91B3D8"/>
                    </a:solidFill>
                  </a:tcPr>
                </a:tc>
                <a:tc>
                  <a:txBody>
                    <a:bodyPr/>
                    <a:lstStyle/>
                    <a:p>
                      <a:pPr algn="ctr"/>
                      <a:endParaRPr lang="en-GB" sz="1100" b="1" kern="1200" dirty="0">
                        <a:solidFill>
                          <a:schemeClr val="tx1"/>
                        </a:solidFill>
                        <a:latin typeface="Arial" panose="020B0604020202020204" pitchFamily="34" charset="0"/>
                        <a:ea typeface="+mn-ea"/>
                        <a:cs typeface="Arial" panose="020B0604020202020204" pitchFamily="34" charset="0"/>
                      </a:endParaRPr>
                    </a:p>
                  </a:txBody>
                  <a:tcPr anchor="ctr">
                    <a:solidFill>
                      <a:srgbClr val="91B3D8"/>
                    </a:solidFill>
                  </a:tcPr>
                </a:tc>
                <a:extLst>
                  <a:ext uri="{0D108BD9-81ED-4DB2-BD59-A6C34878D82A}">
                    <a16:rowId xmlns:a16="http://schemas.microsoft.com/office/drawing/2014/main" val="10005"/>
                  </a:ext>
                </a:extLst>
              </a:tr>
              <a:tr h="308546">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Arial" panose="020B0604020202020204" pitchFamily="34" charset="0"/>
                          <a:cs typeface="Arial" panose="020B0604020202020204" pitchFamily="34" charset="0"/>
                        </a:rPr>
                        <a:t>Energy</a:t>
                      </a:r>
                      <a:r>
                        <a:rPr lang="en-GB" sz="1400" b="1" baseline="0" dirty="0">
                          <a:latin typeface="Arial" panose="020B0604020202020204" pitchFamily="34" charset="0"/>
                          <a:cs typeface="Arial" panose="020B0604020202020204" pitchFamily="34" charset="0"/>
                        </a:rPr>
                        <a:t> efficiency</a:t>
                      </a:r>
                      <a:endParaRPr lang="en-GB" sz="1400" b="1" dirty="0">
                        <a:latin typeface="Arial" panose="020B0604020202020204" pitchFamily="34" charset="0"/>
                        <a:cs typeface="Arial" panose="020B0604020202020204" pitchFamily="34" charset="0"/>
                      </a:endParaRPr>
                    </a:p>
                  </a:txBody>
                  <a:tcPr anchor="ct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latin typeface="Arial" panose="020B0604020202020204" pitchFamily="34" charset="0"/>
                          <a:ea typeface="+mn-ea"/>
                          <a:cs typeface="Arial" panose="020B0604020202020204" pitchFamily="34" charset="0"/>
                        </a:rPr>
                        <a:t>% primary energy consumption (vs. 2008)</a:t>
                      </a:r>
                    </a:p>
                  </a:txBody>
                  <a:tcPr>
                    <a:solidFill>
                      <a:schemeClr val="accent5">
                        <a:lumMod val="60000"/>
                        <a:lumOff val="40000"/>
                      </a:schemeClr>
                    </a:solidFill>
                  </a:tcPr>
                </a:tc>
                <a:tc>
                  <a:txBody>
                    <a:bodyPr/>
                    <a:lstStyle/>
                    <a:p>
                      <a:pPr marL="0" algn="ctr" defTabSz="914400" rtl="0" eaLnBrk="1" latinLnBrk="0" hangingPunct="1"/>
                      <a:r>
                        <a:rPr lang="en-GB" sz="1100" kern="1200" dirty="0">
                          <a:solidFill>
                            <a:schemeClr val="tx1"/>
                          </a:solidFill>
                          <a:latin typeface="Arial" panose="020B0604020202020204" pitchFamily="34" charset="0"/>
                          <a:ea typeface="+mn-ea"/>
                          <a:cs typeface="Arial" panose="020B0604020202020204" pitchFamily="34" charset="0"/>
                        </a:rPr>
                        <a:t>-10 %</a:t>
                      </a:r>
                      <a:endParaRPr lang="en-GB" sz="1100" kern="1200" dirty="0">
                        <a:solidFill>
                          <a:srgbClr val="C00000"/>
                        </a:solidFill>
                        <a:latin typeface="Arial" panose="020B0604020202020204" pitchFamily="34" charset="0"/>
                        <a:ea typeface="+mn-ea"/>
                        <a:cs typeface="Arial" panose="020B0604020202020204" pitchFamily="34" charset="0"/>
                      </a:endParaRPr>
                    </a:p>
                  </a:txBody>
                  <a:tcPr anchor="ctr">
                    <a:solidFill>
                      <a:srgbClr val="C4C8D3"/>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-20%</a:t>
                      </a:r>
                    </a:p>
                  </a:txBody>
                  <a:tcPr anchor="ctr">
                    <a:solidFill>
                      <a:srgbClr val="C4C8D3"/>
                    </a:solidFill>
                  </a:tcPr>
                </a:tc>
                <a:tc>
                  <a:txBody>
                    <a:bodyPr/>
                    <a:lstStyle/>
                    <a:p>
                      <a:pPr marL="0" algn="ctr" defTabSz="914400" rtl="0" eaLnBrk="1" latinLnBrk="0" hangingPunct="1"/>
                      <a:endParaRPr lang="en-GB" sz="1100" b="1" kern="1200" dirty="0">
                        <a:solidFill>
                          <a:schemeClr val="tx1"/>
                        </a:solidFill>
                        <a:latin typeface="Arial" panose="020B0604020202020204" pitchFamily="34" charset="0"/>
                        <a:ea typeface="+mn-ea"/>
                        <a:cs typeface="Arial" panose="020B0604020202020204" pitchFamily="34" charset="0"/>
                      </a:endParaRPr>
                    </a:p>
                  </a:txBody>
                  <a:tcPr anchor="ctr">
                    <a:solidFill>
                      <a:srgbClr val="C4C8D3"/>
                    </a:solidFill>
                  </a:tcPr>
                </a:tc>
                <a:tc>
                  <a:txBody>
                    <a:bodyPr/>
                    <a:lstStyle/>
                    <a:p>
                      <a:pPr marL="0" algn="ctr" defTabSz="914400" rtl="0" eaLnBrk="1" latinLnBrk="0" hangingPunct="1"/>
                      <a:endParaRPr lang="en-GB" sz="1100" b="1" kern="1200" dirty="0">
                        <a:solidFill>
                          <a:schemeClr val="tx1"/>
                        </a:solidFill>
                        <a:latin typeface="Arial" panose="020B0604020202020204" pitchFamily="34" charset="0"/>
                        <a:ea typeface="+mn-ea"/>
                        <a:cs typeface="Arial" panose="020B0604020202020204" pitchFamily="34" charset="0"/>
                      </a:endParaRPr>
                    </a:p>
                  </a:txBody>
                  <a:tcPr anchor="ctr">
                    <a:solidFill>
                      <a:srgbClr val="C4C8D3"/>
                    </a:solidFill>
                  </a:tcPr>
                </a:tc>
                <a:tc>
                  <a:txBody>
                    <a:bodyPr/>
                    <a:lstStyle/>
                    <a:p>
                      <a:pPr marL="0" algn="ctr" defTabSz="914400" rtl="0" eaLnBrk="1" latinLnBrk="0" hangingPunct="1"/>
                      <a:r>
                        <a:rPr lang="en-GB" sz="1100" b="1" kern="1200" dirty="0">
                          <a:solidFill>
                            <a:schemeClr val="tx1"/>
                          </a:solidFill>
                          <a:latin typeface="Arial" panose="020B0604020202020204" pitchFamily="34" charset="0"/>
                          <a:ea typeface="+mn-ea"/>
                          <a:cs typeface="Arial" panose="020B0604020202020204" pitchFamily="34" charset="0"/>
                        </a:rPr>
                        <a:t>-50%</a:t>
                      </a:r>
                    </a:p>
                  </a:txBody>
                  <a:tcPr anchor="ctr">
                    <a:solidFill>
                      <a:srgbClr val="C4C8D3"/>
                    </a:solidFill>
                  </a:tcPr>
                </a:tc>
                <a:extLst>
                  <a:ext uri="{0D108BD9-81ED-4DB2-BD59-A6C34878D82A}">
                    <a16:rowId xmlns:a16="http://schemas.microsoft.com/office/drawing/2014/main" val="10006"/>
                  </a:ext>
                </a:extLst>
              </a:tr>
              <a:tr h="286166">
                <a:tc vMerge="1">
                  <a:txBody>
                    <a:bodyPr/>
                    <a:lstStyle/>
                    <a:p>
                      <a:pPr algn="l"/>
                      <a:endParaRPr lang="en-GB" sz="100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latin typeface="Arial" panose="020B0604020202020204" pitchFamily="34" charset="0"/>
                          <a:ea typeface="+mn-ea"/>
                          <a:cs typeface="Arial" panose="020B0604020202020204" pitchFamily="34" charset="0"/>
                        </a:rPr>
                        <a:t>Final energy productivity (2008-2017)</a:t>
                      </a:r>
                    </a:p>
                  </a:txBody>
                  <a:tcPr>
                    <a:solidFill>
                      <a:schemeClr val="accent5">
                        <a:lumMod val="60000"/>
                        <a:lumOff val="40000"/>
                      </a:schemeClr>
                    </a:solidFill>
                  </a:tcPr>
                </a:tc>
                <a:tc>
                  <a:txBody>
                    <a:bodyPr/>
                    <a:lstStyle/>
                    <a:p>
                      <a:pPr marL="0" algn="ctr" defTabSz="914400" rtl="0" eaLnBrk="1" latinLnBrk="0" hangingPunct="1"/>
                      <a:r>
                        <a:rPr lang="en-GB" sz="1100" kern="1200" dirty="0">
                          <a:solidFill>
                            <a:schemeClr val="tx1"/>
                          </a:solidFill>
                          <a:latin typeface="Arial" panose="020B0604020202020204" pitchFamily="34" charset="0"/>
                          <a:ea typeface="+mn-ea"/>
                          <a:cs typeface="Arial" panose="020B0604020202020204" pitchFamily="34" charset="0"/>
                        </a:rPr>
                        <a:t>1.1% </a:t>
                      </a:r>
                      <a:r>
                        <a:rPr lang="en-GB" sz="1100" kern="1200" dirty="0" err="1">
                          <a:solidFill>
                            <a:schemeClr val="tx1"/>
                          </a:solidFill>
                          <a:latin typeface="Arial" panose="020B0604020202020204" pitchFamily="34" charset="0"/>
                          <a:ea typeface="+mn-ea"/>
                          <a:cs typeface="Arial" panose="020B0604020202020204" pitchFamily="34" charset="0"/>
                        </a:rPr>
                        <a:t>p.a</a:t>
                      </a:r>
                      <a:r>
                        <a:rPr lang="en-GB" sz="1100" kern="1200" dirty="0">
                          <a:solidFill>
                            <a:srgbClr val="C00000"/>
                          </a:solidFill>
                          <a:latin typeface="Arial" panose="020B0604020202020204" pitchFamily="34" charset="0"/>
                          <a:ea typeface="+mn-ea"/>
                          <a:cs typeface="Arial" panose="020B0604020202020204" pitchFamily="34" charset="0"/>
                        </a:rPr>
                        <a:t> *</a:t>
                      </a:r>
                      <a:endParaRPr lang="en-GB" sz="1100" kern="1200" dirty="0">
                        <a:solidFill>
                          <a:schemeClr val="tx1"/>
                        </a:solidFill>
                        <a:latin typeface="Arial" panose="020B0604020202020204" pitchFamily="34" charset="0"/>
                        <a:ea typeface="+mn-ea"/>
                        <a:cs typeface="Arial" panose="020B0604020202020204" pitchFamily="34" charset="0"/>
                      </a:endParaRPr>
                    </a:p>
                  </a:txBody>
                  <a:tcPr anchor="ctr">
                    <a:solidFill>
                      <a:srgbClr val="C4C8D3"/>
                    </a:solidFill>
                  </a:tcPr>
                </a:tc>
                <a:tc gridSpan="4">
                  <a:txBody>
                    <a:bodyPr/>
                    <a:lstStyle/>
                    <a:p>
                      <a:pPr marL="0" algn="ctr" defTabSz="914400" rtl="0" eaLnBrk="1" latinLnBrk="0" hangingPunct="1"/>
                      <a:r>
                        <a:rPr lang="en-GB" sz="1100" b="1" kern="1200" dirty="0">
                          <a:solidFill>
                            <a:schemeClr val="dk1"/>
                          </a:solidFill>
                          <a:latin typeface="Arial" panose="020B0604020202020204" pitchFamily="34" charset="0"/>
                          <a:ea typeface="+mn-ea"/>
                          <a:cs typeface="Arial" panose="020B0604020202020204" pitchFamily="34" charset="0"/>
                        </a:rPr>
                        <a:t>2.1% per year (2008-2050)</a:t>
                      </a:r>
                    </a:p>
                  </a:txBody>
                  <a:tcPr anchor="ctr">
                    <a:solidFill>
                      <a:srgbClr val="C4C8D3"/>
                    </a:solidFill>
                  </a:tcPr>
                </a:tc>
                <a:tc hMerge="1">
                  <a:txBody>
                    <a:bodyPr/>
                    <a:lstStyle/>
                    <a:p>
                      <a:endParaRPr lang="de-DE"/>
                    </a:p>
                  </a:txBody>
                  <a:tcPr>
                    <a:solidFill>
                      <a:schemeClr val="bg2">
                        <a:lumMod val="60000"/>
                        <a:lumOff val="40000"/>
                      </a:schemeClr>
                    </a:solidFill>
                  </a:tcPr>
                </a:tc>
                <a:tc hMerge="1">
                  <a:txBody>
                    <a:bodyPr/>
                    <a:lstStyle/>
                    <a:p>
                      <a:pPr marL="0" algn="ctr" defTabSz="914400" rtl="0" eaLnBrk="1" latinLnBrk="0" hangingPunct="1"/>
                      <a:endParaRPr lang="en-GB" sz="1000" kern="1200" dirty="0">
                        <a:solidFill>
                          <a:schemeClr val="tx1"/>
                        </a:solidFill>
                        <a:latin typeface="Arial" panose="020B0604020202020204" pitchFamily="34" charset="0"/>
                        <a:ea typeface="+mn-ea"/>
                        <a:cs typeface="Arial" panose="020B0604020202020204" pitchFamily="34" charset="0"/>
                      </a:endParaRPr>
                    </a:p>
                  </a:txBody>
                  <a:tcPr anchor="ctr">
                    <a:solidFill>
                      <a:schemeClr val="bg2">
                        <a:lumMod val="60000"/>
                        <a:lumOff val="40000"/>
                      </a:schemeClr>
                    </a:solidFill>
                  </a:tcPr>
                </a:tc>
                <a:tc hMerge="1">
                  <a:txBody>
                    <a:bodyPr/>
                    <a:lstStyle/>
                    <a:p>
                      <a:pPr marL="0" algn="ctr" defTabSz="914400" rtl="0" eaLnBrk="1" latinLnBrk="0" hangingPunct="1"/>
                      <a:endParaRPr lang="en-GB" sz="1000" kern="1200" dirty="0">
                        <a:solidFill>
                          <a:schemeClr val="dk1"/>
                        </a:solidFill>
                        <a:latin typeface="Arial" panose="020B0604020202020204" pitchFamily="34" charset="0"/>
                        <a:ea typeface="+mn-ea"/>
                        <a:cs typeface="Arial" panose="020B0604020202020204" pitchFamily="34" charset="0"/>
                      </a:endParaRPr>
                    </a:p>
                  </a:txBody>
                  <a:tcPr anchor="ctr">
                    <a:solidFill>
                      <a:schemeClr val="bg2">
                        <a:lumMod val="60000"/>
                        <a:lumOff val="40000"/>
                      </a:schemeClr>
                    </a:solidFill>
                  </a:tcPr>
                </a:tc>
                <a:extLst>
                  <a:ext uri="{0D108BD9-81ED-4DB2-BD59-A6C34878D82A}">
                    <a16:rowId xmlns:a16="http://schemas.microsoft.com/office/drawing/2014/main" val="10007"/>
                  </a:ext>
                </a:extLst>
              </a:tr>
              <a:tr h="286166">
                <a:tc vMerge="1">
                  <a:txBody>
                    <a:bodyPr/>
                    <a:lstStyle/>
                    <a:p>
                      <a:pPr algn="l"/>
                      <a:endParaRPr lang="en-GB" sz="1000" dirty="0">
                        <a:latin typeface="Arial" panose="020B0604020202020204" pitchFamily="34" charset="0"/>
                        <a:cs typeface="Arial" panose="020B0604020202020204" pitchFamily="34" charset="0"/>
                      </a:endParaRPr>
                    </a:p>
                  </a:txBody>
                  <a:tcPr anchor="ctr"/>
                </a:tc>
                <a:tc>
                  <a:txBody>
                    <a:bodyPr/>
                    <a:lstStyle/>
                    <a:p>
                      <a:pPr algn="l"/>
                      <a:r>
                        <a:rPr lang="en-GB" sz="1100" kern="1200" dirty="0">
                          <a:solidFill>
                            <a:schemeClr val="tx1"/>
                          </a:solidFill>
                          <a:latin typeface="Arial" panose="020B0604020202020204" pitchFamily="34" charset="0"/>
                          <a:ea typeface="+mn-ea"/>
                          <a:cs typeface="Arial" panose="020B0604020202020204" pitchFamily="34" charset="0"/>
                        </a:rPr>
                        <a:t>Gross electricity consumption (vs. 2008)</a:t>
                      </a:r>
                    </a:p>
                  </a:txBody>
                  <a:tcPr>
                    <a:solidFill>
                      <a:schemeClr val="accent5">
                        <a:lumMod val="60000"/>
                        <a:lumOff val="40000"/>
                      </a:schemeClr>
                    </a:solidFill>
                  </a:tcPr>
                </a:tc>
                <a:tc>
                  <a:txBody>
                    <a:bodyPr/>
                    <a:lstStyle/>
                    <a:p>
                      <a:pPr algn="ctr"/>
                      <a:r>
                        <a:rPr lang="en-GB" sz="1100" dirty="0">
                          <a:latin typeface="Arial" panose="020B0604020202020204" pitchFamily="34" charset="0"/>
                          <a:cs typeface="Arial" panose="020B0604020202020204" pitchFamily="34" charset="0"/>
                        </a:rPr>
                        <a:t>-3.3 %</a:t>
                      </a:r>
                      <a:r>
                        <a:rPr lang="en-GB" sz="1100" kern="1200" dirty="0">
                          <a:solidFill>
                            <a:srgbClr val="C00000"/>
                          </a:solidFill>
                          <a:latin typeface="Arial" panose="020B0604020202020204" pitchFamily="34" charset="0"/>
                          <a:ea typeface="+mn-ea"/>
                          <a:cs typeface="Arial" panose="020B0604020202020204" pitchFamily="34" charset="0"/>
                        </a:rPr>
                        <a:t>*</a:t>
                      </a:r>
                      <a:endParaRPr lang="en-GB" sz="1100" dirty="0">
                        <a:latin typeface="Arial" panose="020B0604020202020204" pitchFamily="34" charset="0"/>
                        <a:cs typeface="Arial" panose="020B0604020202020204" pitchFamily="34" charset="0"/>
                      </a:endParaRPr>
                    </a:p>
                  </a:txBody>
                  <a:tcPr anchor="ctr">
                    <a:solidFill>
                      <a:srgbClr val="C4C8D3"/>
                    </a:solidFill>
                  </a:tcPr>
                </a:tc>
                <a:tc>
                  <a:txBody>
                    <a:bodyPr/>
                    <a:lstStyle/>
                    <a:p>
                      <a:pPr algn="ctr"/>
                      <a:r>
                        <a:rPr lang="en-GB" sz="1100" b="1" dirty="0">
                          <a:latin typeface="Arial" panose="020B0604020202020204" pitchFamily="34" charset="0"/>
                          <a:cs typeface="Arial" panose="020B0604020202020204" pitchFamily="34" charset="0"/>
                        </a:rPr>
                        <a:t>-10%</a:t>
                      </a:r>
                    </a:p>
                  </a:txBody>
                  <a:tcPr anchor="ctr">
                    <a:solidFill>
                      <a:srgbClr val="C4C8D3"/>
                    </a:solidFill>
                  </a:tcPr>
                </a:tc>
                <a:tc>
                  <a:txBody>
                    <a:bodyPr/>
                    <a:lstStyle/>
                    <a:p>
                      <a:pPr algn="ctr"/>
                      <a:endParaRPr lang="en-GB" sz="1100" b="1" dirty="0">
                        <a:latin typeface="Arial" panose="020B0604020202020204" pitchFamily="34" charset="0"/>
                        <a:cs typeface="Arial" panose="020B0604020202020204" pitchFamily="34" charset="0"/>
                      </a:endParaRPr>
                    </a:p>
                  </a:txBody>
                  <a:tcPr anchor="ctr">
                    <a:solidFill>
                      <a:srgbClr val="C4C8D3"/>
                    </a:solidFill>
                  </a:tcPr>
                </a:tc>
                <a:tc>
                  <a:txBody>
                    <a:bodyPr/>
                    <a:lstStyle/>
                    <a:p>
                      <a:pPr marL="0" algn="ctr" defTabSz="914400" rtl="0" eaLnBrk="1" latinLnBrk="0" hangingPunct="1"/>
                      <a:endParaRPr lang="en-GB" sz="1100" b="1" kern="1200" dirty="0">
                        <a:solidFill>
                          <a:schemeClr val="dk1"/>
                        </a:solidFill>
                        <a:latin typeface="Arial" panose="020B0604020202020204" pitchFamily="34" charset="0"/>
                        <a:ea typeface="+mn-ea"/>
                        <a:cs typeface="Arial" panose="020B0604020202020204" pitchFamily="34" charset="0"/>
                      </a:endParaRPr>
                    </a:p>
                  </a:txBody>
                  <a:tcPr anchor="ctr">
                    <a:solidFill>
                      <a:srgbClr val="C4C8D3"/>
                    </a:solidFill>
                  </a:tcPr>
                </a:tc>
                <a:tc>
                  <a:txBody>
                    <a:bodyPr/>
                    <a:lstStyle/>
                    <a:p>
                      <a:pPr algn="ctr"/>
                      <a:r>
                        <a:rPr lang="en-GB" sz="1100" b="1" dirty="0">
                          <a:latin typeface="Arial" panose="020B0604020202020204" pitchFamily="34" charset="0"/>
                          <a:cs typeface="Arial" panose="020B0604020202020204" pitchFamily="34" charset="0"/>
                        </a:rPr>
                        <a:t>-25%</a:t>
                      </a:r>
                    </a:p>
                  </a:txBody>
                  <a:tcPr anchor="ctr">
                    <a:solidFill>
                      <a:srgbClr val="C4C8D3"/>
                    </a:solidFill>
                  </a:tcPr>
                </a:tc>
                <a:extLst>
                  <a:ext uri="{0D108BD9-81ED-4DB2-BD59-A6C34878D82A}">
                    <a16:rowId xmlns:a16="http://schemas.microsoft.com/office/drawing/2014/main" val="10008"/>
                  </a:ext>
                </a:extLst>
              </a:tr>
              <a:tr h="286166">
                <a:tc vMerge="1">
                  <a:txBody>
                    <a:bodyPr/>
                    <a:lstStyle/>
                    <a:p>
                      <a:pPr algn="l"/>
                      <a:endParaRPr lang="en-GB" sz="1000" dirty="0">
                        <a:latin typeface="Arial" panose="020B0604020202020204" pitchFamily="34" charset="0"/>
                        <a:cs typeface="Arial" panose="020B0604020202020204" pitchFamily="34" charset="0"/>
                      </a:endParaRPr>
                    </a:p>
                  </a:txBody>
                  <a:tcPr anchor="ctr"/>
                </a:tc>
                <a:tc>
                  <a:txBody>
                    <a:bodyPr/>
                    <a:lstStyle/>
                    <a:p>
                      <a:pPr algn="l"/>
                      <a:r>
                        <a:rPr lang="en-GB" sz="1100" kern="1200" dirty="0">
                          <a:solidFill>
                            <a:schemeClr val="tx1"/>
                          </a:solidFill>
                          <a:latin typeface="Arial" panose="020B0604020202020204" pitchFamily="34" charset="0"/>
                          <a:ea typeface="+mn-ea"/>
                          <a:cs typeface="Arial" panose="020B0604020202020204" pitchFamily="34" charset="0"/>
                        </a:rPr>
                        <a:t>Primary energy demand (buildings) (2008)</a:t>
                      </a:r>
                    </a:p>
                  </a:txBody>
                  <a:tcPr>
                    <a:solidFill>
                      <a:schemeClr val="accent5">
                        <a:lumMod val="60000"/>
                        <a:lumOff val="40000"/>
                      </a:schemeClr>
                    </a:solidFill>
                  </a:tcPr>
                </a:tc>
                <a:tc>
                  <a:txBody>
                    <a:bodyPr/>
                    <a:lstStyle/>
                    <a:p>
                      <a:pPr algn="ctr"/>
                      <a:r>
                        <a:rPr lang="en-GB" sz="1100" dirty="0">
                          <a:latin typeface="Arial" panose="020B0604020202020204" pitchFamily="34" charset="0"/>
                          <a:cs typeface="Arial" panose="020B0604020202020204" pitchFamily="34" charset="0"/>
                        </a:rPr>
                        <a:t>-18.3 %</a:t>
                      </a:r>
                      <a:r>
                        <a:rPr lang="en-GB" sz="1100" kern="1200" dirty="0">
                          <a:solidFill>
                            <a:srgbClr val="C00000"/>
                          </a:solidFill>
                          <a:latin typeface="Arial" panose="020B0604020202020204" pitchFamily="34" charset="0"/>
                          <a:ea typeface="+mn-ea"/>
                          <a:cs typeface="Arial" panose="020B0604020202020204" pitchFamily="34" charset="0"/>
                        </a:rPr>
                        <a:t>*</a:t>
                      </a:r>
                      <a:endParaRPr lang="en-GB" sz="1100" dirty="0">
                        <a:latin typeface="Arial" panose="020B0604020202020204" pitchFamily="34" charset="0"/>
                        <a:cs typeface="Arial" panose="020B0604020202020204" pitchFamily="34" charset="0"/>
                      </a:endParaRPr>
                    </a:p>
                  </a:txBody>
                  <a:tcPr anchor="ctr">
                    <a:solidFill>
                      <a:srgbClr val="C4C8D3"/>
                    </a:solidFill>
                  </a:tcPr>
                </a:tc>
                <a:tc>
                  <a:txBody>
                    <a:bodyPr/>
                    <a:lstStyle/>
                    <a:p>
                      <a:pPr algn="ctr"/>
                      <a:endParaRPr lang="en-GB" sz="1100" b="1" dirty="0">
                        <a:latin typeface="Arial" panose="020B0604020202020204" pitchFamily="34" charset="0"/>
                        <a:cs typeface="Arial" panose="020B0604020202020204" pitchFamily="34" charset="0"/>
                      </a:endParaRPr>
                    </a:p>
                  </a:txBody>
                  <a:tcPr anchor="ctr">
                    <a:solidFill>
                      <a:srgbClr val="C4C8D3"/>
                    </a:solidFill>
                  </a:tcPr>
                </a:tc>
                <a:tc>
                  <a:txBody>
                    <a:bodyPr/>
                    <a:lstStyle/>
                    <a:p>
                      <a:pPr algn="ctr"/>
                      <a:endParaRPr lang="en-GB" sz="1100" b="1" dirty="0">
                        <a:latin typeface="Arial" panose="020B0604020202020204" pitchFamily="34" charset="0"/>
                        <a:cs typeface="Arial" panose="020B0604020202020204" pitchFamily="34" charset="0"/>
                      </a:endParaRPr>
                    </a:p>
                  </a:txBody>
                  <a:tcPr anchor="ctr">
                    <a:solidFill>
                      <a:srgbClr val="C4C8D3"/>
                    </a:solidFill>
                  </a:tcPr>
                </a:tc>
                <a:tc>
                  <a:txBody>
                    <a:bodyPr/>
                    <a:lstStyle/>
                    <a:p>
                      <a:pPr marL="0" algn="ctr" defTabSz="914400" rtl="0" eaLnBrk="1" latinLnBrk="0" hangingPunct="1"/>
                      <a:endParaRPr lang="en-GB" sz="1100" b="1" kern="1200" dirty="0">
                        <a:solidFill>
                          <a:schemeClr val="dk1"/>
                        </a:solidFill>
                        <a:latin typeface="Arial" panose="020B0604020202020204" pitchFamily="34" charset="0"/>
                        <a:ea typeface="+mn-ea"/>
                        <a:cs typeface="Arial" panose="020B0604020202020204" pitchFamily="34" charset="0"/>
                      </a:endParaRPr>
                    </a:p>
                  </a:txBody>
                  <a:tcPr anchor="ctr">
                    <a:solidFill>
                      <a:srgbClr val="C4C8D3"/>
                    </a:solidFill>
                  </a:tcPr>
                </a:tc>
                <a:tc>
                  <a:txBody>
                    <a:bodyPr/>
                    <a:lstStyle/>
                    <a:p>
                      <a:pPr algn="ctr"/>
                      <a:r>
                        <a:rPr lang="en-GB" sz="1100" b="1" dirty="0">
                          <a:latin typeface="Arial" panose="020B0604020202020204" pitchFamily="34" charset="0"/>
                          <a:cs typeface="Arial" panose="020B0604020202020204" pitchFamily="34" charset="0"/>
                        </a:rPr>
                        <a:t>- 80 %</a:t>
                      </a:r>
                    </a:p>
                  </a:txBody>
                  <a:tcPr anchor="ctr">
                    <a:solidFill>
                      <a:srgbClr val="C4C8D3"/>
                    </a:solidFill>
                  </a:tcPr>
                </a:tc>
                <a:extLst>
                  <a:ext uri="{0D108BD9-81ED-4DB2-BD59-A6C34878D82A}">
                    <a16:rowId xmlns:a16="http://schemas.microsoft.com/office/drawing/2014/main" val="10009"/>
                  </a:ext>
                </a:extLst>
              </a:tr>
              <a:tr h="286166">
                <a:tc vMerge="1">
                  <a:txBody>
                    <a:bodyPr/>
                    <a:lstStyle/>
                    <a:p>
                      <a:pPr algn="l"/>
                      <a:endParaRPr lang="en-GB" sz="1000" dirty="0">
                        <a:latin typeface="Arial" panose="020B0604020202020204" pitchFamily="34" charset="0"/>
                        <a:cs typeface="Arial" panose="020B0604020202020204" pitchFamily="34" charset="0"/>
                      </a:endParaRPr>
                    </a:p>
                  </a:txBody>
                  <a:tcPr anchor="ctr"/>
                </a:tc>
                <a:tc>
                  <a:txBody>
                    <a:bodyPr/>
                    <a:lstStyle/>
                    <a:p>
                      <a:pPr algn="l"/>
                      <a:r>
                        <a:rPr lang="en-GB" sz="1100" kern="1200" dirty="0">
                          <a:solidFill>
                            <a:schemeClr val="tx1"/>
                          </a:solidFill>
                          <a:latin typeface="Arial" panose="020B0604020202020204" pitchFamily="34" charset="0"/>
                          <a:ea typeface="+mn-ea"/>
                          <a:cs typeface="Arial" panose="020B0604020202020204" pitchFamily="34" charset="0"/>
                        </a:rPr>
                        <a:t>Heat consumption (buildings) (vs. 2008)</a:t>
                      </a:r>
                    </a:p>
                  </a:txBody>
                  <a:tcPr>
                    <a:solidFill>
                      <a:schemeClr val="accent5">
                        <a:lumMod val="60000"/>
                        <a:lumOff val="40000"/>
                      </a:schemeClr>
                    </a:solidFill>
                  </a:tcPr>
                </a:tc>
                <a:tc>
                  <a:txBody>
                    <a:bodyPr/>
                    <a:lstStyle/>
                    <a:p>
                      <a:pPr algn="ctr"/>
                      <a:r>
                        <a:rPr lang="en-GB" sz="1100" dirty="0">
                          <a:latin typeface="Arial" panose="020B0604020202020204" pitchFamily="34" charset="0"/>
                          <a:cs typeface="Arial" panose="020B0604020202020204" pitchFamily="34" charset="0"/>
                        </a:rPr>
                        <a:t>-6.9%</a:t>
                      </a:r>
                      <a:r>
                        <a:rPr lang="en-GB" sz="1100" kern="1200" dirty="0">
                          <a:solidFill>
                            <a:srgbClr val="C00000"/>
                          </a:solidFill>
                          <a:latin typeface="Arial" panose="020B0604020202020204" pitchFamily="34" charset="0"/>
                          <a:ea typeface="+mn-ea"/>
                          <a:cs typeface="Arial" panose="020B0604020202020204" pitchFamily="34" charset="0"/>
                        </a:rPr>
                        <a:t>*</a:t>
                      </a:r>
                      <a:endParaRPr lang="en-GB" sz="1100" dirty="0">
                        <a:latin typeface="Arial" panose="020B0604020202020204" pitchFamily="34" charset="0"/>
                        <a:cs typeface="Arial" panose="020B0604020202020204" pitchFamily="34" charset="0"/>
                      </a:endParaRPr>
                    </a:p>
                  </a:txBody>
                  <a:tcPr anchor="ctr">
                    <a:solidFill>
                      <a:srgbClr val="C4C8D3"/>
                    </a:solidFill>
                  </a:tcPr>
                </a:tc>
                <a:tc>
                  <a:txBody>
                    <a:bodyPr/>
                    <a:lstStyle/>
                    <a:p>
                      <a:pPr algn="ctr"/>
                      <a:r>
                        <a:rPr lang="en-GB" sz="1100" b="1" dirty="0">
                          <a:latin typeface="Arial" panose="020B0604020202020204" pitchFamily="34" charset="0"/>
                          <a:cs typeface="Arial" panose="020B0604020202020204" pitchFamily="34" charset="0"/>
                        </a:rPr>
                        <a:t>-20%</a:t>
                      </a:r>
                    </a:p>
                  </a:txBody>
                  <a:tcPr anchor="ctr">
                    <a:solidFill>
                      <a:srgbClr val="C4C8D3"/>
                    </a:solidFill>
                  </a:tcPr>
                </a:tc>
                <a:tc>
                  <a:txBody>
                    <a:bodyPr/>
                    <a:lstStyle/>
                    <a:p>
                      <a:pPr algn="ctr"/>
                      <a:endParaRPr lang="en-GB" sz="1100" b="1" dirty="0">
                        <a:latin typeface="Arial" panose="020B0604020202020204" pitchFamily="34" charset="0"/>
                        <a:cs typeface="Arial" panose="020B0604020202020204" pitchFamily="34" charset="0"/>
                      </a:endParaRPr>
                    </a:p>
                  </a:txBody>
                  <a:tcPr anchor="ctr">
                    <a:solidFill>
                      <a:srgbClr val="C4C8D3"/>
                    </a:solidFill>
                  </a:tcPr>
                </a:tc>
                <a:tc>
                  <a:txBody>
                    <a:bodyPr/>
                    <a:lstStyle/>
                    <a:p>
                      <a:pPr marL="0" algn="ctr" defTabSz="914400" rtl="0" eaLnBrk="1" latinLnBrk="0" hangingPunct="1"/>
                      <a:endParaRPr lang="en-GB" sz="1100" b="1" kern="1200" dirty="0">
                        <a:solidFill>
                          <a:schemeClr val="dk1"/>
                        </a:solidFill>
                        <a:latin typeface="Arial" panose="020B0604020202020204" pitchFamily="34" charset="0"/>
                        <a:ea typeface="+mn-ea"/>
                        <a:cs typeface="Arial" panose="020B0604020202020204" pitchFamily="34" charset="0"/>
                      </a:endParaRPr>
                    </a:p>
                  </a:txBody>
                  <a:tcPr anchor="ctr">
                    <a:solidFill>
                      <a:srgbClr val="C4C8D3"/>
                    </a:solidFill>
                  </a:tcPr>
                </a:tc>
                <a:tc>
                  <a:txBody>
                    <a:bodyPr/>
                    <a:lstStyle/>
                    <a:p>
                      <a:pPr algn="ctr"/>
                      <a:endParaRPr lang="en-GB" sz="1100" b="1" dirty="0">
                        <a:latin typeface="Arial" panose="020B0604020202020204" pitchFamily="34" charset="0"/>
                        <a:cs typeface="Arial" panose="020B0604020202020204" pitchFamily="34" charset="0"/>
                      </a:endParaRPr>
                    </a:p>
                  </a:txBody>
                  <a:tcPr anchor="ctr">
                    <a:solidFill>
                      <a:srgbClr val="C4C8D3"/>
                    </a:solidFill>
                  </a:tcPr>
                </a:tc>
                <a:extLst>
                  <a:ext uri="{0D108BD9-81ED-4DB2-BD59-A6C34878D82A}">
                    <a16:rowId xmlns:a16="http://schemas.microsoft.com/office/drawing/2014/main" val="10010"/>
                  </a:ext>
                </a:extLst>
              </a:tr>
              <a:tr h="286166">
                <a:tc rowSpan="2">
                  <a:txBody>
                    <a:bodyPr/>
                    <a:lstStyle/>
                    <a:p>
                      <a:pPr algn="l"/>
                      <a:r>
                        <a:rPr lang="en-GB" sz="1400" b="1" dirty="0">
                          <a:latin typeface="Arial" panose="020B0604020202020204" pitchFamily="34" charset="0"/>
                          <a:cs typeface="Arial" panose="020B0604020202020204" pitchFamily="34" charset="0"/>
                        </a:rPr>
                        <a:t>Transport</a:t>
                      </a:r>
                    </a:p>
                  </a:txBody>
                  <a:tcPr anchor="ctr">
                    <a:solidFill>
                      <a:schemeClr val="accent6">
                        <a:lumMod val="20000"/>
                        <a:lumOff val="80000"/>
                      </a:schemeClr>
                    </a:solidFill>
                  </a:tcPr>
                </a:tc>
                <a:tc>
                  <a:txBody>
                    <a:bodyPr/>
                    <a:lstStyle/>
                    <a:p>
                      <a:pPr algn="l"/>
                      <a:r>
                        <a:rPr lang="en-GB" sz="1100" kern="1200" dirty="0">
                          <a:solidFill>
                            <a:schemeClr val="tx1"/>
                          </a:solidFill>
                          <a:latin typeface="Arial" panose="020B0604020202020204" pitchFamily="34" charset="0"/>
                          <a:ea typeface="+mn-ea"/>
                          <a:cs typeface="Arial" panose="020B0604020202020204" pitchFamily="34" charset="0"/>
                        </a:rPr>
                        <a:t>Final energy consumption in transport sector (vs. 2005)</a:t>
                      </a:r>
                    </a:p>
                  </a:txBody>
                  <a:tcPr>
                    <a:solidFill>
                      <a:schemeClr val="accent6">
                        <a:lumMod val="20000"/>
                        <a:lumOff val="80000"/>
                      </a:schemeClr>
                    </a:solidFill>
                  </a:tcPr>
                </a:tc>
                <a:tc>
                  <a:txBody>
                    <a:bodyPr/>
                    <a:lstStyle/>
                    <a:p>
                      <a:pPr algn="ctr"/>
                      <a:r>
                        <a:rPr lang="en-GB" sz="1100" dirty="0">
                          <a:latin typeface="Arial" panose="020B0604020202020204" pitchFamily="34" charset="0"/>
                          <a:cs typeface="Arial" panose="020B0604020202020204" pitchFamily="34" charset="0"/>
                        </a:rPr>
                        <a:t>+6.5%</a:t>
                      </a:r>
                      <a:r>
                        <a:rPr lang="en-GB" sz="1100" kern="1200" dirty="0">
                          <a:solidFill>
                            <a:srgbClr val="C00000"/>
                          </a:solidFill>
                          <a:latin typeface="Arial" panose="020B0604020202020204" pitchFamily="34" charset="0"/>
                          <a:ea typeface="+mn-ea"/>
                          <a:cs typeface="Arial" panose="020B0604020202020204" pitchFamily="34" charset="0"/>
                        </a:rPr>
                        <a:t>*</a:t>
                      </a:r>
                      <a:endParaRPr lang="en-GB" sz="1100" dirty="0">
                        <a:latin typeface="Arial" panose="020B0604020202020204" pitchFamily="34" charset="0"/>
                        <a:cs typeface="Arial" panose="020B0604020202020204" pitchFamily="34" charset="0"/>
                      </a:endParaRPr>
                    </a:p>
                  </a:txBody>
                  <a:tcPr anchor="ctr">
                    <a:solidFill>
                      <a:srgbClr val="C7DDFF"/>
                    </a:solidFill>
                  </a:tcPr>
                </a:tc>
                <a:tc>
                  <a:txBody>
                    <a:bodyPr/>
                    <a:lstStyle/>
                    <a:p>
                      <a:pPr algn="ctr"/>
                      <a:r>
                        <a:rPr lang="en-GB" sz="1100" b="1" dirty="0">
                          <a:latin typeface="Arial" panose="020B0604020202020204" pitchFamily="34" charset="0"/>
                          <a:cs typeface="Arial" panose="020B0604020202020204" pitchFamily="34" charset="0"/>
                        </a:rPr>
                        <a:t>-10%</a:t>
                      </a:r>
                    </a:p>
                  </a:txBody>
                  <a:tcPr anchor="ctr">
                    <a:solidFill>
                      <a:schemeClr val="accent6">
                        <a:lumMod val="20000"/>
                        <a:lumOff val="80000"/>
                      </a:schemeClr>
                    </a:solidFill>
                  </a:tcPr>
                </a:tc>
                <a:tc>
                  <a:txBody>
                    <a:bodyPr/>
                    <a:lstStyle/>
                    <a:p>
                      <a:pPr algn="ctr"/>
                      <a:endParaRPr lang="en-GB" sz="11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marL="0" algn="ctr" defTabSz="914400" rtl="0" eaLnBrk="1" latinLnBrk="0" hangingPunct="1"/>
                      <a:endParaRPr lang="en-GB" sz="1100" b="1"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6">
                        <a:lumMod val="20000"/>
                        <a:lumOff val="80000"/>
                      </a:schemeClr>
                    </a:solidFill>
                  </a:tcPr>
                </a:tc>
                <a:tc>
                  <a:txBody>
                    <a:bodyPr/>
                    <a:lstStyle/>
                    <a:p>
                      <a:pPr algn="ctr"/>
                      <a:r>
                        <a:rPr lang="en-GB" sz="1100" b="1" dirty="0">
                          <a:latin typeface="Arial" panose="020B0604020202020204" pitchFamily="34" charset="0"/>
                          <a:cs typeface="Arial" panose="020B0604020202020204" pitchFamily="34" charset="0"/>
                        </a:rPr>
                        <a:t>-40%</a:t>
                      </a:r>
                    </a:p>
                  </a:txBody>
                  <a:tcPr anchor="ctr">
                    <a:solidFill>
                      <a:schemeClr val="accent6">
                        <a:lumMod val="20000"/>
                        <a:lumOff val="80000"/>
                      </a:schemeClr>
                    </a:solidFill>
                  </a:tcPr>
                </a:tc>
                <a:extLst>
                  <a:ext uri="{0D108BD9-81ED-4DB2-BD59-A6C34878D82A}">
                    <a16:rowId xmlns:a16="http://schemas.microsoft.com/office/drawing/2014/main" val="10011"/>
                  </a:ext>
                </a:extLst>
              </a:tr>
              <a:tr h="286166">
                <a:tc vMerge="1">
                  <a:txBody>
                    <a:bodyPr/>
                    <a:lstStyle/>
                    <a:p>
                      <a:pPr algn="l"/>
                      <a:endParaRPr lang="en-GB" sz="1000" dirty="0">
                        <a:latin typeface="Arial" panose="020B0604020202020204" pitchFamily="34" charset="0"/>
                        <a:cs typeface="Arial" panose="020B0604020202020204" pitchFamily="34" charset="0"/>
                      </a:endParaRPr>
                    </a:p>
                  </a:txBody>
                  <a:tcPr anchor="ctr"/>
                </a:tc>
                <a:tc>
                  <a:txBody>
                    <a:bodyPr/>
                    <a:lstStyle/>
                    <a:p>
                      <a:pPr algn="l"/>
                      <a:r>
                        <a:rPr lang="en-GB" sz="1100" kern="1200" dirty="0">
                          <a:solidFill>
                            <a:schemeClr val="tx1"/>
                          </a:solidFill>
                          <a:latin typeface="Arial" panose="020B0604020202020204" pitchFamily="34" charset="0"/>
                          <a:ea typeface="+mn-ea"/>
                          <a:cs typeface="Arial" panose="020B0604020202020204" pitchFamily="34" charset="0"/>
                        </a:rPr>
                        <a:t>Number of Electric vehicles (1/2018)</a:t>
                      </a:r>
                    </a:p>
                    <a:p>
                      <a:pPr algn="l"/>
                      <a:r>
                        <a:rPr lang="en-GB" sz="1100" kern="1200" dirty="0">
                          <a:solidFill>
                            <a:schemeClr val="tx1"/>
                          </a:solidFill>
                          <a:latin typeface="Arial" panose="020B0604020202020204" pitchFamily="34" charset="0"/>
                          <a:ea typeface="+mn-ea"/>
                          <a:cs typeface="Arial" panose="020B0604020202020204" pitchFamily="34" charset="0"/>
                        </a:rPr>
                        <a:t>(hybrid cars)</a:t>
                      </a:r>
                    </a:p>
                  </a:txBody>
                  <a:tcPr>
                    <a:solidFill>
                      <a:schemeClr val="accent6">
                        <a:lumMod val="20000"/>
                        <a:lumOff val="80000"/>
                      </a:schemeClr>
                    </a:solidFill>
                  </a:tcPr>
                </a:tc>
                <a:tc>
                  <a:txBody>
                    <a:bodyPr/>
                    <a:lstStyle/>
                    <a:p>
                      <a:pPr algn="ctr"/>
                      <a:r>
                        <a:rPr lang="en-GB" sz="1100" dirty="0">
                          <a:latin typeface="Arial" panose="020B0604020202020204" pitchFamily="34" charset="0"/>
                          <a:cs typeface="Arial" panose="020B0604020202020204" pitchFamily="34" charset="0"/>
                        </a:rPr>
                        <a:t>83.175</a:t>
                      </a:r>
                    </a:p>
                    <a:p>
                      <a:pPr algn="ctr"/>
                      <a:r>
                        <a:rPr lang="en-GB" sz="1100" dirty="0">
                          <a:latin typeface="Arial" panose="020B0604020202020204" pitchFamily="34" charset="0"/>
                          <a:cs typeface="Arial" panose="020B0604020202020204" pitchFamily="34" charset="0"/>
                        </a:rPr>
                        <a:t>(341.411)</a:t>
                      </a:r>
                    </a:p>
                  </a:txBody>
                  <a:tcPr anchor="ctr">
                    <a:solidFill>
                      <a:srgbClr val="C7DDFF"/>
                    </a:solidFill>
                  </a:tcPr>
                </a:tc>
                <a:tc>
                  <a:txBody>
                    <a:bodyPr/>
                    <a:lstStyle/>
                    <a:p>
                      <a:pPr algn="ctr"/>
                      <a:r>
                        <a:rPr lang="en-GB" sz="1000" b="0" dirty="0">
                          <a:latin typeface="Arial" panose="020B0604020202020204" pitchFamily="34" charset="0"/>
                          <a:cs typeface="Arial" panose="020B0604020202020204" pitchFamily="34" charset="0"/>
                        </a:rPr>
                        <a:t>(1 million) 2022</a:t>
                      </a:r>
                    </a:p>
                  </a:txBody>
                  <a:tcPr anchor="ctr">
                    <a:solidFill>
                      <a:schemeClr val="accent6">
                        <a:lumMod val="20000"/>
                        <a:lumOff val="80000"/>
                      </a:schemeClr>
                    </a:solidFill>
                  </a:tcPr>
                </a:tc>
                <a:tc>
                  <a:txBody>
                    <a:bodyPr/>
                    <a:lstStyle/>
                    <a:p>
                      <a:pPr algn="ctr"/>
                      <a:r>
                        <a:rPr lang="en-GB" sz="1000" b="0" dirty="0">
                          <a:latin typeface="Arial" panose="020B0604020202020204" pitchFamily="34" charset="0"/>
                          <a:cs typeface="Arial" panose="020B0604020202020204" pitchFamily="34" charset="0"/>
                        </a:rPr>
                        <a:t>(6 million)</a:t>
                      </a:r>
                    </a:p>
                  </a:txBody>
                  <a:tcPr anchor="ctr">
                    <a:solidFill>
                      <a:schemeClr val="accent6">
                        <a:lumMod val="20000"/>
                        <a:lumOff val="80000"/>
                      </a:schemeClr>
                    </a:solidFill>
                  </a:tcPr>
                </a:tc>
                <a:tc>
                  <a:txBody>
                    <a:bodyPr/>
                    <a:lstStyle/>
                    <a:p>
                      <a:pPr marL="0" algn="ctr" defTabSz="914400" rtl="0" eaLnBrk="1" latinLnBrk="0" hangingPunct="1"/>
                      <a:endParaRPr lang="en-GB" sz="1100" b="1"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6">
                        <a:lumMod val="20000"/>
                        <a:lumOff val="80000"/>
                      </a:schemeClr>
                    </a:solidFill>
                  </a:tcPr>
                </a:tc>
                <a:tc>
                  <a:txBody>
                    <a:bodyPr/>
                    <a:lstStyle/>
                    <a:p>
                      <a:pPr algn="ctr"/>
                      <a:endParaRPr lang="en-GB" sz="11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10012"/>
                  </a:ext>
                </a:extLst>
              </a:tr>
            </a:tbl>
          </a:graphicData>
        </a:graphic>
      </p:graphicFrame>
      <p:sp>
        <p:nvSpPr>
          <p:cNvPr id="8" name="Textfeld 7"/>
          <p:cNvSpPr txBox="1"/>
          <p:nvPr/>
        </p:nvSpPr>
        <p:spPr>
          <a:xfrm>
            <a:off x="7772296" y="5877272"/>
            <a:ext cx="760144" cy="276999"/>
          </a:xfrm>
          <a:prstGeom prst="rect">
            <a:avLst/>
          </a:prstGeom>
          <a:noFill/>
        </p:spPr>
        <p:txBody>
          <a:bodyPr wrap="none" rtlCol="0">
            <a:spAutoFit/>
          </a:bodyPr>
          <a:lstStyle/>
          <a:p>
            <a:r>
              <a:rPr lang="de-DE" sz="1200" dirty="0">
                <a:solidFill>
                  <a:srgbClr val="FF0000"/>
                </a:solidFill>
                <a:latin typeface="Arial" panose="020B0604020202020204" pitchFamily="34" charset="0"/>
                <a:cs typeface="Arial" panose="020B0604020202020204" pitchFamily="34" charset="0"/>
              </a:rPr>
              <a:t>*</a:t>
            </a:r>
            <a:r>
              <a:rPr lang="de-DE" sz="1200" dirty="0">
                <a:latin typeface="Arial" panose="020B0604020202020204" pitchFamily="34" charset="0"/>
                <a:cs typeface="Arial" panose="020B0604020202020204" pitchFamily="34" charset="0"/>
              </a:rPr>
              <a:t> = 2017</a:t>
            </a:r>
          </a:p>
        </p:txBody>
      </p:sp>
      <p:sp>
        <p:nvSpPr>
          <p:cNvPr id="10" name="Fußzeilenplatzhalter 5">
            <a:extLst>
              <a:ext uri="{FF2B5EF4-FFF2-40B4-BE49-F238E27FC236}">
                <a16:creationId xmlns:a16="http://schemas.microsoft.com/office/drawing/2014/main" id="{C3E5F9C4-48CD-4A07-BED8-AE9A332CDEAE}"/>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10</a:t>
            </a:fld>
            <a:endParaRPr lang="de-DE" dirty="0">
              <a:solidFill>
                <a:srgbClr val="FFFFFF">
                  <a:lumMod val="50000"/>
                </a:srgbClr>
              </a:solidFill>
            </a:endParaRPr>
          </a:p>
        </p:txBody>
      </p:sp>
    </p:spTree>
    <p:extLst>
      <p:ext uri="{BB962C8B-B14F-4D97-AF65-F5344CB8AC3E}">
        <p14:creationId xmlns:p14="http://schemas.microsoft.com/office/powerpoint/2010/main" val="1278812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0"/>
          <p:cNvSpPr>
            <a:spLocks noGrp="1"/>
          </p:cNvSpPr>
          <p:nvPr>
            <p:ph type="subTitle" idx="1"/>
          </p:nvPr>
        </p:nvSpPr>
        <p:spPr>
          <a:xfrm>
            <a:off x="305980" y="5202711"/>
            <a:ext cx="8172000" cy="674561"/>
          </a:xfrm>
        </p:spPr>
        <p:txBody>
          <a:bodyPr/>
          <a:lstStyle/>
          <a:p>
            <a:r>
              <a:rPr lang="en-GB" i="1" kern="1200" dirty="0"/>
              <a:t>Germany is on track to meet its renewable energy target in electricity generation for 2020.</a:t>
            </a:r>
            <a:r>
              <a:rPr lang="en-GB" i="1" dirty="0">
                <a:latin typeface="Arial" panose="020B0604020202020204" pitchFamily="34" charset="0"/>
                <a:cs typeface="Arial" panose="020B0604020202020204" pitchFamily="34" charset="0"/>
              </a:rPr>
              <a:t>                                   </a:t>
            </a:r>
            <a:r>
              <a:rPr lang="en-GB" sz="1100" i="1" dirty="0">
                <a:solidFill>
                  <a:schemeClr val="accent4"/>
                </a:solidFill>
                <a:latin typeface="Arial" panose="020B0604020202020204" pitchFamily="34" charset="0"/>
                <a:cs typeface="Arial" panose="020B0604020202020204" pitchFamily="34" charset="0"/>
              </a:rPr>
              <a:t>Source: </a:t>
            </a:r>
            <a:r>
              <a:rPr lang="en-GB" sz="1100" i="1" dirty="0" err="1">
                <a:solidFill>
                  <a:schemeClr val="accent4"/>
                </a:solidFill>
                <a:latin typeface="Arial" panose="020B0604020202020204" pitchFamily="34" charset="0"/>
                <a:cs typeface="Arial" panose="020B0604020202020204" pitchFamily="34" charset="0"/>
              </a:rPr>
              <a:t>BMWi</a:t>
            </a:r>
            <a:r>
              <a:rPr lang="en-GB" sz="1100" i="1" dirty="0">
                <a:solidFill>
                  <a:schemeClr val="accent4"/>
                </a:solidFill>
                <a:latin typeface="Arial" panose="020B0604020202020204" pitchFamily="34" charset="0"/>
                <a:cs typeface="Arial" panose="020B0604020202020204" pitchFamily="34" charset="0"/>
              </a:rPr>
              <a:t> 2019, *AGEE-Stat 2019 for 2018</a:t>
            </a:r>
            <a:endParaRPr lang="de-DE" sz="1100" i="1" dirty="0">
              <a:solidFill>
                <a:schemeClr val="accent4"/>
              </a:solidFill>
              <a:latin typeface="Arial" panose="020B0604020202020204" pitchFamily="34" charset="0"/>
              <a:cs typeface="Arial" panose="020B0604020202020204" pitchFamily="34" charset="0"/>
            </a:endParaRPr>
          </a:p>
          <a:p>
            <a:endParaRPr lang="en-GB" i="1" kern="1200" dirty="0"/>
          </a:p>
        </p:txBody>
      </p:sp>
      <p:sp>
        <p:nvSpPr>
          <p:cNvPr id="3" name="Titel 2"/>
          <p:cNvSpPr>
            <a:spLocks noGrp="1"/>
          </p:cNvSpPr>
          <p:nvPr>
            <p:ph type="ctrTitle"/>
          </p:nvPr>
        </p:nvSpPr>
        <p:spPr>
          <a:xfrm>
            <a:off x="467544" y="476672"/>
            <a:ext cx="7848872" cy="980728"/>
          </a:xfrm>
        </p:spPr>
        <p:txBody>
          <a:bodyPr/>
          <a:lstStyle/>
          <a:p>
            <a:r>
              <a:rPr lang="en-GB" dirty="0"/>
              <a:t>Targets of the energy transition – </a:t>
            </a:r>
            <a:r>
              <a:rPr lang="en-GB" dirty="0">
                <a:solidFill>
                  <a:srgbClr val="92D050"/>
                </a:solidFill>
              </a:rPr>
              <a:t>renewables (I)</a:t>
            </a:r>
          </a:p>
        </p:txBody>
      </p:sp>
      <p:sp>
        <p:nvSpPr>
          <p:cNvPr id="4" name="Foliennummernplatzhalter 3"/>
          <p:cNvSpPr>
            <a:spLocks noGrp="1"/>
          </p:cNvSpPr>
          <p:nvPr>
            <p:ph type="sldNum" sz="quarter" idx="4294967295"/>
          </p:nvPr>
        </p:nvSpPr>
        <p:spPr/>
        <p:txBody>
          <a:bodyPr/>
          <a:lstStyle/>
          <a:p>
            <a:fld id="{1B8BBC47-C28F-4F87-B8CB-E7B50EC42BB7}" type="slidenum">
              <a:rPr lang="en-GB" smtClean="0"/>
              <a:pPr/>
              <a:t>11</a:t>
            </a:fld>
            <a:endParaRPr lang="en-GB"/>
          </a:p>
        </p:txBody>
      </p:sp>
      <p:sp>
        <p:nvSpPr>
          <p:cNvPr id="13" name="Textplatzhalter 5">
            <a:extLst>
              <a:ext uri="{FF2B5EF4-FFF2-40B4-BE49-F238E27FC236}">
                <a16:creationId xmlns:a16="http://schemas.microsoft.com/office/drawing/2014/main" id="{98CA52CE-520A-4B95-86F9-30797DE109EA}"/>
              </a:ext>
            </a:extLst>
          </p:cNvPr>
          <p:cNvSpPr>
            <a:spLocks noGrp="1"/>
          </p:cNvSpPr>
          <p:nvPr>
            <p:ph type="body" sz="quarter" idx="4294967295"/>
          </p:nvPr>
        </p:nvSpPr>
        <p:spPr>
          <a:xfrm>
            <a:off x="5478463" y="6308725"/>
            <a:ext cx="3665537" cy="215900"/>
          </a:xfrm>
        </p:spPr>
        <p:txBody>
          <a:bodyPr/>
          <a:lstStyle/>
          <a:p>
            <a:pPr marL="0" indent="0">
              <a:buNone/>
            </a:pPr>
            <a:r>
              <a:rPr lang="de-DE" sz="1200" i="1" dirty="0">
                <a:solidFill>
                  <a:schemeClr val="bg1"/>
                </a:solidFill>
                <a:latin typeface="Arial" panose="020B0604020202020204" pitchFamily="34" charset="0"/>
                <a:cs typeface="Arial" panose="020B0604020202020204" pitchFamily="34" charset="0"/>
              </a:rPr>
              <a:t>.</a:t>
            </a:r>
          </a:p>
        </p:txBody>
      </p:sp>
      <p:graphicFrame>
        <p:nvGraphicFramePr>
          <p:cNvPr id="5" name="Diagramm 4"/>
          <p:cNvGraphicFramePr/>
          <p:nvPr/>
        </p:nvGraphicFramePr>
        <p:xfrm>
          <a:off x="467544" y="1772816"/>
          <a:ext cx="5616624" cy="35283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m 8"/>
          <p:cNvGraphicFramePr/>
          <p:nvPr>
            <p:extLst>
              <p:ext uri="{D42A27DB-BD31-4B8C-83A1-F6EECF244321}">
                <p14:modId xmlns:p14="http://schemas.microsoft.com/office/powerpoint/2010/main" val="1213524189"/>
              </p:ext>
            </p:extLst>
          </p:nvPr>
        </p:nvGraphicFramePr>
        <p:xfrm>
          <a:off x="0" y="1264839"/>
          <a:ext cx="9144000" cy="3914233"/>
        </p:xfrm>
        <a:graphic>
          <a:graphicData uri="http://schemas.openxmlformats.org/drawingml/2006/chart">
            <c:chart xmlns:c="http://schemas.openxmlformats.org/drawingml/2006/chart" xmlns:r="http://schemas.openxmlformats.org/officeDocument/2006/relationships" r:id="rId4"/>
          </a:graphicData>
        </a:graphic>
      </p:graphicFrame>
      <p:sp>
        <p:nvSpPr>
          <p:cNvPr id="8" name="Fußzeilenplatzhalter 5">
            <a:extLst>
              <a:ext uri="{FF2B5EF4-FFF2-40B4-BE49-F238E27FC236}">
                <a16:creationId xmlns:a16="http://schemas.microsoft.com/office/drawing/2014/main" id="{C58EEA19-6BCE-44FF-AFAF-FB504035FC6A}"/>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11</a:t>
            </a:fld>
            <a:endParaRPr lang="de-DE" dirty="0">
              <a:solidFill>
                <a:srgbClr val="FFFFFF">
                  <a:lumMod val="50000"/>
                </a:srgbClr>
              </a:solidFill>
            </a:endParaRPr>
          </a:p>
        </p:txBody>
      </p:sp>
    </p:spTree>
    <p:extLst>
      <p:ext uri="{BB962C8B-B14F-4D97-AF65-F5344CB8AC3E}">
        <p14:creationId xmlns:p14="http://schemas.microsoft.com/office/powerpoint/2010/main" val="2491781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subTitle" idx="1"/>
          </p:nvPr>
        </p:nvSpPr>
        <p:spPr>
          <a:xfrm>
            <a:off x="708129" y="4856158"/>
            <a:ext cx="7563888" cy="797055"/>
          </a:xfrm>
        </p:spPr>
        <p:txBody>
          <a:bodyPr/>
          <a:lstStyle/>
          <a:p>
            <a:r>
              <a:rPr lang="en-GB" i="1" kern="1200" dirty="0"/>
              <a:t>Germany is well on track to meet its renewable energy target in electricity generation for 2020.</a:t>
            </a:r>
          </a:p>
        </p:txBody>
      </p:sp>
      <p:sp>
        <p:nvSpPr>
          <p:cNvPr id="3" name="Titel 2"/>
          <p:cNvSpPr>
            <a:spLocks noGrp="1"/>
          </p:cNvSpPr>
          <p:nvPr>
            <p:ph type="ctrTitle"/>
          </p:nvPr>
        </p:nvSpPr>
        <p:spPr>
          <a:xfrm>
            <a:off x="467544" y="476672"/>
            <a:ext cx="7776864" cy="548893"/>
          </a:xfrm>
        </p:spPr>
        <p:txBody>
          <a:bodyPr/>
          <a:lstStyle/>
          <a:p>
            <a:r>
              <a:rPr lang="en-GB" dirty="0"/>
              <a:t>Targets of the energy transition – </a:t>
            </a:r>
            <a:r>
              <a:rPr lang="en-GB" dirty="0">
                <a:solidFill>
                  <a:srgbClr val="92D050"/>
                </a:solidFill>
              </a:rPr>
              <a:t>renewables (II)</a:t>
            </a:r>
          </a:p>
        </p:txBody>
      </p:sp>
      <p:sp>
        <p:nvSpPr>
          <p:cNvPr id="4" name="Foliennummernplatzhalter 3"/>
          <p:cNvSpPr>
            <a:spLocks noGrp="1"/>
          </p:cNvSpPr>
          <p:nvPr>
            <p:ph type="sldNum" sz="quarter" idx="4294967295"/>
          </p:nvPr>
        </p:nvSpPr>
        <p:spPr/>
        <p:txBody>
          <a:bodyPr/>
          <a:lstStyle/>
          <a:p>
            <a:fld id="{1B8BBC47-C28F-4F87-B8CB-E7B50EC42BB7}" type="slidenum">
              <a:rPr lang="en-GB" smtClean="0"/>
              <a:pPr/>
              <a:t>12</a:t>
            </a:fld>
            <a:endParaRPr lang="en-GB" dirty="0"/>
          </a:p>
        </p:txBody>
      </p:sp>
      <p:sp>
        <p:nvSpPr>
          <p:cNvPr id="13" name="Textplatzhalter 5">
            <a:extLst>
              <a:ext uri="{FF2B5EF4-FFF2-40B4-BE49-F238E27FC236}">
                <a16:creationId xmlns:a16="http://schemas.microsoft.com/office/drawing/2014/main" id="{98CA52CE-520A-4B95-86F9-30797DE109EA}"/>
              </a:ext>
            </a:extLst>
          </p:cNvPr>
          <p:cNvSpPr>
            <a:spLocks noGrp="1"/>
          </p:cNvSpPr>
          <p:nvPr>
            <p:ph type="body" sz="quarter" idx="4294967295"/>
          </p:nvPr>
        </p:nvSpPr>
        <p:spPr>
          <a:xfrm>
            <a:off x="5478463" y="6308725"/>
            <a:ext cx="3665537" cy="215900"/>
          </a:xfrm>
        </p:spPr>
        <p:txBody>
          <a:bodyPr/>
          <a:lstStyle/>
          <a:p>
            <a:pPr marL="0" indent="0">
              <a:buNone/>
            </a:pPr>
            <a:r>
              <a:rPr lang="de-DE" dirty="0">
                <a:solidFill>
                  <a:schemeClr val="bg1"/>
                </a:solidFill>
              </a:rPr>
              <a:t>.</a:t>
            </a:r>
          </a:p>
        </p:txBody>
      </p:sp>
      <p:graphicFrame>
        <p:nvGraphicFramePr>
          <p:cNvPr id="5" name="Diagramm 4"/>
          <p:cNvGraphicFramePr/>
          <p:nvPr/>
        </p:nvGraphicFramePr>
        <p:xfrm>
          <a:off x="467544" y="1772816"/>
          <a:ext cx="5616624" cy="35283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m 8"/>
          <p:cNvGraphicFramePr/>
          <p:nvPr>
            <p:extLst>
              <p:ext uri="{D42A27DB-BD31-4B8C-83A1-F6EECF244321}">
                <p14:modId xmlns:p14="http://schemas.microsoft.com/office/powerpoint/2010/main" val="622994496"/>
              </p:ext>
            </p:extLst>
          </p:nvPr>
        </p:nvGraphicFramePr>
        <p:xfrm>
          <a:off x="-9887" y="1064821"/>
          <a:ext cx="9153887" cy="3580875"/>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feld 15"/>
          <p:cNvSpPr txBox="1"/>
          <p:nvPr/>
        </p:nvSpPr>
        <p:spPr>
          <a:xfrm rot="16200000">
            <a:off x="-217640" y="3381027"/>
            <a:ext cx="712279" cy="276999"/>
          </a:xfrm>
          <a:prstGeom prst="rect">
            <a:avLst/>
          </a:prstGeom>
          <a:noFill/>
        </p:spPr>
        <p:txBody>
          <a:bodyPr wrap="square" rtlCol="0">
            <a:spAutoFit/>
          </a:bodyPr>
          <a:lstStyle/>
          <a:p>
            <a:pPr algn="ctr">
              <a:defRPr lang="de-DE"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de-DE" sz="1197"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2" name="Rechteck 1">
            <a:extLst>
              <a:ext uri="{FF2B5EF4-FFF2-40B4-BE49-F238E27FC236}">
                <a16:creationId xmlns:a16="http://schemas.microsoft.com/office/drawing/2014/main" id="{57ADC2AF-BBBE-43EF-99B6-0A2C8F5B16EA}"/>
              </a:ext>
            </a:extLst>
          </p:cNvPr>
          <p:cNvSpPr/>
          <p:nvPr/>
        </p:nvSpPr>
        <p:spPr>
          <a:xfrm>
            <a:off x="7311231" y="5522408"/>
            <a:ext cx="1438214" cy="261610"/>
          </a:xfrm>
          <a:prstGeom prst="rect">
            <a:avLst/>
          </a:prstGeom>
        </p:spPr>
        <p:txBody>
          <a:bodyPr wrap="none">
            <a:spAutoFit/>
          </a:bodyPr>
          <a:lstStyle/>
          <a:p>
            <a:r>
              <a:rPr lang="en-GB" sz="1100" i="1" dirty="0">
                <a:solidFill>
                  <a:srgbClr val="000000"/>
                </a:solidFill>
              </a:rPr>
              <a:t>Source: </a:t>
            </a:r>
            <a:r>
              <a:rPr lang="en-GB" sz="1100" i="1" dirty="0" err="1">
                <a:solidFill>
                  <a:srgbClr val="000000"/>
                </a:solidFill>
              </a:rPr>
              <a:t>BMWi</a:t>
            </a:r>
            <a:r>
              <a:rPr lang="en-GB" sz="1100" i="1" dirty="0">
                <a:solidFill>
                  <a:srgbClr val="000000"/>
                </a:solidFill>
              </a:rPr>
              <a:t> 2019</a:t>
            </a:r>
            <a:endParaRPr lang="de-DE" sz="1100" dirty="0"/>
          </a:p>
        </p:txBody>
      </p:sp>
      <p:sp>
        <p:nvSpPr>
          <p:cNvPr id="10" name="Fußzeilenplatzhalter 5">
            <a:extLst>
              <a:ext uri="{FF2B5EF4-FFF2-40B4-BE49-F238E27FC236}">
                <a16:creationId xmlns:a16="http://schemas.microsoft.com/office/drawing/2014/main" id="{DDB98FE3-EE08-427F-91CE-0B88E9D41BBB}"/>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12</a:t>
            </a:fld>
            <a:endParaRPr lang="de-DE" dirty="0">
              <a:solidFill>
                <a:srgbClr val="FFFFFF">
                  <a:lumMod val="50000"/>
                </a:srgbClr>
              </a:solidFill>
            </a:endParaRPr>
          </a:p>
        </p:txBody>
      </p:sp>
    </p:spTree>
    <p:extLst>
      <p:ext uri="{BB962C8B-B14F-4D97-AF65-F5344CB8AC3E}">
        <p14:creationId xmlns:p14="http://schemas.microsoft.com/office/powerpoint/2010/main" val="2656810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platzhalter 13"/>
          <p:cNvSpPr>
            <a:spLocks noGrp="1"/>
          </p:cNvSpPr>
          <p:nvPr>
            <p:ph type="subTitle" idx="1"/>
          </p:nvPr>
        </p:nvSpPr>
        <p:spPr>
          <a:xfrm>
            <a:off x="497280" y="5288825"/>
            <a:ext cx="8640960" cy="548435"/>
          </a:xfrm>
        </p:spPr>
        <p:txBody>
          <a:bodyPr/>
          <a:lstStyle/>
          <a:p>
            <a:pPr algn="just"/>
            <a:r>
              <a:rPr lang="en-GB" kern="1200" dirty="0"/>
              <a:t>Renewables have become the biggest source of power generation. </a:t>
            </a:r>
          </a:p>
        </p:txBody>
      </p:sp>
      <p:sp>
        <p:nvSpPr>
          <p:cNvPr id="40" name="Titel 26"/>
          <p:cNvSpPr>
            <a:spLocks noGrp="1"/>
          </p:cNvSpPr>
          <p:nvPr>
            <p:ph type="ctrTitle"/>
          </p:nvPr>
        </p:nvSpPr>
        <p:spPr>
          <a:xfrm>
            <a:off x="467544" y="44624"/>
            <a:ext cx="8424936" cy="980728"/>
          </a:xfrm>
        </p:spPr>
        <p:txBody>
          <a:bodyPr/>
          <a:lstStyle/>
          <a:p>
            <a:r>
              <a:rPr lang="en-GB" dirty="0"/>
              <a:t>Status of the energy transition – </a:t>
            </a:r>
            <a:br>
              <a:rPr lang="en-GB" dirty="0"/>
            </a:br>
            <a:r>
              <a:rPr lang="en-GB" dirty="0">
                <a:solidFill>
                  <a:srgbClr val="C00000"/>
                </a:solidFill>
              </a:rPr>
              <a:t>Gross</a:t>
            </a:r>
            <a:r>
              <a:rPr lang="en-GB" dirty="0"/>
              <a:t> electricity production in Germany 2018</a:t>
            </a:r>
            <a:endParaRPr lang="en-GB" dirty="0">
              <a:solidFill>
                <a:srgbClr val="C00000"/>
              </a:solidFill>
            </a:endParaRPr>
          </a:p>
        </p:txBody>
      </p:sp>
      <p:sp>
        <p:nvSpPr>
          <p:cNvPr id="3" name="Textplatzhalter 2"/>
          <p:cNvSpPr>
            <a:spLocks noGrp="1"/>
          </p:cNvSpPr>
          <p:nvPr>
            <p:ph type="body" sz="quarter" idx="4294967295"/>
          </p:nvPr>
        </p:nvSpPr>
        <p:spPr>
          <a:xfrm>
            <a:off x="7236296" y="5738118"/>
            <a:ext cx="1800200" cy="320675"/>
          </a:xfrm>
        </p:spPr>
        <p:txBody>
          <a:bodyPr/>
          <a:lstStyle/>
          <a:p>
            <a:pPr marL="0" lvl="0" indent="0">
              <a:buNone/>
            </a:pPr>
            <a:r>
              <a:rPr lang="en-GB" sz="1100" i="1" dirty="0">
                <a:solidFill>
                  <a:schemeClr val="accent4"/>
                </a:solidFill>
                <a:latin typeface="Arial" panose="020B0604020202020204" pitchFamily="34" charset="0"/>
                <a:cs typeface="Arial" panose="020B0604020202020204" pitchFamily="34" charset="0"/>
              </a:rPr>
              <a:t>Source: AGEB 2019</a:t>
            </a:r>
            <a:endParaRPr lang="de-DE" sz="1100" dirty="0">
              <a:solidFill>
                <a:schemeClr val="accent4"/>
              </a:solidFill>
              <a:latin typeface="Arial" panose="020B0604020202020204" pitchFamily="34" charset="0"/>
              <a:cs typeface="Arial" panose="020B0604020202020204" pitchFamily="34" charset="0"/>
            </a:endParaRPr>
          </a:p>
        </p:txBody>
      </p:sp>
      <p:sp>
        <p:nvSpPr>
          <p:cNvPr id="8" name="Foliennummernplatzhalter 4">
            <a:extLst>
              <a:ext uri="{FF2B5EF4-FFF2-40B4-BE49-F238E27FC236}">
                <a16:creationId xmlns:a16="http://schemas.microsoft.com/office/drawing/2014/main" id="{F9417DBE-D378-499C-88AD-F79E111A12BA}"/>
              </a:ext>
            </a:extLst>
          </p:cNvPr>
          <p:cNvSpPr>
            <a:spLocks noGrp="1"/>
          </p:cNvSpPr>
          <p:nvPr>
            <p:ph type="sldNum" sz="quarter" idx="4294967295"/>
          </p:nvPr>
        </p:nvSpPr>
        <p:spPr>
          <a:xfrm>
            <a:off x="8264525" y="6489700"/>
            <a:ext cx="879475" cy="3683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DDDDED7-290D-490E-84A4-0EC6E3B5D60A}"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13</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7" name="Diagramm 6"/>
          <p:cNvGraphicFramePr/>
          <p:nvPr>
            <p:extLst>
              <p:ext uri="{D42A27DB-BD31-4B8C-83A1-F6EECF244321}">
                <p14:modId xmlns:p14="http://schemas.microsoft.com/office/powerpoint/2010/main" val="1655881870"/>
              </p:ext>
            </p:extLst>
          </p:nvPr>
        </p:nvGraphicFramePr>
        <p:xfrm>
          <a:off x="34121" y="1025352"/>
          <a:ext cx="9144000" cy="4159470"/>
        </p:xfrm>
        <a:graphic>
          <a:graphicData uri="http://schemas.openxmlformats.org/drawingml/2006/chart">
            <c:chart xmlns:c="http://schemas.openxmlformats.org/drawingml/2006/chart" xmlns:r="http://schemas.openxmlformats.org/officeDocument/2006/relationships" r:id="rId3"/>
          </a:graphicData>
        </a:graphic>
      </p:graphicFrame>
      <p:sp>
        <p:nvSpPr>
          <p:cNvPr id="9" name="Fußzeilenplatzhalter 5">
            <a:extLst>
              <a:ext uri="{FF2B5EF4-FFF2-40B4-BE49-F238E27FC236}">
                <a16:creationId xmlns:a16="http://schemas.microsoft.com/office/drawing/2014/main" id="{E6D7F58F-F3C3-4F64-9005-84D86106154D}"/>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13</a:t>
            </a:fld>
            <a:endParaRPr lang="de-DE" dirty="0">
              <a:solidFill>
                <a:srgbClr val="FFFFFF">
                  <a:lumMod val="50000"/>
                </a:srgbClr>
              </a:solidFill>
            </a:endParaRPr>
          </a:p>
        </p:txBody>
      </p:sp>
    </p:spTree>
    <p:extLst>
      <p:ext uri="{BB962C8B-B14F-4D97-AF65-F5344CB8AC3E}">
        <p14:creationId xmlns:p14="http://schemas.microsoft.com/office/powerpoint/2010/main" val="1401149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3A392B7-7C83-4383-A1DD-17C97F633516}"/>
              </a:ext>
            </a:extLst>
          </p:cNvPr>
          <p:cNvSpPr>
            <a:spLocks noGrp="1"/>
          </p:cNvSpPr>
          <p:nvPr>
            <p:ph type="ctrTitle"/>
          </p:nvPr>
        </p:nvSpPr>
        <p:spPr/>
        <p:txBody>
          <a:bodyPr/>
          <a:lstStyle/>
          <a:p>
            <a:r>
              <a:rPr lang="de-DE" dirty="0"/>
              <a:t>Smart </a:t>
            </a:r>
            <a:r>
              <a:rPr lang="de-DE" dirty="0" err="1"/>
              <a:t>Grid</a:t>
            </a:r>
            <a:endParaRPr lang="en-GB" dirty="0"/>
          </a:p>
        </p:txBody>
      </p:sp>
      <p:pic>
        <p:nvPicPr>
          <p:cNvPr id="5" name="Grafik 4">
            <a:extLst>
              <a:ext uri="{FF2B5EF4-FFF2-40B4-BE49-F238E27FC236}">
                <a16:creationId xmlns:a16="http://schemas.microsoft.com/office/drawing/2014/main" id="{E38E0F68-BBFE-48A7-BE8C-181B00DC6D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052736"/>
            <a:ext cx="8100392" cy="438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ußzeilenplatzhalter 5">
            <a:extLst>
              <a:ext uri="{FF2B5EF4-FFF2-40B4-BE49-F238E27FC236}">
                <a16:creationId xmlns:a16="http://schemas.microsoft.com/office/drawing/2014/main" id="{85B07211-DEBF-43F2-9927-A39CAACE0A4C}"/>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14</a:t>
            </a:fld>
            <a:endParaRPr lang="de-DE" dirty="0">
              <a:solidFill>
                <a:srgbClr val="FFFFFF">
                  <a:lumMod val="50000"/>
                </a:srgbClr>
              </a:solidFill>
            </a:endParaRPr>
          </a:p>
        </p:txBody>
      </p:sp>
      <p:sp>
        <p:nvSpPr>
          <p:cNvPr id="7" name="Untertitel 6">
            <a:extLst>
              <a:ext uri="{FF2B5EF4-FFF2-40B4-BE49-F238E27FC236}">
                <a16:creationId xmlns:a16="http://schemas.microsoft.com/office/drawing/2014/main" id="{A6E030BC-709F-4925-AC27-CAD3EB8F76E5}"/>
              </a:ext>
            </a:extLst>
          </p:cNvPr>
          <p:cNvSpPr>
            <a:spLocks noGrp="1"/>
          </p:cNvSpPr>
          <p:nvPr>
            <p:ph type="subTitle" idx="1"/>
          </p:nvPr>
        </p:nvSpPr>
        <p:spPr>
          <a:xfrm>
            <a:off x="7308304" y="5533675"/>
            <a:ext cx="1340400" cy="241980"/>
          </a:xfrm>
          <a:prstGeom prst="rect">
            <a:avLst/>
          </a:prstGeom>
        </p:spPr>
        <p:txBody>
          <a:bodyPr wrap="square">
            <a:spAutoFit/>
          </a:bodyPr>
          <a:lstStyle/>
          <a:p>
            <a:r>
              <a:rPr lang="de-DE" sz="1100" i="1" dirty="0">
                <a:solidFill>
                  <a:schemeClr val="accent4"/>
                </a:solidFill>
                <a:latin typeface="Arial" panose="020B0604020202020204" pitchFamily="34" charset="0"/>
                <a:cs typeface="Arial" panose="020B0604020202020204" pitchFamily="34" charset="0"/>
              </a:rPr>
              <a:t>Source: RENAC</a:t>
            </a:r>
          </a:p>
        </p:txBody>
      </p:sp>
    </p:spTree>
    <p:extLst>
      <p:ext uri="{BB962C8B-B14F-4D97-AF65-F5344CB8AC3E}">
        <p14:creationId xmlns:p14="http://schemas.microsoft.com/office/powerpoint/2010/main" val="1179514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en-GB" dirty="0">
                <a:latin typeface="Arial" panose="020B0604020202020204" pitchFamily="34" charset="0"/>
                <a:cs typeface="Arial" panose="020B0604020202020204" pitchFamily="34" charset="0"/>
              </a:rPr>
              <a:t>Benefits of the Energiewende</a:t>
            </a:r>
          </a:p>
        </p:txBody>
      </p:sp>
      <p:pic>
        <p:nvPicPr>
          <p:cNvPr id="5" name="Bildplatzhalter 9"/>
          <p:cNvPicPr>
            <a:picLocks noChangeAspect="1"/>
          </p:cNvPicPr>
          <p:nvPr/>
        </p:nvPicPr>
        <p:blipFill>
          <a:blip r:embed="rId3" cstate="print">
            <a:extLst>
              <a:ext uri="{28A0092B-C50C-407E-A947-70E740481C1C}">
                <a14:useLocalDpi xmlns:a14="http://schemas.microsoft.com/office/drawing/2010/main" val="0"/>
              </a:ext>
            </a:extLst>
          </a:blip>
          <a:srcRect t="37" b="37"/>
          <a:stretch>
            <a:fillRect/>
          </a:stretch>
        </p:blipFill>
        <p:spPr>
          <a:xfrm>
            <a:off x="416782" y="1268760"/>
            <a:ext cx="8064952" cy="3582621"/>
          </a:xfrm>
          <a:prstGeom prst="rect">
            <a:avLst/>
          </a:prstGeom>
        </p:spPr>
      </p:pic>
      <p:sp>
        <p:nvSpPr>
          <p:cNvPr id="6" name="Textplatzhalter 18"/>
          <p:cNvSpPr txBox="1">
            <a:spLocks/>
          </p:cNvSpPr>
          <p:nvPr/>
        </p:nvSpPr>
        <p:spPr>
          <a:xfrm>
            <a:off x="901287" y="5276269"/>
            <a:ext cx="7593013" cy="367200"/>
          </a:xfrm>
          <a:prstGeom prst="rect">
            <a:avLst/>
          </a:prstGeom>
        </p:spPr>
        <p:txBody>
          <a:bodyPr/>
          <a:lstStyle>
            <a:lvl1pPr marL="474663" indent="-474663" algn="l" rtl="0" eaLnBrk="0" fontAlgn="base" hangingPunct="0">
              <a:spcBef>
                <a:spcPct val="20000"/>
              </a:spcBef>
              <a:spcAft>
                <a:spcPct val="0"/>
              </a:spcAft>
              <a:buClr>
                <a:srgbClr val="004F80"/>
              </a:buClr>
              <a:buSzPct val="80000"/>
              <a:buFont typeface="Wingdings" pitchFamily="2" charset="2"/>
              <a:buChar char="§"/>
              <a:defRPr sz="2400">
                <a:solidFill>
                  <a:srgbClr val="004F80"/>
                </a:solidFill>
                <a:latin typeface="BundesSerif Office" pitchFamily="18" charset="0"/>
                <a:ea typeface="+mn-ea"/>
                <a:cs typeface="+mn-cs"/>
              </a:defRPr>
            </a:lvl1pPr>
            <a:lvl2pPr marL="949325" indent="-284163" algn="l" rtl="0" eaLnBrk="0" fontAlgn="base" hangingPunct="0">
              <a:spcBef>
                <a:spcPct val="20000"/>
              </a:spcBef>
              <a:spcAft>
                <a:spcPct val="0"/>
              </a:spcAft>
              <a:buClr>
                <a:srgbClr val="004F80"/>
              </a:buClr>
              <a:buSzPct val="80000"/>
              <a:buFont typeface="Wingdings" pitchFamily="2" charset="2"/>
              <a:buChar char="§"/>
              <a:defRPr sz="2000">
                <a:solidFill>
                  <a:srgbClr val="004F80"/>
                </a:solidFill>
                <a:latin typeface="BundesSerif Office" pitchFamily="18" charset="0"/>
                <a:ea typeface="+mn-ea"/>
                <a:cs typeface="+mn-cs"/>
              </a:defRPr>
            </a:lvl2pPr>
            <a:lvl3pPr marL="1425575" indent="-284163"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3pPr>
            <a:lvl4pPr marL="19415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4pPr>
            <a:lvl5pPr marL="23606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5pPr>
            <a:lvl6pPr marL="28178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6pPr>
            <a:lvl7pPr marL="32750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7pPr>
            <a:lvl8pPr marL="37322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8pPr>
            <a:lvl9pPr marL="41894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9pPr>
          </a:lstStyle>
          <a:p>
            <a:pPr marL="0" indent="0">
              <a:buNone/>
            </a:pPr>
            <a:r>
              <a:rPr lang="en-GB" sz="1800" kern="0" dirty="0">
                <a:latin typeface="Arial" panose="020B0604020202020204" pitchFamily="34" charset="0"/>
                <a:ea typeface="ＭＳ Ｐゴシック" pitchFamily="34" charset="-128"/>
                <a:cs typeface="Arial" panose="020B0604020202020204" pitchFamily="34" charset="0"/>
              </a:rPr>
              <a:t>The energy transition has numerous positive effects on various levels.</a:t>
            </a:r>
          </a:p>
        </p:txBody>
      </p:sp>
      <p:sp>
        <p:nvSpPr>
          <p:cNvPr id="7" name="Textplatzhalter 1"/>
          <p:cNvSpPr txBox="1">
            <a:spLocks/>
          </p:cNvSpPr>
          <p:nvPr/>
        </p:nvSpPr>
        <p:spPr>
          <a:xfrm>
            <a:off x="5364088" y="4876594"/>
            <a:ext cx="3312368" cy="279504"/>
          </a:xfrm>
          <a:prstGeom prst="rect">
            <a:avLst/>
          </a:prstGeom>
        </p:spPr>
        <p:txBody>
          <a:bodyPr/>
          <a:lstStyle>
            <a:lvl1pPr marL="474663" indent="-474663" algn="l" rtl="0" eaLnBrk="0" fontAlgn="base" hangingPunct="0">
              <a:spcBef>
                <a:spcPct val="20000"/>
              </a:spcBef>
              <a:spcAft>
                <a:spcPct val="0"/>
              </a:spcAft>
              <a:buClr>
                <a:srgbClr val="004F80"/>
              </a:buClr>
              <a:buSzPct val="80000"/>
              <a:buFont typeface="Wingdings" pitchFamily="2" charset="2"/>
              <a:buChar char="§"/>
              <a:defRPr sz="2400">
                <a:solidFill>
                  <a:srgbClr val="004F80"/>
                </a:solidFill>
                <a:latin typeface="BundesSerif Office" pitchFamily="18" charset="0"/>
                <a:ea typeface="+mn-ea"/>
                <a:cs typeface="+mn-cs"/>
              </a:defRPr>
            </a:lvl1pPr>
            <a:lvl2pPr marL="949325" indent="-284163" algn="l" rtl="0" eaLnBrk="0" fontAlgn="base" hangingPunct="0">
              <a:spcBef>
                <a:spcPct val="20000"/>
              </a:spcBef>
              <a:spcAft>
                <a:spcPct val="0"/>
              </a:spcAft>
              <a:buClr>
                <a:srgbClr val="004F80"/>
              </a:buClr>
              <a:buSzPct val="80000"/>
              <a:buFont typeface="Wingdings" pitchFamily="2" charset="2"/>
              <a:buChar char="§"/>
              <a:defRPr sz="2000">
                <a:solidFill>
                  <a:srgbClr val="004F80"/>
                </a:solidFill>
                <a:latin typeface="BundesSerif Office" pitchFamily="18" charset="0"/>
                <a:ea typeface="+mn-ea"/>
                <a:cs typeface="+mn-cs"/>
              </a:defRPr>
            </a:lvl2pPr>
            <a:lvl3pPr marL="1425575" indent="-284163"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3pPr>
            <a:lvl4pPr marL="19415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4pPr>
            <a:lvl5pPr marL="23606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5pPr>
            <a:lvl6pPr marL="28178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6pPr>
            <a:lvl7pPr marL="32750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7pPr>
            <a:lvl8pPr marL="37322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8pPr>
            <a:lvl9pPr marL="41894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9pPr>
          </a:lstStyle>
          <a:p>
            <a:pPr marL="0" indent="0">
              <a:buNone/>
            </a:pPr>
            <a:r>
              <a:rPr lang="en-GB" sz="1100" i="1" kern="0" dirty="0">
                <a:solidFill>
                  <a:schemeClr val="tx1"/>
                </a:solidFill>
                <a:latin typeface="Arial" panose="020B0604020202020204" pitchFamily="34" charset="0"/>
                <a:cs typeface="Arial" panose="020B0604020202020204" pitchFamily="34" charset="0"/>
              </a:rPr>
              <a:t>Source: BMWi 2014, ERGO </a:t>
            </a:r>
            <a:r>
              <a:rPr lang="en-GB" sz="1100" i="1" kern="0" dirty="0" err="1">
                <a:solidFill>
                  <a:schemeClr val="tx1"/>
                </a:solidFill>
                <a:latin typeface="Arial" panose="020B0604020202020204" pitchFamily="34" charset="0"/>
                <a:cs typeface="Arial" panose="020B0604020202020204" pitchFamily="34" charset="0"/>
              </a:rPr>
              <a:t>Kommunikation</a:t>
            </a:r>
            <a:endParaRPr lang="en-GB" sz="1100" i="1" kern="0" dirty="0">
              <a:solidFill>
                <a:schemeClr val="tx1"/>
              </a:solidFill>
              <a:latin typeface="Arial" panose="020B0604020202020204" pitchFamily="34" charset="0"/>
              <a:cs typeface="Arial" panose="020B0604020202020204" pitchFamily="34" charset="0"/>
            </a:endParaRPr>
          </a:p>
          <a:p>
            <a:endParaRPr lang="de-DE" sz="1100" i="1" kern="0" dirty="0">
              <a:solidFill>
                <a:schemeClr val="tx1"/>
              </a:solidFill>
            </a:endParaRPr>
          </a:p>
        </p:txBody>
      </p:sp>
      <p:sp>
        <p:nvSpPr>
          <p:cNvPr id="9" name="Fußzeilenplatzhalter 5">
            <a:extLst>
              <a:ext uri="{FF2B5EF4-FFF2-40B4-BE49-F238E27FC236}">
                <a16:creationId xmlns:a16="http://schemas.microsoft.com/office/drawing/2014/main" id="{0F7AA270-8EC6-4BBF-A0BE-81CE1F9469B5}"/>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15</a:t>
            </a:fld>
            <a:endParaRPr lang="de-DE" dirty="0">
              <a:solidFill>
                <a:srgbClr val="FFFFFF">
                  <a:lumMod val="50000"/>
                </a:srgbClr>
              </a:solidFill>
            </a:endParaRPr>
          </a:p>
        </p:txBody>
      </p:sp>
    </p:spTree>
    <p:extLst>
      <p:ext uri="{BB962C8B-B14F-4D97-AF65-F5344CB8AC3E}">
        <p14:creationId xmlns:p14="http://schemas.microsoft.com/office/powerpoint/2010/main" val="1849197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Diagramm 6"/>
          <p:cNvGraphicFramePr/>
          <p:nvPr>
            <p:extLst>
              <p:ext uri="{D42A27DB-BD31-4B8C-83A1-F6EECF244321}">
                <p14:modId xmlns:p14="http://schemas.microsoft.com/office/powerpoint/2010/main" val="2733952933"/>
              </p:ext>
            </p:extLst>
          </p:nvPr>
        </p:nvGraphicFramePr>
        <p:xfrm>
          <a:off x="396621" y="1340768"/>
          <a:ext cx="8329365" cy="377868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p:cNvSpPr>
            <a:spLocks noGrp="1"/>
          </p:cNvSpPr>
          <p:nvPr>
            <p:ph type="ctrTitle"/>
          </p:nvPr>
        </p:nvSpPr>
        <p:spPr>
          <a:xfrm>
            <a:off x="467543" y="476672"/>
            <a:ext cx="7796981" cy="980728"/>
          </a:xfrm>
        </p:spPr>
        <p:txBody>
          <a:bodyPr/>
          <a:lstStyle/>
          <a:p>
            <a:pPr lvl="0">
              <a:defRPr/>
            </a:pPr>
            <a:r>
              <a:rPr lang="en-GB" dirty="0">
                <a:latin typeface="Arial" panose="020B0604020202020204" pitchFamily="34" charset="0"/>
                <a:cs typeface="Arial" panose="020B0604020202020204" pitchFamily="34" charset="0"/>
              </a:rPr>
              <a:t>Benefits - reduce costs of energy imports</a:t>
            </a:r>
          </a:p>
        </p:txBody>
      </p:sp>
      <p:sp>
        <p:nvSpPr>
          <p:cNvPr id="12" name="Textplatzhalter 11"/>
          <p:cNvSpPr>
            <a:spLocks noGrp="1"/>
          </p:cNvSpPr>
          <p:nvPr>
            <p:ph type="body" sz="quarter" idx="4294967295"/>
          </p:nvPr>
        </p:nvSpPr>
        <p:spPr>
          <a:xfrm>
            <a:off x="611560" y="5229200"/>
            <a:ext cx="8114426" cy="366712"/>
          </a:xfrm>
          <a:prstGeom prst="rect">
            <a:avLst/>
          </a:prstGeom>
        </p:spPr>
        <p:txBody>
          <a:bodyPr/>
          <a:lstStyle/>
          <a:p>
            <a:pPr marL="0" indent="0" algn="just">
              <a:buNone/>
            </a:pPr>
            <a:r>
              <a:rPr lang="en-GB" sz="1800" i="1" kern="1200" dirty="0">
                <a:latin typeface="Arial" pitchFamily="34" charset="0"/>
                <a:cs typeface="Arial" pitchFamily="34" charset="0"/>
              </a:rPr>
              <a:t>Renewable sources of energy saved € 8,8 billion in 2015.</a:t>
            </a:r>
          </a:p>
        </p:txBody>
      </p:sp>
      <p:sp>
        <p:nvSpPr>
          <p:cNvPr id="5" name="Textplatzhalter 4"/>
          <p:cNvSpPr>
            <a:spLocks noGrp="1"/>
          </p:cNvSpPr>
          <p:nvPr>
            <p:ph type="body" sz="quarter" idx="4294967295"/>
          </p:nvPr>
        </p:nvSpPr>
        <p:spPr>
          <a:xfrm>
            <a:off x="6156176" y="5646729"/>
            <a:ext cx="2664296" cy="318630"/>
          </a:xfrm>
          <a:prstGeom prst="rect">
            <a:avLst/>
          </a:prstGeom>
        </p:spPr>
        <p:txBody>
          <a:bodyPr/>
          <a:lstStyle/>
          <a:p>
            <a:pPr marL="0" lvl="0" indent="0">
              <a:buNone/>
            </a:pPr>
            <a:r>
              <a:rPr lang="en-GB" sz="1100" i="1" dirty="0">
                <a:solidFill>
                  <a:schemeClr val="accent4"/>
                </a:solidFill>
                <a:latin typeface="Arial" panose="020B0604020202020204" pitchFamily="34" charset="0"/>
                <a:cs typeface="Arial" panose="020B0604020202020204" pitchFamily="34" charset="0"/>
              </a:rPr>
              <a:t>Source: DLR/DIW/GWS 2016</a:t>
            </a:r>
          </a:p>
          <a:p>
            <a:endParaRPr lang="de-DE" sz="1100" i="1" dirty="0">
              <a:solidFill>
                <a:schemeClr val="accent4"/>
              </a:solidFill>
              <a:latin typeface="Arial" panose="020B0604020202020204" pitchFamily="34" charset="0"/>
              <a:cs typeface="Arial" panose="020B0604020202020204" pitchFamily="34" charset="0"/>
            </a:endParaRPr>
          </a:p>
        </p:txBody>
      </p:sp>
      <p:pic>
        <p:nvPicPr>
          <p:cNvPr id="14" name="Grafik 13" descr="Icons_Geld.gif"/>
          <p:cNvPicPr>
            <a:picLocks noChangeAspect="1"/>
          </p:cNvPicPr>
          <p:nvPr/>
        </p:nvPicPr>
        <p:blipFill>
          <a:blip r:embed="rId4" cstate="print"/>
          <a:stretch>
            <a:fillRect/>
          </a:stretch>
        </p:blipFill>
        <p:spPr>
          <a:xfrm>
            <a:off x="7165061" y="1742381"/>
            <a:ext cx="1173402" cy="1220016"/>
          </a:xfrm>
          <a:prstGeom prst="rect">
            <a:avLst/>
          </a:prstGeom>
        </p:spPr>
      </p:pic>
      <p:sp>
        <p:nvSpPr>
          <p:cNvPr id="8" name="Fußzeilenplatzhalter 5">
            <a:extLst>
              <a:ext uri="{FF2B5EF4-FFF2-40B4-BE49-F238E27FC236}">
                <a16:creationId xmlns:a16="http://schemas.microsoft.com/office/drawing/2014/main" id="{E7D0B9E0-9FE8-4175-84A0-D3AC423A85D2}"/>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16</a:t>
            </a:fld>
            <a:endParaRPr lang="de-DE" dirty="0">
              <a:solidFill>
                <a:srgbClr val="FFFFFF">
                  <a:lumMod val="50000"/>
                </a:srgbClr>
              </a:solidFill>
            </a:endParaRPr>
          </a:p>
        </p:txBody>
      </p:sp>
    </p:spTree>
    <p:extLst>
      <p:ext uri="{BB962C8B-B14F-4D97-AF65-F5344CB8AC3E}">
        <p14:creationId xmlns:p14="http://schemas.microsoft.com/office/powerpoint/2010/main" val="203028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Textplatzhalter 20"/>
          <p:cNvSpPr>
            <a:spLocks noGrp="1"/>
          </p:cNvSpPr>
          <p:nvPr>
            <p:ph type="subTitle" idx="1"/>
          </p:nvPr>
        </p:nvSpPr>
        <p:spPr>
          <a:xfrm>
            <a:off x="467544" y="5477896"/>
            <a:ext cx="8172000" cy="255359"/>
          </a:xfrm>
        </p:spPr>
        <p:txBody>
          <a:bodyPr/>
          <a:lstStyle/>
          <a:p>
            <a:pPr algn="just"/>
            <a:r>
              <a:rPr lang="en-GB" i="1" kern="1200" dirty="0"/>
              <a:t>The renewable energy sector employed 316,700 people in 2017.</a:t>
            </a:r>
          </a:p>
        </p:txBody>
      </p:sp>
      <p:sp>
        <p:nvSpPr>
          <p:cNvPr id="27" name="Titel 26"/>
          <p:cNvSpPr>
            <a:spLocks noGrp="1"/>
          </p:cNvSpPr>
          <p:nvPr>
            <p:ph type="ctrTitle"/>
          </p:nvPr>
        </p:nvSpPr>
        <p:spPr>
          <a:xfrm>
            <a:off x="467543" y="476672"/>
            <a:ext cx="8172000" cy="980728"/>
          </a:xfrm>
        </p:spPr>
        <p:txBody>
          <a:bodyPr/>
          <a:lstStyle/>
          <a:p>
            <a:r>
              <a:rPr lang="en-GB" dirty="0"/>
              <a:t>Status of the energy transition – </a:t>
            </a:r>
            <a:br>
              <a:rPr lang="en-GB" dirty="0"/>
            </a:br>
            <a:r>
              <a:rPr lang="en-GB" dirty="0"/>
              <a:t>Jobs in the German renewable energy sector 2017</a:t>
            </a:r>
            <a:endParaRPr lang="en-GB" dirty="0">
              <a:solidFill>
                <a:srgbClr val="C00000"/>
              </a:solidFill>
            </a:endParaRPr>
          </a:p>
        </p:txBody>
      </p:sp>
      <p:sp>
        <p:nvSpPr>
          <p:cNvPr id="3" name="Textplatzhalter 2"/>
          <p:cNvSpPr>
            <a:spLocks noGrp="1"/>
          </p:cNvSpPr>
          <p:nvPr>
            <p:ph type="body" sz="quarter" idx="4294967295"/>
          </p:nvPr>
        </p:nvSpPr>
        <p:spPr>
          <a:xfrm>
            <a:off x="5478463" y="6308725"/>
            <a:ext cx="3665537" cy="215900"/>
          </a:xfrm>
        </p:spPr>
        <p:txBody>
          <a:bodyPr/>
          <a:lstStyle/>
          <a:p>
            <a:r>
              <a:rPr lang="de-DE" sz="1200" dirty="0">
                <a:solidFill>
                  <a:schemeClr val="bg1"/>
                </a:solidFill>
              </a:rPr>
              <a:t>.</a:t>
            </a:r>
          </a:p>
        </p:txBody>
      </p:sp>
      <p:sp>
        <p:nvSpPr>
          <p:cNvPr id="20" name="Foliennummernplatzhalter 4">
            <a:extLst>
              <a:ext uri="{FF2B5EF4-FFF2-40B4-BE49-F238E27FC236}">
                <a16:creationId xmlns:a16="http://schemas.microsoft.com/office/drawing/2014/main" id="{7F183E18-1332-4F56-AC14-EEA9B99A892A}"/>
              </a:ext>
            </a:extLst>
          </p:cNvPr>
          <p:cNvSpPr>
            <a:spLocks noGrp="1"/>
          </p:cNvSpPr>
          <p:nvPr>
            <p:ph type="sldNum" sz="quarter" idx="4294967295"/>
          </p:nvPr>
        </p:nvSpPr>
        <p:spPr>
          <a:xfrm>
            <a:off x="8264525" y="6489700"/>
            <a:ext cx="879475" cy="3683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DDDDED7-290D-490E-84A4-0EC6E3B5D60A}" type="slidenum">
              <a:rPr kumimoji="0" lang="en-GB"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17</a:t>
            </a:fld>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echteck 11"/>
          <p:cNvSpPr/>
          <p:nvPr/>
        </p:nvSpPr>
        <p:spPr>
          <a:xfrm>
            <a:off x="2855119" y="1556792"/>
            <a:ext cx="3517081" cy="3549734"/>
          </a:xfrm>
          <a:prstGeom prst="rect">
            <a:avLst/>
          </a:prstGeom>
          <a:solidFill>
            <a:srgbClr val="39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itchFamily="34" charset="0"/>
                <a:cs typeface="Arial" pitchFamily="34" charset="0"/>
              </a:rPr>
              <a:t>Total 2016: 338,600</a:t>
            </a:r>
          </a:p>
        </p:txBody>
      </p:sp>
      <p:sp>
        <p:nvSpPr>
          <p:cNvPr id="13" name="Rechteck 12"/>
          <p:cNvSpPr/>
          <p:nvPr/>
        </p:nvSpPr>
        <p:spPr>
          <a:xfrm>
            <a:off x="2843808" y="2618352"/>
            <a:ext cx="3528392" cy="627802"/>
          </a:xfrm>
          <a:prstGeom prst="rect">
            <a:avLst/>
          </a:prstGeom>
          <a:solidFill>
            <a:srgbClr val="345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Arial" pitchFamily="34" charset="0"/>
                <a:cs typeface="Arial" pitchFamily="34" charset="0"/>
              </a:rPr>
              <a:t>Biomass: 69,800</a:t>
            </a:r>
          </a:p>
        </p:txBody>
      </p:sp>
      <p:sp>
        <p:nvSpPr>
          <p:cNvPr id="15" name="Rechteck 14"/>
          <p:cNvSpPr/>
          <p:nvPr/>
        </p:nvSpPr>
        <p:spPr>
          <a:xfrm>
            <a:off x="2843809" y="1556792"/>
            <a:ext cx="3528392" cy="1080120"/>
          </a:xfrm>
          <a:prstGeom prst="rect">
            <a:avLst/>
          </a:prstGeom>
          <a:solidFill>
            <a:srgbClr val="183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latin typeface="Arial" pitchFamily="34" charset="0"/>
                <a:cs typeface="Arial" pitchFamily="34" charset="0"/>
              </a:rPr>
              <a:t>Wind energy:</a:t>
            </a:r>
          </a:p>
          <a:p>
            <a:pPr algn="ctr"/>
            <a:r>
              <a:rPr lang="en-GB" sz="1800" dirty="0">
                <a:latin typeface="Arial" pitchFamily="34" charset="0"/>
                <a:cs typeface="Arial" pitchFamily="34" charset="0"/>
              </a:rPr>
              <a:t> 135,000</a:t>
            </a:r>
          </a:p>
        </p:txBody>
      </p:sp>
      <p:sp>
        <p:nvSpPr>
          <p:cNvPr id="16" name="Rechteck 15"/>
          <p:cNvSpPr/>
          <p:nvPr/>
        </p:nvSpPr>
        <p:spPr>
          <a:xfrm>
            <a:off x="2843808" y="3705036"/>
            <a:ext cx="3528392" cy="430103"/>
          </a:xfrm>
          <a:prstGeom prst="rect">
            <a:avLst/>
          </a:prstGeom>
          <a:solidFill>
            <a:srgbClr val="1F4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Arial" pitchFamily="34" charset="0"/>
                <a:cs typeface="Arial" pitchFamily="34" charset="0"/>
              </a:rPr>
              <a:t>Photovoltaic: 34,500</a:t>
            </a:r>
          </a:p>
        </p:txBody>
      </p:sp>
      <p:sp>
        <p:nvSpPr>
          <p:cNvPr id="17" name="Rechteck 16"/>
          <p:cNvSpPr/>
          <p:nvPr/>
        </p:nvSpPr>
        <p:spPr>
          <a:xfrm>
            <a:off x="2843808" y="4376413"/>
            <a:ext cx="3528392" cy="30727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itchFamily="34" charset="0"/>
                <a:cs typeface="Arial" pitchFamily="34" charset="0"/>
              </a:rPr>
              <a:t>Geothermal: 22,000</a:t>
            </a:r>
          </a:p>
        </p:txBody>
      </p:sp>
      <p:sp>
        <p:nvSpPr>
          <p:cNvPr id="18" name="Rechteck 17"/>
          <p:cNvSpPr/>
          <p:nvPr/>
        </p:nvSpPr>
        <p:spPr>
          <a:xfrm>
            <a:off x="2843808" y="4946326"/>
            <a:ext cx="3528392" cy="205768"/>
          </a:xfrm>
          <a:prstGeom prst="rect">
            <a:avLst/>
          </a:prstGeom>
          <a:solidFill>
            <a:srgbClr val="627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itchFamily="34" charset="0"/>
                <a:cs typeface="Arial" pitchFamily="34" charset="0"/>
              </a:rPr>
              <a:t>Hydropower: 7,300</a:t>
            </a:r>
          </a:p>
        </p:txBody>
      </p:sp>
      <p:sp>
        <p:nvSpPr>
          <p:cNvPr id="19" name="Rechteck 18"/>
          <p:cNvSpPr/>
          <p:nvPr/>
        </p:nvSpPr>
        <p:spPr>
          <a:xfrm>
            <a:off x="2843808" y="3166214"/>
            <a:ext cx="3528392" cy="538821"/>
          </a:xfrm>
          <a:prstGeom prst="rect">
            <a:avLst/>
          </a:prstGeom>
          <a:solidFill>
            <a:srgbClr val="7AA2C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1400" dirty="0">
                <a:latin typeface="Arial" pitchFamily="34" charset="0"/>
                <a:cs typeface="Arial" pitchFamily="34" charset="0"/>
              </a:rPr>
              <a:t>Biogas: 41,000 </a:t>
            </a:r>
          </a:p>
        </p:txBody>
      </p:sp>
      <p:sp>
        <p:nvSpPr>
          <p:cNvPr id="22" name="Rechteck 21"/>
          <p:cNvSpPr/>
          <p:nvPr/>
        </p:nvSpPr>
        <p:spPr>
          <a:xfrm>
            <a:off x="2843808" y="4683692"/>
            <a:ext cx="3528392" cy="262634"/>
          </a:xfrm>
          <a:prstGeom prst="rect">
            <a:avLst/>
          </a:prstGeom>
          <a:solidFill>
            <a:srgbClr val="35648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1200" dirty="0">
                <a:latin typeface="Arial" pitchFamily="34" charset="0"/>
                <a:cs typeface="Arial" pitchFamily="34" charset="0"/>
              </a:rPr>
              <a:t>Solar thermal + CSP: 8,200 </a:t>
            </a:r>
          </a:p>
        </p:txBody>
      </p:sp>
      <p:sp>
        <p:nvSpPr>
          <p:cNvPr id="23" name="Rechteck 22"/>
          <p:cNvSpPr/>
          <p:nvPr/>
        </p:nvSpPr>
        <p:spPr>
          <a:xfrm>
            <a:off x="2843808" y="4135142"/>
            <a:ext cx="3528392" cy="25535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1400" dirty="0">
                <a:latin typeface="Arial" pitchFamily="34" charset="0"/>
                <a:cs typeface="Arial" pitchFamily="34" charset="0"/>
              </a:rPr>
              <a:t>Biofuels: 24,700 </a:t>
            </a:r>
          </a:p>
        </p:txBody>
      </p:sp>
      <p:sp>
        <p:nvSpPr>
          <p:cNvPr id="24" name="Textfeld 23"/>
          <p:cNvSpPr txBox="1"/>
          <p:nvPr/>
        </p:nvSpPr>
        <p:spPr>
          <a:xfrm>
            <a:off x="611560" y="3088597"/>
            <a:ext cx="1728192" cy="646331"/>
          </a:xfrm>
          <a:prstGeom prst="rect">
            <a:avLst/>
          </a:prstGeom>
          <a:noFill/>
        </p:spPr>
        <p:txBody>
          <a:bodyPr wrap="square" rtlCol="0">
            <a:spAutoFit/>
          </a:bodyPr>
          <a:lstStyle/>
          <a:p>
            <a:r>
              <a:rPr lang="en-GB" sz="1800" b="1" dirty="0">
                <a:latin typeface="Arial" pitchFamily="34" charset="0"/>
                <a:cs typeface="Arial" pitchFamily="34" charset="0"/>
              </a:rPr>
              <a:t>Total 2017: </a:t>
            </a:r>
          </a:p>
          <a:p>
            <a:r>
              <a:rPr lang="en-GB" sz="1800" b="1" dirty="0">
                <a:latin typeface="Arial" pitchFamily="34" charset="0"/>
                <a:cs typeface="Arial" pitchFamily="34" charset="0"/>
              </a:rPr>
              <a:t>316,700 jobs </a:t>
            </a:r>
          </a:p>
        </p:txBody>
      </p:sp>
      <p:sp>
        <p:nvSpPr>
          <p:cNvPr id="2" name="Rechteck 1">
            <a:extLst>
              <a:ext uri="{FF2B5EF4-FFF2-40B4-BE49-F238E27FC236}">
                <a16:creationId xmlns:a16="http://schemas.microsoft.com/office/drawing/2014/main" id="{0E90040A-3D2F-4D72-877C-1DE18AAFDB4C}"/>
              </a:ext>
            </a:extLst>
          </p:cNvPr>
          <p:cNvSpPr/>
          <p:nvPr/>
        </p:nvSpPr>
        <p:spPr>
          <a:xfrm>
            <a:off x="6876256" y="5843015"/>
            <a:ext cx="2144862" cy="261610"/>
          </a:xfrm>
          <a:prstGeom prst="rect">
            <a:avLst/>
          </a:prstGeom>
        </p:spPr>
        <p:txBody>
          <a:bodyPr wrap="square">
            <a:spAutoFit/>
          </a:bodyPr>
          <a:lstStyle/>
          <a:p>
            <a:r>
              <a:rPr lang="en-GB" sz="1100" i="1" dirty="0">
                <a:solidFill>
                  <a:srgbClr val="000000"/>
                </a:solidFill>
              </a:rPr>
              <a:t>Source: DIW/ D LR 2019 </a:t>
            </a:r>
            <a:endParaRPr lang="de-DE" sz="1100" dirty="0"/>
          </a:p>
        </p:txBody>
      </p:sp>
      <p:sp>
        <p:nvSpPr>
          <p:cNvPr id="25" name="Fußzeilenplatzhalter 5">
            <a:extLst>
              <a:ext uri="{FF2B5EF4-FFF2-40B4-BE49-F238E27FC236}">
                <a16:creationId xmlns:a16="http://schemas.microsoft.com/office/drawing/2014/main" id="{B9607DBE-73B9-4F5D-9D9C-5C024CB7D12A}"/>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17</a:t>
            </a:fld>
            <a:endParaRPr lang="de-DE" dirty="0">
              <a:solidFill>
                <a:srgbClr val="FFFFFF">
                  <a:lumMod val="50000"/>
                </a:srgbClr>
              </a:solidFill>
            </a:endParaRPr>
          </a:p>
        </p:txBody>
      </p:sp>
    </p:spTree>
    <p:extLst>
      <p:ext uri="{BB962C8B-B14F-4D97-AF65-F5344CB8AC3E}">
        <p14:creationId xmlns:p14="http://schemas.microsoft.com/office/powerpoint/2010/main" val="282449735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platzhalter 9"/>
          <p:cNvSpPr>
            <a:spLocks noGrp="1"/>
          </p:cNvSpPr>
          <p:nvPr>
            <p:ph type="subTitle" idx="1"/>
          </p:nvPr>
        </p:nvSpPr>
        <p:spPr>
          <a:xfrm>
            <a:off x="599647" y="5461802"/>
            <a:ext cx="8136904" cy="357964"/>
          </a:xfrm>
        </p:spPr>
        <p:txBody>
          <a:bodyPr/>
          <a:lstStyle/>
          <a:p>
            <a:r>
              <a:rPr lang="en-US" sz="1800" i="1" dirty="0"/>
              <a:t>The renewables sector has positive employment effects in Germany.</a:t>
            </a:r>
            <a:endParaRPr lang="de-DE" sz="1800" i="1" dirty="0"/>
          </a:p>
        </p:txBody>
      </p:sp>
      <p:sp>
        <p:nvSpPr>
          <p:cNvPr id="9" name="Titel 8"/>
          <p:cNvSpPr>
            <a:spLocks noGrp="1"/>
          </p:cNvSpPr>
          <p:nvPr>
            <p:ph type="ctrTitle"/>
          </p:nvPr>
        </p:nvSpPr>
        <p:spPr>
          <a:xfrm>
            <a:off x="467543" y="476672"/>
            <a:ext cx="8267981" cy="514811"/>
          </a:xfrm>
        </p:spPr>
        <p:txBody>
          <a:bodyPr/>
          <a:lstStyle/>
          <a:p>
            <a:r>
              <a:rPr lang="en-GB" dirty="0"/>
              <a:t>Benefits of the energy transition </a:t>
            </a:r>
            <a:r>
              <a:rPr lang="de-DE" dirty="0"/>
              <a:t>– </a:t>
            </a:r>
            <a:r>
              <a:rPr lang="en-GB" dirty="0">
                <a:cs typeface="Arial" panose="020B0604020202020204" pitchFamily="34" charset="0"/>
              </a:rPr>
              <a:t>job creation</a:t>
            </a:r>
            <a:endParaRPr lang="en-GB" sz="2000" dirty="0">
              <a:cs typeface="Arial" panose="020B0604020202020204" pitchFamily="34" charset="0"/>
            </a:endParaRPr>
          </a:p>
        </p:txBody>
      </p:sp>
      <p:graphicFrame>
        <p:nvGraphicFramePr>
          <p:cNvPr id="13" name="Diagrammplatzhalter 12"/>
          <p:cNvGraphicFramePr>
            <a:graphicFrameLocks noGrp="1"/>
          </p:cNvGraphicFramePr>
          <p:nvPr>
            <p:ph type="chart" sz="quarter" idx="4294967295"/>
            <p:extLst>
              <p:ext uri="{D42A27DB-BD31-4B8C-83A1-F6EECF244321}">
                <p14:modId xmlns:p14="http://schemas.microsoft.com/office/powerpoint/2010/main" val="4172400353"/>
              </p:ext>
            </p:extLst>
          </p:nvPr>
        </p:nvGraphicFramePr>
        <p:xfrm>
          <a:off x="-36512" y="1124744"/>
          <a:ext cx="9144000" cy="4146550"/>
        </p:xfrm>
        <a:graphic>
          <a:graphicData uri="http://schemas.openxmlformats.org/drawingml/2006/chart">
            <c:chart xmlns:c="http://schemas.openxmlformats.org/drawingml/2006/chart" xmlns:r="http://schemas.openxmlformats.org/officeDocument/2006/relationships" r:id="rId3"/>
          </a:graphicData>
        </a:graphic>
      </p:graphicFrame>
      <p:sp>
        <p:nvSpPr>
          <p:cNvPr id="7" name="Foliennummernplatzhalter 6"/>
          <p:cNvSpPr>
            <a:spLocks noGrp="1"/>
          </p:cNvSpPr>
          <p:nvPr>
            <p:ph type="sldNum" sz="quarter" idx="4294967295"/>
          </p:nvPr>
        </p:nvSpPr>
        <p:spPr/>
        <p:txBody>
          <a:bodyPr/>
          <a:lstStyle/>
          <a:p>
            <a:endParaRPr lang="de-DE" dirty="0">
              <a:cs typeface="Arial" panose="020B0604020202020204" pitchFamily="34" charset="0"/>
            </a:endParaRPr>
          </a:p>
        </p:txBody>
      </p:sp>
      <p:sp>
        <p:nvSpPr>
          <p:cNvPr id="12" name="Textplatzhalter 11"/>
          <p:cNvSpPr>
            <a:spLocks noGrp="1"/>
          </p:cNvSpPr>
          <p:nvPr>
            <p:ph type="body" sz="quarter" idx="4294967295"/>
          </p:nvPr>
        </p:nvSpPr>
        <p:spPr>
          <a:xfrm>
            <a:off x="5478463" y="6308725"/>
            <a:ext cx="3665537" cy="215900"/>
          </a:xfrm>
        </p:spPr>
        <p:txBody>
          <a:bodyPr>
            <a:normAutofit fontScale="85000" lnSpcReduction="20000"/>
          </a:bodyPr>
          <a:lstStyle/>
          <a:p>
            <a:r>
              <a:rPr lang="de-DE" sz="1200" i="1" dirty="0">
                <a:latin typeface="Arial" panose="020B0604020202020204" pitchFamily="34" charset="0"/>
                <a:cs typeface="Arial" panose="020B0604020202020204" pitchFamily="34" charset="0"/>
              </a:rPr>
              <a:t>.</a:t>
            </a:r>
          </a:p>
        </p:txBody>
      </p:sp>
      <p:sp>
        <p:nvSpPr>
          <p:cNvPr id="2" name="Textfeld 1"/>
          <p:cNvSpPr txBox="1"/>
          <p:nvPr/>
        </p:nvSpPr>
        <p:spPr>
          <a:xfrm>
            <a:off x="2817860" y="2858653"/>
            <a:ext cx="624508" cy="276999"/>
          </a:xfrm>
          <a:prstGeom prst="rect">
            <a:avLst/>
          </a:prstGeom>
          <a:noFill/>
        </p:spPr>
        <p:txBody>
          <a:bodyPr wrap="square" rtlCol="0">
            <a:spAutoFit/>
          </a:bodyPr>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GB" sz="1197" dirty="0">
                <a:solidFill>
                  <a:schemeClr val="tx1">
                    <a:lumMod val="65000"/>
                    <a:lumOff val="35000"/>
                  </a:schemeClr>
                </a:solidFill>
                <a:latin typeface="Arial" panose="020B0604020202020204" pitchFamily="34" charset="0"/>
                <a:cs typeface="Arial" panose="020B0604020202020204" pitchFamily="34" charset="0"/>
              </a:rPr>
              <a:t>219</a:t>
            </a:r>
          </a:p>
        </p:txBody>
      </p:sp>
      <p:sp>
        <p:nvSpPr>
          <p:cNvPr id="15" name="Textfeld 14"/>
          <p:cNvSpPr txBox="1"/>
          <p:nvPr/>
        </p:nvSpPr>
        <p:spPr>
          <a:xfrm>
            <a:off x="3240049" y="2568339"/>
            <a:ext cx="624508" cy="276999"/>
          </a:xfrm>
          <a:prstGeom prst="rect">
            <a:avLst/>
          </a:prstGeom>
          <a:noFill/>
        </p:spPr>
        <p:txBody>
          <a:bodyPr wrap="square" rtlCol="0">
            <a:spAutoFit/>
          </a:bodyPr>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GB" sz="1197" dirty="0">
                <a:solidFill>
                  <a:schemeClr val="tx1">
                    <a:lumMod val="65000"/>
                    <a:lumOff val="35000"/>
                  </a:schemeClr>
                </a:solidFill>
                <a:latin typeface="Arial" panose="020B0604020202020204" pitchFamily="34" charset="0"/>
                <a:cs typeface="Arial" panose="020B0604020202020204" pitchFamily="34" charset="0"/>
              </a:rPr>
              <a:t>270</a:t>
            </a:r>
          </a:p>
        </p:txBody>
      </p:sp>
      <p:sp>
        <p:nvSpPr>
          <p:cNvPr id="16" name="Textfeld 15"/>
          <p:cNvSpPr txBox="1"/>
          <p:nvPr/>
        </p:nvSpPr>
        <p:spPr>
          <a:xfrm>
            <a:off x="4173822" y="2166016"/>
            <a:ext cx="624508" cy="276999"/>
          </a:xfrm>
          <a:prstGeom prst="rect">
            <a:avLst/>
          </a:prstGeom>
          <a:noFill/>
        </p:spPr>
        <p:txBody>
          <a:bodyPr wrap="square" rtlCol="0">
            <a:spAutoFit/>
          </a:bodyPr>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GB" sz="1197" dirty="0">
                <a:solidFill>
                  <a:schemeClr val="tx1">
                    <a:lumMod val="65000"/>
                    <a:lumOff val="35000"/>
                  </a:schemeClr>
                </a:solidFill>
                <a:latin typeface="Arial" panose="020B0604020202020204" pitchFamily="34" charset="0"/>
                <a:cs typeface="Arial" panose="020B0604020202020204" pitchFamily="34" charset="0"/>
              </a:rPr>
              <a:t>325</a:t>
            </a:r>
          </a:p>
        </p:txBody>
      </p:sp>
      <p:sp>
        <p:nvSpPr>
          <p:cNvPr id="17" name="Textfeld 16"/>
          <p:cNvSpPr txBox="1"/>
          <p:nvPr/>
        </p:nvSpPr>
        <p:spPr>
          <a:xfrm>
            <a:off x="3693114" y="2416524"/>
            <a:ext cx="624508" cy="276999"/>
          </a:xfrm>
          <a:prstGeom prst="rect">
            <a:avLst/>
          </a:prstGeom>
          <a:noFill/>
        </p:spPr>
        <p:txBody>
          <a:bodyPr wrap="square" rtlCol="0">
            <a:spAutoFit/>
          </a:bodyPr>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GB" sz="1197" dirty="0">
                <a:solidFill>
                  <a:schemeClr val="tx1">
                    <a:lumMod val="65000"/>
                    <a:lumOff val="35000"/>
                  </a:schemeClr>
                </a:solidFill>
                <a:latin typeface="Arial" panose="020B0604020202020204" pitchFamily="34" charset="0"/>
                <a:cs typeface="Arial" panose="020B0604020202020204" pitchFamily="34" charset="0"/>
              </a:rPr>
              <a:t>283</a:t>
            </a:r>
          </a:p>
        </p:txBody>
      </p:sp>
      <p:sp>
        <p:nvSpPr>
          <p:cNvPr id="18" name="Textfeld 17"/>
          <p:cNvSpPr txBox="1"/>
          <p:nvPr/>
        </p:nvSpPr>
        <p:spPr>
          <a:xfrm>
            <a:off x="4598514" y="1936494"/>
            <a:ext cx="624508" cy="276999"/>
          </a:xfrm>
          <a:prstGeom prst="rect">
            <a:avLst/>
          </a:prstGeom>
          <a:noFill/>
        </p:spPr>
        <p:txBody>
          <a:bodyPr wrap="square" rtlCol="0">
            <a:spAutoFit/>
          </a:bodyPr>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GB" sz="1197" dirty="0">
                <a:solidFill>
                  <a:schemeClr val="tx1">
                    <a:lumMod val="65000"/>
                    <a:lumOff val="35000"/>
                  </a:schemeClr>
                </a:solidFill>
                <a:latin typeface="Arial" panose="020B0604020202020204" pitchFamily="34" charset="0"/>
                <a:cs typeface="Arial" panose="020B0604020202020204" pitchFamily="34" charset="0"/>
              </a:rPr>
              <a:t>358</a:t>
            </a:r>
          </a:p>
        </p:txBody>
      </p:sp>
      <p:sp>
        <p:nvSpPr>
          <p:cNvPr id="20" name="Textfeld 19"/>
          <p:cNvSpPr txBox="1"/>
          <p:nvPr/>
        </p:nvSpPr>
        <p:spPr>
          <a:xfrm>
            <a:off x="5940504" y="1668281"/>
            <a:ext cx="509667" cy="276551"/>
          </a:xfrm>
          <a:prstGeom prst="rect">
            <a:avLst/>
          </a:prstGeom>
          <a:noFill/>
        </p:spPr>
        <p:txBody>
          <a:bodyPr wrap="square" rtlCol="0">
            <a:spAutoFit/>
          </a:bodyPr>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GB" sz="1197" dirty="0">
                <a:solidFill>
                  <a:schemeClr val="tx1">
                    <a:lumMod val="65000"/>
                    <a:lumOff val="35000"/>
                  </a:schemeClr>
                </a:solidFill>
                <a:latin typeface="Arial" panose="020B0604020202020204" pitchFamily="34" charset="0"/>
                <a:cs typeface="Arial" panose="020B0604020202020204" pitchFamily="34" charset="0"/>
              </a:rPr>
              <a:t>398</a:t>
            </a:r>
          </a:p>
        </p:txBody>
      </p:sp>
      <p:sp>
        <p:nvSpPr>
          <p:cNvPr id="21" name="Textfeld 20"/>
          <p:cNvSpPr txBox="1"/>
          <p:nvPr/>
        </p:nvSpPr>
        <p:spPr>
          <a:xfrm>
            <a:off x="6360120" y="1954619"/>
            <a:ext cx="624508" cy="276999"/>
          </a:xfrm>
          <a:prstGeom prst="rect">
            <a:avLst/>
          </a:prstGeom>
          <a:noFill/>
        </p:spPr>
        <p:txBody>
          <a:bodyPr wrap="square" rtlCol="0">
            <a:spAutoFit/>
          </a:bodyPr>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GB" sz="1197" dirty="0">
                <a:solidFill>
                  <a:schemeClr val="tx1">
                    <a:lumMod val="65000"/>
                    <a:lumOff val="35000"/>
                  </a:schemeClr>
                </a:solidFill>
                <a:latin typeface="Arial" panose="020B0604020202020204" pitchFamily="34" charset="0"/>
                <a:cs typeface="Arial" panose="020B0604020202020204" pitchFamily="34" charset="0"/>
              </a:rPr>
              <a:t>357</a:t>
            </a:r>
          </a:p>
        </p:txBody>
      </p:sp>
      <p:sp>
        <p:nvSpPr>
          <p:cNvPr id="22" name="Textfeld 21"/>
          <p:cNvSpPr txBox="1"/>
          <p:nvPr/>
        </p:nvSpPr>
        <p:spPr>
          <a:xfrm>
            <a:off x="7656649" y="2043510"/>
            <a:ext cx="624508" cy="276999"/>
          </a:xfrm>
          <a:prstGeom prst="rect">
            <a:avLst/>
          </a:prstGeom>
          <a:noFill/>
        </p:spPr>
        <p:txBody>
          <a:bodyPr wrap="square" rtlCol="0">
            <a:spAutoFit/>
          </a:bodyPr>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GB" sz="1197" dirty="0">
                <a:solidFill>
                  <a:schemeClr val="tx1">
                    <a:lumMod val="65000"/>
                    <a:lumOff val="35000"/>
                  </a:schemeClr>
                </a:solidFill>
                <a:latin typeface="Arial" panose="020B0604020202020204" pitchFamily="34" charset="0"/>
                <a:cs typeface="Arial" panose="020B0604020202020204" pitchFamily="34" charset="0"/>
              </a:rPr>
              <a:t>348</a:t>
            </a:r>
          </a:p>
        </p:txBody>
      </p:sp>
      <p:sp>
        <p:nvSpPr>
          <p:cNvPr id="23" name="Textfeld 22"/>
          <p:cNvSpPr txBox="1"/>
          <p:nvPr/>
        </p:nvSpPr>
        <p:spPr>
          <a:xfrm>
            <a:off x="7223060" y="2147507"/>
            <a:ext cx="624508" cy="276999"/>
          </a:xfrm>
          <a:prstGeom prst="rect">
            <a:avLst/>
          </a:prstGeom>
          <a:noFill/>
        </p:spPr>
        <p:txBody>
          <a:bodyPr wrap="square" rtlCol="0">
            <a:spAutoFit/>
          </a:bodyPr>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GB" sz="1197" dirty="0">
                <a:solidFill>
                  <a:schemeClr val="tx1">
                    <a:lumMod val="65000"/>
                    <a:lumOff val="35000"/>
                  </a:schemeClr>
                </a:solidFill>
                <a:latin typeface="Arial" panose="020B0604020202020204" pitchFamily="34" charset="0"/>
                <a:cs typeface="Arial" panose="020B0604020202020204" pitchFamily="34" charset="0"/>
              </a:rPr>
              <a:t>338</a:t>
            </a:r>
          </a:p>
        </p:txBody>
      </p:sp>
      <p:sp>
        <p:nvSpPr>
          <p:cNvPr id="24" name="Textfeld 23"/>
          <p:cNvSpPr txBox="1"/>
          <p:nvPr/>
        </p:nvSpPr>
        <p:spPr>
          <a:xfrm>
            <a:off x="5466974" y="1524283"/>
            <a:ext cx="624508" cy="276999"/>
          </a:xfrm>
          <a:prstGeom prst="rect">
            <a:avLst/>
          </a:prstGeom>
          <a:noFill/>
        </p:spPr>
        <p:txBody>
          <a:bodyPr wrap="square" rtlCol="0">
            <a:spAutoFit/>
          </a:bodyPr>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GB" sz="1197" dirty="0">
                <a:solidFill>
                  <a:schemeClr val="tx1">
                    <a:lumMod val="65000"/>
                    <a:lumOff val="35000"/>
                  </a:schemeClr>
                </a:solidFill>
                <a:latin typeface="Arial" panose="020B0604020202020204" pitchFamily="34" charset="0"/>
                <a:cs typeface="Arial" panose="020B0604020202020204" pitchFamily="34" charset="0"/>
              </a:rPr>
              <a:t>417</a:t>
            </a:r>
          </a:p>
        </p:txBody>
      </p:sp>
      <p:sp>
        <p:nvSpPr>
          <p:cNvPr id="25" name="Textfeld 24"/>
          <p:cNvSpPr txBox="1"/>
          <p:nvPr/>
        </p:nvSpPr>
        <p:spPr>
          <a:xfrm>
            <a:off x="5000306" y="1661138"/>
            <a:ext cx="624508" cy="276999"/>
          </a:xfrm>
          <a:prstGeom prst="rect">
            <a:avLst/>
          </a:prstGeom>
          <a:noFill/>
        </p:spPr>
        <p:txBody>
          <a:bodyPr wrap="square" rtlCol="0">
            <a:spAutoFit/>
          </a:bodyPr>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GB" sz="1197" dirty="0">
                <a:solidFill>
                  <a:schemeClr val="tx1">
                    <a:lumMod val="65000"/>
                    <a:lumOff val="35000"/>
                  </a:schemeClr>
                </a:solidFill>
                <a:latin typeface="Arial" panose="020B0604020202020204" pitchFamily="34" charset="0"/>
                <a:cs typeface="Arial" panose="020B0604020202020204" pitchFamily="34" charset="0"/>
              </a:rPr>
              <a:t>392</a:t>
            </a:r>
          </a:p>
        </p:txBody>
      </p:sp>
      <p:pic>
        <p:nvPicPr>
          <p:cNvPr id="26" name="Grafik 25" descr="Icons_Jobs.gif"/>
          <p:cNvPicPr>
            <a:picLocks noChangeAspect="1"/>
          </p:cNvPicPr>
          <p:nvPr/>
        </p:nvPicPr>
        <p:blipFill>
          <a:blip r:embed="rId4" cstate="print"/>
          <a:stretch>
            <a:fillRect/>
          </a:stretch>
        </p:blipFill>
        <p:spPr>
          <a:xfrm>
            <a:off x="1103457" y="1879244"/>
            <a:ext cx="1182765" cy="1035426"/>
          </a:xfrm>
          <a:prstGeom prst="rect">
            <a:avLst/>
          </a:prstGeom>
        </p:spPr>
      </p:pic>
      <p:sp>
        <p:nvSpPr>
          <p:cNvPr id="28" name="Textfeld 27">
            <a:extLst>
              <a:ext uri="{FF2B5EF4-FFF2-40B4-BE49-F238E27FC236}">
                <a16:creationId xmlns:a16="http://schemas.microsoft.com/office/drawing/2014/main" id="{EF61FE1E-1776-43CC-BAA6-3525A20A2290}"/>
              </a:ext>
            </a:extLst>
          </p:cNvPr>
          <p:cNvSpPr txBox="1"/>
          <p:nvPr/>
        </p:nvSpPr>
        <p:spPr>
          <a:xfrm>
            <a:off x="1926760" y="3322217"/>
            <a:ext cx="624508" cy="276999"/>
          </a:xfrm>
          <a:prstGeom prst="rect">
            <a:avLst/>
          </a:prstGeom>
          <a:noFill/>
        </p:spPr>
        <p:txBody>
          <a:bodyPr wrap="square" rtlCol="0">
            <a:spAutoFit/>
          </a:bodyPr>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GB" sz="1197" dirty="0">
                <a:solidFill>
                  <a:schemeClr val="tx1">
                    <a:lumMod val="65000"/>
                    <a:lumOff val="35000"/>
                  </a:schemeClr>
                </a:solidFill>
                <a:latin typeface="Arial" panose="020B0604020202020204" pitchFamily="34" charset="0"/>
                <a:cs typeface="Arial" panose="020B0604020202020204" pitchFamily="34" charset="0"/>
              </a:rPr>
              <a:t>157</a:t>
            </a:r>
          </a:p>
        </p:txBody>
      </p:sp>
      <p:sp>
        <p:nvSpPr>
          <p:cNvPr id="29" name="Textfeld 28">
            <a:extLst>
              <a:ext uri="{FF2B5EF4-FFF2-40B4-BE49-F238E27FC236}">
                <a16:creationId xmlns:a16="http://schemas.microsoft.com/office/drawing/2014/main" id="{E4B19794-93E7-4A36-884E-02A7FA3C47BD}"/>
              </a:ext>
            </a:extLst>
          </p:cNvPr>
          <p:cNvSpPr txBox="1"/>
          <p:nvPr/>
        </p:nvSpPr>
        <p:spPr>
          <a:xfrm>
            <a:off x="1551669" y="3487287"/>
            <a:ext cx="535172" cy="276999"/>
          </a:xfrm>
          <a:prstGeom prst="rect">
            <a:avLst/>
          </a:prstGeom>
          <a:noFill/>
        </p:spPr>
        <p:txBody>
          <a:bodyPr wrap="square" rtlCol="0">
            <a:spAutoFit/>
          </a:bodyPr>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GB" sz="1197" dirty="0">
                <a:solidFill>
                  <a:schemeClr val="tx1">
                    <a:lumMod val="65000"/>
                    <a:lumOff val="35000"/>
                  </a:schemeClr>
                </a:solidFill>
                <a:latin typeface="Arial" panose="020B0604020202020204" pitchFamily="34" charset="0"/>
                <a:cs typeface="Arial" panose="020B0604020202020204" pitchFamily="34" charset="0"/>
              </a:rPr>
              <a:t>135</a:t>
            </a:r>
          </a:p>
        </p:txBody>
      </p:sp>
      <p:sp>
        <p:nvSpPr>
          <p:cNvPr id="30" name="Textfeld 29">
            <a:extLst>
              <a:ext uri="{FF2B5EF4-FFF2-40B4-BE49-F238E27FC236}">
                <a16:creationId xmlns:a16="http://schemas.microsoft.com/office/drawing/2014/main" id="{E9F0367F-E866-49EA-AFBA-F643E5EDC9AB}"/>
              </a:ext>
            </a:extLst>
          </p:cNvPr>
          <p:cNvSpPr txBox="1"/>
          <p:nvPr/>
        </p:nvSpPr>
        <p:spPr>
          <a:xfrm>
            <a:off x="1039928" y="3551987"/>
            <a:ext cx="624508" cy="276999"/>
          </a:xfrm>
          <a:prstGeom prst="rect">
            <a:avLst/>
          </a:prstGeom>
          <a:noFill/>
        </p:spPr>
        <p:txBody>
          <a:bodyPr wrap="square" rtlCol="0">
            <a:spAutoFit/>
          </a:bodyPr>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GB" sz="1197" dirty="0">
                <a:solidFill>
                  <a:schemeClr val="tx1">
                    <a:lumMod val="65000"/>
                    <a:lumOff val="35000"/>
                  </a:schemeClr>
                </a:solidFill>
                <a:latin typeface="Arial" panose="020B0604020202020204" pitchFamily="34" charset="0"/>
                <a:cs typeface="Arial" panose="020B0604020202020204" pitchFamily="34" charset="0"/>
              </a:rPr>
              <a:t>128</a:t>
            </a:r>
          </a:p>
        </p:txBody>
      </p:sp>
      <p:sp>
        <p:nvSpPr>
          <p:cNvPr id="31" name="Textfeld 30">
            <a:extLst>
              <a:ext uri="{FF2B5EF4-FFF2-40B4-BE49-F238E27FC236}">
                <a16:creationId xmlns:a16="http://schemas.microsoft.com/office/drawing/2014/main" id="{7A5472B6-2C48-40AF-A127-BBF4DB420932}"/>
              </a:ext>
            </a:extLst>
          </p:cNvPr>
          <p:cNvSpPr txBox="1"/>
          <p:nvPr/>
        </p:nvSpPr>
        <p:spPr>
          <a:xfrm>
            <a:off x="617523" y="3690486"/>
            <a:ext cx="624508" cy="276999"/>
          </a:xfrm>
          <a:prstGeom prst="rect">
            <a:avLst/>
          </a:prstGeom>
          <a:noFill/>
        </p:spPr>
        <p:txBody>
          <a:bodyPr wrap="square" rtlCol="0">
            <a:spAutoFit/>
          </a:bodyPr>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GB" sz="1197" dirty="0">
                <a:solidFill>
                  <a:schemeClr val="tx1">
                    <a:lumMod val="65000"/>
                    <a:lumOff val="35000"/>
                  </a:schemeClr>
                </a:solidFill>
                <a:latin typeface="Arial" panose="020B0604020202020204" pitchFamily="34" charset="0"/>
                <a:cs typeface="Arial" panose="020B0604020202020204" pitchFamily="34" charset="0"/>
              </a:rPr>
              <a:t>105</a:t>
            </a:r>
          </a:p>
        </p:txBody>
      </p:sp>
      <p:sp>
        <p:nvSpPr>
          <p:cNvPr id="32" name="Textfeld 31">
            <a:extLst>
              <a:ext uri="{FF2B5EF4-FFF2-40B4-BE49-F238E27FC236}">
                <a16:creationId xmlns:a16="http://schemas.microsoft.com/office/drawing/2014/main" id="{17811896-9D82-4909-906A-47C06CEE3F3C}"/>
              </a:ext>
            </a:extLst>
          </p:cNvPr>
          <p:cNvSpPr txBox="1"/>
          <p:nvPr/>
        </p:nvSpPr>
        <p:spPr>
          <a:xfrm>
            <a:off x="8184476" y="2182009"/>
            <a:ext cx="485004" cy="276551"/>
          </a:xfrm>
          <a:prstGeom prst="rect">
            <a:avLst/>
          </a:prstGeom>
          <a:noFill/>
        </p:spPr>
        <p:txBody>
          <a:bodyPr wrap="square" rtlCol="0">
            <a:spAutoFit/>
          </a:bodyPr>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GB" sz="1197" dirty="0">
                <a:solidFill>
                  <a:schemeClr val="tx1">
                    <a:lumMod val="65000"/>
                    <a:lumOff val="35000"/>
                  </a:schemeClr>
                </a:solidFill>
                <a:latin typeface="Arial" panose="020B0604020202020204" pitchFamily="34" charset="0"/>
                <a:cs typeface="Arial" panose="020B0604020202020204" pitchFamily="34" charset="0"/>
              </a:rPr>
              <a:t>317</a:t>
            </a:r>
          </a:p>
        </p:txBody>
      </p:sp>
      <p:sp>
        <p:nvSpPr>
          <p:cNvPr id="27" name="Textfeld 26">
            <a:extLst>
              <a:ext uri="{FF2B5EF4-FFF2-40B4-BE49-F238E27FC236}">
                <a16:creationId xmlns:a16="http://schemas.microsoft.com/office/drawing/2014/main" id="{6271A1FA-48BB-4B2D-85FF-E6A480559D06}"/>
              </a:ext>
            </a:extLst>
          </p:cNvPr>
          <p:cNvSpPr txBox="1"/>
          <p:nvPr/>
        </p:nvSpPr>
        <p:spPr>
          <a:xfrm>
            <a:off x="6770758" y="2079475"/>
            <a:ext cx="624508" cy="276999"/>
          </a:xfrm>
          <a:prstGeom prst="rect">
            <a:avLst/>
          </a:prstGeom>
          <a:noFill/>
        </p:spPr>
        <p:txBody>
          <a:bodyPr wrap="square" rtlCol="0">
            <a:spAutoFit/>
          </a:bodyPr>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GB" sz="1197" dirty="0">
                <a:solidFill>
                  <a:schemeClr val="tx1">
                    <a:lumMod val="65000"/>
                    <a:lumOff val="35000"/>
                  </a:schemeClr>
                </a:solidFill>
                <a:latin typeface="Arial" panose="020B0604020202020204" pitchFamily="34" charset="0"/>
                <a:cs typeface="Arial" panose="020B0604020202020204" pitchFamily="34" charset="0"/>
              </a:rPr>
              <a:t>338</a:t>
            </a:r>
          </a:p>
        </p:txBody>
      </p:sp>
      <p:sp>
        <p:nvSpPr>
          <p:cNvPr id="33" name="Fußzeilenplatzhalter 5">
            <a:extLst>
              <a:ext uri="{FF2B5EF4-FFF2-40B4-BE49-F238E27FC236}">
                <a16:creationId xmlns:a16="http://schemas.microsoft.com/office/drawing/2014/main" id="{DB1A4F14-7F2B-4998-A416-1418C3AFDFBD}"/>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18</a:t>
            </a:fld>
            <a:endParaRPr lang="de-DE" dirty="0">
              <a:solidFill>
                <a:srgbClr val="FFFFFF">
                  <a:lumMod val="50000"/>
                </a:srgbClr>
              </a:solidFill>
            </a:endParaRPr>
          </a:p>
        </p:txBody>
      </p:sp>
      <p:sp>
        <p:nvSpPr>
          <p:cNvPr id="3" name="Rechteck 2">
            <a:extLst>
              <a:ext uri="{FF2B5EF4-FFF2-40B4-BE49-F238E27FC236}">
                <a16:creationId xmlns:a16="http://schemas.microsoft.com/office/drawing/2014/main" id="{04DC64B7-C842-42E8-AC20-34367F320FF5}"/>
              </a:ext>
            </a:extLst>
          </p:cNvPr>
          <p:cNvSpPr/>
          <p:nvPr/>
        </p:nvSpPr>
        <p:spPr>
          <a:xfrm>
            <a:off x="5921970" y="5199895"/>
            <a:ext cx="2778521" cy="261610"/>
          </a:xfrm>
          <a:prstGeom prst="rect">
            <a:avLst/>
          </a:prstGeom>
        </p:spPr>
        <p:txBody>
          <a:bodyPr wrap="square">
            <a:spAutoFit/>
          </a:bodyPr>
          <a:lstStyle/>
          <a:p>
            <a:r>
              <a:rPr lang="de-DE" sz="1100" i="1" dirty="0">
                <a:latin typeface="Arial" panose="020B0604020202020204" pitchFamily="34" charset="0"/>
                <a:cs typeface="Arial" panose="020B0604020202020204" pitchFamily="34" charset="0"/>
              </a:rPr>
              <a:t>Source: </a:t>
            </a:r>
            <a:r>
              <a:rPr lang="de-DE" sz="1100" i="1" dirty="0" err="1">
                <a:latin typeface="Arial" panose="020B0604020202020204" pitchFamily="34" charset="0"/>
                <a:cs typeface="Arial" panose="020B0604020202020204" pitchFamily="34" charset="0"/>
              </a:rPr>
              <a:t>BMWi</a:t>
            </a:r>
            <a:r>
              <a:rPr lang="de-DE" sz="1100" i="1" dirty="0">
                <a:latin typeface="Arial" panose="020B0604020202020204" pitchFamily="34" charset="0"/>
                <a:cs typeface="Arial" panose="020B0604020202020204" pitchFamily="34" charset="0"/>
              </a:rPr>
              <a:t> 2019, DIW and GWS 2019 </a:t>
            </a:r>
          </a:p>
        </p:txBody>
      </p:sp>
    </p:spTree>
    <p:extLst>
      <p:ext uri="{BB962C8B-B14F-4D97-AF65-F5344CB8AC3E}">
        <p14:creationId xmlns:p14="http://schemas.microsoft.com/office/powerpoint/2010/main" val="2573176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467544" y="476672"/>
            <a:ext cx="8064896" cy="720848"/>
          </a:xfrm>
        </p:spPr>
        <p:txBody>
          <a:bodyPr/>
          <a:lstStyle/>
          <a:p>
            <a:r>
              <a:rPr lang="en-GB" dirty="0">
                <a:latin typeface="Arial" panose="020B0604020202020204" pitchFamily="34" charset="0"/>
                <a:cs typeface="Arial" panose="020B0604020202020204" pitchFamily="34" charset="0"/>
              </a:rPr>
              <a:t>Planned next steps of the Energiewende</a:t>
            </a:r>
          </a:p>
        </p:txBody>
      </p:sp>
      <p:sp>
        <p:nvSpPr>
          <p:cNvPr id="2" name="Textplatzhalter 1"/>
          <p:cNvSpPr>
            <a:spLocks noGrp="1"/>
          </p:cNvSpPr>
          <p:nvPr>
            <p:ph type="subTitle" idx="4294967295"/>
          </p:nvPr>
        </p:nvSpPr>
        <p:spPr>
          <a:xfrm>
            <a:off x="533399" y="1268760"/>
            <a:ext cx="8170863" cy="4103688"/>
          </a:xfrm>
          <a:prstGeom prst="rect">
            <a:avLst/>
          </a:prstGeom>
        </p:spPr>
        <p:txBody>
          <a:bodyPr/>
          <a:lstStyle/>
          <a:p>
            <a:r>
              <a:rPr lang="en-GB" b="1" dirty="0">
                <a:latin typeface="Arial" panose="020B0604020202020204" pitchFamily="34" charset="0"/>
                <a:cs typeface="Arial" panose="020B0604020202020204" pitchFamily="34" charset="0"/>
              </a:rPr>
              <a:t>Climate Change Act </a:t>
            </a:r>
            <a:r>
              <a:rPr lang="en-GB" dirty="0">
                <a:latin typeface="Arial" panose="020B0604020202020204" pitchFamily="34" charset="0"/>
                <a:cs typeface="Arial" panose="020B0604020202020204" pitchFamily="34" charset="0"/>
              </a:rPr>
              <a:t>(2019)</a:t>
            </a:r>
          </a:p>
          <a:p>
            <a:r>
              <a:rPr lang="en-GB" b="1" dirty="0">
                <a:latin typeface="Arial" panose="020B0604020202020204" pitchFamily="34" charset="0"/>
                <a:cs typeface="Arial" panose="020B0604020202020204" pitchFamily="34" charset="0"/>
              </a:rPr>
              <a:t>Coal</a:t>
            </a:r>
            <a:r>
              <a:rPr lang="en-GB" dirty="0">
                <a:latin typeface="Arial" panose="020B0604020202020204" pitchFamily="34" charset="0"/>
                <a:cs typeface="Arial" panose="020B0604020202020204" pitchFamily="34" charset="0"/>
              </a:rPr>
              <a:t> phase-out by 2038 (decarbonization)</a:t>
            </a:r>
          </a:p>
          <a:p>
            <a:r>
              <a:rPr lang="en-GB" dirty="0">
                <a:latin typeface="Arial" panose="020B0604020202020204" pitchFamily="34" charset="0"/>
                <a:cs typeface="Arial" panose="020B0604020202020204" pitchFamily="34" charset="0"/>
              </a:rPr>
              <a:t>Energiewende in </a:t>
            </a:r>
            <a:r>
              <a:rPr lang="en-GB" b="1" dirty="0">
                <a:latin typeface="Arial" panose="020B0604020202020204" pitchFamily="34" charset="0"/>
                <a:cs typeface="Arial" panose="020B0604020202020204" pitchFamily="34" charset="0"/>
              </a:rPr>
              <a:t>heat sector </a:t>
            </a:r>
            <a:r>
              <a:rPr lang="en-GB" dirty="0">
                <a:latin typeface="Arial" panose="020B0604020202020204" pitchFamily="34" charset="0"/>
                <a:cs typeface="Arial" panose="020B0604020202020204" pitchFamily="34" charset="0"/>
              </a:rPr>
              <a:t>(buildings)</a:t>
            </a:r>
          </a:p>
          <a:p>
            <a:r>
              <a:rPr lang="en-GB" dirty="0">
                <a:latin typeface="Arial" panose="020B0604020202020204" pitchFamily="34" charset="0"/>
                <a:cs typeface="Arial" panose="020B0604020202020204" pitchFamily="34" charset="0"/>
              </a:rPr>
              <a:t>Energiewende in </a:t>
            </a:r>
            <a:r>
              <a:rPr lang="en-GB" b="1" dirty="0">
                <a:latin typeface="Arial" panose="020B0604020202020204" pitchFamily="34" charset="0"/>
                <a:cs typeface="Arial" panose="020B0604020202020204" pitchFamily="34" charset="0"/>
              </a:rPr>
              <a:t>transport sector</a:t>
            </a:r>
          </a:p>
          <a:p>
            <a:r>
              <a:rPr lang="en-GB" b="1" dirty="0">
                <a:latin typeface="Arial" panose="020B0604020202020204" pitchFamily="34" charset="0"/>
                <a:cs typeface="Arial" panose="020B0604020202020204" pitchFamily="34" charset="0"/>
              </a:rPr>
              <a:t>Sector coupling </a:t>
            </a:r>
            <a:r>
              <a:rPr lang="en-GB" dirty="0">
                <a:latin typeface="Arial" panose="020B0604020202020204" pitchFamily="34" charset="0"/>
                <a:cs typeface="Arial" panose="020B0604020202020204" pitchFamily="34" charset="0"/>
              </a:rPr>
              <a:t>(power, heat, transport)</a:t>
            </a:r>
          </a:p>
          <a:p>
            <a:r>
              <a:rPr lang="en-GB" b="1" dirty="0">
                <a:latin typeface="Arial" panose="020B0604020202020204" pitchFamily="34" charset="0"/>
                <a:cs typeface="Arial" panose="020B0604020202020204" pitchFamily="34" charset="0"/>
              </a:rPr>
              <a:t>Electric mobility </a:t>
            </a:r>
            <a:r>
              <a:rPr lang="en-GB" dirty="0">
                <a:latin typeface="Arial" panose="020B0604020202020204" pitchFamily="34" charset="0"/>
                <a:cs typeface="Arial" panose="020B0604020202020204" pitchFamily="34" charset="0"/>
              </a:rPr>
              <a:t>and</a:t>
            </a:r>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charging</a:t>
            </a:r>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infrastructure</a:t>
            </a:r>
          </a:p>
          <a:p>
            <a:r>
              <a:rPr lang="en-GB" b="1" dirty="0">
                <a:latin typeface="Arial" panose="020B0604020202020204" pitchFamily="34" charset="0"/>
                <a:cs typeface="Arial" panose="020B0604020202020204" pitchFamily="34" charset="0"/>
              </a:rPr>
              <a:t>Grid integration </a:t>
            </a:r>
            <a:r>
              <a:rPr lang="en-GB" dirty="0">
                <a:latin typeface="Arial" panose="020B0604020202020204" pitchFamily="34" charset="0"/>
                <a:cs typeface="Arial" panose="020B0604020202020204" pitchFamily="34" charset="0"/>
              </a:rPr>
              <a:t>of growing shares of renewables</a:t>
            </a:r>
          </a:p>
          <a:p>
            <a:r>
              <a:rPr lang="en-GB" b="1" dirty="0">
                <a:latin typeface="Arial" panose="020B0604020202020204" pitchFamily="34" charset="0"/>
                <a:cs typeface="Arial" panose="020B0604020202020204" pitchFamily="34" charset="0"/>
              </a:rPr>
              <a:t>Grid </a:t>
            </a:r>
            <a:r>
              <a:rPr lang="en-GB" dirty="0">
                <a:latin typeface="Arial" panose="020B0604020202020204" pitchFamily="34" charset="0"/>
                <a:cs typeface="Arial" panose="020B0604020202020204" pitchFamily="34" charset="0"/>
              </a:rPr>
              <a:t>modernization / expansion</a:t>
            </a:r>
          </a:p>
          <a:p>
            <a:r>
              <a:rPr lang="en-GB" b="1" dirty="0">
                <a:latin typeface="Arial" panose="020B0604020202020204" pitchFamily="34" charset="0"/>
                <a:cs typeface="Arial" panose="020B0604020202020204" pitchFamily="34" charset="0"/>
              </a:rPr>
              <a:t>Cross-border </a:t>
            </a:r>
            <a:r>
              <a:rPr lang="en-GB" dirty="0">
                <a:latin typeface="Arial" panose="020B0604020202020204" pitchFamily="34" charset="0"/>
                <a:cs typeface="Arial" panose="020B0604020202020204" pitchFamily="34" charset="0"/>
              </a:rPr>
              <a:t>interconnections</a:t>
            </a:r>
          </a:p>
          <a:p>
            <a:endParaRPr lang="en-GB" dirty="0">
              <a:latin typeface="Arial" panose="020B0604020202020204" pitchFamily="34" charset="0"/>
              <a:cs typeface="Arial" panose="020B0604020202020204" pitchFamily="34" charset="0"/>
            </a:endParaRPr>
          </a:p>
        </p:txBody>
      </p:sp>
      <p:sp>
        <p:nvSpPr>
          <p:cNvPr id="5" name="Fußzeilenplatzhalter 5">
            <a:extLst>
              <a:ext uri="{FF2B5EF4-FFF2-40B4-BE49-F238E27FC236}">
                <a16:creationId xmlns:a16="http://schemas.microsoft.com/office/drawing/2014/main" id="{4C32215E-8EB2-40AE-8DAB-FCE5AB74E42E}"/>
              </a:ext>
            </a:extLst>
          </p:cNvPr>
          <p:cNvSpPr txBox="1">
            <a:spLocks/>
          </p:cNvSpPr>
          <p:nvPr/>
        </p:nvSpPr>
        <p:spPr>
          <a:xfrm>
            <a:off x="8028384" y="6309320"/>
            <a:ext cx="627216" cy="243707"/>
          </a:xfrm>
          <a:prstGeom prst="rect">
            <a:avLst/>
          </a:prstGeom>
        </p:spPr>
        <p:txBody>
          <a:bodyPr/>
          <a:lstStyle>
            <a:lvl1pPr marL="0" marR="0" indent="0" algn="r" defTabSz="914400" rtl="0" eaLnBrk="0" fontAlgn="base" latinLnBrk="0" hangingPunct="0">
              <a:lnSpc>
                <a:spcPct val="100000"/>
              </a:lnSpc>
              <a:spcBef>
                <a:spcPct val="20000"/>
              </a:spcBef>
              <a:spcAft>
                <a:spcPct val="0"/>
              </a:spcAft>
              <a:buClr>
                <a:srgbClr val="004F80"/>
              </a:buClr>
              <a:buSzPct val="80000"/>
              <a:buFont typeface="Wingdings" pitchFamily="2" charset="2"/>
              <a:buNone/>
              <a:tabLst/>
              <a:defRPr sz="700">
                <a:solidFill>
                  <a:schemeClr val="bg1">
                    <a:lumMod val="50000"/>
                  </a:schemeClr>
                </a:solidFill>
                <a:latin typeface="Arial"/>
                <a:ea typeface="Times"/>
                <a:cs typeface="Arial"/>
              </a:defRPr>
            </a:lvl1pPr>
            <a:lvl2pPr marL="361950" indent="-192088" algn="l" rtl="0" eaLnBrk="0" fontAlgn="base" hangingPunct="0">
              <a:spcBef>
                <a:spcPct val="20000"/>
              </a:spcBef>
              <a:spcAft>
                <a:spcPct val="0"/>
              </a:spcAft>
              <a:buClr>
                <a:srgbClr val="004F80"/>
              </a:buClr>
              <a:buSzPct val="80000"/>
              <a:buFont typeface="Arial" pitchFamily="34" charset="0"/>
              <a:buChar char="•"/>
              <a:defRPr sz="1800">
                <a:solidFill>
                  <a:srgbClr val="004F80"/>
                </a:solidFill>
                <a:latin typeface="Arial"/>
                <a:ea typeface="Times"/>
                <a:cs typeface="Arial"/>
              </a:defRPr>
            </a:lvl2pPr>
            <a:lvl3pPr marL="711200" indent="-284163" algn="l" rtl="0" eaLnBrk="0" fontAlgn="base" hangingPunct="0">
              <a:spcBef>
                <a:spcPct val="20000"/>
              </a:spcBef>
              <a:spcAft>
                <a:spcPct val="0"/>
              </a:spcAft>
              <a:buClr>
                <a:srgbClr val="004F80"/>
              </a:buClr>
              <a:buSzPct val="80000"/>
              <a:buFont typeface="Arial" pitchFamily="34" charset="0"/>
              <a:buChar char="•"/>
              <a:tabLst/>
              <a:defRPr sz="1800">
                <a:solidFill>
                  <a:srgbClr val="004F80"/>
                </a:solidFill>
                <a:latin typeface="Arial"/>
                <a:ea typeface="Times"/>
                <a:cs typeface="Arial"/>
              </a:defRPr>
            </a:lvl3pPr>
            <a:lvl4pPr marL="714375" indent="131763" algn="l" rtl="0" eaLnBrk="0" fontAlgn="base" hangingPunct="0">
              <a:spcBef>
                <a:spcPct val="20000"/>
              </a:spcBef>
              <a:spcAft>
                <a:spcPct val="0"/>
              </a:spcAft>
              <a:buClr>
                <a:srgbClr val="004F80"/>
              </a:buClr>
              <a:buSzPct val="80000"/>
              <a:buFont typeface="Arial" pitchFamily="34" charset="0"/>
              <a:buChar char="•"/>
              <a:defRPr sz="1600">
                <a:solidFill>
                  <a:srgbClr val="004F80"/>
                </a:solidFill>
                <a:latin typeface="Arial"/>
                <a:ea typeface="Times"/>
                <a:cs typeface="Arial"/>
              </a:defRPr>
            </a:lvl4pPr>
            <a:lvl5pPr marL="1160463" indent="-228600" algn="l" rtl="0" eaLnBrk="0" fontAlgn="base" hangingPunct="0">
              <a:spcBef>
                <a:spcPct val="20000"/>
              </a:spcBef>
              <a:spcAft>
                <a:spcPct val="0"/>
              </a:spcAft>
              <a:buClr>
                <a:srgbClr val="004F80"/>
              </a:buClr>
              <a:buSzPct val="80000"/>
              <a:buFont typeface="Arial" pitchFamily="34" charset="0"/>
              <a:buChar char="•"/>
              <a:defRPr sz="1600" baseline="0">
                <a:solidFill>
                  <a:srgbClr val="004F80"/>
                </a:solidFill>
                <a:latin typeface="Arial"/>
                <a:ea typeface="Times"/>
                <a:cs typeface="Arial"/>
              </a:defRPr>
            </a:lvl5pPr>
            <a:lvl6pPr marL="1436688" indent="-228600" algn="l" rtl="0" fontAlgn="base">
              <a:spcBef>
                <a:spcPct val="20000"/>
              </a:spcBef>
              <a:spcAft>
                <a:spcPct val="0"/>
              </a:spcAft>
              <a:buClr>
                <a:srgbClr val="FF0000"/>
              </a:buClr>
              <a:buSzPct val="80000"/>
              <a:buFont typeface="Arial" pitchFamily="34" charset="0"/>
              <a:buChar char="•"/>
              <a:defRPr sz="1600">
                <a:solidFill>
                  <a:srgbClr val="004F80"/>
                </a:solidFill>
                <a:latin typeface="Arial"/>
                <a:ea typeface="Times"/>
                <a:cs typeface="Arial"/>
              </a:defRPr>
            </a:lvl6pPr>
            <a:lvl7pPr marL="1704975" indent="-171450" algn="l" rtl="0" fontAlgn="base">
              <a:spcBef>
                <a:spcPct val="20000"/>
              </a:spcBef>
              <a:spcAft>
                <a:spcPct val="0"/>
              </a:spcAft>
              <a:buClr>
                <a:srgbClr val="FF0000"/>
              </a:buClr>
              <a:buSzPct val="80000"/>
              <a:buFont typeface="Times" charset="0"/>
              <a:buChar char="•"/>
              <a:defRPr sz="1600" baseline="0">
                <a:solidFill>
                  <a:srgbClr val="004F80"/>
                </a:solidFill>
                <a:latin typeface="Arial"/>
                <a:ea typeface="Times"/>
                <a:cs typeface="Arial"/>
              </a:defRPr>
            </a:lvl7pPr>
            <a:lvl8pPr marL="37322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8pPr>
            <a:lvl9pPr marL="41894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9pPr>
          </a:lstStyle>
          <a:p>
            <a:r>
              <a:rPr lang="de-DE" kern="0">
                <a:solidFill>
                  <a:srgbClr val="FFFFFF">
                    <a:lumMod val="50000"/>
                  </a:srgbClr>
                </a:solidFill>
              </a:rPr>
              <a:t>Seite </a:t>
            </a:r>
            <a:fld id="{8CAB733D-9E84-9F44-9136-8F006C5FEB75}" type="slidenum">
              <a:rPr lang="de-DE" kern="0" smtClean="0">
                <a:solidFill>
                  <a:srgbClr val="FFFFFF">
                    <a:lumMod val="50000"/>
                  </a:srgbClr>
                </a:solidFill>
              </a:rPr>
              <a:pPr/>
              <a:t>19</a:t>
            </a:fld>
            <a:endParaRPr lang="de-DE" kern="0" dirty="0">
              <a:solidFill>
                <a:srgbClr val="FFFFFF">
                  <a:lumMod val="50000"/>
                </a:srgbClr>
              </a:solidFill>
            </a:endParaRPr>
          </a:p>
        </p:txBody>
      </p:sp>
    </p:spTree>
    <p:extLst>
      <p:ext uri="{BB962C8B-B14F-4D97-AF65-F5344CB8AC3E}">
        <p14:creationId xmlns:p14="http://schemas.microsoft.com/office/powerpoint/2010/main" val="422811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7810500" y="4048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de-DE"/>
          </a:p>
        </p:txBody>
      </p:sp>
      <p:sp>
        <p:nvSpPr>
          <p:cNvPr id="4" name="Untertitel 3"/>
          <p:cNvSpPr>
            <a:spLocks noGrp="1"/>
          </p:cNvSpPr>
          <p:nvPr>
            <p:ph type="subTitle" idx="1"/>
          </p:nvPr>
        </p:nvSpPr>
        <p:spPr>
          <a:solidFill>
            <a:srgbClr val="76AEB6">
              <a:alpha val="14902"/>
            </a:srgbClr>
          </a:solidFill>
        </p:spPr>
        <p:txBody>
          <a:bodyPr anchor="ctr"/>
          <a:lstStyle/>
          <a:p>
            <a:pPr>
              <a:spcBef>
                <a:spcPct val="30000"/>
              </a:spcBef>
              <a:spcAft>
                <a:spcPct val="30000"/>
              </a:spcAft>
              <a:tabLst>
                <a:tab pos="3141663" algn="l"/>
                <a:tab pos="3232150" algn="l"/>
              </a:tabLst>
              <a:defRPr/>
            </a:pPr>
            <a:r>
              <a:rPr lang="en-GB" b="1" dirty="0">
                <a:latin typeface="Arial" panose="020B0604020202020204" pitchFamily="34" charset="0"/>
                <a:cs typeface="Arial" panose="020B0604020202020204" pitchFamily="34" charset="0"/>
              </a:rPr>
              <a:t>Promotion </a:t>
            </a:r>
            <a:r>
              <a:rPr lang="en-GB" dirty="0">
                <a:latin typeface="Arial" panose="020B0604020202020204" pitchFamily="34" charset="0"/>
                <a:cs typeface="Arial" panose="020B0604020202020204" pitchFamily="34" charset="0"/>
              </a:rPr>
              <a:t>of renewable energy and energy</a:t>
            </a:r>
            <a:r>
              <a:rPr lang="en-GB" spc="-1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efficient</a:t>
            </a:r>
            <a:r>
              <a:rPr lang="en-GB" spc="-1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technologies</a:t>
            </a:r>
            <a:endParaRPr lang="en-GB" spc="-100" dirty="0">
              <a:latin typeface="Arial" panose="020B0604020202020204" pitchFamily="34" charset="0"/>
              <a:cs typeface="Arial" panose="020B0604020202020204" pitchFamily="34" charset="0"/>
            </a:endParaRPr>
          </a:p>
          <a:p>
            <a:pPr>
              <a:spcBef>
                <a:spcPct val="30000"/>
              </a:spcBef>
              <a:spcAft>
                <a:spcPct val="30000"/>
              </a:spcAft>
              <a:tabLst>
                <a:tab pos="3141663" algn="l"/>
                <a:tab pos="3232150" algn="l"/>
              </a:tabLst>
              <a:defRPr/>
            </a:pPr>
            <a:r>
              <a:rPr lang="en-GB" b="1" dirty="0">
                <a:latin typeface="Arial" panose="020B0604020202020204" pitchFamily="34" charset="0"/>
                <a:cs typeface="Arial" panose="020B0604020202020204" pitchFamily="34" charset="0"/>
              </a:rPr>
              <a:t>Showcase </a:t>
            </a:r>
            <a:r>
              <a:rPr lang="en-GB" dirty="0">
                <a:latin typeface="Arial" panose="020B0604020202020204" pitchFamily="34" charset="0"/>
                <a:cs typeface="Arial" panose="020B0604020202020204" pitchFamily="34" charset="0"/>
              </a:rPr>
              <a:t>sustainable energy solutions</a:t>
            </a:r>
          </a:p>
          <a:p>
            <a:pPr>
              <a:spcBef>
                <a:spcPct val="30000"/>
              </a:spcBef>
              <a:spcAft>
                <a:spcPct val="30000"/>
              </a:spcAft>
              <a:defRPr/>
            </a:pPr>
            <a:r>
              <a:rPr lang="en-GB" b="1" dirty="0">
                <a:latin typeface="Arial" panose="020B0604020202020204" pitchFamily="34" charset="0"/>
                <a:cs typeface="Arial" panose="020B0604020202020204" pitchFamily="34" charset="0"/>
              </a:rPr>
              <a:t>Implementation</a:t>
            </a:r>
            <a:r>
              <a:rPr lang="en-GB" dirty="0">
                <a:latin typeface="Arial" panose="020B0604020202020204" pitchFamily="34" charset="0"/>
                <a:cs typeface="Arial" panose="020B0604020202020204" pitchFamily="34" charset="0"/>
              </a:rPr>
              <a:t> of projects </a:t>
            </a:r>
          </a:p>
          <a:p>
            <a:pPr>
              <a:spcBef>
                <a:spcPct val="30000"/>
              </a:spcBef>
              <a:spcAft>
                <a:spcPct val="30000"/>
              </a:spcAft>
              <a:defRPr/>
            </a:pPr>
            <a:r>
              <a:rPr lang="en-GB" b="1" dirty="0">
                <a:latin typeface="Arial" panose="020B0604020202020204" pitchFamily="34" charset="0"/>
                <a:cs typeface="Arial" panose="020B0604020202020204" pitchFamily="34" charset="0"/>
              </a:rPr>
              <a:t>Know-how transfer </a:t>
            </a:r>
            <a:endParaRPr lang="en-GB" dirty="0">
              <a:latin typeface="Arial" panose="020B0604020202020204" pitchFamily="34" charset="0"/>
              <a:cs typeface="Arial" panose="020B0604020202020204" pitchFamily="34" charset="0"/>
            </a:endParaRPr>
          </a:p>
          <a:p>
            <a:pPr>
              <a:spcBef>
                <a:spcPct val="30000"/>
              </a:spcBef>
              <a:spcAft>
                <a:spcPct val="30000"/>
              </a:spcAft>
              <a:defRPr/>
            </a:pPr>
            <a:r>
              <a:rPr lang="en-GB" dirty="0">
                <a:latin typeface="Arial" panose="020B0604020202020204" pitchFamily="34" charset="0"/>
                <a:cs typeface="Arial" panose="020B0604020202020204" pitchFamily="34" charset="0"/>
              </a:rPr>
              <a:t>Contribution to international </a:t>
            </a:r>
            <a:r>
              <a:rPr lang="en-GB" b="1" dirty="0">
                <a:latin typeface="Arial" panose="020B0604020202020204" pitchFamily="34" charset="0"/>
                <a:cs typeface="Arial" panose="020B0604020202020204" pitchFamily="34" charset="0"/>
              </a:rPr>
              <a:t>climate protection</a:t>
            </a:r>
          </a:p>
        </p:txBody>
      </p:sp>
      <p:sp>
        <p:nvSpPr>
          <p:cNvPr id="12293" name="Titel 1"/>
          <p:cNvSpPr>
            <a:spLocks noGrp="1"/>
          </p:cNvSpPr>
          <p:nvPr>
            <p:ph type="ctrTitle"/>
          </p:nvPr>
        </p:nvSpPr>
        <p:spPr>
          <a:xfrm>
            <a:off x="467544" y="476672"/>
            <a:ext cx="7560840" cy="980728"/>
          </a:xfrm>
          <a:prstGeom prst="rect">
            <a:avLst/>
          </a:prstGeom>
        </p:spPr>
        <p:txBody>
          <a:bodyPr/>
          <a:lstStyle/>
          <a:p>
            <a:pPr marL="444500" indent="-444500" eaLnBrk="1" hangingPunct="1">
              <a:tabLst>
                <a:tab pos="0" algn="l"/>
              </a:tabLst>
            </a:pPr>
            <a:r>
              <a:rPr lang="de-DE" dirty="0"/>
              <a:t>The German Energy Solutions Initiative </a:t>
            </a:r>
            <a:r>
              <a:rPr lang="en-GB" altLang="de-DE" dirty="0"/>
              <a:t>Aims</a:t>
            </a:r>
          </a:p>
        </p:txBody>
      </p:sp>
      <p:pic>
        <p:nvPicPr>
          <p:cNvPr id="8" name="Grafik 7"/>
          <p:cNvPicPr>
            <a:picLocks noChangeAspect="1"/>
          </p:cNvPicPr>
          <p:nvPr/>
        </p:nvPicPr>
        <p:blipFill>
          <a:blip r:embed="rId3"/>
          <a:stretch>
            <a:fillRect/>
          </a:stretch>
        </p:blipFill>
        <p:spPr>
          <a:xfrm>
            <a:off x="5564026" y="2218877"/>
            <a:ext cx="3287547" cy="2887845"/>
          </a:xfrm>
          <a:prstGeom prst="rect">
            <a:avLst/>
          </a:prstGeom>
        </p:spPr>
      </p:pic>
      <p:sp>
        <p:nvSpPr>
          <p:cNvPr id="6" name="Fußzeilenplatzhalter 5">
            <a:extLst>
              <a:ext uri="{FF2B5EF4-FFF2-40B4-BE49-F238E27FC236}">
                <a16:creationId xmlns:a16="http://schemas.microsoft.com/office/drawing/2014/main" id="{B2E1B9A6-7DBA-448D-8B83-49AE9660B9D2}"/>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2</a:t>
            </a:fld>
            <a:endParaRPr lang="de-DE" dirty="0">
              <a:solidFill>
                <a:srgbClr val="FFFFFF">
                  <a:lumMod val="50000"/>
                </a:srgbClr>
              </a:solidFill>
            </a:endParaRPr>
          </a:p>
        </p:txBody>
      </p:sp>
    </p:spTree>
    <p:extLst>
      <p:ext uri="{BB962C8B-B14F-4D97-AF65-F5344CB8AC3E}">
        <p14:creationId xmlns:p14="http://schemas.microsoft.com/office/powerpoint/2010/main" val="1159338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de-DE" dirty="0" err="1">
                <a:latin typeface="Arial" panose="020B0604020202020204" pitchFamily="34" charset="0"/>
                <a:cs typeface="Arial" panose="020B0604020202020204" pitchFamily="34" charset="0"/>
              </a:rPr>
              <a:t>Contact</a:t>
            </a:r>
            <a:endParaRPr lang="de-DE" dirty="0">
              <a:latin typeface="Arial" panose="020B0604020202020204" pitchFamily="34" charset="0"/>
              <a:cs typeface="Arial" panose="020B0604020202020204" pitchFamily="34" charset="0"/>
            </a:endParaRPr>
          </a:p>
        </p:txBody>
      </p:sp>
      <p:sp>
        <p:nvSpPr>
          <p:cNvPr id="6" name="Textplatzhalter 2"/>
          <p:cNvSpPr txBox="1">
            <a:spLocks/>
          </p:cNvSpPr>
          <p:nvPr/>
        </p:nvSpPr>
        <p:spPr bwMode="auto">
          <a:xfrm>
            <a:off x="539551" y="1628775"/>
            <a:ext cx="4248473" cy="3744441"/>
          </a:xfrm>
          <a:prstGeom prst="rect">
            <a:avLst/>
          </a:prstGeom>
          <a:solidFill>
            <a:srgbClr val="76AEB6">
              <a:alpha val="14902"/>
            </a:srgbClr>
          </a:solidFill>
        </p:spPr>
        <p:txBody>
          <a:bodyPr vert="horz" wrap="square" lIns="91440" tIns="45720" rIns="91440" bIns="45720" numCol="1" rtlCol="0" anchor="t" anchorCtr="0" compatLnSpc="1">
            <a:prstTxWarp prst="textNoShape">
              <a:avLst/>
            </a:prstTxWarp>
          </a:bodyPr>
          <a:lstStyle>
            <a:defPPr>
              <a:defRPr lang="de-DE"/>
            </a:defPPr>
            <a:lvl1pPr algn="ctr" rtl="0" eaLnBrk="0" fontAlgn="base" hangingPunct="0">
              <a:spcBef>
                <a:spcPct val="0"/>
              </a:spcBef>
              <a:spcAft>
                <a:spcPct val="0"/>
              </a:spcAft>
              <a:defRPr sz="700" kern="1200">
                <a:solidFill>
                  <a:schemeClr val="tx1">
                    <a:tint val="75000"/>
                  </a:schemeClr>
                </a:solidFill>
                <a:latin typeface="BundesSans Office"/>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lvl="0" algn="l">
              <a:lnSpc>
                <a:spcPts val="2000"/>
              </a:lnSpc>
              <a:buSzPct val="80000"/>
              <a:defRPr/>
            </a:pPr>
            <a:r>
              <a:rPr lang="de-DE" altLang="de-DE" sz="1800" b="1" dirty="0" err="1">
                <a:solidFill>
                  <a:srgbClr val="004F80"/>
                </a:solidFill>
                <a:latin typeface="Arial" charset="0"/>
              </a:rPr>
              <a:t>Coordination</a:t>
            </a:r>
            <a:r>
              <a:rPr lang="de-DE" altLang="de-DE" sz="1800" b="1" dirty="0">
                <a:solidFill>
                  <a:srgbClr val="004F80"/>
                </a:solidFill>
                <a:latin typeface="Arial" charset="0"/>
              </a:rPr>
              <a:t> Office</a:t>
            </a:r>
          </a:p>
          <a:p>
            <a:pPr lvl="0" algn="l">
              <a:lnSpc>
                <a:spcPts val="2000"/>
              </a:lnSpc>
              <a:buSzPct val="80000"/>
              <a:defRPr/>
            </a:pPr>
            <a:endParaRPr lang="de-DE" altLang="de-DE" sz="1600" b="1" dirty="0">
              <a:solidFill>
                <a:srgbClr val="004F80"/>
              </a:solidFill>
              <a:latin typeface="Arial" charset="0"/>
            </a:endParaRPr>
          </a:p>
          <a:p>
            <a:pPr lvl="0" algn="l">
              <a:lnSpc>
                <a:spcPts val="2000"/>
              </a:lnSpc>
              <a:buSzPct val="80000"/>
              <a:defRPr/>
            </a:pPr>
            <a:r>
              <a:rPr lang="de-DE" altLang="de-DE" sz="1600" b="1" dirty="0">
                <a:solidFill>
                  <a:srgbClr val="004F80"/>
                </a:solidFill>
                <a:latin typeface="Arial" charset="0"/>
              </a:rPr>
              <a:t>German </a:t>
            </a:r>
            <a:r>
              <a:rPr lang="de-DE" altLang="de-DE" sz="1600" b="1" dirty="0" err="1">
                <a:solidFill>
                  <a:srgbClr val="004F80"/>
                </a:solidFill>
                <a:latin typeface="Arial" charset="0"/>
              </a:rPr>
              <a:t>Energy</a:t>
            </a:r>
            <a:r>
              <a:rPr lang="de-DE" altLang="de-DE" sz="1600" b="1" dirty="0">
                <a:solidFill>
                  <a:srgbClr val="004F80"/>
                </a:solidFill>
                <a:latin typeface="Arial" charset="0"/>
              </a:rPr>
              <a:t> Solutions Initiative  </a:t>
            </a:r>
          </a:p>
          <a:p>
            <a:pPr lvl="0" algn="l">
              <a:lnSpc>
                <a:spcPts val="2000"/>
              </a:lnSpc>
              <a:buSzPct val="80000"/>
              <a:defRPr/>
            </a:pPr>
            <a:r>
              <a:rPr lang="pt-BR" altLang="de-DE" sz="1600" dirty="0">
                <a:solidFill>
                  <a:srgbClr val="004F80"/>
                </a:solidFill>
                <a:latin typeface="Arial" charset="0"/>
              </a:rPr>
              <a:t>+49 (0)30 18 615- 6401/7386</a:t>
            </a:r>
          </a:p>
          <a:p>
            <a:pPr lvl="0" algn="l">
              <a:lnSpc>
                <a:spcPts val="2000"/>
              </a:lnSpc>
              <a:buSzPct val="80000"/>
              <a:defRPr/>
            </a:pPr>
            <a:r>
              <a:rPr lang="pt-BR" altLang="de-DE" sz="1600" dirty="0">
                <a:solidFill>
                  <a:srgbClr val="004F80"/>
                </a:solidFill>
                <a:latin typeface="Arial" charset="0"/>
                <a:hlinkClick r:id="rId4"/>
              </a:rPr>
              <a:t>office@german-energy-solutions.de</a:t>
            </a:r>
            <a:endParaRPr lang="pt-BR" altLang="de-DE" sz="1600" dirty="0">
              <a:solidFill>
                <a:srgbClr val="004F80"/>
              </a:solidFill>
              <a:latin typeface="Arial" charset="0"/>
            </a:endParaRPr>
          </a:p>
          <a:p>
            <a:pPr lvl="0" algn="l">
              <a:lnSpc>
                <a:spcPts val="2000"/>
              </a:lnSpc>
              <a:buSzPct val="80000"/>
              <a:defRPr/>
            </a:pPr>
            <a:r>
              <a:rPr lang="pt-BR" altLang="de-DE" sz="1600" dirty="0">
                <a:solidFill>
                  <a:srgbClr val="004F80"/>
                </a:solidFill>
                <a:latin typeface="Arial" charset="0"/>
                <a:hlinkClick r:id="rId5"/>
              </a:rPr>
              <a:t>www.german-energy-solutions.de</a:t>
            </a:r>
            <a:endParaRPr lang="pt-BR" altLang="de-DE" sz="1600" dirty="0">
              <a:solidFill>
                <a:srgbClr val="004F80"/>
              </a:solidFill>
              <a:latin typeface="Arial" charset="0"/>
            </a:endParaRPr>
          </a:p>
          <a:p>
            <a:pPr lvl="0" algn="l">
              <a:lnSpc>
                <a:spcPts val="2000"/>
              </a:lnSpc>
              <a:buSzPct val="80000"/>
              <a:defRPr/>
            </a:pPr>
            <a:r>
              <a:rPr lang="pt-BR" altLang="de-DE" sz="1600" dirty="0">
                <a:solidFill>
                  <a:srgbClr val="004F80"/>
                </a:solidFill>
                <a:latin typeface="Arial" charset="0"/>
              </a:rPr>
              <a:t>Follow us: @export_EE </a:t>
            </a:r>
          </a:p>
          <a:p>
            <a:pPr algn="l">
              <a:lnSpc>
                <a:spcPts val="2000"/>
              </a:lnSpc>
              <a:buSzPct val="80000"/>
              <a:buFont typeface="Wingdings" pitchFamily="2" charset="2"/>
              <a:buNone/>
            </a:pPr>
            <a:endParaRPr lang="en-GB" altLang="de-DE" sz="1800" b="1" dirty="0">
              <a:solidFill>
                <a:srgbClr val="FF0000"/>
              </a:solidFill>
              <a:latin typeface="Arial" panose="020B0604020202020204" pitchFamily="34" charset="0"/>
              <a:cs typeface="Arial" panose="020B0604020202020204" pitchFamily="34" charset="0"/>
            </a:endParaRPr>
          </a:p>
          <a:p>
            <a:pPr algn="l">
              <a:lnSpc>
                <a:spcPts val="2000"/>
              </a:lnSpc>
              <a:buSzPct val="80000"/>
              <a:buFont typeface="Wingdings" pitchFamily="2" charset="2"/>
              <a:buNone/>
            </a:pPr>
            <a:r>
              <a:rPr lang="en-GB" altLang="de-DE" sz="1600" b="1" dirty="0">
                <a:solidFill>
                  <a:srgbClr val="004F80"/>
                </a:solidFill>
                <a:latin typeface="Arial" charset="0"/>
              </a:rPr>
              <a:t>Facilitator</a:t>
            </a:r>
          </a:p>
          <a:p>
            <a:pPr lvl="0" algn="l">
              <a:lnSpc>
                <a:spcPts val="2000"/>
              </a:lnSpc>
              <a:buSzPct val="80000"/>
              <a:defRPr/>
            </a:pPr>
            <a:r>
              <a:rPr lang="de-DE" altLang="de-DE" sz="1600" b="1" dirty="0">
                <a:solidFill>
                  <a:srgbClr val="004F80"/>
                </a:solidFill>
                <a:latin typeface="Arial" charset="0"/>
              </a:rPr>
              <a:t>Renewables Academy AG</a:t>
            </a:r>
          </a:p>
          <a:p>
            <a:pPr lvl="0" algn="l">
              <a:lnSpc>
                <a:spcPts val="2000"/>
              </a:lnSpc>
              <a:buSzPct val="80000"/>
              <a:defRPr/>
            </a:pPr>
            <a:r>
              <a:rPr lang="de-DE" altLang="de-DE" sz="1600" dirty="0">
                <a:solidFill>
                  <a:srgbClr val="004F80"/>
                </a:solidFill>
                <a:latin typeface="Arial" charset="0"/>
              </a:rPr>
              <a:t>Sylvia Hartmann</a:t>
            </a:r>
          </a:p>
          <a:p>
            <a:pPr lvl="0" algn="l">
              <a:lnSpc>
                <a:spcPts val="2000"/>
              </a:lnSpc>
              <a:buSzPct val="80000"/>
              <a:defRPr/>
            </a:pPr>
            <a:r>
              <a:rPr lang="pt-BR" altLang="de-DE" sz="1600" dirty="0">
                <a:solidFill>
                  <a:srgbClr val="004F80"/>
                </a:solidFill>
                <a:latin typeface="Arial" charset="0"/>
              </a:rPr>
              <a:t>+49 (0)30 5 870 870 10</a:t>
            </a:r>
          </a:p>
          <a:p>
            <a:pPr lvl="0" algn="l">
              <a:lnSpc>
                <a:spcPts val="2000"/>
              </a:lnSpc>
              <a:buSzPct val="80000"/>
              <a:defRPr/>
            </a:pPr>
            <a:r>
              <a:rPr lang="pt-BR" altLang="de-DE" sz="1600" dirty="0">
                <a:solidFill>
                  <a:srgbClr val="004F80"/>
                </a:solidFill>
                <a:latin typeface="Arial" charset="0"/>
              </a:rPr>
              <a:t>sylvia.hartmann@renac.de</a:t>
            </a:r>
          </a:p>
          <a:p>
            <a:pPr lvl="0" algn="l">
              <a:lnSpc>
                <a:spcPts val="2000"/>
              </a:lnSpc>
              <a:buSzPct val="80000"/>
              <a:defRPr/>
            </a:pPr>
            <a:r>
              <a:rPr lang="pt-BR" altLang="de-DE" sz="1600" dirty="0">
                <a:solidFill>
                  <a:srgbClr val="004F80"/>
                </a:solidFill>
                <a:latin typeface="Arial" charset="0"/>
                <a:hlinkClick r:id="rId6"/>
              </a:rPr>
              <a:t>www.renac.de</a:t>
            </a:r>
            <a:endParaRPr lang="pt-BR" altLang="de-DE" sz="1600" dirty="0">
              <a:solidFill>
                <a:srgbClr val="004F80"/>
              </a:solidFill>
              <a:latin typeface="Arial" charset="0"/>
            </a:endParaRPr>
          </a:p>
          <a:p>
            <a:pPr algn="l">
              <a:lnSpc>
                <a:spcPts val="2000"/>
              </a:lnSpc>
              <a:buSzPct val="80000"/>
              <a:buFont typeface="Wingdings" pitchFamily="2" charset="2"/>
              <a:buNone/>
            </a:pPr>
            <a:endParaRPr lang="en-GB" altLang="de-DE" sz="1600" b="1" dirty="0">
              <a:solidFill>
                <a:srgbClr val="004F80"/>
              </a:solidFill>
              <a:latin typeface="Arial" charset="0"/>
            </a:endParaRPr>
          </a:p>
        </p:txBody>
      </p:sp>
      <p:pic>
        <p:nvPicPr>
          <p:cNvPr id="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7525"/>
          <a:stretch/>
        </p:blipFill>
        <p:spPr bwMode="auto">
          <a:xfrm>
            <a:off x="5436096" y="2996952"/>
            <a:ext cx="3502494" cy="2051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ußzeilenplatzhalter 5">
            <a:extLst>
              <a:ext uri="{FF2B5EF4-FFF2-40B4-BE49-F238E27FC236}">
                <a16:creationId xmlns:a16="http://schemas.microsoft.com/office/drawing/2014/main" id="{2FF967D1-DC57-4114-A9A1-A736BBB1480D}"/>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20</a:t>
            </a:fld>
            <a:endParaRPr lang="de-DE" dirty="0">
              <a:solidFill>
                <a:srgbClr val="FFFFFF">
                  <a:lumMod val="50000"/>
                </a:srgbClr>
              </a:solidFill>
            </a:endParaRPr>
          </a:p>
        </p:txBody>
      </p:sp>
    </p:spTree>
    <p:extLst>
      <p:ext uri="{BB962C8B-B14F-4D97-AF65-F5344CB8AC3E}">
        <p14:creationId xmlns:p14="http://schemas.microsoft.com/office/powerpoint/2010/main" val="3201788964"/>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bwMode="auto">
          <a:xfrm>
            <a:off x="306400" y="3631456"/>
            <a:ext cx="2722904" cy="2260741"/>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52" charset="-128"/>
              <a:cs typeface="ＭＳ Ｐゴシック" pitchFamily="52" charset="-128"/>
            </a:endParaRPr>
          </a:p>
        </p:txBody>
      </p:sp>
      <p:sp>
        <p:nvSpPr>
          <p:cNvPr id="8195" name="Titel 4"/>
          <p:cNvSpPr>
            <a:spLocks noGrp="1"/>
          </p:cNvSpPr>
          <p:nvPr>
            <p:ph type="ctrTitle"/>
          </p:nvPr>
        </p:nvSpPr>
        <p:spPr>
          <a:xfrm>
            <a:off x="467543" y="476672"/>
            <a:ext cx="8232125" cy="980728"/>
          </a:xfrm>
          <a:prstGeom prst="rect">
            <a:avLst/>
          </a:prstGeom>
        </p:spPr>
        <p:txBody>
          <a:bodyPr/>
          <a:lstStyle/>
          <a:p>
            <a:pPr eaLnBrk="1" hangingPunct="1">
              <a:tabLst>
                <a:tab pos="0" algn="l"/>
              </a:tabLst>
            </a:pPr>
            <a:r>
              <a:rPr lang="en-GB" altLang="de-DE" dirty="0"/>
              <a:t>How can you participate and meet German enterprises? </a:t>
            </a:r>
          </a:p>
        </p:txBody>
      </p:sp>
      <p:sp>
        <p:nvSpPr>
          <p:cNvPr id="8196" name="Rectangle 17"/>
          <p:cNvSpPr>
            <a:spLocks noChangeArrowheads="1"/>
          </p:cNvSpPr>
          <p:nvPr/>
        </p:nvSpPr>
        <p:spPr bwMode="auto">
          <a:xfrm>
            <a:off x="467544" y="2780928"/>
            <a:ext cx="26638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3525" indent="-263525">
              <a:defRPr sz="2400">
                <a:solidFill>
                  <a:schemeClr val="tx1"/>
                </a:solidFill>
                <a:latin typeface="BundesSans Office" pitchFamily="34" charset="0"/>
                <a:ea typeface="ＭＳ Ｐゴシック" pitchFamily="34" charset="-128"/>
              </a:defRPr>
            </a:lvl1pPr>
            <a:lvl2pPr marL="742950" indent="-285750">
              <a:defRPr sz="2400">
                <a:solidFill>
                  <a:schemeClr val="tx1"/>
                </a:solidFill>
                <a:latin typeface="BundesSans Office" pitchFamily="34" charset="0"/>
                <a:ea typeface="ＭＳ Ｐゴシック" pitchFamily="34" charset="-128"/>
              </a:defRPr>
            </a:lvl2pPr>
            <a:lvl3pPr marL="1143000" indent="-228600">
              <a:defRPr sz="2400">
                <a:solidFill>
                  <a:schemeClr val="tx1"/>
                </a:solidFill>
                <a:latin typeface="BundesSans Office" pitchFamily="34" charset="0"/>
                <a:ea typeface="ＭＳ Ｐゴシック" pitchFamily="34" charset="-128"/>
              </a:defRPr>
            </a:lvl3pPr>
            <a:lvl4pPr marL="1600200" indent="-228600">
              <a:defRPr sz="2400">
                <a:solidFill>
                  <a:schemeClr val="tx1"/>
                </a:solidFill>
                <a:latin typeface="BundesSans Office" pitchFamily="34" charset="0"/>
                <a:ea typeface="ＭＳ Ｐゴシック" pitchFamily="34" charset="-128"/>
              </a:defRPr>
            </a:lvl4pPr>
            <a:lvl5pPr marL="2057400" indent="-228600">
              <a:defRPr sz="2400">
                <a:solidFill>
                  <a:schemeClr val="tx1"/>
                </a:solidFill>
                <a:latin typeface="BundesSans Office"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9pPr>
          </a:lstStyle>
          <a:p>
            <a:pPr eaLnBrk="1" hangingPunct="1">
              <a:spcBef>
                <a:spcPct val="20000"/>
              </a:spcBef>
              <a:buClr>
                <a:srgbClr val="004F80"/>
              </a:buClr>
              <a:buSzPct val="80000"/>
              <a:buFont typeface="Wingdings" pitchFamily="2" charset="2"/>
              <a:buChar char="ü"/>
            </a:pPr>
            <a:r>
              <a:rPr lang="en-GB" altLang="de-DE" sz="1800" dirty="0">
                <a:solidFill>
                  <a:srgbClr val="004F80"/>
                </a:solidFill>
                <a:latin typeface="Arial" panose="020B0604020202020204" pitchFamily="34" charset="0"/>
                <a:cs typeface="Arial" panose="020B0604020202020204" pitchFamily="34" charset="0"/>
              </a:rPr>
              <a:t>Foreign trade fairs</a:t>
            </a:r>
          </a:p>
        </p:txBody>
      </p:sp>
      <p:sp>
        <p:nvSpPr>
          <p:cNvPr id="8197" name="Rectangle 19"/>
          <p:cNvSpPr>
            <a:spLocks noChangeArrowheads="1"/>
          </p:cNvSpPr>
          <p:nvPr/>
        </p:nvSpPr>
        <p:spPr bwMode="auto">
          <a:xfrm>
            <a:off x="467544" y="5012581"/>
            <a:ext cx="20875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3525" indent="-263525">
              <a:defRPr sz="2400">
                <a:solidFill>
                  <a:schemeClr val="tx1"/>
                </a:solidFill>
                <a:latin typeface="BundesSans Office" pitchFamily="34" charset="0"/>
                <a:ea typeface="ＭＳ Ｐゴシック" pitchFamily="34" charset="-128"/>
              </a:defRPr>
            </a:lvl1pPr>
            <a:lvl2pPr marL="742950" indent="-285750">
              <a:defRPr sz="2400">
                <a:solidFill>
                  <a:schemeClr val="tx1"/>
                </a:solidFill>
                <a:latin typeface="BundesSans Office" pitchFamily="34" charset="0"/>
                <a:ea typeface="ＭＳ Ｐゴシック" pitchFamily="34" charset="-128"/>
              </a:defRPr>
            </a:lvl2pPr>
            <a:lvl3pPr marL="1143000" indent="-228600">
              <a:defRPr sz="2400">
                <a:solidFill>
                  <a:schemeClr val="tx1"/>
                </a:solidFill>
                <a:latin typeface="BundesSans Office" pitchFamily="34" charset="0"/>
                <a:ea typeface="ＭＳ Ｐゴシック" pitchFamily="34" charset="-128"/>
              </a:defRPr>
            </a:lvl3pPr>
            <a:lvl4pPr marL="1600200" indent="-228600">
              <a:defRPr sz="2400">
                <a:solidFill>
                  <a:schemeClr val="tx1"/>
                </a:solidFill>
                <a:latin typeface="BundesSans Office" pitchFamily="34" charset="0"/>
                <a:ea typeface="ＭＳ Ｐゴシック" pitchFamily="34" charset="-128"/>
              </a:defRPr>
            </a:lvl4pPr>
            <a:lvl5pPr marL="2057400" indent="-228600">
              <a:defRPr sz="2400">
                <a:solidFill>
                  <a:schemeClr val="tx1"/>
                </a:solidFill>
                <a:latin typeface="BundesSans Office"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9pPr>
          </a:lstStyle>
          <a:p>
            <a:pPr eaLnBrk="1" hangingPunct="1">
              <a:spcBef>
                <a:spcPct val="20000"/>
              </a:spcBef>
              <a:buClr>
                <a:srgbClr val="004F80"/>
              </a:buClr>
              <a:buSzPct val="80000"/>
              <a:buFont typeface="Wingdings" pitchFamily="2" charset="2"/>
              <a:buChar char="ü"/>
            </a:pPr>
            <a:r>
              <a:rPr lang="en-GB" altLang="de-DE" sz="1800" dirty="0">
                <a:solidFill>
                  <a:srgbClr val="004F80"/>
                </a:solidFill>
                <a:latin typeface="Arial" panose="020B0604020202020204" pitchFamily="34" charset="0"/>
                <a:cs typeface="Arial" panose="020B0604020202020204" pitchFamily="34" charset="0"/>
              </a:rPr>
              <a:t>Trade missions</a:t>
            </a:r>
          </a:p>
        </p:txBody>
      </p:sp>
      <p:sp>
        <p:nvSpPr>
          <p:cNvPr id="8198" name="Rectangle 23"/>
          <p:cNvSpPr>
            <a:spLocks noChangeArrowheads="1"/>
          </p:cNvSpPr>
          <p:nvPr/>
        </p:nvSpPr>
        <p:spPr bwMode="auto">
          <a:xfrm>
            <a:off x="3274244" y="5012581"/>
            <a:ext cx="26638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3525" indent="-263525">
              <a:defRPr sz="2400">
                <a:solidFill>
                  <a:schemeClr val="tx1"/>
                </a:solidFill>
                <a:latin typeface="BundesSans Office" pitchFamily="34" charset="0"/>
                <a:ea typeface="ＭＳ Ｐゴシック" pitchFamily="34" charset="-128"/>
              </a:defRPr>
            </a:lvl1pPr>
            <a:lvl2pPr marL="742950" indent="-285750">
              <a:defRPr sz="2400">
                <a:solidFill>
                  <a:schemeClr val="tx1"/>
                </a:solidFill>
                <a:latin typeface="BundesSans Office" pitchFamily="34" charset="0"/>
                <a:ea typeface="ＭＳ Ｐゴシック" pitchFamily="34" charset="-128"/>
              </a:defRPr>
            </a:lvl2pPr>
            <a:lvl3pPr marL="1143000" indent="-228600">
              <a:defRPr sz="2400">
                <a:solidFill>
                  <a:schemeClr val="tx1"/>
                </a:solidFill>
                <a:latin typeface="BundesSans Office" pitchFamily="34" charset="0"/>
                <a:ea typeface="ＭＳ Ｐゴシック" pitchFamily="34" charset="-128"/>
              </a:defRPr>
            </a:lvl3pPr>
            <a:lvl4pPr marL="1600200" indent="-228600">
              <a:defRPr sz="2400">
                <a:solidFill>
                  <a:schemeClr val="tx1"/>
                </a:solidFill>
                <a:latin typeface="BundesSans Office" pitchFamily="34" charset="0"/>
                <a:ea typeface="ＭＳ Ｐゴシック" pitchFamily="34" charset="-128"/>
              </a:defRPr>
            </a:lvl4pPr>
            <a:lvl5pPr marL="2057400" indent="-228600">
              <a:defRPr sz="2400">
                <a:solidFill>
                  <a:schemeClr val="tx1"/>
                </a:solidFill>
                <a:latin typeface="BundesSans Office"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9pPr>
          </a:lstStyle>
          <a:p>
            <a:pPr eaLnBrk="1" hangingPunct="1">
              <a:spcBef>
                <a:spcPct val="20000"/>
              </a:spcBef>
              <a:buClr>
                <a:srgbClr val="004F80"/>
              </a:buClr>
              <a:buSzPct val="80000"/>
              <a:buFont typeface="Wingdings" pitchFamily="2" charset="2"/>
              <a:buChar char="ü"/>
            </a:pPr>
            <a:r>
              <a:rPr lang="en-GB" altLang="de-DE" sz="1800" dirty="0">
                <a:solidFill>
                  <a:srgbClr val="004F80"/>
                </a:solidFill>
                <a:latin typeface="Arial" panose="020B0604020202020204" pitchFamily="34" charset="0"/>
                <a:cs typeface="Arial" panose="020B0604020202020204" pitchFamily="34" charset="0"/>
              </a:rPr>
              <a:t>Fact finding missions</a:t>
            </a:r>
          </a:p>
        </p:txBody>
      </p:sp>
      <p:sp>
        <p:nvSpPr>
          <p:cNvPr id="8199" name="Rectangle 24"/>
          <p:cNvSpPr>
            <a:spLocks noChangeArrowheads="1"/>
          </p:cNvSpPr>
          <p:nvPr/>
        </p:nvSpPr>
        <p:spPr bwMode="auto">
          <a:xfrm>
            <a:off x="6070768" y="2780928"/>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3525" indent="-263525">
              <a:defRPr sz="2400">
                <a:solidFill>
                  <a:schemeClr val="tx1"/>
                </a:solidFill>
                <a:latin typeface="BundesSans Office" pitchFamily="34" charset="0"/>
                <a:ea typeface="ＭＳ Ｐゴシック" pitchFamily="34" charset="-128"/>
              </a:defRPr>
            </a:lvl1pPr>
            <a:lvl2pPr marL="742950" indent="-285750">
              <a:defRPr sz="2400">
                <a:solidFill>
                  <a:schemeClr val="tx1"/>
                </a:solidFill>
                <a:latin typeface="BundesSans Office" pitchFamily="34" charset="0"/>
                <a:ea typeface="ＭＳ Ｐゴシック" pitchFamily="34" charset="-128"/>
              </a:defRPr>
            </a:lvl2pPr>
            <a:lvl3pPr marL="1143000" indent="-228600">
              <a:defRPr sz="2400">
                <a:solidFill>
                  <a:schemeClr val="tx1"/>
                </a:solidFill>
                <a:latin typeface="BundesSans Office" pitchFamily="34" charset="0"/>
                <a:ea typeface="ＭＳ Ｐゴシック" pitchFamily="34" charset="-128"/>
              </a:defRPr>
            </a:lvl3pPr>
            <a:lvl4pPr marL="1600200" indent="-228600">
              <a:defRPr sz="2400">
                <a:solidFill>
                  <a:schemeClr val="tx1"/>
                </a:solidFill>
                <a:latin typeface="BundesSans Office" pitchFamily="34" charset="0"/>
                <a:ea typeface="ＭＳ Ｐゴシック" pitchFamily="34" charset="-128"/>
              </a:defRPr>
            </a:lvl4pPr>
            <a:lvl5pPr marL="2057400" indent="-228600">
              <a:defRPr sz="2400">
                <a:solidFill>
                  <a:schemeClr val="tx1"/>
                </a:solidFill>
                <a:latin typeface="BundesSans Office"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9pPr>
          </a:lstStyle>
          <a:p>
            <a:pPr eaLnBrk="1" hangingPunct="1">
              <a:spcBef>
                <a:spcPct val="20000"/>
              </a:spcBef>
              <a:buClr>
                <a:srgbClr val="004F80"/>
              </a:buClr>
              <a:buSzPct val="80000"/>
              <a:buFont typeface="Wingdings" pitchFamily="2" charset="2"/>
              <a:buChar char="ü"/>
            </a:pPr>
            <a:r>
              <a:rPr lang="en-GB" altLang="de-DE" sz="1800" dirty="0">
                <a:solidFill>
                  <a:srgbClr val="004F80"/>
                </a:solidFill>
                <a:latin typeface="Arial" panose="020B0604020202020204" pitchFamily="34" charset="0"/>
                <a:cs typeface="Arial" panose="020B0604020202020204" pitchFamily="34" charset="0"/>
                <a:sym typeface="Webdings" pitchFamily="18" charset="2"/>
              </a:rPr>
              <a:t>Know-how transfer</a:t>
            </a:r>
          </a:p>
          <a:p>
            <a:pPr eaLnBrk="1" hangingPunct="1">
              <a:spcBef>
                <a:spcPct val="20000"/>
              </a:spcBef>
              <a:buClr>
                <a:srgbClr val="004F80"/>
              </a:buClr>
              <a:buSzPct val="80000"/>
              <a:buFont typeface="Wingdings" pitchFamily="2" charset="2"/>
              <a:buChar char="ü"/>
            </a:pPr>
            <a:r>
              <a:rPr lang="en-GB" altLang="de-DE" sz="1800" dirty="0">
                <a:solidFill>
                  <a:srgbClr val="004F80"/>
                </a:solidFill>
                <a:latin typeface="Arial" panose="020B0604020202020204" pitchFamily="34" charset="0"/>
                <a:cs typeface="Arial" panose="020B0604020202020204" pitchFamily="34" charset="0"/>
                <a:sym typeface="Webdings" pitchFamily="18" charset="2"/>
              </a:rPr>
              <a:t>Information </a:t>
            </a:r>
          </a:p>
          <a:p>
            <a:pPr eaLnBrk="1" hangingPunct="1">
              <a:spcBef>
                <a:spcPct val="20000"/>
              </a:spcBef>
              <a:buClr>
                <a:srgbClr val="004F80"/>
              </a:buClr>
              <a:buSzPct val="80000"/>
              <a:buFont typeface="Wingdings" pitchFamily="2" charset="2"/>
              <a:buChar char="ü"/>
            </a:pPr>
            <a:r>
              <a:rPr lang="en-GB" sz="1800" dirty="0">
                <a:solidFill>
                  <a:srgbClr val="004F80"/>
                </a:solidFill>
                <a:latin typeface="Arial" panose="020B0604020202020204" pitchFamily="34" charset="0"/>
                <a:cs typeface="Arial" panose="020B0604020202020204" pitchFamily="34" charset="0"/>
                <a:sym typeface="Webdings" pitchFamily="18" charset="2"/>
              </a:rPr>
              <a:t>Capacity building</a:t>
            </a:r>
            <a:endParaRPr lang="en-GB" altLang="de-DE" sz="1800" dirty="0">
              <a:solidFill>
                <a:srgbClr val="004F80"/>
              </a:solidFill>
              <a:latin typeface="Arial" panose="020B0604020202020204" pitchFamily="34" charset="0"/>
              <a:cs typeface="Arial" panose="020B0604020202020204" pitchFamily="34" charset="0"/>
              <a:sym typeface="Webdings" pitchFamily="18" charset="2"/>
            </a:endParaRPr>
          </a:p>
          <a:p>
            <a:pPr marL="0" indent="0" eaLnBrk="1" hangingPunct="1">
              <a:spcBef>
                <a:spcPts val="600"/>
              </a:spcBef>
              <a:buClr>
                <a:srgbClr val="004F80"/>
              </a:buClr>
              <a:buSzPct val="80000"/>
            </a:pPr>
            <a:endParaRPr lang="en-GB" altLang="de-DE" sz="1800" dirty="0">
              <a:solidFill>
                <a:srgbClr val="004F80"/>
              </a:solidFill>
              <a:latin typeface="Arial" panose="020B0604020202020204" pitchFamily="34" charset="0"/>
              <a:cs typeface="Arial" panose="020B0604020202020204" pitchFamily="34" charset="0"/>
            </a:endParaRPr>
          </a:p>
        </p:txBody>
      </p:sp>
      <p:sp>
        <p:nvSpPr>
          <p:cNvPr id="8201" name="Rectangle 23"/>
          <p:cNvSpPr>
            <a:spLocks noChangeArrowheads="1"/>
          </p:cNvSpPr>
          <p:nvPr/>
        </p:nvSpPr>
        <p:spPr bwMode="auto">
          <a:xfrm>
            <a:off x="3274244" y="2780928"/>
            <a:ext cx="26638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sz="2400">
                <a:solidFill>
                  <a:schemeClr val="tx1"/>
                </a:solidFill>
                <a:latin typeface="BundesSans Office" pitchFamily="34" charset="0"/>
                <a:ea typeface="ＭＳ Ｐゴシック" pitchFamily="34" charset="-128"/>
              </a:defRPr>
            </a:lvl1pPr>
            <a:lvl2pPr marL="742950" indent="-285750">
              <a:defRPr sz="2400">
                <a:solidFill>
                  <a:schemeClr val="tx1"/>
                </a:solidFill>
                <a:latin typeface="BundesSans Office" pitchFamily="34" charset="0"/>
                <a:ea typeface="ＭＳ Ｐゴシック" pitchFamily="34" charset="-128"/>
              </a:defRPr>
            </a:lvl2pPr>
            <a:lvl3pPr marL="1143000" indent="-228600">
              <a:defRPr sz="2400">
                <a:solidFill>
                  <a:schemeClr val="tx1"/>
                </a:solidFill>
                <a:latin typeface="BundesSans Office" pitchFamily="34" charset="0"/>
                <a:ea typeface="ＭＳ Ｐゴシック" pitchFamily="34" charset="-128"/>
              </a:defRPr>
            </a:lvl3pPr>
            <a:lvl4pPr marL="1600200" indent="-228600">
              <a:defRPr sz="2400">
                <a:solidFill>
                  <a:schemeClr val="tx1"/>
                </a:solidFill>
                <a:latin typeface="BundesSans Office" pitchFamily="34" charset="0"/>
                <a:ea typeface="ＭＳ Ｐゴシック" pitchFamily="34" charset="-128"/>
              </a:defRPr>
            </a:lvl4pPr>
            <a:lvl5pPr marL="2057400" indent="-228600">
              <a:defRPr sz="2400">
                <a:solidFill>
                  <a:schemeClr val="tx1"/>
                </a:solidFill>
                <a:latin typeface="BundesSans Office"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undesSans Office" pitchFamily="34" charset="0"/>
                <a:ea typeface="ＭＳ Ｐゴシック" pitchFamily="34" charset="-128"/>
              </a:defRPr>
            </a:lvl9pPr>
          </a:lstStyle>
          <a:p>
            <a:pPr eaLnBrk="1" hangingPunct="1">
              <a:spcBef>
                <a:spcPct val="20000"/>
              </a:spcBef>
              <a:buClr>
                <a:srgbClr val="004F80"/>
              </a:buClr>
              <a:buSzPct val="80000"/>
              <a:buFont typeface="Wingdings" pitchFamily="2" charset="2"/>
              <a:buChar char="ü"/>
            </a:pPr>
            <a:r>
              <a:rPr lang="en-GB" altLang="de-DE" sz="1800" dirty="0">
                <a:solidFill>
                  <a:srgbClr val="004F80"/>
                </a:solidFill>
                <a:latin typeface="Arial" panose="020B0604020202020204" pitchFamily="34" charset="0"/>
                <a:cs typeface="Arial" panose="020B0604020202020204" pitchFamily="34" charset="0"/>
              </a:rPr>
              <a:t>Networking opportunities</a:t>
            </a:r>
          </a:p>
        </p:txBody>
      </p:sp>
      <p:pic>
        <p:nvPicPr>
          <p:cNvPr id="8202" name="Picture 25" descr="R:\IIIA4-EXPORTINITIATIVE_ENERGIEEFFIZIENZ\01Bueroorganisation\Bildmaterial\Icons-Puzzleteile\Icons-neu\Geschaeftsreisen_blau.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9344" y="4098082"/>
            <a:ext cx="13684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27" descr="R:\IIIA4-EXPORTINITIATIVE_ENERGIEEFFIZIENZ\01Bueroorganisation\Bildmaterial\Icons-Puzzleteile\Icons-neu\Mulitiplikatorenreisen_blau.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91757" y="4098082"/>
            <a:ext cx="1366837"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28" descr="R:\IIIA4-EXPORTINITIATIVE_ENERGIEEFFIZIENZ\01Bueroorganisation\Bildmaterial\Icons-Puzzleteile\Icons-neu\Teilnahme-an_blau.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9344" y="1895819"/>
            <a:ext cx="13684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29" descr="R:\IIIA4-EXPORTINITIATIVE_ENERGIEEFFIZIENZ\01Bueroorganisation\Bildmaterial\Icons-Puzzleteile\Icons-neu\Know-How-Transfer_blau.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71109" y="1895819"/>
            <a:ext cx="13684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30" descr="R:\IIIA4-EXPORTINITIATIVE_ENERGIEEFFIZIENZ\01Bueroorganisation\Bildmaterial\Icons-Puzzleteile\Icons-neu\Informationsveranstaltungen_blau.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44132" y="1895819"/>
            <a:ext cx="13684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R:\IIB2-EXPORTINITIATIVE_ENERGIEEFFIZIENZ\05_Öffentlichkeitsarbeit\07_Bildmaterial\Exportinitiative\Puzzleteile\Leuchtturm_blau.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71109" y="4098082"/>
            <a:ext cx="1656184" cy="9160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3"/>
          <p:cNvSpPr>
            <a:spLocks noChangeArrowheads="1"/>
          </p:cNvSpPr>
          <p:nvPr/>
        </p:nvSpPr>
        <p:spPr bwMode="auto">
          <a:xfrm>
            <a:off x="6011540" y="5012581"/>
            <a:ext cx="2663825" cy="8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63525" indent="-263525" eaLnBrk="1" hangingPunct="1">
              <a:spcBef>
                <a:spcPct val="20000"/>
              </a:spcBef>
              <a:buClr>
                <a:srgbClr val="004F80"/>
              </a:buClr>
              <a:buSzPct val="80000"/>
              <a:buFont typeface="Wingdings" pitchFamily="2" charset="2"/>
              <a:buChar char="ü"/>
            </a:pPr>
            <a:r>
              <a:rPr lang="en-GB" sz="1800" dirty="0">
                <a:solidFill>
                  <a:srgbClr val="004F80"/>
                </a:solidFill>
                <a:latin typeface="Arial" panose="020B0604020202020204" pitchFamily="34" charset="0"/>
                <a:cs typeface="Arial" panose="020B0604020202020204" pitchFamily="34" charset="0"/>
              </a:rPr>
              <a:t>Project development &amp; flagship projects  </a:t>
            </a:r>
          </a:p>
        </p:txBody>
      </p:sp>
      <p:sp>
        <p:nvSpPr>
          <p:cNvPr id="18" name="Fußzeilenplatzhalter 5">
            <a:extLst>
              <a:ext uri="{FF2B5EF4-FFF2-40B4-BE49-F238E27FC236}">
                <a16:creationId xmlns:a16="http://schemas.microsoft.com/office/drawing/2014/main" id="{151690CF-FE54-4634-8C80-17867E49EA82}"/>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3</a:t>
            </a:fld>
            <a:endParaRPr lang="de-DE" dirty="0">
              <a:solidFill>
                <a:srgbClr val="FFFFFF">
                  <a:lumMod val="50000"/>
                </a:srgbClr>
              </a:solidFill>
            </a:endParaRPr>
          </a:p>
        </p:txBody>
      </p:sp>
    </p:spTree>
    <p:extLst>
      <p:ext uri="{BB962C8B-B14F-4D97-AF65-F5344CB8AC3E}">
        <p14:creationId xmlns:p14="http://schemas.microsoft.com/office/powerpoint/2010/main" val="3676820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7810500" y="4048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de-DE"/>
          </a:p>
        </p:txBody>
      </p:sp>
      <p:sp>
        <p:nvSpPr>
          <p:cNvPr id="4" name="Untertitel 3"/>
          <p:cNvSpPr>
            <a:spLocks noGrp="1"/>
          </p:cNvSpPr>
          <p:nvPr>
            <p:ph type="subTitle" idx="1"/>
          </p:nvPr>
        </p:nvSpPr>
        <p:spPr>
          <a:solidFill>
            <a:srgbClr val="76AEB6">
              <a:alpha val="14902"/>
            </a:srgbClr>
          </a:solidFill>
        </p:spPr>
        <p:txBody>
          <a:bodyPr anchor="ctr"/>
          <a:lstStyle/>
          <a:p>
            <a:pPr>
              <a:spcBef>
                <a:spcPts val="0"/>
              </a:spcBef>
              <a:spcAft>
                <a:spcPct val="30000"/>
              </a:spcAft>
              <a:defRPr/>
            </a:pPr>
            <a:r>
              <a:rPr lang="en-US" b="1" dirty="0">
                <a:latin typeface="Arial" panose="020B0604020202020204" pitchFamily="34" charset="0"/>
                <a:cs typeface="Arial" panose="020B0604020202020204" pitchFamily="34" charset="0"/>
              </a:rPr>
              <a:t>Fact finding missions</a:t>
            </a:r>
          </a:p>
          <a:p>
            <a:pPr marL="360000" indent="-273050">
              <a:spcBef>
                <a:spcPts val="0"/>
              </a:spcBef>
              <a:spcAft>
                <a:spcPct val="30000"/>
              </a:spcAft>
              <a:buFont typeface="Wingdings" pitchFamily="2" charset="2"/>
              <a:buChar char="ü"/>
              <a:defRPr/>
            </a:pPr>
            <a:r>
              <a:rPr lang="en-US" dirty="0">
                <a:latin typeface="Arial" panose="020B0604020202020204" pitchFamily="34" charset="0"/>
                <a:cs typeface="Arial" panose="020B0604020202020204" pitchFamily="34" charset="0"/>
              </a:rPr>
              <a:t>Missions to Germany for foreign companies &amp; decision-makers</a:t>
            </a:r>
          </a:p>
          <a:p>
            <a:pPr marL="360000" indent="-273050">
              <a:spcBef>
                <a:spcPts val="0"/>
              </a:spcBef>
              <a:spcAft>
                <a:spcPct val="30000"/>
              </a:spcAft>
              <a:buFont typeface="Wingdings" pitchFamily="2" charset="2"/>
              <a:buChar char="ü"/>
              <a:defRPr/>
            </a:pPr>
            <a:r>
              <a:rPr lang="en-US" dirty="0">
                <a:latin typeface="Arial" panose="020B0604020202020204" pitchFamily="34" charset="0"/>
                <a:cs typeface="Arial" panose="020B0604020202020204" pitchFamily="34" charset="0"/>
              </a:rPr>
              <a:t>Visit of best practices and applied solutions</a:t>
            </a:r>
          </a:p>
          <a:p>
            <a:pPr>
              <a:spcBef>
                <a:spcPts val="0"/>
              </a:spcBef>
              <a:spcAft>
                <a:spcPct val="30000"/>
              </a:spcAft>
              <a:defRPr/>
            </a:pPr>
            <a:r>
              <a:rPr lang="en-US" b="1" dirty="0">
                <a:latin typeface="Arial" panose="020B0604020202020204" pitchFamily="34" charset="0"/>
                <a:cs typeface="Arial" panose="020B0604020202020204" pitchFamily="34" charset="0"/>
              </a:rPr>
              <a:t>Project development &amp; flagship projects </a:t>
            </a:r>
          </a:p>
          <a:p>
            <a:pPr marL="360000" indent="-273050">
              <a:spcBef>
                <a:spcPts val="0"/>
              </a:spcBef>
              <a:spcAft>
                <a:spcPct val="30000"/>
              </a:spcAft>
              <a:buFont typeface="Wingdings" pitchFamily="2" charset="2"/>
              <a:buChar char="ü"/>
              <a:defRPr/>
            </a:pPr>
            <a:r>
              <a:rPr lang="en-US" dirty="0">
                <a:latin typeface="Arial" panose="020B0604020202020204" pitchFamily="34" charset="0"/>
                <a:cs typeface="Arial" panose="020B0604020202020204" pitchFamily="34" charset="0"/>
              </a:rPr>
              <a:t>Facilitating business partnerships and know-how transfer </a:t>
            </a:r>
          </a:p>
          <a:p>
            <a:pPr lvl="0">
              <a:spcBef>
                <a:spcPts val="0"/>
              </a:spcBef>
              <a:spcAft>
                <a:spcPct val="30000"/>
              </a:spcAft>
              <a:defRPr/>
            </a:pPr>
            <a:r>
              <a:rPr lang="en-US" b="1" dirty="0">
                <a:latin typeface="Arial" panose="020B0604020202020204" pitchFamily="34" charset="0"/>
                <a:cs typeface="Arial" panose="020B0604020202020204" pitchFamily="34" charset="0"/>
              </a:rPr>
              <a:t>Capacity building</a:t>
            </a:r>
          </a:p>
        </p:txBody>
      </p:sp>
      <p:pic>
        <p:nvPicPr>
          <p:cNvPr id="8" name="Bildplatzhalter 6"/>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5790031" y="3810821"/>
            <a:ext cx="2880000" cy="1908000"/>
          </a:xfrm>
          <a:prstGeom prst="rect">
            <a:avLst/>
          </a:prstGeom>
        </p:spPr>
      </p:pic>
      <p:sp>
        <p:nvSpPr>
          <p:cNvPr id="13316" name="Rectangle 4"/>
          <p:cNvSpPr>
            <a:spLocks noGrp="1" noChangeArrowheads="1"/>
          </p:cNvSpPr>
          <p:nvPr>
            <p:ph type="ctrTitle"/>
          </p:nvPr>
        </p:nvSpPr>
        <p:spPr>
          <a:prstGeom prst="rect">
            <a:avLst/>
          </a:prstGeom>
        </p:spPr>
        <p:txBody>
          <a:bodyPr/>
          <a:lstStyle/>
          <a:p>
            <a:pPr eaLnBrk="1" hangingPunct="1">
              <a:tabLst>
                <a:tab pos="0" algn="l"/>
              </a:tabLst>
            </a:pPr>
            <a:r>
              <a:rPr lang="en-GB" altLang="de-DE" dirty="0"/>
              <a:t>Know-how transfer </a:t>
            </a:r>
            <a:endParaRPr lang="de-DE" altLang="de-DE" dirty="0"/>
          </a:p>
        </p:txBody>
      </p:sp>
      <p:sp>
        <p:nvSpPr>
          <p:cNvPr id="9" name="Rechteck 8"/>
          <p:cNvSpPr/>
          <p:nvPr/>
        </p:nvSpPr>
        <p:spPr>
          <a:xfrm>
            <a:off x="7809732" y="3531468"/>
            <a:ext cx="859531" cy="184666"/>
          </a:xfrm>
          <a:prstGeom prst="rect">
            <a:avLst/>
          </a:prstGeom>
        </p:spPr>
        <p:txBody>
          <a:bodyPr wrap="none">
            <a:spAutoFit/>
          </a:bodyPr>
          <a:lstStyle/>
          <a:p>
            <a:pPr>
              <a:defRPr/>
            </a:pPr>
            <a:r>
              <a:rPr lang="de-DE" sz="600" dirty="0">
                <a:solidFill>
                  <a:srgbClr val="004F80"/>
                </a:solidFill>
                <a:latin typeface="BundesSerif Office" pitchFamily="18" charset="0"/>
                <a:ea typeface="+mn-ea"/>
              </a:rPr>
              <a:t>© </a:t>
            </a:r>
            <a:r>
              <a:rPr lang="de-DE" sz="600" dirty="0" err="1">
                <a:solidFill>
                  <a:srgbClr val="004F80"/>
                </a:solidFill>
                <a:latin typeface="BundesSerif Office" pitchFamily="18" charset="0"/>
                <a:ea typeface="+mn-ea"/>
              </a:rPr>
              <a:t>endostock</a:t>
            </a:r>
            <a:r>
              <a:rPr lang="de-DE" sz="600" dirty="0">
                <a:solidFill>
                  <a:srgbClr val="004F80"/>
                </a:solidFill>
                <a:latin typeface="BundesSerif Office" pitchFamily="18" charset="0"/>
                <a:ea typeface="+mn-ea"/>
              </a:rPr>
              <a:t>/</a:t>
            </a:r>
            <a:r>
              <a:rPr lang="de-DE" sz="600" dirty="0" err="1">
                <a:solidFill>
                  <a:srgbClr val="004F80"/>
                </a:solidFill>
                <a:latin typeface="BundesSerif Office" pitchFamily="18" charset="0"/>
                <a:ea typeface="+mn-ea"/>
              </a:rPr>
              <a:t>Fotolia</a:t>
            </a:r>
            <a:endParaRPr lang="de-DE" sz="600" dirty="0">
              <a:solidFill>
                <a:srgbClr val="004F80"/>
              </a:solidFill>
              <a:latin typeface="BundesSerif Office" pitchFamily="18" charset="0"/>
              <a:ea typeface="+mn-ea"/>
            </a:endParaRPr>
          </a:p>
        </p:txBody>
      </p:sp>
      <p:pic>
        <p:nvPicPr>
          <p:cNvPr id="11" name="Picture 11" descr="R:\IIIA4-EXPORTINITIATIVE_ENERGIEEFFIZIENZ\01Bueroorganisation\Bildmaterial\Bilder_EnEff\Bild_06.tif"/>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89263" y="1623468"/>
            <a:ext cx="2880000" cy="19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11"/>
          <p:cNvSpPr/>
          <p:nvPr/>
        </p:nvSpPr>
        <p:spPr>
          <a:xfrm>
            <a:off x="8289812" y="5734050"/>
            <a:ext cx="386644" cy="184666"/>
          </a:xfrm>
          <a:prstGeom prst="rect">
            <a:avLst/>
          </a:prstGeom>
        </p:spPr>
        <p:txBody>
          <a:bodyPr wrap="none">
            <a:spAutoFit/>
          </a:bodyPr>
          <a:lstStyle/>
          <a:p>
            <a:pPr>
              <a:defRPr/>
            </a:pPr>
            <a:r>
              <a:rPr lang="de-DE" sz="600" dirty="0">
                <a:solidFill>
                  <a:srgbClr val="004F80"/>
                </a:solidFill>
                <a:latin typeface="BundesSerif Office" pitchFamily="18" charset="0"/>
                <a:ea typeface="+mn-ea"/>
              </a:rPr>
              <a:t>© GIZ</a:t>
            </a:r>
          </a:p>
        </p:txBody>
      </p:sp>
      <p:sp>
        <p:nvSpPr>
          <p:cNvPr id="10" name="Fußzeilenplatzhalter 5">
            <a:extLst>
              <a:ext uri="{FF2B5EF4-FFF2-40B4-BE49-F238E27FC236}">
                <a16:creationId xmlns:a16="http://schemas.microsoft.com/office/drawing/2014/main" id="{83584A4D-E49D-4B17-98AF-B68918BDAB52}"/>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4</a:t>
            </a:fld>
            <a:endParaRPr lang="de-DE" dirty="0">
              <a:solidFill>
                <a:srgbClr val="FFFFFF">
                  <a:lumMod val="50000"/>
                </a:srgbClr>
              </a:solidFill>
            </a:endParaRPr>
          </a:p>
        </p:txBody>
      </p:sp>
    </p:spTree>
    <p:extLst>
      <p:ext uri="{BB962C8B-B14F-4D97-AF65-F5344CB8AC3E}">
        <p14:creationId xmlns:p14="http://schemas.microsoft.com/office/powerpoint/2010/main" val="4292298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7"/>
          <p:cNvSpPr>
            <a:spLocks noChangeArrowheads="1"/>
          </p:cNvSpPr>
          <p:nvPr/>
        </p:nvSpPr>
        <p:spPr bwMode="auto">
          <a:xfrm>
            <a:off x="461203" y="1644506"/>
            <a:ext cx="4542845" cy="4105275"/>
          </a:xfrm>
          <a:prstGeom prst="rect">
            <a:avLst/>
          </a:prstGeom>
          <a:solidFill>
            <a:srgbClr val="76AEB6">
              <a:alpha val="14902"/>
            </a:srgbClr>
          </a:solidFill>
          <a:ln>
            <a:noFill/>
          </a:ln>
        </p:spPr>
        <p:txBody>
          <a:bodyPr anchor="ctr"/>
          <a:lstStyle>
            <a:lvl1pPr>
              <a:tabLst>
                <a:tab pos="0" algn="l"/>
              </a:tabLst>
              <a:defRPr sz="2400">
                <a:solidFill>
                  <a:schemeClr val="tx1"/>
                </a:solidFill>
                <a:latin typeface="Arial" pitchFamily="34" charset="0"/>
                <a:ea typeface="ＭＳ Ｐゴシック" pitchFamily="34" charset="-128"/>
              </a:defRPr>
            </a:lvl1pPr>
            <a:lvl2pPr marL="800100" indent="-342900">
              <a:tabLst>
                <a:tab pos="0" algn="l"/>
              </a:tabLst>
              <a:defRPr sz="2400">
                <a:solidFill>
                  <a:schemeClr val="tx1"/>
                </a:solidFill>
                <a:latin typeface="Arial" pitchFamily="34" charset="0"/>
                <a:ea typeface="ＭＳ Ｐゴシック" pitchFamily="34" charset="-128"/>
              </a:defRPr>
            </a:lvl2pPr>
            <a:lvl3pPr marL="1143000" indent="-228600">
              <a:tabLst>
                <a:tab pos="0" algn="l"/>
              </a:tabLst>
              <a:defRPr sz="2400">
                <a:solidFill>
                  <a:schemeClr val="tx1"/>
                </a:solidFill>
                <a:latin typeface="Arial" pitchFamily="34" charset="0"/>
                <a:ea typeface="ＭＳ Ｐゴシック" pitchFamily="34" charset="-128"/>
              </a:defRPr>
            </a:lvl3pPr>
            <a:lvl4pPr marL="1600200" indent="-228600">
              <a:tabLst>
                <a:tab pos="0" algn="l"/>
              </a:tabLst>
              <a:defRPr sz="2400">
                <a:solidFill>
                  <a:schemeClr val="tx1"/>
                </a:solidFill>
                <a:latin typeface="Arial" pitchFamily="34" charset="0"/>
                <a:ea typeface="ＭＳ Ｐゴシック" pitchFamily="34" charset="-128"/>
              </a:defRPr>
            </a:lvl4pPr>
            <a:lvl5pPr marL="2057400" indent="-228600">
              <a:tabLst>
                <a:tab pos="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Lst>
              <a:defRPr sz="2400">
                <a:solidFill>
                  <a:schemeClr val="tx1"/>
                </a:solidFill>
                <a:latin typeface="Arial" pitchFamily="34" charset="0"/>
                <a:ea typeface="ＭＳ Ｐゴシック" pitchFamily="34" charset="-128"/>
              </a:defRPr>
            </a:lvl9pPr>
          </a:lstStyle>
          <a:p>
            <a:pPr eaLnBrk="1" hangingPunct="1">
              <a:spcBef>
                <a:spcPts val="0"/>
              </a:spcBef>
              <a:spcAft>
                <a:spcPct val="30000"/>
              </a:spcAft>
              <a:buClr>
                <a:srgbClr val="004F80"/>
              </a:buClr>
              <a:buSzPct val="80000"/>
              <a:defRPr/>
            </a:pPr>
            <a:r>
              <a:rPr lang="en-GB" altLang="de-DE" sz="1800" b="1" dirty="0">
                <a:solidFill>
                  <a:srgbClr val="004F80"/>
                </a:solidFill>
                <a:ea typeface="+mn-ea"/>
                <a:cs typeface="Arial" panose="020B0604020202020204" pitchFamily="34" charset="0"/>
              </a:rPr>
              <a:t>On our website you can find:</a:t>
            </a:r>
          </a:p>
          <a:p>
            <a:pPr marL="360000" lvl="1" indent="-273050" eaLnBrk="1" hangingPunct="1">
              <a:spcBef>
                <a:spcPts val="0"/>
              </a:spcBef>
              <a:spcAft>
                <a:spcPct val="30000"/>
              </a:spcAft>
              <a:buClr>
                <a:srgbClr val="004F80"/>
              </a:buClr>
              <a:buSzPct val="80000"/>
              <a:buFont typeface="Wingdings" pitchFamily="2" charset="2"/>
              <a:buChar char="ü"/>
              <a:defRPr/>
            </a:pPr>
            <a:r>
              <a:rPr lang="en-GB" altLang="de-DE" sz="1800" dirty="0">
                <a:solidFill>
                  <a:srgbClr val="004F80"/>
                </a:solidFill>
                <a:cs typeface="Arial" panose="020B0604020202020204" pitchFamily="34" charset="0"/>
              </a:rPr>
              <a:t>Information about technologies made in Germany on a Database</a:t>
            </a:r>
          </a:p>
          <a:p>
            <a:pPr marL="86950" lvl="1" indent="0" eaLnBrk="1" hangingPunct="1">
              <a:spcBef>
                <a:spcPts val="0"/>
              </a:spcBef>
              <a:spcAft>
                <a:spcPct val="30000"/>
              </a:spcAft>
              <a:buClr>
                <a:srgbClr val="004F80"/>
              </a:buClr>
              <a:buSzPct val="80000"/>
              <a:defRPr/>
            </a:pPr>
            <a:endParaRPr lang="en-GB" altLang="de-DE" sz="1800" dirty="0">
              <a:solidFill>
                <a:srgbClr val="004F80"/>
              </a:solidFill>
              <a:cs typeface="Arial" panose="020B0604020202020204" pitchFamily="34" charset="0"/>
            </a:endParaRPr>
          </a:p>
          <a:p>
            <a:pPr marL="360000" lvl="1" indent="-273050" eaLnBrk="1" hangingPunct="1">
              <a:spcBef>
                <a:spcPts val="0"/>
              </a:spcBef>
              <a:spcAft>
                <a:spcPct val="30000"/>
              </a:spcAft>
              <a:buClr>
                <a:srgbClr val="004F80"/>
              </a:buClr>
              <a:buSzPct val="80000"/>
              <a:buFont typeface="Wingdings" pitchFamily="2" charset="2"/>
              <a:buChar char="ü"/>
              <a:defRPr/>
            </a:pPr>
            <a:r>
              <a:rPr lang="en-GB" altLang="de-DE" sz="1800" dirty="0">
                <a:solidFill>
                  <a:srgbClr val="004F80"/>
                </a:solidFill>
                <a:cs typeface="Arial" panose="020B0604020202020204" pitchFamily="34" charset="0"/>
              </a:rPr>
              <a:t>Current news and upcoming events</a:t>
            </a:r>
          </a:p>
          <a:p>
            <a:pPr marL="86950" lvl="1" indent="0" eaLnBrk="1" hangingPunct="1">
              <a:spcBef>
                <a:spcPts val="0"/>
              </a:spcBef>
              <a:spcAft>
                <a:spcPct val="30000"/>
              </a:spcAft>
              <a:buClr>
                <a:srgbClr val="004F80"/>
              </a:buClr>
              <a:buSzPct val="80000"/>
              <a:defRPr/>
            </a:pPr>
            <a:endParaRPr lang="en-GB" altLang="de-DE" sz="1800" dirty="0">
              <a:solidFill>
                <a:srgbClr val="004F80"/>
              </a:solidFill>
              <a:cs typeface="Arial" panose="020B0604020202020204" pitchFamily="34" charset="0"/>
            </a:endParaRPr>
          </a:p>
          <a:p>
            <a:pPr marL="360000" lvl="1" indent="-273050" eaLnBrk="1" hangingPunct="1">
              <a:spcBef>
                <a:spcPts val="0"/>
              </a:spcBef>
              <a:spcAft>
                <a:spcPct val="30000"/>
              </a:spcAft>
              <a:buClr>
                <a:srgbClr val="004F80"/>
              </a:buClr>
              <a:buSzPct val="80000"/>
              <a:buFont typeface="Wingdings" pitchFamily="2" charset="2"/>
              <a:buChar char="ü"/>
              <a:defRPr/>
            </a:pPr>
            <a:r>
              <a:rPr lang="en-GB" altLang="de-DE" sz="1800" b="1" dirty="0">
                <a:solidFill>
                  <a:srgbClr val="004F80"/>
                </a:solidFill>
                <a:cs typeface="Arial" panose="020B0604020202020204" pitchFamily="34" charset="0"/>
                <a:hlinkClick r:id="rId3"/>
              </a:rPr>
              <a:t>www.german-energy-solutions.de</a:t>
            </a:r>
            <a:r>
              <a:rPr lang="en-GB" altLang="de-DE" sz="1800" b="1" dirty="0">
                <a:solidFill>
                  <a:srgbClr val="004F80"/>
                </a:solidFill>
                <a:cs typeface="Arial" panose="020B0604020202020204" pitchFamily="34" charset="0"/>
              </a:rPr>
              <a:t> </a:t>
            </a:r>
          </a:p>
          <a:p>
            <a:pPr marL="86950" lvl="1" indent="0" eaLnBrk="1" hangingPunct="1">
              <a:spcBef>
                <a:spcPts val="0"/>
              </a:spcBef>
              <a:spcAft>
                <a:spcPct val="30000"/>
              </a:spcAft>
              <a:buClr>
                <a:srgbClr val="004F80"/>
              </a:buClr>
              <a:buSzPct val="80000"/>
              <a:defRPr/>
            </a:pPr>
            <a:endParaRPr lang="en-GB" altLang="de-DE" sz="1800" b="1" dirty="0">
              <a:solidFill>
                <a:srgbClr val="004F80"/>
              </a:solidFill>
              <a:cs typeface="Arial" panose="020B0604020202020204" pitchFamily="34" charset="0"/>
            </a:endParaRPr>
          </a:p>
          <a:p>
            <a:pPr marL="360000" lvl="1" indent="-273050" eaLnBrk="1" hangingPunct="1">
              <a:spcBef>
                <a:spcPts val="0"/>
              </a:spcBef>
              <a:spcAft>
                <a:spcPct val="30000"/>
              </a:spcAft>
              <a:buClr>
                <a:srgbClr val="004F80"/>
              </a:buClr>
              <a:buSzPct val="80000"/>
              <a:buFont typeface="Wingdings" pitchFamily="2" charset="2"/>
              <a:buChar char="ü"/>
              <a:defRPr/>
            </a:pPr>
            <a:r>
              <a:rPr lang="en-GB" sz="1800" dirty="0">
                <a:solidFill>
                  <a:srgbClr val="004F80"/>
                </a:solidFill>
                <a:cs typeface="Arial" panose="020B0604020202020204" pitchFamily="34" charset="0"/>
              </a:rPr>
              <a:t>You may also always contact us!</a:t>
            </a:r>
          </a:p>
        </p:txBody>
      </p:sp>
      <p:sp>
        <p:nvSpPr>
          <p:cNvPr id="17411" name="Rectangle 3"/>
          <p:cNvSpPr>
            <a:spLocks noChangeArrowheads="1"/>
          </p:cNvSpPr>
          <p:nvPr/>
        </p:nvSpPr>
        <p:spPr bwMode="auto">
          <a:xfrm>
            <a:off x="7810500" y="4048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de-DE"/>
          </a:p>
        </p:txBody>
      </p:sp>
      <p:sp>
        <p:nvSpPr>
          <p:cNvPr id="17412" name="Rectangle 4"/>
          <p:cNvSpPr>
            <a:spLocks noGrp="1" noChangeArrowheads="1"/>
          </p:cNvSpPr>
          <p:nvPr>
            <p:ph type="ctrTitle"/>
          </p:nvPr>
        </p:nvSpPr>
        <p:spPr/>
        <p:txBody>
          <a:bodyPr/>
          <a:lstStyle/>
          <a:p>
            <a:pPr eaLnBrk="1" hangingPunct="1"/>
            <a:r>
              <a:rPr lang="en-GB" altLang="de-DE" dirty="0"/>
              <a:t>Information about Events and German companies </a:t>
            </a:r>
          </a:p>
        </p:txBody>
      </p:sp>
      <p:pic>
        <p:nvPicPr>
          <p:cNvPr id="3" name="Bildplatzhalter 2"/>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t="198" b="198"/>
          <a:stretch>
            <a:fillRect/>
          </a:stretch>
        </p:blipFill>
        <p:spPr>
          <a:xfrm>
            <a:off x="5775600" y="4041280"/>
            <a:ext cx="2880000" cy="1908000"/>
          </a:xfrm>
        </p:spPr>
      </p:pic>
      <p:pic>
        <p:nvPicPr>
          <p:cNvPr id="6" name="Grafik 5">
            <a:extLst>
              <a:ext uri="{FF2B5EF4-FFF2-40B4-BE49-F238E27FC236}">
                <a16:creationId xmlns:a16="http://schemas.microsoft.com/office/drawing/2014/main" id="{534F15AD-98C1-40F3-AB34-480206903447}"/>
              </a:ext>
            </a:extLst>
          </p:cNvPr>
          <p:cNvPicPr>
            <a:picLocks noChangeAspect="1"/>
          </p:cNvPicPr>
          <p:nvPr/>
        </p:nvPicPr>
        <p:blipFill>
          <a:blip r:embed="rId5"/>
          <a:stretch>
            <a:fillRect/>
          </a:stretch>
        </p:blipFill>
        <p:spPr>
          <a:xfrm>
            <a:off x="5508104" y="1047688"/>
            <a:ext cx="3332620" cy="2957376"/>
          </a:xfrm>
          <a:prstGeom prst="rect">
            <a:avLst/>
          </a:prstGeom>
        </p:spPr>
      </p:pic>
      <p:sp>
        <p:nvSpPr>
          <p:cNvPr id="7" name="Fußzeilenplatzhalter 5">
            <a:extLst>
              <a:ext uri="{FF2B5EF4-FFF2-40B4-BE49-F238E27FC236}">
                <a16:creationId xmlns:a16="http://schemas.microsoft.com/office/drawing/2014/main" id="{082D931E-4A50-49A1-BD40-17437137EF3E}"/>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5</a:t>
            </a:fld>
            <a:endParaRPr lang="de-DE" dirty="0">
              <a:solidFill>
                <a:srgbClr val="FFFFFF">
                  <a:lumMod val="50000"/>
                </a:srgbClr>
              </a:solidFill>
            </a:endParaRPr>
          </a:p>
        </p:txBody>
      </p:sp>
    </p:spTree>
    <p:extLst>
      <p:ext uri="{BB962C8B-B14F-4D97-AF65-F5344CB8AC3E}">
        <p14:creationId xmlns:p14="http://schemas.microsoft.com/office/powerpoint/2010/main" val="4015768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467544" y="476672"/>
            <a:ext cx="7848872" cy="504056"/>
          </a:xfrm>
        </p:spPr>
        <p:txBody>
          <a:bodyPr/>
          <a:lstStyle/>
          <a:p>
            <a:r>
              <a:rPr lang="en-GB" dirty="0">
                <a:latin typeface="Arial" panose="020B0604020202020204" pitchFamily="34" charset="0"/>
                <a:cs typeface="Arial" panose="020B0604020202020204" pitchFamily="34" charset="0"/>
              </a:rPr>
              <a:t>What is the Energiewende?</a:t>
            </a:r>
            <a:endParaRPr lang="de-DE" dirty="0">
              <a:latin typeface="Arial" panose="020B0604020202020204" pitchFamily="34" charset="0"/>
              <a:cs typeface="Arial" panose="020B0604020202020204" pitchFamily="34" charset="0"/>
            </a:endParaRPr>
          </a:p>
        </p:txBody>
      </p:sp>
      <p:pic>
        <p:nvPicPr>
          <p:cNvPr id="5" name="Immagine 15"/>
          <p:cNvPicPr>
            <a:picLocks noChangeAspect="1"/>
          </p:cNvPicPr>
          <p:nvPr/>
        </p:nvPicPr>
        <p:blipFill>
          <a:blip r:embed="rId3" cstate="print">
            <a:extLst>
              <a:ext uri="{28A0092B-C50C-407E-A947-70E740481C1C}">
                <a14:useLocalDpi xmlns:a14="http://schemas.microsoft.com/office/drawing/2010/main" val="0"/>
              </a:ext>
            </a:extLst>
          </a:blip>
          <a:srcRect t="69661"/>
          <a:stretch>
            <a:fillRect/>
          </a:stretch>
        </p:blipFill>
        <p:spPr>
          <a:xfrm>
            <a:off x="899592" y="980728"/>
            <a:ext cx="7488832" cy="1317147"/>
          </a:xfrm>
          <a:prstGeom prst="rect">
            <a:avLst/>
          </a:prstGeom>
        </p:spPr>
      </p:pic>
      <p:pic>
        <p:nvPicPr>
          <p:cNvPr id="6" name="Picture 2" descr="C:\Users\lscharlach.RENAC\Desktop\AA_Energiewende_1_Overview_Export_Ini_BB_v1_R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73070"/>
            <a:ext cx="9144000" cy="2905125"/>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467544" y="5292497"/>
            <a:ext cx="8280920" cy="646331"/>
          </a:xfrm>
          <a:prstGeom prst="rect">
            <a:avLst/>
          </a:prstGeom>
        </p:spPr>
        <p:txBody>
          <a:bodyPr wrap="square">
            <a:spAutoFit/>
          </a:bodyPr>
          <a:lstStyle/>
          <a:p>
            <a:r>
              <a:rPr lang="en-GB" sz="1800" kern="0" dirty="0">
                <a:solidFill>
                  <a:srgbClr val="004F80"/>
                </a:solidFill>
                <a:latin typeface="Arial" panose="020B0604020202020204" pitchFamily="34" charset="0"/>
                <a:cs typeface="Arial" panose="020B0604020202020204" pitchFamily="34" charset="0"/>
              </a:rPr>
              <a:t>The Energiewende is a fundamental transformation of the energy system and re-alignment of energy policy. It is multidimensional and affects many areas.</a:t>
            </a:r>
          </a:p>
        </p:txBody>
      </p:sp>
      <p:sp>
        <p:nvSpPr>
          <p:cNvPr id="8" name="Fußzeilenplatzhalter 5">
            <a:extLst>
              <a:ext uri="{FF2B5EF4-FFF2-40B4-BE49-F238E27FC236}">
                <a16:creationId xmlns:a16="http://schemas.microsoft.com/office/drawing/2014/main" id="{33D3E1C3-6248-45A1-A9EE-0F325BA2E046}"/>
              </a:ext>
            </a:extLst>
          </p:cNvPr>
          <p:cNvSpPr txBox="1">
            <a:spLocks/>
          </p:cNvSpPr>
          <p:nvPr/>
        </p:nvSpPr>
        <p:spPr>
          <a:xfrm>
            <a:off x="8180784" y="6461720"/>
            <a:ext cx="627216" cy="243707"/>
          </a:xfrm>
          <a:prstGeom prst="rect">
            <a:avLst/>
          </a:prstGeom>
        </p:spPr>
        <p:txBody>
          <a:bodyPr/>
          <a:lstStyle>
            <a:defPPr>
              <a:defRPr lang="de-DE"/>
            </a:defPPr>
            <a:lvl1pPr algn="r" rtl="0" eaLnBrk="0" fontAlgn="base" hangingPunct="0">
              <a:spcBef>
                <a:spcPct val="0"/>
              </a:spcBef>
              <a:spcAft>
                <a:spcPct val="0"/>
              </a:spcAft>
              <a:defRPr sz="700" kern="1200">
                <a:solidFill>
                  <a:schemeClr val="bg1">
                    <a:lumMod val="50000"/>
                  </a:schemeClr>
                </a:solidFill>
                <a:latin typeface="Arial"/>
                <a:ea typeface="ＭＳ Ｐゴシック" pitchFamily="34" charset="-128"/>
                <a:cs typeface="Arial"/>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r>
              <a:rPr lang="de-DE">
                <a:solidFill>
                  <a:srgbClr val="FFFFFF">
                    <a:lumMod val="50000"/>
                  </a:srgbClr>
                </a:solidFill>
              </a:rPr>
              <a:t>Seite </a:t>
            </a:r>
            <a:fld id="{8CAB733D-9E84-9F44-9136-8F006C5FEB75}" type="slidenum">
              <a:rPr lang="de-DE" smtClean="0">
                <a:solidFill>
                  <a:srgbClr val="FFFFFF">
                    <a:lumMod val="50000"/>
                  </a:srgbClr>
                </a:solidFill>
              </a:rPr>
              <a:pPr/>
              <a:t>6</a:t>
            </a:fld>
            <a:endParaRPr lang="de-DE" dirty="0">
              <a:solidFill>
                <a:srgbClr val="FFFFFF">
                  <a:lumMod val="50000"/>
                </a:srgbClr>
              </a:solidFill>
            </a:endParaRPr>
          </a:p>
        </p:txBody>
      </p:sp>
    </p:spTree>
    <p:extLst>
      <p:ext uri="{BB962C8B-B14F-4D97-AF65-F5344CB8AC3E}">
        <p14:creationId xmlns:p14="http://schemas.microsoft.com/office/powerpoint/2010/main" val="990044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DA906FD5-4C23-4599-8BA3-8BF81793E7A1}"/>
              </a:ext>
            </a:extLst>
          </p:cNvPr>
          <p:cNvSpPr>
            <a:spLocks noGrp="1"/>
          </p:cNvSpPr>
          <p:nvPr>
            <p:ph type="ctrTitle"/>
          </p:nvPr>
        </p:nvSpPr>
        <p:spPr>
          <a:xfrm>
            <a:off x="467544" y="476672"/>
            <a:ext cx="6696744" cy="980728"/>
          </a:xfrm>
        </p:spPr>
        <p:txBody>
          <a:bodyPr/>
          <a:lstStyle/>
          <a:p>
            <a:r>
              <a:rPr lang="en-GB" dirty="0">
                <a:latin typeface="Arial" panose="020B0604020202020204" pitchFamily="34" charset="0"/>
                <a:cs typeface="Arial" panose="020B0604020202020204" pitchFamily="34" charset="0"/>
              </a:rPr>
              <a:t>Objectives of the energy transition </a:t>
            </a:r>
          </a:p>
        </p:txBody>
      </p:sp>
      <p:sp>
        <p:nvSpPr>
          <p:cNvPr id="7" name="Textplatzhalter 1">
            <a:extLst>
              <a:ext uri="{FF2B5EF4-FFF2-40B4-BE49-F238E27FC236}">
                <a16:creationId xmlns:a16="http://schemas.microsoft.com/office/drawing/2014/main" id="{1942F0E2-5647-4E7F-99EF-61A1D3D27E0F}"/>
              </a:ext>
            </a:extLst>
          </p:cNvPr>
          <p:cNvSpPr txBox="1">
            <a:spLocks/>
          </p:cNvSpPr>
          <p:nvPr/>
        </p:nvSpPr>
        <p:spPr>
          <a:xfrm>
            <a:off x="869480" y="5309238"/>
            <a:ext cx="7772401" cy="367200"/>
          </a:xfrm>
          <a:prstGeom prst="rect">
            <a:avLst/>
          </a:prstGeom>
        </p:spPr>
        <p:txBody>
          <a:bodyPr/>
          <a:lstStyle>
            <a:lvl1pPr marL="342900" indent="-342900" algn="l" rtl="0" eaLnBrk="1" fontAlgn="base" hangingPunct="1">
              <a:spcBef>
                <a:spcPct val="20000"/>
              </a:spcBef>
              <a:spcAft>
                <a:spcPct val="0"/>
              </a:spcAft>
              <a:buBlip>
                <a:blip r:embed="rId3"/>
              </a:buBlip>
              <a:defRPr sz="2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SzPct val="90000"/>
              <a:buBlip>
                <a:blip r:embed="rId3"/>
              </a:buBlip>
              <a:defRPr>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SzPct val="85000"/>
              <a:buBlip>
                <a:blip r:embed="rId3"/>
              </a:buBlip>
              <a:defRPr sz="1600">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SzPct val="85000"/>
              <a:buBlip>
                <a:blip r:embed="rId3"/>
              </a:buBlip>
              <a:defRPr sz="1600">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SzPct val="85000"/>
              <a:buBlip>
                <a:blip r:embed="rId3"/>
              </a:buBlip>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SzPct val="85000"/>
              <a:buBlip>
                <a:blip r:embed="rId3"/>
              </a:buBlip>
              <a:defRPr sz="1600">
                <a:solidFill>
                  <a:schemeClr val="tx1"/>
                </a:solidFill>
                <a:latin typeface="+mn-lt"/>
              </a:defRPr>
            </a:lvl6pPr>
            <a:lvl7pPr marL="2971800" indent="-228600" algn="l" rtl="0" eaLnBrk="1" fontAlgn="base" hangingPunct="1">
              <a:spcBef>
                <a:spcPct val="20000"/>
              </a:spcBef>
              <a:spcAft>
                <a:spcPct val="0"/>
              </a:spcAft>
              <a:buSzPct val="85000"/>
              <a:buBlip>
                <a:blip r:embed="rId3"/>
              </a:buBlip>
              <a:defRPr sz="1600">
                <a:solidFill>
                  <a:schemeClr val="tx1"/>
                </a:solidFill>
                <a:latin typeface="+mn-lt"/>
              </a:defRPr>
            </a:lvl7pPr>
            <a:lvl8pPr marL="3429000" indent="-228600" algn="l" rtl="0" eaLnBrk="1" fontAlgn="base" hangingPunct="1">
              <a:spcBef>
                <a:spcPct val="20000"/>
              </a:spcBef>
              <a:spcAft>
                <a:spcPct val="0"/>
              </a:spcAft>
              <a:buSzPct val="85000"/>
              <a:buBlip>
                <a:blip r:embed="rId3"/>
              </a:buBlip>
              <a:defRPr sz="1600">
                <a:solidFill>
                  <a:schemeClr val="tx1"/>
                </a:solidFill>
                <a:latin typeface="+mn-lt"/>
              </a:defRPr>
            </a:lvl8pPr>
            <a:lvl9pPr marL="3886200" indent="-228600" algn="l" rtl="0" eaLnBrk="1" fontAlgn="base" hangingPunct="1">
              <a:spcBef>
                <a:spcPct val="20000"/>
              </a:spcBef>
              <a:spcAft>
                <a:spcPct val="0"/>
              </a:spcAft>
              <a:buSzPct val="85000"/>
              <a:buBlip>
                <a:blip r:embed="rId3"/>
              </a:buBlip>
              <a:defRPr sz="1600">
                <a:solidFill>
                  <a:schemeClr val="tx1"/>
                </a:solidFill>
                <a:latin typeface="+mn-lt"/>
              </a:defRPr>
            </a:lvl9pPr>
          </a:lstStyle>
          <a:p>
            <a:pPr marL="0" indent="0">
              <a:buNone/>
            </a:pPr>
            <a:r>
              <a:rPr lang="en-GB" sz="1800" dirty="0">
                <a:solidFill>
                  <a:srgbClr val="153E5B"/>
                </a:solidFill>
              </a:rPr>
              <a:t> </a:t>
            </a:r>
            <a:r>
              <a:rPr lang="en-GB" sz="1800" i="1" dirty="0">
                <a:solidFill>
                  <a:srgbClr val="153E5B"/>
                </a:solidFill>
              </a:rPr>
              <a:t>Reliability, </a:t>
            </a:r>
            <a:r>
              <a:rPr lang="en-GB" sz="1800" i="1" dirty="0">
                <a:solidFill>
                  <a:srgbClr val="939EAE"/>
                </a:solidFill>
              </a:rPr>
              <a:t>af</a:t>
            </a:r>
            <a:r>
              <a:rPr lang="en-GB" sz="1800" i="1" kern="1200" dirty="0">
                <a:solidFill>
                  <a:srgbClr val="939EAE"/>
                </a:solidFill>
              </a:rPr>
              <a:t>fordability</a:t>
            </a:r>
            <a:r>
              <a:rPr lang="en-GB" sz="1800" i="1" kern="1200" dirty="0"/>
              <a:t>, and </a:t>
            </a:r>
            <a:r>
              <a:rPr lang="en-GB" sz="1800" i="1" kern="1200" dirty="0">
                <a:solidFill>
                  <a:srgbClr val="111F62"/>
                </a:solidFill>
              </a:rPr>
              <a:t>environmental protection </a:t>
            </a:r>
            <a:r>
              <a:rPr lang="en-GB" sz="1800" i="1" kern="1200" dirty="0"/>
              <a:t>are interlinked and the ultimate objectives of the Energiewende and German energy policy.</a:t>
            </a:r>
            <a:r>
              <a:rPr lang="en-GB" sz="1800" i="1" dirty="0"/>
              <a:t> </a:t>
            </a:r>
            <a:endParaRPr lang="en-GB" sz="1800" i="1" kern="0" dirty="0"/>
          </a:p>
        </p:txBody>
      </p:sp>
      <p:sp>
        <p:nvSpPr>
          <p:cNvPr id="3" name="Gleichschenkliges Dreieck 2">
            <a:extLst>
              <a:ext uri="{FF2B5EF4-FFF2-40B4-BE49-F238E27FC236}">
                <a16:creationId xmlns:a16="http://schemas.microsoft.com/office/drawing/2014/main" id="{CA97437B-2DAF-4EA8-AA48-968A839357DC}"/>
              </a:ext>
            </a:extLst>
          </p:cNvPr>
          <p:cNvSpPr/>
          <p:nvPr/>
        </p:nvSpPr>
        <p:spPr>
          <a:xfrm>
            <a:off x="1995534" y="3229578"/>
            <a:ext cx="2402360" cy="2066936"/>
          </a:xfrm>
          <a:prstGeom prst="triangle">
            <a:avLst/>
          </a:prstGeom>
          <a:solidFill>
            <a:srgbClr val="4C6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Arial" panose="020B0604020202020204" pitchFamily="34" charset="0"/>
                <a:cs typeface="Arial" panose="020B0604020202020204" pitchFamily="34" charset="0"/>
              </a:rPr>
              <a:t>Secure energy supply</a:t>
            </a:r>
          </a:p>
        </p:txBody>
      </p:sp>
      <p:sp>
        <p:nvSpPr>
          <p:cNvPr id="10" name="Gleichschenkliges Dreieck 9">
            <a:extLst>
              <a:ext uri="{FF2B5EF4-FFF2-40B4-BE49-F238E27FC236}">
                <a16:creationId xmlns:a16="http://schemas.microsoft.com/office/drawing/2014/main" id="{5E12D12F-2BC1-4F47-B68F-4E569CAE5D61}"/>
              </a:ext>
            </a:extLst>
          </p:cNvPr>
          <p:cNvSpPr/>
          <p:nvPr/>
        </p:nvSpPr>
        <p:spPr>
          <a:xfrm>
            <a:off x="3218418" y="1124744"/>
            <a:ext cx="2402360" cy="2066936"/>
          </a:xfrm>
          <a:prstGeom prst="triangle">
            <a:avLst/>
          </a:prstGeom>
          <a:solidFill>
            <a:srgbClr val="CBD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Arial" panose="020B0604020202020204" pitchFamily="34" charset="0"/>
                <a:cs typeface="Arial" panose="020B0604020202020204" pitchFamily="34" charset="0"/>
              </a:rPr>
              <a:t>Affordable energy supply</a:t>
            </a:r>
          </a:p>
        </p:txBody>
      </p:sp>
      <p:sp>
        <p:nvSpPr>
          <p:cNvPr id="11" name="Gleichschenkliges Dreieck 10">
            <a:extLst>
              <a:ext uri="{FF2B5EF4-FFF2-40B4-BE49-F238E27FC236}">
                <a16:creationId xmlns:a16="http://schemas.microsoft.com/office/drawing/2014/main" id="{FEF83A04-57E0-4F43-8378-D65CA5DBE265}"/>
              </a:ext>
            </a:extLst>
          </p:cNvPr>
          <p:cNvSpPr/>
          <p:nvPr/>
        </p:nvSpPr>
        <p:spPr>
          <a:xfrm>
            <a:off x="4441304" y="3229578"/>
            <a:ext cx="2402360" cy="2066936"/>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Arial" panose="020B0604020202020204" pitchFamily="34" charset="0"/>
                <a:cs typeface="Arial" panose="020B0604020202020204" pitchFamily="34" charset="0"/>
              </a:rPr>
              <a:t>Clean energy supply</a:t>
            </a:r>
          </a:p>
        </p:txBody>
      </p:sp>
      <p:sp>
        <p:nvSpPr>
          <p:cNvPr id="4" name="Rechteck 3">
            <a:extLst>
              <a:ext uri="{FF2B5EF4-FFF2-40B4-BE49-F238E27FC236}">
                <a16:creationId xmlns:a16="http://schemas.microsoft.com/office/drawing/2014/main" id="{9E713205-2314-4A51-B60C-9FD79B015225}"/>
              </a:ext>
            </a:extLst>
          </p:cNvPr>
          <p:cNvSpPr/>
          <p:nvPr/>
        </p:nvSpPr>
        <p:spPr>
          <a:xfrm>
            <a:off x="3672172" y="3592563"/>
            <a:ext cx="153826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rgbClr val="172983"/>
                </a:solidFill>
                <a:latin typeface="Arial" panose="020B0604020202020204" pitchFamily="34" charset="0"/>
                <a:cs typeface="Arial" panose="020B0604020202020204" pitchFamily="34" charset="0"/>
              </a:rPr>
              <a:t>Energy Transition </a:t>
            </a:r>
          </a:p>
        </p:txBody>
      </p:sp>
      <p:sp>
        <p:nvSpPr>
          <p:cNvPr id="16" name="Foliennummernplatzhalter 4">
            <a:extLst>
              <a:ext uri="{FF2B5EF4-FFF2-40B4-BE49-F238E27FC236}">
                <a16:creationId xmlns:a16="http://schemas.microsoft.com/office/drawing/2014/main" id="{1891C8F5-5276-48BE-A5B9-D8CCB8EB2C47}"/>
              </a:ext>
            </a:extLst>
          </p:cNvPr>
          <p:cNvSpPr txBox="1">
            <a:spLocks/>
          </p:cNvSpPr>
          <p:nvPr/>
        </p:nvSpPr>
        <p:spPr bwMode="white">
          <a:xfrm>
            <a:off x="7312025" y="6489700"/>
            <a:ext cx="8794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defPPr>
              <a:defRPr lang="de-DE"/>
            </a:defPPr>
            <a:lvl1pPr algn="ctr" rtl="0" fontAlgn="base">
              <a:spcBef>
                <a:spcPct val="0"/>
              </a:spcBef>
              <a:spcAft>
                <a:spcPct val="0"/>
              </a:spcAft>
              <a:defRPr sz="1200" b="1" kern="1200">
                <a:solidFill>
                  <a:schemeClr val="bg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5DDDDED7-290D-490E-84A4-0EC6E3B5D60A}" type="slidenum">
              <a:rPr lang="en-GB" smtClean="0">
                <a:solidFill>
                  <a:srgbClr val="FFFFFF"/>
                </a:solidFill>
              </a:rPr>
              <a:pPr>
                <a:defRPr/>
              </a:pPr>
              <a:t>7</a:t>
            </a:fld>
            <a:endParaRPr lang="en-GB" dirty="0">
              <a:solidFill>
                <a:srgbClr val="FFFFFF"/>
              </a:solidFill>
            </a:endParaRPr>
          </a:p>
        </p:txBody>
      </p:sp>
      <p:sp>
        <p:nvSpPr>
          <p:cNvPr id="9" name="Fußzeilenplatzhalter 5">
            <a:extLst>
              <a:ext uri="{FF2B5EF4-FFF2-40B4-BE49-F238E27FC236}">
                <a16:creationId xmlns:a16="http://schemas.microsoft.com/office/drawing/2014/main" id="{740136FD-45CF-4F79-902F-9CADE8BB9621}"/>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7</a:t>
            </a:fld>
            <a:endParaRPr lang="de-DE" dirty="0">
              <a:solidFill>
                <a:srgbClr val="FFFFFF">
                  <a:lumMod val="50000"/>
                </a:srgbClr>
              </a:solidFill>
            </a:endParaRPr>
          </a:p>
        </p:txBody>
      </p:sp>
    </p:spTree>
    <p:extLst>
      <p:ext uri="{BB962C8B-B14F-4D97-AF65-F5344CB8AC3E}">
        <p14:creationId xmlns:p14="http://schemas.microsoft.com/office/powerpoint/2010/main" val="3625348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subTitle" idx="1"/>
          </p:nvPr>
        </p:nvSpPr>
        <p:spPr>
          <a:xfrm>
            <a:off x="323528" y="4869160"/>
            <a:ext cx="8511792" cy="504056"/>
          </a:xfrm>
        </p:spPr>
        <p:txBody>
          <a:bodyPr/>
          <a:lstStyle/>
          <a:p>
            <a:r>
              <a:rPr lang="en-GB" dirty="0"/>
              <a:t>The energy transition triad combines efficiency, direct use of renewables and sector coupling</a:t>
            </a:r>
          </a:p>
        </p:txBody>
      </p:sp>
      <p:sp>
        <p:nvSpPr>
          <p:cNvPr id="2" name="Titel 1"/>
          <p:cNvSpPr>
            <a:spLocks noGrp="1"/>
          </p:cNvSpPr>
          <p:nvPr>
            <p:ph type="ctrTitle"/>
          </p:nvPr>
        </p:nvSpPr>
        <p:spPr>
          <a:xfrm>
            <a:off x="467544" y="476672"/>
            <a:ext cx="6336704" cy="980728"/>
          </a:xfrm>
        </p:spPr>
        <p:txBody>
          <a:bodyPr/>
          <a:lstStyle/>
          <a:p>
            <a:r>
              <a:rPr lang="en-GB" dirty="0">
                <a:latin typeface="Arial" panose="020B0604020202020204" pitchFamily="34" charset="0"/>
                <a:cs typeface="Arial" panose="020B0604020202020204" pitchFamily="34" charset="0"/>
              </a:rPr>
              <a:t>Cornerstones of the Energiewende </a:t>
            </a:r>
          </a:p>
        </p:txBody>
      </p:sp>
      <p:pic>
        <p:nvPicPr>
          <p:cNvPr id="14" name="Grafik 13"/>
          <p:cNvPicPr>
            <a:picLocks noChangeAspect="1"/>
          </p:cNvPicPr>
          <p:nvPr/>
        </p:nvPicPr>
        <p:blipFill>
          <a:blip r:embed="rId3"/>
          <a:stretch>
            <a:fillRect/>
          </a:stretch>
        </p:blipFill>
        <p:spPr>
          <a:xfrm>
            <a:off x="721266" y="1845227"/>
            <a:ext cx="2052000" cy="2591885"/>
          </a:xfrm>
          <a:prstGeom prst="rect">
            <a:avLst/>
          </a:prstGeom>
          <a:ln>
            <a:noFill/>
          </a:ln>
        </p:spPr>
      </p:pic>
      <p:pic>
        <p:nvPicPr>
          <p:cNvPr id="18" name="Grafik 17"/>
          <p:cNvPicPr>
            <a:picLocks noChangeAspect="1"/>
          </p:cNvPicPr>
          <p:nvPr/>
        </p:nvPicPr>
        <p:blipFill rotWithShape="1">
          <a:blip r:embed="rId4"/>
          <a:srcRect t="8656" b="4575"/>
          <a:stretch/>
        </p:blipFill>
        <p:spPr>
          <a:xfrm>
            <a:off x="3409329" y="1766106"/>
            <a:ext cx="2052000" cy="2671006"/>
          </a:xfrm>
          <a:prstGeom prst="rect">
            <a:avLst/>
          </a:prstGeom>
          <a:ln>
            <a:noFill/>
          </a:ln>
        </p:spPr>
      </p:pic>
      <p:pic>
        <p:nvPicPr>
          <p:cNvPr id="22" name="Grafik 21"/>
          <p:cNvPicPr>
            <a:picLocks noChangeAspect="1"/>
          </p:cNvPicPr>
          <p:nvPr/>
        </p:nvPicPr>
        <p:blipFill rotWithShape="1">
          <a:blip r:embed="rId5"/>
          <a:srcRect l="87" t="4919" b="7990"/>
          <a:stretch/>
        </p:blipFill>
        <p:spPr>
          <a:xfrm>
            <a:off x="6099175" y="1753272"/>
            <a:ext cx="2052433" cy="2683840"/>
          </a:xfrm>
          <a:prstGeom prst="rect">
            <a:avLst/>
          </a:prstGeom>
        </p:spPr>
      </p:pic>
      <p:sp>
        <p:nvSpPr>
          <p:cNvPr id="8" name="Rectangle 8"/>
          <p:cNvSpPr/>
          <p:nvPr/>
        </p:nvSpPr>
        <p:spPr>
          <a:xfrm>
            <a:off x="721267" y="1177207"/>
            <a:ext cx="205200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r>
              <a:rPr lang="en-GB" b="1" dirty="0">
                <a:solidFill>
                  <a:srgbClr val="004F80"/>
                </a:solidFill>
                <a:latin typeface="Arial" panose="020B0604020202020204" pitchFamily="34" charset="0"/>
                <a:cs typeface="Arial" panose="020B0604020202020204" pitchFamily="34" charset="0"/>
              </a:rPr>
              <a:t>Efficiency first</a:t>
            </a:r>
          </a:p>
        </p:txBody>
      </p:sp>
      <p:sp>
        <p:nvSpPr>
          <p:cNvPr id="9" name="Rectangle 37"/>
          <p:cNvSpPr/>
          <p:nvPr/>
        </p:nvSpPr>
        <p:spPr>
          <a:xfrm>
            <a:off x="3409330" y="1177207"/>
            <a:ext cx="205200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r>
              <a:rPr lang="en-GB" b="1" dirty="0">
                <a:solidFill>
                  <a:srgbClr val="004F80"/>
                </a:solidFill>
                <a:latin typeface="Arial" panose="020B0604020202020204" pitchFamily="34" charset="0"/>
                <a:cs typeface="Arial" panose="020B0604020202020204" pitchFamily="34" charset="0"/>
              </a:rPr>
              <a:t>Direct use of renewables</a:t>
            </a:r>
          </a:p>
        </p:txBody>
      </p:sp>
      <p:sp>
        <p:nvSpPr>
          <p:cNvPr id="10" name="Rectangle 38"/>
          <p:cNvSpPr/>
          <p:nvPr/>
        </p:nvSpPr>
        <p:spPr>
          <a:xfrm>
            <a:off x="6099609" y="1177207"/>
            <a:ext cx="205200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r>
              <a:rPr lang="en-GB" b="1" dirty="0">
                <a:solidFill>
                  <a:srgbClr val="004F80"/>
                </a:solidFill>
                <a:latin typeface="Arial" panose="020B0604020202020204" pitchFamily="34" charset="0"/>
                <a:cs typeface="Arial" panose="020B0604020202020204" pitchFamily="34" charset="0"/>
              </a:rPr>
              <a:t>Sector coupling</a:t>
            </a:r>
          </a:p>
        </p:txBody>
      </p:sp>
      <p:sp>
        <p:nvSpPr>
          <p:cNvPr id="12" name="Textplatzhalter 7"/>
          <p:cNvSpPr>
            <a:spLocks noGrp="1"/>
          </p:cNvSpPr>
          <p:nvPr/>
        </p:nvSpPr>
        <p:spPr bwMode="auto">
          <a:xfrm>
            <a:off x="6300192" y="5409220"/>
            <a:ext cx="2195736"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None/>
              <a:defRPr sz="900" i="1" baseline="0">
                <a:solidFill>
                  <a:schemeClr val="tx1"/>
                </a:solidFill>
                <a:latin typeface="+mn-lt"/>
                <a:ea typeface="+mn-ea"/>
                <a:cs typeface="+mn-cs"/>
              </a:defRPr>
            </a:lvl1pPr>
            <a:lvl2pPr marL="742950" indent="-285750" algn="l" rtl="0" eaLnBrk="1" fontAlgn="base" hangingPunct="1">
              <a:spcBef>
                <a:spcPct val="20000"/>
              </a:spcBef>
              <a:spcAft>
                <a:spcPct val="0"/>
              </a:spcAft>
              <a:buSzPct val="90000"/>
              <a:buBlip>
                <a:blip r:embed="rId6"/>
              </a:buBlip>
              <a:defRPr>
                <a:solidFill>
                  <a:schemeClr val="tx1"/>
                </a:solidFill>
                <a:latin typeface="+mn-lt"/>
              </a:defRPr>
            </a:lvl2pPr>
            <a:lvl3pPr marL="1143000" indent="-228600" algn="l" rtl="0" eaLnBrk="1" fontAlgn="base" hangingPunct="1">
              <a:spcBef>
                <a:spcPct val="20000"/>
              </a:spcBef>
              <a:spcAft>
                <a:spcPct val="0"/>
              </a:spcAft>
              <a:buSzPct val="85000"/>
              <a:buBlip>
                <a:blip r:embed="rId6"/>
              </a:buBlip>
              <a:defRPr sz="1600">
                <a:solidFill>
                  <a:schemeClr val="tx1"/>
                </a:solidFill>
                <a:latin typeface="+mn-lt"/>
              </a:defRPr>
            </a:lvl3pPr>
            <a:lvl4pPr marL="1600200" indent="-228600" algn="l" rtl="0" eaLnBrk="1" fontAlgn="base" hangingPunct="1">
              <a:spcBef>
                <a:spcPct val="20000"/>
              </a:spcBef>
              <a:spcAft>
                <a:spcPct val="0"/>
              </a:spcAft>
              <a:buSzPct val="85000"/>
              <a:buBlip>
                <a:blip r:embed="rId6"/>
              </a:buBlip>
              <a:defRPr sz="1600">
                <a:solidFill>
                  <a:schemeClr val="tx1"/>
                </a:solidFill>
                <a:latin typeface="+mn-lt"/>
              </a:defRPr>
            </a:lvl4pPr>
            <a:lvl5pPr marL="2057400" indent="-228600" algn="l" rtl="0" eaLnBrk="1" fontAlgn="base" hangingPunct="1">
              <a:spcBef>
                <a:spcPct val="20000"/>
              </a:spcBef>
              <a:spcAft>
                <a:spcPct val="0"/>
              </a:spcAft>
              <a:buSzPct val="85000"/>
              <a:buBlip>
                <a:blip r:embed="rId6"/>
              </a:buBlip>
              <a:defRPr sz="1600">
                <a:solidFill>
                  <a:schemeClr val="tx1"/>
                </a:solidFill>
                <a:latin typeface="+mn-lt"/>
              </a:defRPr>
            </a:lvl5pPr>
            <a:lvl6pPr marL="2514600" indent="-228600" algn="l" rtl="0" eaLnBrk="1" fontAlgn="base" hangingPunct="1">
              <a:spcBef>
                <a:spcPct val="20000"/>
              </a:spcBef>
              <a:spcAft>
                <a:spcPct val="0"/>
              </a:spcAft>
              <a:buSzPct val="85000"/>
              <a:buBlip>
                <a:blip r:embed="rId6"/>
              </a:buBlip>
              <a:defRPr sz="1600">
                <a:solidFill>
                  <a:schemeClr val="tx1"/>
                </a:solidFill>
                <a:latin typeface="+mn-lt"/>
              </a:defRPr>
            </a:lvl6pPr>
            <a:lvl7pPr marL="2971800" indent="-228600" algn="l" rtl="0" eaLnBrk="1" fontAlgn="base" hangingPunct="1">
              <a:spcBef>
                <a:spcPct val="20000"/>
              </a:spcBef>
              <a:spcAft>
                <a:spcPct val="0"/>
              </a:spcAft>
              <a:buSzPct val="85000"/>
              <a:buBlip>
                <a:blip r:embed="rId6"/>
              </a:buBlip>
              <a:defRPr sz="1600">
                <a:solidFill>
                  <a:schemeClr val="tx1"/>
                </a:solidFill>
                <a:latin typeface="+mn-lt"/>
              </a:defRPr>
            </a:lvl7pPr>
            <a:lvl8pPr marL="3429000" indent="-228600" algn="l" rtl="0" eaLnBrk="1" fontAlgn="base" hangingPunct="1">
              <a:spcBef>
                <a:spcPct val="20000"/>
              </a:spcBef>
              <a:spcAft>
                <a:spcPct val="0"/>
              </a:spcAft>
              <a:buSzPct val="85000"/>
              <a:buBlip>
                <a:blip r:embed="rId6"/>
              </a:buBlip>
              <a:defRPr sz="1600">
                <a:solidFill>
                  <a:schemeClr val="tx1"/>
                </a:solidFill>
                <a:latin typeface="+mn-lt"/>
              </a:defRPr>
            </a:lvl8pPr>
            <a:lvl9pPr marL="3886200" indent="-228600" algn="l" rtl="0" eaLnBrk="1" fontAlgn="base" hangingPunct="1">
              <a:spcBef>
                <a:spcPct val="20000"/>
              </a:spcBef>
              <a:spcAft>
                <a:spcPct val="0"/>
              </a:spcAft>
              <a:buSzPct val="85000"/>
              <a:buBlip>
                <a:blip r:embed="rId6"/>
              </a:buBlip>
              <a:defRPr sz="1600">
                <a:solidFill>
                  <a:schemeClr val="tx1"/>
                </a:solidFill>
                <a:latin typeface="+mn-lt"/>
              </a:defRPr>
            </a:lvl9pPr>
          </a:lstStyle>
          <a:p>
            <a:pPr marL="342900" indent="-342900" algn="r" fontAlgn="auto">
              <a:defRPr/>
            </a:pPr>
            <a:r>
              <a:rPr lang="en-GB" sz="1200" kern="0" dirty="0">
                <a:solidFill>
                  <a:schemeClr val="accent4"/>
                </a:solidFill>
                <a:latin typeface="Arial" panose="020B0604020202020204" pitchFamily="34" charset="0"/>
                <a:cs typeface="Arial" panose="020B0604020202020204" pitchFamily="34" charset="0"/>
              </a:rPr>
              <a:t>Source: BMWi 2017</a:t>
            </a:r>
          </a:p>
        </p:txBody>
      </p:sp>
      <p:sp>
        <p:nvSpPr>
          <p:cNvPr id="13" name="Fußzeilenplatzhalter 5">
            <a:extLst>
              <a:ext uri="{FF2B5EF4-FFF2-40B4-BE49-F238E27FC236}">
                <a16:creationId xmlns:a16="http://schemas.microsoft.com/office/drawing/2014/main" id="{1714936E-9F12-4754-9486-D658C16AD34A}"/>
              </a:ext>
            </a:extLst>
          </p:cNvPr>
          <p:cNvSpPr>
            <a:spLocks noGrp="1"/>
          </p:cNvSpPr>
          <p:nvPr>
            <p:ph type="ftr" sz="quarter" idx="11"/>
          </p:nvPr>
        </p:nvSpPr>
        <p:spPr>
          <a:xfrm>
            <a:off x="8028384" y="6309320"/>
            <a:ext cx="627216" cy="243707"/>
          </a:xfrm>
          <a:prstGeom prst="rect">
            <a:avLst/>
          </a:prstGeom>
        </p:spPr>
        <p:txBody>
          <a:bodyPr/>
          <a:lstStyle>
            <a:lvl1pPr algn="r">
              <a:defRPr sz="700">
                <a:solidFill>
                  <a:schemeClr val="bg1">
                    <a:lumMod val="50000"/>
                  </a:schemeClr>
                </a:solidFill>
                <a:latin typeface="Arial"/>
                <a:cs typeface="Arial"/>
              </a:defRPr>
            </a:lvl1pPr>
          </a:lstStyle>
          <a:p>
            <a:r>
              <a:rPr lang="de-DE" dirty="0">
                <a:solidFill>
                  <a:srgbClr val="FFFFFF">
                    <a:lumMod val="50000"/>
                  </a:srgbClr>
                </a:solidFill>
              </a:rPr>
              <a:t>Seite </a:t>
            </a:r>
            <a:fld id="{8CAB733D-9E84-9F44-9136-8F006C5FEB75}" type="slidenum">
              <a:rPr lang="de-DE" smtClean="0">
                <a:solidFill>
                  <a:srgbClr val="FFFFFF">
                    <a:lumMod val="50000"/>
                  </a:srgbClr>
                </a:solidFill>
              </a:rPr>
              <a:pPr/>
              <a:t>8</a:t>
            </a:fld>
            <a:endParaRPr lang="de-DE" dirty="0">
              <a:solidFill>
                <a:srgbClr val="FFFFFF">
                  <a:lumMod val="50000"/>
                </a:srgbClr>
              </a:solidFill>
            </a:endParaRPr>
          </a:p>
        </p:txBody>
      </p:sp>
    </p:spTree>
    <p:extLst>
      <p:ext uri="{BB962C8B-B14F-4D97-AF65-F5344CB8AC3E}">
        <p14:creationId xmlns:p14="http://schemas.microsoft.com/office/powerpoint/2010/main" val="3462490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4">
            <a:extLst>
              <a:ext uri="{FF2B5EF4-FFF2-40B4-BE49-F238E27FC236}">
                <a16:creationId xmlns:a16="http://schemas.microsoft.com/office/drawing/2014/main" id="{9B40D810-0790-46E3-8A30-F9A31B788D49}"/>
              </a:ext>
            </a:extLst>
          </p:cNvPr>
          <p:cNvGraphicFramePr/>
          <p:nvPr>
            <p:extLst>
              <p:ext uri="{D42A27DB-BD31-4B8C-83A1-F6EECF244321}">
                <p14:modId xmlns:p14="http://schemas.microsoft.com/office/powerpoint/2010/main" val="1583286128"/>
              </p:ext>
            </p:extLst>
          </p:nvPr>
        </p:nvGraphicFramePr>
        <p:xfrm>
          <a:off x="-3704" y="1159312"/>
          <a:ext cx="9129552" cy="405980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ctrTitle"/>
          </p:nvPr>
        </p:nvSpPr>
        <p:spPr>
          <a:xfrm>
            <a:off x="467544" y="476672"/>
            <a:ext cx="8064896" cy="980728"/>
          </a:xfrm>
        </p:spPr>
        <p:txBody>
          <a:bodyPr/>
          <a:lstStyle/>
          <a:p>
            <a:r>
              <a:rPr lang="en-GB" dirty="0"/>
              <a:t>The Energiewende started decades ago: Milestones</a:t>
            </a:r>
          </a:p>
        </p:txBody>
      </p:sp>
      <p:sp>
        <p:nvSpPr>
          <p:cNvPr id="2" name="Textplatzhalter 1"/>
          <p:cNvSpPr>
            <a:spLocks noGrp="1"/>
          </p:cNvSpPr>
          <p:nvPr>
            <p:ph type="body" sz="quarter" idx="11"/>
          </p:nvPr>
        </p:nvSpPr>
        <p:spPr>
          <a:xfrm>
            <a:off x="467544" y="5048845"/>
            <a:ext cx="8271692" cy="684411"/>
          </a:xfrm>
        </p:spPr>
        <p:txBody>
          <a:bodyPr/>
          <a:lstStyle/>
          <a:p>
            <a:pPr algn="just"/>
            <a:r>
              <a:rPr lang="en-GB" i="1" dirty="0"/>
              <a:t>Continuously developed policy support has fostered steady growth of renewables in Germany.</a:t>
            </a:r>
          </a:p>
        </p:txBody>
      </p:sp>
      <p:sp>
        <p:nvSpPr>
          <p:cNvPr id="7" name="Slide Number Placeholder 6"/>
          <p:cNvSpPr>
            <a:spLocks noGrp="1"/>
          </p:cNvSpPr>
          <p:nvPr>
            <p:ph type="sldNum" sz="quarter" idx="4294967295"/>
          </p:nvPr>
        </p:nvSpPr>
        <p:spPr/>
        <p:txBody>
          <a:bodyPr/>
          <a:lstStyle/>
          <a:p>
            <a:endParaRPr lang="de-DE" dirty="0"/>
          </a:p>
        </p:txBody>
      </p:sp>
      <p:sp>
        <p:nvSpPr>
          <p:cNvPr id="8" name="Textplatzhalter 7"/>
          <p:cNvSpPr>
            <a:spLocks noGrp="1"/>
          </p:cNvSpPr>
          <p:nvPr>
            <p:ph type="body" sz="quarter" idx="4294967295"/>
          </p:nvPr>
        </p:nvSpPr>
        <p:spPr>
          <a:xfrm>
            <a:off x="5478463" y="6308725"/>
            <a:ext cx="3665537" cy="215900"/>
          </a:xfrm>
        </p:spPr>
        <p:txBody>
          <a:bodyPr/>
          <a:lstStyle/>
          <a:p>
            <a:pPr marL="0" indent="0">
              <a:buNone/>
            </a:pPr>
            <a:r>
              <a:rPr lang="de-DE" dirty="0"/>
              <a:t>.</a:t>
            </a:r>
          </a:p>
        </p:txBody>
      </p:sp>
      <p:pic>
        <p:nvPicPr>
          <p:cNvPr id="35" name="Immagine 2">
            <a:extLst>
              <a:ext uri="{FF2B5EF4-FFF2-40B4-BE49-F238E27FC236}">
                <a16:creationId xmlns:a16="http://schemas.microsoft.com/office/drawing/2014/main" id="{1561C3DB-0B5D-4C24-B732-8C637653A3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752" y="1088799"/>
            <a:ext cx="1259687" cy="1253801"/>
          </a:xfrm>
          <a:prstGeom prst="rect">
            <a:avLst/>
          </a:prstGeom>
        </p:spPr>
      </p:pic>
      <p:sp>
        <p:nvSpPr>
          <p:cNvPr id="9" name="Rectangle 14">
            <a:extLst>
              <a:ext uri="{FF2B5EF4-FFF2-40B4-BE49-F238E27FC236}">
                <a16:creationId xmlns:a16="http://schemas.microsoft.com/office/drawing/2014/main" id="{B1B4F2ED-AAEE-4EDD-A4A8-4686C62AC7BA}"/>
              </a:ext>
            </a:extLst>
          </p:cNvPr>
          <p:cNvSpPr/>
          <p:nvPr/>
        </p:nvSpPr>
        <p:spPr>
          <a:xfrm>
            <a:off x="739965" y="1477041"/>
            <a:ext cx="2944504" cy="276999"/>
          </a:xfrm>
          <a:prstGeom prst="rect">
            <a:avLst/>
          </a:prstGeom>
          <a:noFill/>
        </p:spPr>
        <p:txBody>
          <a:bodyPr wrap="square">
            <a:spAutoFit/>
          </a:bodyPr>
          <a:lstStyle/>
          <a:p>
            <a:r>
              <a:rPr lang="en-GB" sz="1200" dirty="0">
                <a:solidFill>
                  <a:srgbClr val="004F80"/>
                </a:solidFill>
                <a:latin typeface="Arial" panose="020B0604020202020204" pitchFamily="34" charset="0"/>
                <a:cs typeface="Arial" panose="020B0604020202020204" pitchFamily="34" charset="0"/>
              </a:rPr>
              <a:t>1990: PV programme “1.000 Roofs”</a:t>
            </a:r>
          </a:p>
        </p:txBody>
      </p:sp>
      <p:sp>
        <p:nvSpPr>
          <p:cNvPr id="10" name="Rectangle 25">
            <a:extLst>
              <a:ext uri="{FF2B5EF4-FFF2-40B4-BE49-F238E27FC236}">
                <a16:creationId xmlns:a16="http://schemas.microsoft.com/office/drawing/2014/main" id="{6C6D61EE-C459-4421-A152-358432ADEF11}"/>
              </a:ext>
            </a:extLst>
          </p:cNvPr>
          <p:cNvSpPr/>
          <p:nvPr/>
        </p:nvSpPr>
        <p:spPr>
          <a:xfrm>
            <a:off x="739965" y="1827193"/>
            <a:ext cx="3574711" cy="276999"/>
          </a:xfrm>
          <a:prstGeom prst="rect">
            <a:avLst/>
          </a:prstGeom>
          <a:noFill/>
        </p:spPr>
        <p:txBody>
          <a:bodyPr wrap="square">
            <a:spAutoFit/>
          </a:bodyPr>
          <a:lstStyle/>
          <a:p>
            <a:r>
              <a:rPr lang="en-GB" sz="1200" dirty="0">
                <a:solidFill>
                  <a:srgbClr val="004F80"/>
                </a:solidFill>
                <a:latin typeface="Arial" panose="020B0604020202020204" pitchFamily="34" charset="0"/>
                <a:cs typeface="Arial" panose="020B0604020202020204" pitchFamily="34" charset="0"/>
              </a:rPr>
              <a:t>1991: </a:t>
            </a:r>
            <a:r>
              <a:rPr lang="en-US" sz="1200" dirty="0">
                <a:solidFill>
                  <a:srgbClr val="004F80"/>
                </a:solidFill>
                <a:latin typeface="Arial" panose="020B0604020202020204" pitchFamily="34" charset="0"/>
                <a:cs typeface="Arial" panose="020B0604020202020204" pitchFamily="34" charset="0"/>
              </a:rPr>
              <a:t>Electricity</a:t>
            </a:r>
            <a:r>
              <a:rPr lang="de-DE" sz="1200" dirty="0">
                <a:solidFill>
                  <a:srgbClr val="004F80"/>
                </a:solidFill>
                <a:latin typeface="Arial" panose="020B0604020202020204" pitchFamily="34" charset="0"/>
                <a:cs typeface="Arial" panose="020B0604020202020204" pitchFamily="34" charset="0"/>
              </a:rPr>
              <a:t> Feed-In Law</a:t>
            </a:r>
            <a:endParaRPr lang="en-GB" sz="1200" dirty="0">
              <a:solidFill>
                <a:srgbClr val="004F80"/>
              </a:solidFill>
              <a:latin typeface="Arial" panose="020B0604020202020204" pitchFamily="34" charset="0"/>
              <a:cs typeface="Arial" panose="020B0604020202020204" pitchFamily="34" charset="0"/>
            </a:endParaRPr>
          </a:p>
        </p:txBody>
      </p:sp>
      <p:sp>
        <p:nvSpPr>
          <p:cNvPr id="11" name="Rectangle 11">
            <a:extLst>
              <a:ext uri="{FF2B5EF4-FFF2-40B4-BE49-F238E27FC236}">
                <a16:creationId xmlns:a16="http://schemas.microsoft.com/office/drawing/2014/main" id="{0C8D22CE-ED6E-4466-B278-FBB3009F2A8E}"/>
              </a:ext>
            </a:extLst>
          </p:cNvPr>
          <p:cNvSpPr/>
          <p:nvPr/>
        </p:nvSpPr>
        <p:spPr>
          <a:xfrm>
            <a:off x="739965" y="2177345"/>
            <a:ext cx="1809441" cy="276999"/>
          </a:xfrm>
          <a:prstGeom prst="rect">
            <a:avLst/>
          </a:prstGeom>
          <a:noFill/>
        </p:spPr>
        <p:txBody>
          <a:bodyPr wrap="square">
            <a:spAutoFit/>
          </a:bodyPr>
          <a:lstStyle/>
          <a:p>
            <a:r>
              <a:rPr lang="en-GB" sz="1200" dirty="0">
                <a:solidFill>
                  <a:srgbClr val="004F80"/>
                </a:solidFill>
                <a:latin typeface="Arial" panose="020B0604020202020204" pitchFamily="34" charset="0"/>
                <a:cs typeface="Arial" panose="020B0604020202020204" pitchFamily="34" charset="0"/>
              </a:rPr>
              <a:t>2000: </a:t>
            </a:r>
            <a:r>
              <a:rPr lang="de-DE" sz="1200" dirty="0">
                <a:solidFill>
                  <a:srgbClr val="004F80"/>
                </a:solidFill>
                <a:latin typeface="Arial" panose="020B0604020202020204" pitchFamily="34" charset="0"/>
                <a:cs typeface="Arial" panose="020B0604020202020204" pitchFamily="34" charset="0"/>
              </a:rPr>
              <a:t>First EEG</a:t>
            </a:r>
            <a:endParaRPr lang="en-GB" sz="1200" dirty="0">
              <a:solidFill>
                <a:srgbClr val="004F80"/>
              </a:solidFill>
              <a:latin typeface="Arial" panose="020B0604020202020204" pitchFamily="34" charset="0"/>
              <a:cs typeface="Arial" panose="020B0604020202020204" pitchFamily="34" charset="0"/>
            </a:endParaRPr>
          </a:p>
        </p:txBody>
      </p:sp>
      <p:sp>
        <p:nvSpPr>
          <p:cNvPr id="12" name="Rectangle 27">
            <a:extLst>
              <a:ext uri="{FF2B5EF4-FFF2-40B4-BE49-F238E27FC236}">
                <a16:creationId xmlns:a16="http://schemas.microsoft.com/office/drawing/2014/main" id="{E3379C33-6BF2-4431-BB04-B24A6FB9B2E5}"/>
              </a:ext>
            </a:extLst>
          </p:cNvPr>
          <p:cNvSpPr/>
          <p:nvPr/>
        </p:nvSpPr>
        <p:spPr>
          <a:xfrm>
            <a:off x="739965" y="3227801"/>
            <a:ext cx="3478535" cy="276999"/>
          </a:xfrm>
          <a:prstGeom prst="rect">
            <a:avLst/>
          </a:prstGeom>
          <a:noFill/>
        </p:spPr>
        <p:txBody>
          <a:bodyPr wrap="square">
            <a:spAutoFit/>
          </a:bodyPr>
          <a:lstStyle/>
          <a:p>
            <a:r>
              <a:rPr lang="en-GB" sz="1200" dirty="0">
                <a:solidFill>
                  <a:srgbClr val="004F80"/>
                </a:solidFill>
                <a:latin typeface="Arial" panose="020B0604020202020204" pitchFamily="34" charset="0"/>
                <a:cs typeface="Arial" panose="020B0604020202020204" pitchFamily="34" charset="0"/>
              </a:rPr>
              <a:t>2016: EEG Amendment</a:t>
            </a:r>
          </a:p>
        </p:txBody>
      </p:sp>
      <p:sp>
        <p:nvSpPr>
          <p:cNvPr id="13" name="Rectangle 29">
            <a:extLst>
              <a:ext uri="{FF2B5EF4-FFF2-40B4-BE49-F238E27FC236}">
                <a16:creationId xmlns:a16="http://schemas.microsoft.com/office/drawing/2014/main" id="{62F17235-20AF-41C6-8570-105DC15FDD1C}"/>
              </a:ext>
            </a:extLst>
          </p:cNvPr>
          <p:cNvSpPr/>
          <p:nvPr/>
        </p:nvSpPr>
        <p:spPr>
          <a:xfrm>
            <a:off x="739965" y="2527497"/>
            <a:ext cx="2047565" cy="276999"/>
          </a:xfrm>
          <a:prstGeom prst="rect">
            <a:avLst/>
          </a:prstGeom>
          <a:noFill/>
        </p:spPr>
        <p:txBody>
          <a:bodyPr wrap="square">
            <a:spAutoFit/>
          </a:bodyPr>
          <a:lstStyle/>
          <a:p>
            <a:r>
              <a:rPr lang="en-GB" sz="1200" dirty="0">
                <a:solidFill>
                  <a:srgbClr val="004F80"/>
                </a:solidFill>
                <a:latin typeface="Arial" panose="020B0604020202020204" pitchFamily="34" charset="0"/>
                <a:cs typeface="Arial" panose="020B0604020202020204" pitchFamily="34" charset="0"/>
              </a:rPr>
              <a:t>2010: Energy Concept</a:t>
            </a:r>
          </a:p>
        </p:txBody>
      </p:sp>
      <p:sp>
        <p:nvSpPr>
          <p:cNvPr id="14" name="Rectangle 31">
            <a:extLst>
              <a:ext uri="{FF2B5EF4-FFF2-40B4-BE49-F238E27FC236}">
                <a16:creationId xmlns:a16="http://schemas.microsoft.com/office/drawing/2014/main" id="{F7F83202-B1C6-4B38-8020-C63D8181DD6C}"/>
              </a:ext>
            </a:extLst>
          </p:cNvPr>
          <p:cNvSpPr/>
          <p:nvPr/>
        </p:nvSpPr>
        <p:spPr>
          <a:xfrm>
            <a:off x="739965" y="3577952"/>
            <a:ext cx="2079437" cy="276999"/>
          </a:xfrm>
          <a:prstGeom prst="rect">
            <a:avLst/>
          </a:prstGeom>
          <a:noFill/>
        </p:spPr>
        <p:txBody>
          <a:bodyPr wrap="square">
            <a:spAutoFit/>
          </a:bodyPr>
          <a:lstStyle/>
          <a:p>
            <a:r>
              <a:rPr lang="en-GB" sz="1200" dirty="0">
                <a:solidFill>
                  <a:srgbClr val="004F80"/>
                </a:solidFill>
                <a:latin typeface="Arial" panose="020B0604020202020204" pitchFamily="34" charset="0"/>
                <a:cs typeface="Arial" panose="020B0604020202020204" pitchFamily="34" charset="0"/>
              </a:rPr>
              <a:t>2017: Auctions</a:t>
            </a:r>
          </a:p>
        </p:txBody>
      </p:sp>
      <p:sp>
        <p:nvSpPr>
          <p:cNvPr id="15" name="Rectangle 29">
            <a:extLst>
              <a:ext uri="{FF2B5EF4-FFF2-40B4-BE49-F238E27FC236}">
                <a16:creationId xmlns:a16="http://schemas.microsoft.com/office/drawing/2014/main" id="{71F6AC0E-2D40-4CB2-92CE-41B86313A25A}"/>
              </a:ext>
            </a:extLst>
          </p:cNvPr>
          <p:cNvSpPr/>
          <p:nvPr/>
        </p:nvSpPr>
        <p:spPr>
          <a:xfrm>
            <a:off x="739965" y="2877649"/>
            <a:ext cx="3574711" cy="276999"/>
          </a:xfrm>
          <a:prstGeom prst="rect">
            <a:avLst/>
          </a:prstGeom>
          <a:noFill/>
        </p:spPr>
        <p:txBody>
          <a:bodyPr wrap="square">
            <a:spAutoFit/>
          </a:bodyPr>
          <a:lstStyle/>
          <a:p>
            <a:r>
              <a:rPr lang="en-GB" sz="1200" dirty="0">
                <a:solidFill>
                  <a:srgbClr val="004F80"/>
                </a:solidFill>
                <a:latin typeface="Arial" panose="020B0604020202020204" pitchFamily="34" charset="0"/>
                <a:cs typeface="Arial" panose="020B0604020202020204" pitchFamily="34" charset="0"/>
              </a:rPr>
              <a:t>2011: Energiewende package, nuclear phase out</a:t>
            </a:r>
          </a:p>
        </p:txBody>
      </p:sp>
      <p:sp>
        <p:nvSpPr>
          <p:cNvPr id="17" name="Fußzeilenplatzhalter 5">
            <a:extLst>
              <a:ext uri="{FF2B5EF4-FFF2-40B4-BE49-F238E27FC236}">
                <a16:creationId xmlns:a16="http://schemas.microsoft.com/office/drawing/2014/main" id="{44666769-917E-4B17-AD97-10965A2E49C4}"/>
              </a:ext>
            </a:extLst>
          </p:cNvPr>
          <p:cNvSpPr txBox="1">
            <a:spLocks/>
          </p:cNvSpPr>
          <p:nvPr/>
        </p:nvSpPr>
        <p:spPr>
          <a:xfrm>
            <a:off x="8028384" y="6309320"/>
            <a:ext cx="627216" cy="243707"/>
          </a:xfrm>
          <a:prstGeom prst="rect">
            <a:avLst/>
          </a:prstGeom>
        </p:spPr>
        <p:txBody>
          <a:bodyPr/>
          <a:lstStyle>
            <a:lvl1pPr marL="0" marR="0" indent="0" algn="r" defTabSz="914400" rtl="0" eaLnBrk="0" fontAlgn="base" latinLnBrk="0" hangingPunct="0">
              <a:lnSpc>
                <a:spcPct val="100000"/>
              </a:lnSpc>
              <a:spcBef>
                <a:spcPct val="20000"/>
              </a:spcBef>
              <a:spcAft>
                <a:spcPct val="0"/>
              </a:spcAft>
              <a:buClr>
                <a:srgbClr val="004F80"/>
              </a:buClr>
              <a:buSzPct val="80000"/>
              <a:buFont typeface="Wingdings" pitchFamily="2" charset="2"/>
              <a:buNone/>
              <a:tabLst/>
              <a:defRPr sz="700">
                <a:solidFill>
                  <a:schemeClr val="bg1">
                    <a:lumMod val="50000"/>
                  </a:schemeClr>
                </a:solidFill>
                <a:latin typeface="Arial"/>
                <a:ea typeface="Times"/>
                <a:cs typeface="Arial"/>
              </a:defRPr>
            </a:lvl1pPr>
            <a:lvl2pPr marL="361950" indent="-192088" algn="l" rtl="0" eaLnBrk="0" fontAlgn="base" hangingPunct="0">
              <a:spcBef>
                <a:spcPct val="20000"/>
              </a:spcBef>
              <a:spcAft>
                <a:spcPct val="0"/>
              </a:spcAft>
              <a:buClr>
                <a:srgbClr val="004F80"/>
              </a:buClr>
              <a:buSzPct val="80000"/>
              <a:buFont typeface="Arial" pitchFamily="34" charset="0"/>
              <a:buChar char="•"/>
              <a:defRPr sz="1800">
                <a:solidFill>
                  <a:srgbClr val="004F80"/>
                </a:solidFill>
                <a:latin typeface="Arial"/>
                <a:ea typeface="Times"/>
                <a:cs typeface="Arial"/>
              </a:defRPr>
            </a:lvl2pPr>
            <a:lvl3pPr marL="711200" indent="-284163" algn="l" rtl="0" eaLnBrk="0" fontAlgn="base" hangingPunct="0">
              <a:spcBef>
                <a:spcPct val="20000"/>
              </a:spcBef>
              <a:spcAft>
                <a:spcPct val="0"/>
              </a:spcAft>
              <a:buClr>
                <a:srgbClr val="004F80"/>
              </a:buClr>
              <a:buSzPct val="80000"/>
              <a:buFont typeface="Arial" pitchFamily="34" charset="0"/>
              <a:buChar char="•"/>
              <a:tabLst/>
              <a:defRPr sz="1800">
                <a:solidFill>
                  <a:srgbClr val="004F80"/>
                </a:solidFill>
                <a:latin typeface="Arial"/>
                <a:ea typeface="Times"/>
                <a:cs typeface="Arial"/>
              </a:defRPr>
            </a:lvl3pPr>
            <a:lvl4pPr marL="714375" indent="131763" algn="l" rtl="0" eaLnBrk="0" fontAlgn="base" hangingPunct="0">
              <a:spcBef>
                <a:spcPct val="20000"/>
              </a:spcBef>
              <a:spcAft>
                <a:spcPct val="0"/>
              </a:spcAft>
              <a:buClr>
                <a:srgbClr val="004F80"/>
              </a:buClr>
              <a:buSzPct val="80000"/>
              <a:buFont typeface="Arial" pitchFamily="34" charset="0"/>
              <a:buChar char="•"/>
              <a:defRPr sz="1600">
                <a:solidFill>
                  <a:srgbClr val="004F80"/>
                </a:solidFill>
                <a:latin typeface="Arial"/>
                <a:ea typeface="Times"/>
                <a:cs typeface="Arial"/>
              </a:defRPr>
            </a:lvl4pPr>
            <a:lvl5pPr marL="1160463" indent="-228600" algn="l" rtl="0" eaLnBrk="0" fontAlgn="base" hangingPunct="0">
              <a:spcBef>
                <a:spcPct val="20000"/>
              </a:spcBef>
              <a:spcAft>
                <a:spcPct val="0"/>
              </a:spcAft>
              <a:buClr>
                <a:srgbClr val="004F80"/>
              </a:buClr>
              <a:buSzPct val="80000"/>
              <a:buFont typeface="Arial" pitchFamily="34" charset="0"/>
              <a:buChar char="•"/>
              <a:defRPr sz="1600" baseline="0">
                <a:solidFill>
                  <a:srgbClr val="004F80"/>
                </a:solidFill>
                <a:latin typeface="Arial"/>
                <a:ea typeface="Times"/>
                <a:cs typeface="Arial"/>
              </a:defRPr>
            </a:lvl5pPr>
            <a:lvl6pPr marL="1436688" indent="-228600" algn="l" rtl="0" fontAlgn="base">
              <a:spcBef>
                <a:spcPct val="20000"/>
              </a:spcBef>
              <a:spcAft>
                <a:spcPct val="0"/>
              </a:spcAft>
              <a:buClr>
                <a:srgbClr val="FF0000"/>
              </a:buClr>
              <a:buSzPct val="80000"/>
              <a:buFont typeface="Arial" pitchFamily="34" charset="0"/>
              <a:buChar char="•"/>
              <a:defRPr sz="1600">
                <a:solidFill>
                  <a:srgbClr val="004F80"/>
                </a:solidFill>
                <a:latin typeface="Arial"/>
                <a:ea typeface="Times"/>
                <a:cs typeface="Arial"/>
              </a:defRPr>
            </a:lvl6pPr>
            <a:lvl7pPr marL="1704975" indent="-171450" algn="l" rtl="0" fontAlgn="base">
              <a:spcBef>
                <a:spcPct val="20000"/>
              </a:spcBef>
              <a:spcAft>
                <a:spcPct val="0"/>
              </a:spcAft>
              <a:buClr>
                <a:srgbClr val="FF0000"/>
              </a:buClr>
              <a:buSzPct val="80000"/>
              <a:buFont typeface="Times" charset="0"/>
              <a:buChar char="•"/>
              <a:defRPr sz="1600" baseline="0">
                <a:solidFill>
                  <a:srgbClr val="004F80"/>
                </a:solidFill>
                <a:latin typeface="Arial"/>
                <a:ea typeface="Times"/>
                <a:cs typeface="Arial"/>
              </a:defRPr>
            </a:lvl7pPr>
            <a:lvl8pPr marL="37322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8pPr>
            <a:lvl9pPr marL="41894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9pPr>
          </a:lstStyle>
          <a:p>
            <a:r>
              <a:rPr lang="de-DE" kern="0">
                <a:solidFill>
                  <a:srgbClr val="FFFFFF">
                    <a:lumMod val="50000"/>
                  </a:srgbClr>
                </a:solidFill>
              </a:rPr>
              <a:t>Seite </a:t>
            </a:r>
            <a:fld id="{8CAB733D-9E84-9F44-9136-8F006C5FEB75}" type="slidenum">
              <a:rPr lang="de-DE" kern="0" smtClean="0">
                <a:solidFill>
                  <a:srgbClr val="FFFFFF">
                    <a:lumMod val="50000"/>
                  </a:srgbClr>
                </a:solidFill>
              </a:rPr>
              <a:pPr/>
              <a:t>9</a:t>
            </a:fld>
            <a:endParaRPr lang="de-DE" kern="0" dirty="0">
              <a:solidFill>
                <a:srgbClr val="FFFFFF">
                  <a:lumMod val="50000"/>
                </a:srgbClr>
              </a:solidFill>
            </a:endParaRPr>
          </a:p>
        </p:txBody>
      </p:sp>
      <p:sp>
        <p:nvSpPr>
          <p:cNvPr id="4" name="Rechteck 3">
            <a:extLst>
              <a:ext uri="{FF2B5EF4-FFF2-40B4-BE49-F238E27FC236}">
                <a16:creationId xmlns:a16="http://schemas.microsoft.com/office/drawing/2014/main" id="{34219E80-375E-4382-8813-CFCBCBAABF1A}"/>
              </a:ext>
            </a:extLst>
          </p:cNvPr>
          <p:cNvSpPr/>
          <p:nvPr/>
        </p:nvSpPr>
        <p:spPr>
          <a:xfrm>
            <a:off x="5478463" y="5507591"/>
            <a:ext cx="3413645" cy="261610"/>
          </a:xfrm>
          <a:prstGeom prst="rect">
            <a:avLst/>
          </a:prstGeom>
        </p:spPr>
        <p:txBody>
          <a:bodyPr wrap="square">
            <a:spAutoFit/>
          </a:bodyPr>
          <a:lstStyle/>
          <a:p>
            <a:r>
              <a:rPr lang="en-GB" sz="1100" i="1" dirty="0">
                <a:solidFill>
                  <a:srgbClr val="000000"/>
                </a:solidFill>
              </a:rPr>
              <a:t>Source:</a:t>
            </a:r>
            <a:r>
              <a:rPr lang="de-DE" sz="1100" i="1" dirty="0">
                <a:solidFill>
                  <a:srgbClr val="000000"/>
                </a:solidFill>
              </a:rPr>
              <a:t> AGEB 2018, AGEE-</a:t>
            </a:r>
            <a:r>
              <a:rPr lang="de-DE" sz="1100" i="1" dirty="0" err="1">
                <a:solidFill>
                  <a:srgbClr val="000000"/>
                </a:solidFill>
              </a:rPr>
              <a:t>Stat</a:t>
            </a:r>
            <a:r>
              <a:rPr lang="de-DE" sz="1100" i="1" dirty="0">
                <a:solidFill>
                  <a:srgbClr val="000000"/>
                </a:solidFill>
              </a:rPr>
              <a:t> 2018</a:t>
            </a:r>
            <a:endParaRPr lang="en-GB" sz="1100" i="1" dirty="0">
              <a:solidFill>
                <a:srgbClr val="000000"/>
              </a:solidFill>
            </a:endParaRPr>
          </a:p>
        </p:txBody>
      </p:sp>
    </p:spTree>
    <p:extLst>
      <p:ext uri="{BB962C8B-B14F-4D97-AF65-F5344CB8AC3E}">
        <p14:creationId xmlns:p14="http://schemas.microsoft.com/office/powerpoint/2010/main" val="1851101469"/>
      </p:ext>
    </p:extLst>
  </p:cSld>
  <p:clrMapOvr>
    <a:masterClrMapping/>
  </p:clrMapOvr>
</p:sld>
</file>

<file path=ppt/theme/theme1.xml><?xml version="1.0" encoding="utf-8"?>
<a:theme xmlns:a="http://schemas.openxmlformats.org/drawingml/2006/main" name="1_Titel Standard blau">
  <a:themeElements>
    <a:clrScheme name="2 Energie 1">
      <a:dk1>
        <a:srgbClr val="000000"/>
      </a:dk1>
      <a:lt1>
        <a:srgbClr val="FFFFFF"/>
      </a:lt1>
      <a:dk2>
        <a:srgbClr val="FFFFFF"/>
      </a:dk2>
      <a:lt2>
        <a:srgbClr val="668CB3"/>
      </a:lt2>
      <a:accent1>
        <a:srgbClr val="194C80"/>
      </a:accent1>
      <a:accent2>
        <a:srgbClr val="386691"/>
      </a:accent2>
      <a:accent3>
        <a:srgbClr val="FFFFFF"/>
      </a:accent3>
      <a:accent4>
        <a:srgbClr val="000000"/>
      </a:accent4>
      <a:accent5>
        <a:srgbClr val="ABB2C0"/>
      </a:accent5>
      <a:accent6>
        <a:srgbClr val="325C83"/>
      </a:accent6>
      <a:hlink>
        <a:srgbClr val="5780A3"/>
      </a:hlink>
      <a:folHlink>
        <a:srgbClr val="7599B8"/>
      </a:folHlink>
    </a:clrScheme>
    <a:fontScheme name="Benutzerdefiniert 1">
      <a:majorFont>
        <a:latin typeface="BundesSerfi"/>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pitchFamily="52" charset="-128"/>
            <a:cs typeface="ＭＳ Ｐゴシック" pitchFamily="5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pitchFamily="52" charset="-128"/>
            <a:cs typeface="ＭＳ Ｐゴシック" pitchFamily="52" charset="-128"/>
          </a:defRPr>
        </a:defPPr>
      </a:lstStyle>
    </a:lnDef>
    <a:txDef>
      <a:spPr/>
      <a:bodyPr/>
      <a:lstStyle>
        <a:defPPr marL="474663" marR="0" indent="-474663" algn="l" defTabSz="914400" rtl="0" eaLnBrk="0" fontAlgn="base" latinLnBrk="0" hangingPunct="0">
          <a:lnSpc>
            <a:spcPct val="100000"/>
          </a:lnSpc>
          <a:spcBef>
            <a:spcPct val="20000"/>
          </a:spcBef>
          <a:spcAft>
            <a:spcPct val="0"/>
          </a:spcAft>
          <a:buClr>
            <a:srgbClr val="004F80"/>
          </a:buClr>
          <a:buSzPct val="80000"/>
          <a:buFont typeface="Wingdings" pitchFamily="2" charset="2"/>
          <a:buNone/>
          <a:tabLst/>
          <a:defRPr kumimoji="0" sz="1100" b="0" i="0" u="none" strike="noStrike" kern="0" cap="none" spc="0" normalizeH="0" baseline="0" noProof="0" dirty="0" smtClean="0">
            <a:ln>
              <a:noFill/>
            </a:ln>
            <a:solidFill>
              <a:schemeClr val="tx1"/>
            </a:solidFill>
            <a:effectLst/>
            <a:uLnTx/>
            <a:uFillTx/>
            <a:latin typeface="BundesSans Office"/>
            <a:ea typeface="+mn-ea"/>
            <a:cs typeface="+mn-cs"/>
          </a:defRPr>
        </a:defPPr>
      </a:lstStyle>
    </a:txDef>
  </a:objectDefaults>
  <a:extraClrSchemeLst>
    <a:extraClrScheme>
      <a:clrScheme name="2 Energie 1">
        <a:dk1>
          <a:srgbClr val="000000"/>
        </a:dk1>
        <a:lt1>
          <a:srgbClr val="FFFFFF"/>
        </a:lt1>
        <a:dk2>
          <a:srgbClr val="FFFFFF"/>
        </a:dk2>
        <a:lt2>
          <a:srgbClr val="668CB3"/>
        </a:lt2>
        <a:accent1>
          <a:srgbClr val="194C80"/>
        </a:accent1>
        <a:accent2>
          <a:srgbClr val="386691"/>
        </a:accent2>
        <a:accent3>
          <a:srgbClr val="FFFFFF"/>
        </a:accent3>
        <a:accent4>
          <a:srgbClr val="000000"/>
        </a:accent4>
        <a:accent5>
          <a:srgbClr val="ABB2C0"/>
        </a:accent5>
        <a:accent6>
          <a:srgbClr val="325C83"/>
        </a:accent6>
        <a:hlink>
          <a:srgbClr val="5780A3"/>
        </a:hlink>
        <a:folHlink>
          <a:srgbClr val="7599B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2 Energie 1">
    <a:dk1>
      <a:srgbClr val="000000"/>
    </a:dk1>
    <a:lt1>
      <a:srgbClr val="FFFFFF"/>
    </a:lt1>
    <a:dk2>
      <a:srgbClr val="FFFFFF"/>
    </a:dk2>
    <a:lt2>
      <a:srgbClr val="668CB3"/>
    </a:lt2>
    <a:accent1>
      <a:srgbClr val="194C80"/>
    </a:accent1>
    <a:accent2>
      <a:srgbClr val="386691"/>
    </a:accent2>
    <a:accent3>
      <a:srgbClr val="FFFFFF"/>
    </a:accent3>
    <a:accent4>
      <a:srgbClr val="000000"/>
    </a:accent4>
    <a:accent5>
      <a:srgbClr val="ABB2C0"/>
    </a:accent5>
    <a:accent6>
      <a:srgbClr val="325C83"/>
    </a:accent6>
    <a:hlink>
      <a:srgbClr val="5780A3"/>
    </a:hlink>
    <a:folHlink>
      <a:srgbClr val="7599B8"/>
    </a:folHlink>
  </a:clrScheme>
</a:themeOverride>
</file>

<file path=docProps/app.xml><?xml version="1.0" encoding="utf-8"?>
<Properties xmlns="http://schemas.openxmlformats.org/officeDocument/2006/extended-properties" xmlns:vt="http://schemas.openxmlformats.org/officeDocument/2006/docPropsVTypes">
  <Template/>
  <TotalTime>0</TotalTime>
  <Words>5375</Words>
  <Application>Microsoft Office PowerPoint</Application>
  <PresentationFormat>Bildschirmpräsentation (4:3)</PresentationFormat>
  <Paragraphs>608</Paragraphs>
  <Slides>20</Slides>
  <Notes>20</Notes>
  <HiddenSlides>5</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20</vt:i4>
      </vt:variant>
    </vt:vector>
  </HeadingPairs>
  <TitlesOfParts>
    <vt:vector size="31" baseType="lpstr">
      <vt:lpstr>Arial</vt:lpstr>
      <vt:lpstr>BundesSans Office</vt:lpstr>
      <vt:lpstr>BundesSerif Office</vt:lpstr>
      <vt:lpstr>Calibri</vt:lpstr>
      <vt:lpstr>Neue Praxis</vt:lpstr>
      <vt:lpstr>Symbol</vt:lpstr>
      <vt:lpstr>Times</vt:lpstr>
      <vt:lpstr>Verdana</vt:lpstr>
      <vt:lpstr>Wingdings</vt:lpstr>
      <vt:lpstr>Wingdings 3</vt:lpstr>
      <vt:lpstr>1_Titel Standard blau</vt:lpstr>
      <vt:lpstr>The German Energy Solutions Initiative &amp; the German Energy Transition</vt:lpstr>
      <vt:lpstr>The German Energy Solutions Initiative Aims</vt:lpstr>
      <vt:lpstr>How can you participate and meet German enterprises? </vt:lpstr>
      <vt:lpstr>Know-how transfer </vt:lpstr>
      <vt:lpstr>Information about Events and German companies </vt:lpstr>
      <vt:lpstr>What is the Energiewende?</vt:lpstr>
      <vt:lpstr>Objectives of the energy transition </vt:lpstr>
      <vt:lpstr>Cornerstones of the Energiewende </vt:lpstr>
      <vt:lpstr>The Energiewende started decades ago: Milestones</vt:lpstr>
      <vt:lpstr>Targets of the Energiewende until 2050</vt:lpstr>
      <vt:lpstr>Targets of the energy transition – renewables (I)</vt:lpstr>
      <vt:lpstr>Targets of the energy transition – renewables (II)</vt:lpstr>
      <vt:lpstr>Status of the energy transition –  Gross electricity production in Germany 2018</vt:lpstr>
      <vt:lpstr>Smart Grid</vt:lpstr>
      <vt:lpstr>Benefits of the Energiewende</vt:lpstr>
      <vt:lpstr>Benefits - reduce costs of energy imports</vt:lpstr>
      <vt:lpstr>Status of the energy transition –  Jobs in the German renewable energy sector 2017</vt:lpstr>
      <vt:lpstr>Benefits of the energy transition – job creation</vt:lpstr>
      <vt:lpstr>Planned next steps of the Energiewende</vt:lpstr>
      <vt:lpstr>Contact</vt:lpstr>
    </vt:vector>
  </TitlesOfParts>
  <Company>Bundesministerium für Wirtschaft und Technologie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HILLE.HEIKE</dc:creator>
  <cp:lastModifiedBy>Sylvia Hartmann</cp:lastModifiedBy>
  <cp:revision>390</cp:revision>
  <cp:lastPrinted>2019-10-15T11:33:43Z</cp:lastPrinted>
  <dcterms:created xsi:type="dcterms:W3CDTF">2014-11-25T10:10:41Z</dcterms:created>
  <dcterms:modified xsi:type="dcterms:W3CDTF">2019-10-15T12:30:18Z</dcterms:modified>
</cp:coreProperties>
</file>