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7" r:id="rId3"/>
    <p:sldId id="285" r:id="rId4"/>
    <p:sldId id="283" r:id="rId5"/>
    <p:sldId id="284" r:id="rId6"/>
    <p:sldId id="271" r:id="rId7"/>
    <p:sldId id="268" r:id="rId8"/>
    <p:sldId id="300" r:id="rId9"/>
    <p:sldId id="266" r:id="rId10"/>
    <p:sldId id="299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B1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33" autoAdjust="0"/>
    <p:restoredTop sz="94653" autoAdjust="0"/>
  </p:normalViewPr>
  <p:slideViewPr>
    <p:cSldViewPr showGuides="1">
      <p:cViewPr varScale="1">
        <p:scale>
          <a:sx n="76" d="100"/>
          <a:sy n="76" d="100"/>
        </p:scale>
        <p:origin x="1110" y="90"/>
      </p:cViewPr>
      <p:guideLst>
        <p:guide orient="horz" pos="3117"/>
        <p:guide pos="4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% Share of electrical savings</a:t>
            </a:r>
          </a:p>
        </c:rich>
      </c:tx>
      <c:layout>
        <c:manualLayout>
          <c:xMode val="edge"/>
          <c:yMode val="edge"/>
          <c:x val="0.14059868869967665"/>
          <c:y val="2.6439159584503973E-3"/>
        </c:manualLayout>
      </c:layout>
      <c:overlay val="0"/>
    </c:title>
    <c:autoTitleDeleted val="0"/>
    <c:view3D>
      <c:rotX val="30"/>
      <c:rotY val="29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76998842970306E-2"/>
          <c:y val="0"/>
          <c:w val="0.93632064556323613"/>
          <c:h val="1"/>
        </c:manualLayout>
      </c:layout>
      <c:pie3DChart>
        <c:varyColors val="1"/>
        <c:ser>
          <c:idx val="0"/>
          <c:order val="0"/>
          <c:tx>
            <c:v>Anteil am Stromsparpotential</c:v>
          </c:tx>
          <c:explosion val="8"/>
          <c:dLbls>
            <c:dLbl>
              <c:idx val="0"/>
              <c:layout>
                <c:manualLayout>
                  <c:x val="7.5606331577031685E-2"/>
                  <c:y val="0.11852413223927501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24,82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A30-4809-967B-04BF5B81A79D}"/>
                </c:ext>
              </c:extLst>
            </c:dLbl>
            <c:dLbl>
              <c:idx val="1"/>
              <c:layout>
                <c:manualLayout>
                  <c:x val="-0.13953544910723129"/>
                  <c:y val="3.7269271668227431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30,71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A30-4809-967B-04BF5B81A79D}"/>
                </c:ext>
              </c:extLst>
            </c:dLbl>
            <c:dLbl>
              <c:idx val="2"/>
              <c:layout>
                <c:manualLayout>
                  <c:x val="6.9507358777325043E-2"/>
                  <c:y val="-0.2184971511101941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31,44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A30-4809-967B-04BF5B81A79D}"/>
                </c:ext>
              </c:extLst>
            </c:dLbl>
            <c:dLbl>
              <c:idx val="3"/>
              <c:layout>
                <c:manualLayout>
                  <c:x val="9.997860578236617E-2"/>
                  <c:y val="2.6882727316012506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13,03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A30-4809-967B-04BF5B81A7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Bericht!$A$252:$A$255</c:f>
              <c:strCache>
                <c:ptCount val="4"/>
                <c:pt idx="0">
                  <c:v>Kälte, Kühlgeräte</c:v>
                </c:pt>
                <c:pt idx="1">
                  <c:v>Wärme, Heizungspumpen</c:v>
                </c:pt>
                <c:pt idx="2">
                  <c:v>EDV, PCs, Monitor</c:v>
                </c:pt>
                <c:pt idx="3">
                  <c:v>Komfort, Telefonanlage</c:v>
                </c:pt>
              </c:strCache>
            </c:strRef>
          </c:cat>
          <c:val>
            <c:numRef>
              <c:f>Bericht!$B$252:$B$255</c:f>
              <c:numCache>
                <c:formatCode>#,##0.00_ ;[Red]\-#,##0.00\ </c:formatCode>
                <c:ptCount val="4"/>
                <c:pt idx="0">
                  <c:v>24.818798609961945</c:v>
                </c:pt>
                <c:pt idx="1">
                  <c:v>30.713221909647526</c:v>
                </c:pt>
                <c:pt idx="2">
                  <c:v>31.441337084229694</c:v>
                </c:pt>
                <c:pt idx="3">
                  <c:v>13.026642396160842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30-4809-967B-04BF5B81A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/>
      </a:pPr>
      <a:endParaRPr lang="et-E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0.03369</cdr:x>
      <cdr:y>0.74839</cdr:y>
    </cdr:from>
    <cdr:to>
      <cdr:x>0.81415</cdr:x>
      <cdr:y>0.97225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56774" y="1454929"/>
          <a:ext cx="1315347" cy="435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="1" dirty="0">
              <a:solidFill>
                <a:srgbClr val="0070C0"/>
              </a:solidFill>
            </a:rPr>
            <a:t>Cooling / </a:t>
          </a:r>
          <a:r>
            <a:rPr lang="en-US" sz="800" b="1" dirty="0">
              <a:solidFill>
                <a:srgbClr val="B81B1B"/>
              </a:solidFill>
            </a:rPr>
            <a:t>Heat Pump</a:t>
          </a:r>
        </a:p>
        <a:p xmlns:a="http://schemas.openxmlformats.org/drawingml/2006/main">
          <a:r>
            <a:rPr lang="en-US" sz="800" b="1" dirty="0">
              <a:solidFill>
                <a:srgbClr val="92D050"/>
              </a:solidFill>
            </a:rPr>
            <a:t>IT / </a:t>
          </a:r>
          <a:r>
            <a:rPr lang="en-US" sz="800" b="1" dirty="0" err="1">
              <a:solidFill>
                <a:schemeClr val="accent4">
                  <a:lumMod val="75000"/>
                </a:schemeClr>
              </a:solidFill>
            </a:rPr>
            <a:t>Communikation</a:t>
          </a:r>
          <a:endParaRPr lang="en-US" sz="8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418BC-9652-4AC9-9832-21104E8032A8}" type="datetimeFigureOut">
              <a:rPr lang="de-DE" smtClean="0"/>
              <a:t>11.10.2021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E63C3-51C3-4F77-BC44-B5EE1492AA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9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E63C3-51C3-4F77-BC44-B5EE1492AA1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08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6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2000" y="4736148"/>
            <a:ext cx="8640000" cy="3594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251520" y="4735217"/>
            <a:ext cx="8638155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62" y="123478"/>
            <a:ext cx="1517908" cy="359665"/>
          </a:xfrm>
          <a:prstGeom prst="rect">
            <a:avLst/>
          </a:prstGeom>
        </p:spPr>
      </p:pic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252000" y="51469"/>
            <a:ext cx="8640000" cy="540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1519" y="591469"/>
            <a:ext cx="8638155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TXT&amp;GRFK\Wolfram\D-I-B_2015_Web-Site_Entwicklung\CLIBTec\CLIBTec_WebSite_Inhalt\Vorlagen_Bilder\Kontakt\140901_CLIBTec_E-Mail-Adresse_Grafik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69164"/>
            <a:ext cx="822325" cy="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1691680" y="480399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 +49 7774 3486 71</a:t>
            </a:r>
          </a:p>
        </p:txBody>
      </p:sp>
      <p:sp>
        <p:nvSpPr>
          <p:cNvPr id="11" name="Titel 1"/>
          <p:cNvSpPr txBox="1">
            <a:spLocks/>
          </p:cNvSpPr>
          <p:nvPr userDrawn="1"/>
        </p:nvSpPr>
        <p:spPr>
          <a:xfrm>
            <a:off x="233642" y="160818"/>
            <a:ext cx="1170006" cy="250692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 err="1">
                <a:solidFill>
                  <a:srgbClr val="B81B1B"/>
                </a:solidFill>
                <a:latin typeface="Verdana"/>
                <a:ea typeface="Times New Roman"/>
                <a:cs typeface="Verdana"/>
              </a:rPr>
              <a:t>CLIBTec</a:t>
            </a:r>
            <a:r>
              <a:rPr lang="en-US" sz="1400" dirty="0">
                <a:latin typeface="Verdana"/>
                <a:ea typeface="Times New Roman"/>
                <a:cs typeface="Verdana"/>
              </a:rPr>
              <a:t>   </a:t>
            </a:r>
            <a:r>
              <a:rPr lang="en-US" sz="1400" dirty="0">
                <a:solidFill>
                  <a:srgbClr val="B81B1B"/>
                </a:solidFill>
                <a:latin typeface="Verdana"/>
                <a:ea typeface="SimSun"/>
                <a:cs typeface="Arial"/>
              </a:rPr>
              <a:t>•   </a:t>
            </a:r>
            <a:endParaRPr lang="en-US" sz="1400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8166889" y="4835532"/>
            <a:ext cx="720081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A91A1986-5C20-4F9C-94D3-1E64784F4E97}" type="slidenum">
              <a:rPr lang="en-US" sz="900" smtClean="0">
                <a:latin typeface="+mn-lt"/>
                <a:ea typeface="Verdana" panose="020B0604030504040204" pitchFamily="34" charset="0"/>
              </a:rPr>
              <a:pPr algn="r"/>
              <a:t>‹#›</a:t>
            </a:fld>
            <a:endParaRPr lang="en-US" sz="9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1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-lex.europa.eu/legal-content/EN/TXT/?uri=CELEX:02010L0031-20210101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331640" y="150645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B81B1B"/>
                </a:solidFill>
                <a:latin typeface="Verdana"/>
                <a:ea typeface="Times New Roman"/>
                <a:cs typeface="Verdana"/>
              </a:rPr>
              <a:t>CL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ean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>
                <a:solidFill>
                  <a:srgbClr val="B81B1B"/>
                </a:solidFill>
                <a:latin typeface="Verdana"/>
                <a:ea typeface="Times New Roman"/>
                <a:cs typeface="Verdana"/>
              </a:rPr>
              <a:t>I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ntelligent </a:t>
            </a:r>
            <a:r>
              <a:rPr lang="de-DE" sz="1400" dirty="0">
                <a:solidFill>
                  <a:srgbClr val="B81B1B"/>
                </a:solidFill>
                <a:latin typeface="Verdana"/>
                <a:ea typeface="Times New Roman"/>
                <a:cs typeface="Verdana"/>
              </a:rPr>
              <a:t>B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uilding </a:t>
            </a:r>
            <a:r>
              <a:rPr lang="de-DE" sz="1400" dirty="0">
                <a:solidFill>
                  <a:srgbClr val="B81B1B"/>
                </a:solidFill>
                <a:latin typeface="Verdana"/>
                <a:ea typeface="Times New Roman"/>
                <a:cs typeface="Verdana"/>
              </a:rPr>
              <a:t>Tec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hnology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0" y="60837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>
                <a:solidFill>
                  <a:srgbClr val="B81B1B"/>
                </a:solidFill>
                <a:latin typeface="Verdana"/>
                <a:ea typeface="Times New Roman"/>
                <a:cs typeface="Verdana"/>
              </a:rPr>
              <a:t>CLIBTec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   </a:t>
            </a:r>
            <a:r>
              <a:rPr lang="de-DE" sz="1400" dirty="0">
                <a:solidFill>
                  <a:srgbClr val="B81B1B"/>
                </a:solidFill>
                <a:latin typeface="Verdana"/>
                <a:ea typeface="SimSun"/>
                <a:cs typeface="Arial"/>
              </a:rPr>
              <a:t>•   </a:t>
            </a:r>
            <a:r>
              <a:rPr lang="en-US" sz="1400" dirty="0">
                <a:ea typeface="Times New Roman"/>
                <a:cs typeface="Verdana"/>
              </a:rPr>
              <a:t>Engineers Office for Energy </a:t>
            </a:r>
          </a:p>
          <a:p>
            <a:pPr algn="ctr"/>
            <a:r>
              <a:rPr lang="en-US" sz="1400" dirty="0">
                <a:ea typeface="Times New Roman"/>
                <a:cs typeface="Verdana"/>
              </a:rPr>
              <a:t>	and Resource Efficiency</a:t>
            </a:r>
            <a:endParaRPr lang="en-US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0005"/>
            <a:ext cx="807374" cy="972589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5379374" y="1149997"/>
            <a:ext cx="36571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In a holistic analysis of customer requirements, we take into account all energy-related processes and develop customized energy- and resource-efficient solutions to support the achievement of climate targets and cost reductions.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1609"/>
            <a:ext cx="3600000" cy="8542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91422" y="3579862"/>
            <a:ext cx="1780578" cy="112338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1000" b="1" dirty="0"/>
              <a:t>Wolfram </a:t>
            </a:r>
            <a:r>
              <a:rPr lang="de-DE" sz="1000" b="1" dirty="0" err="1"/>
              <a:t>Mallow</a:t>
            </a:r>
            <a:endParaRPr lang="de-DE" sz="1000" b="1" dirty="0"/>
          </a:p>
          <a:p>
            <a:r>
              <a:rPr lang="de-DE" sz="900" dirty="0"/>
              <a:t>Dipl.-Ing. (FH)</a:t>
            </a:r>
          </a:p>
          <a:p>
            <a:endParaRPr lang="de-DE" sz="900" dirty="0"/>
          </a:p>
          <a:p>
            <a:endParaRPr lang="de-DE" sz="900" dirty="0"/>
          </a:p>
          <a:p>
            <a:r>
              <a:rPr lang="de-DE" sz="900" dirty="0" err="1"/>
              <a:t>Singener</a:t>
            </a:r>
            <a:r>
              <a:rPr lang="de-DE" sz="900" dirty="0"/>
              <a:t> Strasse 20</a:t>
            </a:r>
          </a:p>
          <a:p>
            <a:r>
              <a:rPr lang="de-DE" sz="900" dirty="0"/>
              <a:t>78267 </a:t>
            </a:r>
            <a:r>
              <a:rPr lang="de-DE" sz="900" dirty="0" err="1"/>
              <a:t>Aach</a:t>
            </a:r>
            <a:endParaRPr lang="de-DE" sz="900" dirty="0"/>
          </a:p>
          <a:p>
            <a:r>
              <a:rPr lang="de-DE" sz="900" dirty="0"/>
              <a:t>Germany</a:t>
            </a:r>
          </a:p>
          <a:p>
            <a:r>
              <a:rPr lang="de-DE" sz="900" dirty="0"/>
              <a:t>www.clibtec.de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372225" y="3587556"/>
            <a:ext cx="1944191" cy="1107996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de-DE" sz="900" dirty="0" err="1"/>
              <a:t>Energy</a:t>
            </a:r>
            <a:r>
              <a:rPr lang="de-DE" sz="900" dirty="0"/>
              <a:t>- </a:t>
            </a:r>
            <a:r>
              <a:rPr lang="de-DE" sz="900" dirty="0" err="1"/>
              <a:t>and</a:t>
            </a:r>
            <a:r>
              <a:rPr lang="de-DE" sz="900" dirty="0"/>
              <a:t> </a:t>
            </a:r>
            <a:r>
              <a:rPr lang="de-DE" sz="900" dirty="0" err="1"/>
              <a:t>Resource</a:t>
            </a:r>
            <a:r>
              <a:rPr lang="de-DE" sz="900" dirty="0"/>
              <a:t> Efficiency</a:t>
            </a:r>
          </a:p>
          <a:p>
            <a:r>
              <a:rPr lang="de-DE" sz="900" dirty="0"/>
              <a:t>Building Automation</a:t>
            </a:r>
          </a:p>
          <a:p>
            <a:r>
              <a:rPr lang="de-DE" sz="900" dirty="0" err="1"/>
              <a:t>Analysing</a:t>
            </a:r>
            <a:r>
              <a:rPr lang="de-DE" sz="900" dirty="0"/>
              <a:t>, Consulting, </a:t>
            </a:r>
            <a:r>
              <a:rPr lang="de-DE" sz="900" dirty="0" err="1"/>
              <a:t>Planning</a:t>
            </a:r>
            <a:r>
              <a:rPr lang="de-DE" sz="900" dirty="0"/>
              <a:t> &amp; Audit</a:t>
            </a:r>
          </a:p>
          <a:p>
            <a:endParaRPr lang="de-DE" sz="900" dirty="0"/>
          </a:p>
          <a:p>
            <a:r>
              <a:rPr lang="de-DE" sz="900" dirty="0"/>
              <a:t>T   +49 7774 3486 71</a:t>
            </a:r>
          </a:p>
          <a:p>
            <a:r>
              <a:rPr lang="de-DE" sz="900" dirty="0"/>
              <a:t>M +49 1523 1805 879</a:t>
            </a:r>
          </a:p>
          <a:p>
            <a:r>
              <a:rPr lang="de-DE" sz="900" dirty="0"/>
              <a:t>F   +49 7774 3486 72</a:t>
            </a:r>
          </a:p>
          <a:p>
            <a:r>
              <a:rPr lang="de-DE" sz="900" dirty="0"/>
              <a:t>info@clibtec.de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44613" y="1455626"/>
            <a:ext cx="4323659" cy="2556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ea typeface="Verdana" panose="020B0604030504040204" pitchFamily="34" charset="0"/>
              </a:rPr>
              <a:t>AHK Business Trip Estonia-Lithuania / Online</a:t>
            </a:r>
            <a:endParaRPr lang="en-US" sz="1600" b="1" dirty="0">
              <a:ea typeface="Verdana" panose="020B060403050404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600" dirty="0"/>
              <a:t>Low-Energy Efficiency Buildings</a:t>
            </a:r>
          </a:p>
          <a:p>
            <a:pPr marL="0" indent="0" algn="ctr">
              <a:buNone/>
            </a:pPr>
            <a:r>
              <a:rPr lang="en-US" sz="1600" dirty="0">
                <a:ea typeface="Verdana" panose="020B0604030504040204" pitchFamily="34" charset="0"/>
              </a:rPr>
              <a:t>Focus on Smart home Products</a:t>
            </a:r>
          </a:p>
          <a:p>
            <a:pPr marL="0" indent="0" algn="ctr">
              <a:buNone/>
            </a:pPr>
            <a:r>
              <a:rPr lang="en-US" sz="1600" dirty="0">
                <a:ea typeface="Verdana" panose="020B0604030504040204" pitchFamily="34" charset="0"/>
              </a:rPr>
              <a:t>And Energy Savings Systems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ea typeface="Verdana" panose="020B0604030504040204" pitchFamily="34" charset="0"/>
              </a:rPr>
              <a:t>11.10.2021 – 15.10.2021</a:t>
            </a:r>
          </a:p>
        </p:txBody>
      </p:sp>
    </p:spTree>
    <p:extLst>
      <p:ext uri="{BB962C8B-B14F-4D97-AF65-F5344CB8AC3E}">
        <p14:creationId xmlns:p14="http://schemas.microsoft.com/office/powerpoint/2010/main" val="238440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1" y="699542"/>
            <a:ext cx="5121835" cy="39604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48178" y="1225227"/>
            <a:ext cx="274430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300" b="1" dirty="0"/>
              <a:t>Compressed Air Efficiency potentials</a:t>
            </a:r>
          </a:p>
          <a:p>
            <a:pPr marL="0" lvl="1"/>
            <a:endParaRPr lang="en-US" sz="1300" dirty="0"/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High-efficiency pumps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Drying process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Sealing the leakages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Line optimization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Pressure reduction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Demand analysis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Secondary networks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Application duration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Compressed air alternatives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Heat recovery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en-US" sz="1300" dirty="0"/>
              <a:t>Hydraulic balancing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Energy Efficiency in Production – Compressed Air Systems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618237"/>
            <a:ext cx="431081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  <a:ea typeface="Verdana" panose="020B0604030504040204" pitchFamily="34" charset="0"/>
              </a:rPr>
              <a:t>Efficiency Analysis</a:t>
            </a:r>
            <a:endParaRPr lang="en-US" sz="13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Buildings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Manufacturing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Material Flow Cost Accounting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Profitability analysis</a:t>
            </a:r>
          </a:p>
          <a:p>
            <a:pPr lvl="0"/>
            <a:endParaRPr lang="en-US" sz="8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r>
              <a:rPr lang="en-US" sz="1300" b="1" dirty="0">
                <a:solidFill>
                  <a:prstClr val="black"/>
                </a:solidFill>
                <a:ea typeface="Verdana" panose="020B0604030504040204" pitchFamily="34" charset="0"/>
              </a:rPr>
              <a:t>Energy Data Acquisition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Energy Measurement / Measurement Concepts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Load Profile Analyzing 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r>
              <a:rPr lang="en-US" sz="1300" b="1" dirty="0">
                <a:solidFill>
                  <a:prstClr val="black"/>
                </a:solidFill>
                <a:ea typeface="Verdana" panose="020B0604030504040204" pitchFamily="34" charset="0"/>
              </a:rPr>
              <a:t>Expertise / </a:t>
            </a:r>
            <a:r>
              <a:rPr lang="en-US" sz="1300" b="1" dirty="0"/>
              <a:t>Energy supply concepts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Energy Management System / Energy Audits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Energetic Inspection of Air Conditioning Systems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Analyzing Refrigeration Systems</a:t>
            </a:r>
          </a:p>
          <a:p>
            <a:pPr marL="180000" lvl="0" indent="-18000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Technical Controlling</a:t>
            </a:r>
            <a:endParaRPr lang="en-US" sz="800" dirty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Energetic building simulation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PV design and simulation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Heat pumps dimensioning and simulation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 err="1"/>
              <a:t>Trigeneration</a:t>
            </a:r>
            <a:r>
              <a:rPr lang="en-US" sz="1300" dirty="0"/>
              <a:t> / ORC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300" b="1" dirty="0">
                <a:solidFill>
                  <a:prstClr val="black"/>
                </a:solidFill>
                <a:ea typeface="Verdana" panose="020B0604030504040204" pitchFamily="34" charset="0"/>
              </a:rPr>
              <a:t>Building Automation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dirty="0">
                <a:latin typeface="Verdana"/>
                <a:ea typeface="Times New Roman"/>
                <a:cs typeface="Verdana"/>
              </a:rPr>
              <a:t>Company Competence and Services (Excerpt)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508104" y="632320"/>
            <a:ext cx="352839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00" b="1" dirty="0"/>
              <a:t>Purpose and content of the energy optimization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Climate neutrality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Cost efficiency 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Generation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Transport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Storage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Supply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Conversion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en-US" sz="1300" dirty="0"/>
              <a:t>Recovery</a:t>
            </a:r>
          </a:p>
        </p:txBody>
      </p:sp>
      <p:pic>
        <p:nvPicPr>
          <p:cNvPr id="18" name="Picture 2" descr="D:\TXT&amp;GRFK_Bibliothek\Bilder\CN_Photo_SESE\060209-162655-310-a_UNNNNN_NN3072_NN2304_CN_SESE_Produktion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98735"/>
            <a:ext cx="126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12" y="1419622"/>
            <a:ext cx="1260000" cy="810000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6" y="2265806"/>
            <a:ext cx="1260000" cy="8100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5531634" y="2672367"/>
            <a:ext cx="338437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Efficiency measure in production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Cross section technologies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Steam / heat / cold generation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Heat / cold grid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Electrical lighting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Renewable energies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IT / communication systems</a:t>
            </a:r>
          </a:p>
        </p:txBody>
      </p:sp>
      <p:pic>
        <p:nvPicPr>
          <p:cNvPr id="21" name="Picture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9622"/>
            <a:ext cx="1260000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Inhaltsplatzhalter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3921990"/>
            <a:ext cx="126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0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41" y="627534"/>
            <a:ext cx="6514419" cy="192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80409"/>
            <a:ext cx="6264696" cy="211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1400" dirty="0" err="1">
                <a:latin typeface="Verdana"/>
                <a:ea typeface="Times New Roman"/>
                <a:cs typeface="Verdana"/>
              </a:rPr>
              <a:t>Energy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Consumption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Analyzing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9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24" descr="C:\ProgramData\HSETU\Energieberater18599\Textverarbeitung\WordTemp\Temp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2300"/>
            <a:ext cx="3546681" cy="86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00460"/>
            <a:ext cx="3542492" cy="159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59" y="3099939"/>
            <a:ext cx="3546681" cy="159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86493"/>
            <a:ext cx="4320480" cy="2119036"/>
          </a:xfrm>
          <a:prstGeom prst="rect">
            <a:avLst/>
          </a:prstGeom>
        </p:spPr>
      </p:pic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38709"/>
              </p:ext>
            </p:extLst>
          </p:nvPr>
        </p:nvGraphicFramePr>
        <p:xfrm>
          <a:off x="222354" y="627665"/>
          <a:ext cx="1685350" cy="194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49427"/>
              </p:ext>
            </p:extLst>
          </p:nvPr>
        </p:nvGraphicFramePr>
        <p:xfrm>
          <a:off x="1907703" y="622300"/>
          <a:ext cx="2664297" cy="1877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1196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Detailed analysis of total electricity</a:t>
                      </a:r>
                    </a:p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savings per year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 err="1">
                          <a:effectLst/>
                        </a:rPr>
                        <a:t>Electrical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Costs</a:t>
                      </a:r>
                      <a:r>
                        <a:rPr lang="de-DE" sz="800" u="none" strike="noStrike" dirty="0">
                          <a:effectLst/>
                        </a:rPr>
                        <a:t> in %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Power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 err="1">
                          <a:effectLst/>
                        </a:rPr>
                        <a:t>Electrical</a:t>
                      </a:r>
                      <a:r>
                        <a:rPr lang="de-DE" sz="800" u="none" strike="noStrike" dirty="0">
                          <a:effectLst/>
                        </a:rPr>
                        <a:t> </a:t>
                      </a:r>
                      <a:r>
                        <a:rPr lang="de-DE" sz="800" u="none" strike="noStrike" dirty="0" err="1">
                          <a:effectLst/>
                        </a:rPr>
                        <a:t>Costs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90"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u="none" strike="noStrike" dirty="0">
                          <a:effectLst/>
                        </a:rPr>
                        <a:t> 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u="none" strike="noStrike">
                          <a:effectLst/>
                        </a:rPr>
                        <a:t>%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u="none" strike="noStrike" dirty="0">
                          <a:effectLst/>
                        </a:rPr>
                        <a:t>kWh/a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u="none" strike="noStrike" dirty="0">
                          <a:effectLst/>
                        </a:rPr>
                        <a:t>€/a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0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Cooling</a:t>
                      </a:r>
                      <a:r>
                        <a:rPr lang="de-DE" sz="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 Equipment</a:t>
                      </a:r>
                      <a:endParaRPr lang="de-DE" sz="8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24,82 </a:t>
                      </a:r>
                      <a:endParaRPr lang="de-DE" sz="8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2.737,14 </a:t>
                      </a:r>
                      <a:endParaRPr lang="de-DE" sz="8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574,80 </a:t>
                      </a:r>
                      <a:endParaRPr lang="de-DE" sz="8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80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u="none" strike="noStrike" dirty="0" err="1">
                          <a:solidFill>
                            <a:srgbClr val="B81B1B"/>
                          </a:solidFill>
                          <a:effectLst/>
                        </a:rPr>
                        <a:t>Heat</a:t>
                      </a:r>
                      <a:r>
                        <a:rPr lang="de-DE" sz="800" b="1" u="none" strike="noStrike" dirty="0">
                          <a:solidFill>
                            <a:srgbClr val="B81B1B"/>
                          </a:solidFill>
                          <a:effectLst/>
                        </a:rPr>
                        <a:t>, </a:t>
                      </a:r>
                      <a:r>
                        <a:rPr lang="de-DE" sz="800" b="1" u="none" strike="noStrike" dirty="0" err="1">
                          <a:solidFill>
                            <a:srgbClr val="B81B1B"/>
                          </a:solidFill>
                          <a:effectLst/>
                        </a:rPr>
                        <a:t>Heat</a:t>
                      </a:r>
                      <a:r>
                        <a:rPr lang="de-DE" sz="800" b="1" u="none" strike="noStrike" dirty="0">
                          <a:solidFill>
                            <a:srgbClr val="B81B1B"/>
                          </a:solidFill>
                          <a:effectLst/>
                        </a:rPr>
                        <a:t> Pump</a:t>
                      </a:r>
                      <a:endParaRPr lang="de-DE" sz="800" b="1" i="0" u="none" strike="noStrike" dirty="0">
                        <a:solidFill>
                          <a:srgbClr val="B81B1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B81B1B"/>
                          </a:solidFill>
                          <a:effectLst/>
                        </a:rPr>
                        <a:t>30,71 </a:t>
                      </a:r>
                      <a:endParaRPr lang="de-DE" sz="800" b="1" i="0" u="none" strike="noStrike" dirty="0">
                        <a:solidFill>
                          <a:srgbClr val="B81B1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B81B1B"/>
                          </a:solidFill>
                          <a:effectLst/>
                        </a:rPr>
                        <a:t>3.387,20 </a:t>
                      </a:r>
                      <a:endParaRPr lang="de-DE" sz="800" b="1" i="0" u="none" strike="noStrike" dirty="0">
                        <a:solidFill>
                          <a:srgbClr val="B81B1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B81B1B"/>
                          </a:solidFill>
                          <a:effectLst/>
                        </a:rPr>
                        <a:t>711,31 </a:t>
                      </a:r>
                      <a:endParaRPr lang="de-DE" sz="800" b="1" i="0" u="none" strike="noStrike" dirty="0">
                        <a:solidFill>
                          <a:srgbClr val="B81B1B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801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IT</a:t>
                      </a:r>
                      <a:endParaRPr lang="de-DE" sz="800" b="1" i="0" u="none" strike="noStrike" dirty="0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31,44 </a:t>
                      </a:r>
                      <a:endParaRPr lang="de-DE" sz="800" b="1" i="0" u="none" strike="noStrike" dirty="0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3.467,50 </a:t>
                      </a:r>
                      <a:endParaRPr lang="de-DE" sz="800" b="1" i="0" u="none" strike="noStrike" dirty="0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728,18 </a:t>
                      </a:r>
                      <a:endParaRPr lang="de-DE" sz="800" b="1" i="0" u="none" strike="noStrike" dirty="0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690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Communication</a:t>
                      </a:r>
                      <a:endParaRPr lang="de-DE" sz="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13,03 </a:t>
                      </a:r>
                      <a:endParaRPr lang="de-DE" sz="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1.436,64 </a:t>
                      </a:r>
                      <a:endParaRPr lang="de-DE" sz="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301,69 </a:t>
                      </a:r>
                      <a:endParaRPr lang="de-DE" sz="800" b="1" i="0" u="none" strike="noStrike" dirty="0">
                        <a:solidFill>
                          <a:srgbClr val="7030A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64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Total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u="none" strike="noStrike" dirty="0">
                          <a:effectLst/>
                        </a:rPr>
                        <a:t> 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u="none" strike="noStrike" dirty="0">
                          <a:effectLst/>
                        </a:rPr>
                        <a:t>11.028,48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800" u="none" strike="noStrike" dirty="0">
                          <a:effectLst/>
                        </a:rPr>
                        <a:t>2.315,98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1400" dirty="0" err="1">
                <a:latin typeface="Verdana"/>
                <a:ea typeface="Times New Roman"/>
                <a:cs typeface="Verdana"/>
              </a:rPr>
              <a:t>Energy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Consumption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Analyzing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8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9742"/>
            <a:ext cx="4051293" cy="216024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4" y="640077"/>
            <a:ext cx="3133028" cy="400736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29721"/>
            <a:ext cx="2330718" cy="136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D:\TXT&amp;GRFK\Wolfram\D-I-B_2011_Energie\_Auftrag_Projekt\DE_170811_Rdlfzll_TB-Werkstatt\Bericht\Bilder\170811_RdfzTBWerk_DG3D_U-W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0077"/>
            <a:ext cx="2394045" cy="13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1400" dirty="0" err="1">
                <a:latin typeface="Verdana"/>
                <a:ea typeface="Times New Roman"/>
                <a:cs typeface="Verdana"/>
              </a:rPr>
              <a:t>Profitability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of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Energy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Saving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Measures</a:t>
            </a:r>
            <a:endParaRPr lang="de-DE" sz="1400" dirty="0">
              <a:latin typeface="Verdana"/>
              <a:ea typeface="Times New Roman"/>
              <a:cs typeface="Verdana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2191965"/>
            <a:ext cx="3600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dirty="0">
                <a:solidFill>
                  <a:prstClr val="black"/>
                </a:solidFill>
                <a:ea typeface="Verdana" panose="020B0604030504040204" pitchFamily="34" charset="0"/>
              </a:rPr>
              <a:t>Profitability analysis of efficiency investments</a:t>
            </a:r>
          </a:p>
        </p:txBody>
      </p:sp>
    </p:spTree>
    <p:extLst>
      <p:ext uri="{BB962C8B-B14F-4D97-AF65-F5344CB8AC3E}">
        <p14:creationId xmlns:p14="http://schemas.microsoft.com/office/powerpoint/2010/main" val="399613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XT&amp;GRFK\Wolfram\D-I-B_2011_Energie\_Auftrag_Projekt\DE_160707_STO_Stuehlingen\Bilder\07200_navi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99" y="1734541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XT&amp;GRFK\Wolfram\D-I-B_2011_Energie\Berater_Marketing\Aktion_Text\Txt-018_ReferenzProjekt\Sto\41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41" y="757577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XT&amp;GRFK\Wolfram\D-I-B_2011_Energie\Berater_Marketing\Aktion_Text\Txt-018_ReferenzProjekt\Cellpack\170306-131611-107-a_CellPack_Bilder_GB-O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2752979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27316"/>
            <a:ext cx="1080000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170810_RdfzTBVW_Waermeuebergaenge-West-U-W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52979"/>
            <a:ext cx="1080000" cy="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D:\TXT&amp;GRFK_Bibliothek\Bilder\DE_Photo_121031_HS-BC_KMU-Beratung\_KMU_Hotel_Kapuzinerhof\121124-113123-182-a_UNNNNN_NN1024_NNN768_DE_HS-BC_Klaeger_Kapuzinerhof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35905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08" y="3740453"/>
            <a:ext cx="1080000" cy="81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1400" dirty="0">
                <a:latin typeface="Verdana"/>
                <a:ea typeface="Times New Roman"/>
                <a:cs typeface="Verdana"/>
              </a:rPr>
              <a:t>Office Buildings, </a:t>
            </a:r>
            <a:r>
              <a:rPr lang="en-US" sz="1400" dirty="0">
                <a:latin typeface="Verdana"/>
                <a:ea typeface="Times New Roman"/>
                <a:cs typeface="Verdana"/>
              </a:rPr>
              <a:t>Production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Buildings,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Craft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Workshops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and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Hotels</a:t>
            </a:r>
          </a:p>
        </p:txBody>
      </p:sp>
      <p:pic>
        <p:nvPicPr>
          <p:cNvPr id="14" name="Picture 4" descr="369-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57577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TXT&amp;GRFK_Bibliothek\Bilder\DE_Photo_121031_HS-BC_KMU-Beratung\_KMU_Hotel_Kapuzinerhof\121124-112912-167-a_UNNNNN_NN1024_NNN768_DE_HS-BC_Vetter_Kapuzinerhof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99209" y="892577"/>
            <a:ext cx="1079999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1572" y="2724902"/>
            <a:ext cx="1080000" cy="810000"/>
          </a:xfrm>
          <a:prstGeom prst="rect">
            <a:avLst/>
          </a:prstGeom>
        </p:spPr>
      </p:pic>
      <p:pic>
        <p:nvPicPr>
          <p:cNvPr id="18" name="Picture 7" descr="D:\TXT&amp;GRFK_Bibliothek\Bilder\DE_Photo_121031_HS-BC_KMU-Beratung\_KMU_Hotel_Kapuzinerhof\121124-113209-207-a_UNNNNN_NN1024_NNN768_DE_HS-BC_Schnell_Kapuzinerhof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05923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951205" y="699542"/>
            <a:ext cx="432056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Building envelope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Thermal insulation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Thermal windows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Summer thermal protection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Heating systems, CHP, </a:t>
            </a:r>
            <a:r>
              <a:rPr lang="en-US" sz="1300" dirty="0" err="1"/>
              <a:t>trigeneration</a:t>
            </a:r>
            <a:r>
              <a:rPr lang="en-US" sz="1300" dirty="0"/>
              <a:t>, heat pump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Air conditioning and ventilation systems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Renewable energies / PV / Thermal Solar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Lighting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Cold storage room, kitchenware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Multimedia applications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Building automation </a:t>
            </a:r>
          </a:p>
        </p:txBody>
      </p:sp>
      <p:pic>
        <p:nvPicPr>
          <p:cNvPr id="22" name="Inhaltsplatzhalter 3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9622"/>
            <a:ext cx="1080000" cy="810000"/>
          </a:xfrm>
          <a:prstGeom prst="rect">
            <a:avLst/>
          </a:prstGeom>
        </p:spPr>
      </p:pic>
      <p:pic>
        <p:nvPicPr>
          <p:cNvPr id="23" name="Grafik 2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1080000" cy="810000"/>
          </a:xfrm>
          <a:prstGeom prst="rect">
            <a:avLst/>
          </a:prstGeom>
        </p:spPr>
      </p:pic>
      <p:pic>
        <p:nvPicPr>
          <p:cNvPr id="24" name="Grafik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25905"/>
            <a:ext cx="1080000" cy="810000"/>
          </a:xfrm>
          <a:prstGeom prst="rect">
            <a:avLst/>
          </a:prstGeom>
        </p:spPr>
      </p:pic>
      <p:pic>
        <p:nvPicPr>
          <p:cNvPr id="25" name="Picture 2" descr="D:\TXT&amp;GRFK\Wolfram\D-I-B_2011_Energie\_Auftrag_Projekt\DE_170811_Rdlfzll_TB-Werkstatt\Bilder\171120-152636-247-a_UNNNNN_NN3648_NN2736_DE_Radolfzell-VOB-TBR-Werkstatt.JP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96" y="3904857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TXT&amp;GRFK\Wolfram\D-I-B_2011_Energie\_Auftrag_Projekt\DE_170811_Rdlfzll_TB-Werkstatt\Bilder\171120-155121-285-a_UNNNNN_NN3648_NN2736_DE_Radolfzell-VOB-TBR-Werkstatt.JP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806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TXT&amp;GRFK\Wolfram\D-I-B_2011_Energie\_Auftrag_Projekt\DE_170811_Rdlfzll_TB-Werkstatt\Bilder\171120-144839-184-a_UNNNNN_NN3648_NN2736_DE_Radolfzell-VOB-TBR-Werkstatt.JPG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68" y="3898547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TXT&amp;GRFK\Wolfram\D-I-B_2011_Energie\_Auftrag_Projekt\DE_170811_Rdlfzll_TB-Werkstatt\Bilder\171120-152019-234-a_UNNNNN_NN3648_NN2736_DE_Radolfzell-VOB-TBR-Werkstatt.JPG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24" y="3904857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1990"/>
            <a:ext cx="1080000" cy="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 descr="D:\TXT&amp;GRFK\Wolfram\D-I-B_2011_Energie\_Auftrag_Projekt\DE_170811_Rdlfzll_TB-Werkstatt\Bericht\Bilder\170811_RdfzTBWerk_DG3D_U-Wert.jpg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9902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2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de-DE" sz="1400" dirty="0">
                <a:latin typeface="Verdana"/>
                <a:ea typeface="Times New Roman"/>
                <a:cs typeface="Verdana"/>
              </a:rPr>
              <a:t>Residential Buildings </a:t>
            </a:r>
            <a:r>
              <a:rPr lang="de-DE" sz="1400" dirty="0" err="1">
                <a:latin typeface="Verdana"/>
                <a:ea typeface="Times New Roman"/>
                <a:cs typeface="Verdana"/>
              </a:rPr>
              <a:t>and</a:t>
            </a:r>
            <a:r>
              <a:rPr lang="de-DE" sz="1400" dirty="0">
                <a:latin typeface="Verdana"/>
                <a:ea typeface="Times New Roman"/>
                <a:cs typeface="Verdana"/>
              </a:rPr>
              <a:t> School Buildings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80032" y="611852"/>
            <a:ext cx="331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School building in Shandong province / China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Energetic building renovation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Insulation / Thermal insulation glazing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Air conditioning / ventilation system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Heating system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District heating / system insulation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Lighting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300" dirty="0"/>
              <a:t>Building automation (KNX)</a:t>
            </a:r>
            <a:endParaRPr lang="de-DE" sz="1300" dirty="0"/>
          </a:p>
        </p:txBody>
      </p:sp>
      <p:pic>
        <p:nvPicPr>
          <p:cNvPr id="16" name="Picture 5" descr="D:\TXT&amp;GRFK\Wolfram\D-I-B_2011_Energie\_Auftrag_Projekt\CN_160601_Dongying_ifw100\160829_Pilotprojekte\Bilder_Heizung-Schule\IMG_20160822_110519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72" y="242773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72" y="3579862"/>
            <a:ext cx="144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28" y="3592361"/>
            <a:ext cx="144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TXT&amp;GRFK\Wolfram\D-I-B_2011_Energie\_Auftrag_Projekt\CN_160601_Dongying_ifw100\160829_Pilotprojekte\Bilder_Heizung-Schule\IMG_20160822_105000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96" y="242785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TXT&amp;GRFK\Wolfram\D-I-B_2011_Energie\_Auftrag_Projekt\CN_160601_Dongying_ifw100\160829_Pilotprojekte\Bilder_Heizung-Schule\IMG_20160822_103700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96" y="3579862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 descr="C:\Users\NN_001\AppData\Local\Microsoft\Windows\INetCache\Content.Word\170810_RdfzTBVW_U-Wert-Skal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6903" y="1709354"/>
            <a:ext cx="298830" cy="16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4" descr="D:\TXT&amp;GRFK\Wolfram\D-I-B_2011_Energie\_Auftrag_Projekt\DE_170821_Maasch-EFH_Aach\Bericht\171106_EG-3D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9702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686"/>
            <a:ext cx="1440000" cy="1080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03848" y="2088012"/>
            <a:ext cx="173175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00" dirty="0"/>
              <a:t>Thermal </a:t>
            </a:r>
            <a:r>
              <a:rPr lang="de-DE" sz="1300" dirty="0" err="1"/>
              <a:t>transmittance</a:t>
            </a:r>
            <a:endParaRPr lang="de-DE" sz="13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5686"/>
            <a:ext cx="1440000" cy="1080000"/>
          </a:xfrm>
          <a:prstGeom prst="rect">
            <a:avLst/>
          </a:prstGeom>
        </p:spPr>
      </p:pic>
      <p:pic>
        <p:nvPicPr>
          <p:cNvPr id="20" name="Picture 2" descr="D:\TXT&amp;GRFK\Wolfram\D-I-B_2011_Energie\_Auftrag_Projekt\DE_170821_Maasch-EFH_Aach\Daten_Bilder\170827-094519-004-a_UNNNNN_NN1024_NNN768_DE_LBS_Aach-Alpenstr13.jp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103" y="2139702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TXT&amp;GRFK_Bibliothek\Bilder\ES_Photo_130511_Frankreich-Spanien\Apartment\130606-114750-014-a_UNNNNN_NN3648_NN2736_ES_Estepona_Apartment.JPG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" y="3450087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TXT&amp;GRFK\Wolfram\D-I-B_2011_Energie\_Auftrag_Projekt\DE_170821_Maasch-EFH_Aach\Daten_Plaene\170825-094026-003_Auer_Aach-Alpenstr13_Grundriss EG.jpg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0" y="3435846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179512" y="555526"/>
            <a:ext cx="3960440" cy="370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2597150" algn="l"/>
              </a:tabLst>
            </a:pPr>
            <a:r>
              <a:rPr lang="de-DE" sz="1300" b="1" dirty="0" err="1"/>
              <a:t>Inefficient</a:t>
            </a:r>
            <a:r>
              <a:rPr lang="de-DE" sz="1300" b="1" dirty="0"/>
              <a:t> </a:t>
            </a:r>
            <a:r>
              <a:rPr lang="de-DE" sz="1300" b="1" dirty="0" err="1"/>
              <a:t>air</a:t>
            </a:r>
            <a:r>
              <a:rPr lang="de-DE" sz="1300" b="1" dirty="0"/>
              <a:t> </a:t>
            </a:r>
            <a:r>
              <a:rPr lang="de-DE" sz="1300" b="1" dirty="0" err="1"/>
              <a:t>condition</a:t>
            </a:r>
            <a:r>
              <a:rPr lang="de-DE" sz="1300" b="1" dirty="0"/>
              <a:t> / </a:t>
            </a:r>
            <a:r>
              <a:rPr lang="de-DE" sz="1300" b="1" dirty="0" err="1"/>
              <a:t>ventilation</a:t>
            </a:r>
            <a:r>
              <a:rPr lang="de-DE" sz="1300" b="1" dirty="0"/>
              <a:t> </a:t>
            </a:r>
            <a:r>
              <a:rPr lang="de-DE" sz="1300" b="1" dirty="0" err="1"/>
              <a:t>systems</a:t>
            </a:r>
            <a:endParaRPr lang="de-DE" sz="1300" b="1" dirty="0"/>
          </a:p>
          <a:p>
            <a:pPr>
              <a:tabLst>
                <a:tab pos="2597150" algn="l"/>
              </a:tabLst>
            </a:pPr>
            <a:r>
              <a:rPr lang="en-US" sz="1300" dirty="0"/>
              <a:t>25 % investment costs / 75 % operating costs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Obsolete equipment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Changed building structure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Lack of </a:t>
            </a:r>
            <a:r>
              <a:rPr lang="en-US" sz="1300" dirty="0" err="1"/>
              <a:t>maintenanc</a:t>
            </a:r>
            <a:endParaRPr lang="en-US" sz="1300" dirty="0"/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Heat and cold losses - no heat recovery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Lack of controls, incorrect settings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Inefficient drives, inefficient impellers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Airflow drag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Operating in complete recirculation mode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Conventional energy supply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Energy Efficiency of Air Condition and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Refrigeration Systems</a:t>
            </a:r>
          </a:p>
        </p:txBody>
      </p:sp>
      <p:pic>
        <p:nvPicPr>
          <p:cNvPr id="11" name="Picture 4" descr="D:\TXT&amp;GRFK\Wolfram\D-I-B_2011_Energie\_Auftrag_Projekt\DE_170802_STO_Stuehlingen\Bilder\Kaelte-Verfluessiger-Geb14-Dach\171123-111259-126-a_UNNNNN_NN3648_NN2736_DE_STO-Stuehlingen_EnInspek_Geb13&amp;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48" y="3023270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XT&amp;GRFK\Wolfram\D-I-B_2011_Energie\_Auftrag_Projekt\DE_170802_STO_Stuehlingen\Bilder\Kaelte-Erzeugung-Geb14_Fuer-Geb13-14-16-1\171123-103639-074-a_UNNNNN_NN3648_NN2736_DE_STO-Stuehlingen_EnInspek_Geb13&amp;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48" y="784789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TXT&amp;GRFK\Wolfram\D-I-B_2011_Energie\_Auftrag_Projekt\DE_170802_STO_Stuehlingen\Bilder\RLT-Geb01_DataC&amp;Geb1\171123-130415-154-a_UNNNNN_NN3648_NN2736_DE_STO-Stuehlingen_EnInspek_Geb13&amp;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48" y="1897984"/>
            <a:ext cx="1296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210" y="4011910"/>
            <a:ext cx="1156830" cy="409059"/>
          </a:xfrm>
          <a:prstGeom prst="rect">
            <a:avLst/>
          </a:prstGeom>
          <a:noFill/>
          <a:ln w="635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gende mit Pfeil nach rechts 4"/>
          <p:cNvSpPr/>
          <p:nvPr/>
        </p:nvSpPr>
        <p:spPr>
          <a:xfrm>
            <a:off x="251520" y="1059582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Legende mit Pfeil nach rechts 20"/>
          <p:cNvSpPr/>
          <p:nvPr/>
        </p:nvSpPr>
        <p:spPr>
          <a:xfrm>
            <a:off x="251520" y="1424777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egende mit Pfeil nach rechts 21"/>
          <p:cNvSpPr/>
          <p:nvPr/>
        </p:nvSpPr>
        <p:spPr>
          <a:xfrm>
            <a:off x="251520" y="1789972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egende mit Pfeil nach rechts 22"/>
          <p:cNvSpPr/>
          <p:nvPr/>
        </p:nvSpPr>
        <p:spPr>
          <a:xfrm>
            <a:off x="251520" y="2139702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Legende mit Pfeil nach rechts 23"/>
          <p:cNvSpPr/>
          <p:nvPr/>
        </p:nvSpPr>
        <p:spPr>
          <a:xfrm>
            <a:off x="251520" y="2499742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Legende mit Pfeil nach rechts 24"/>
          <p:cNvSpPr/>
          <p:nvPr/>
        </p:nvSpPr>
        <p:spPr>
          <a:xfrm>
            <a:off x="251520" y="2885557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Legende mit Pfeil nach rechts 26"/>
          <p:cNvSpPr/>
          <p:nvPr/>
        </p:nvSpPr>
        <p:spPr>
          <a:xfrm>
            <a:off x="251520" y="3219822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Legende mit Pfeil nach rechts 27"/>
          <p:cNvSpPr/>
          <p:nvPr/>
        </p:nvSpPr>
        <p:spPr>
          <a:xfrm>
            <a:off x="251520" y="3579862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Legende mit Pfeil nach rechts 28"/>
          <p:cNvSpPr/>
          <p:nvPr/>
        </p:nvSpPr>
        <p:spPr>
          <a:xfrm>
            <a:off x="251520" y="3939902"/>
            <a:ext cx="3384376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2710"/>
            </a:avLst>
          </a:prstGeom>
          <a:noFill/>
          <a:ln w="15875">
            <a:solidFill>
              <a:srgbClr val="B8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508103" y="555526"/>
            <a:ext cx="3672409" cy="370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2597150" algn="l"/>
              </a:tabLst>
            </a:pPr>
            <a:r>
              <a:rPr lang="en-US" sz="1300" b="1" dirty="0"/>
              <a:t>Improving the energy efficiency</a:t>
            </a:r>
          </a:p>
          <a:p>
            <a:pPr lvl="0">
              <a:tabLst>
                <a:tab pos="2597150" algn="l"/>
              </a:tabLst>
            </a:pPr>
            <a:endParaRPr lang="en-US" sz="1300" b="1" dirty="0"/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High-efficiency equipment - efficient components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Remodeling - change of use - partial load operation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Maintenance - defrosting - hydraulic balancing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Pipe insulation - sealing doors – user behavior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Controlled fans - set point settings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Axial fans instead of belt driven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Bionic blades - improve air passage</a:t>
            </a:r>
          </a:p>
          <a:p>
            <a:pPr lvl="0"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Free cooling options – building automation</a:t>
            </a:r>
          </a:p>
          <a:p>
            <a:pPr>
              <a:lnSpc>
                <a:spcPct val="150000"/>
              </a:lnSpc>
              <a:spcAft>
                <a:spcPts val="500"/>
              </a:spcAft>
              <a:tabLst>
                <a:tab pos="2597150" algn="l"/>
              </a:tabLst>
            </a:pPr>
            <a:r>
              <a:rPr lang="en-US" sz="1300" dirty="0"/>
              <a:t>Renewable energies - energy management</a:t>
            </a:r>
          </a:p>
        </p:txBody>
      </p:sp>
      <p:sp>
        <p:nvSpPr>
          <p:cNvPr id="30" name="Legende mit Pfeil nach rechts 29"/>
          <p:cNvSpPr/>
          <p:nvPr/>
        </p:nvSpPr>
        <p:spPr>
          <a:xfrm rot="10800000">
            <a:off x="5076056" y="1059581"/>
            <a:ext cx="3960440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8017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Legende mit Pfeil nach rechts 30"/>
          <p:cNvSpPr/>
          <p:nvPr/>
        </p:nvSpPr>
        <p:spPr>
          <a:xfrm rot="10800000">
            <a:off x="5076054" y="1779661"/>
            <a:ext cx="3960440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7851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Legende mit Pfeil nach rechts 32"/>
          <p:cNvSpPr/>
          <p:nvPr/>
        </p:nvSpPr>
        <p:spPr>
          <a:xfrm rot="10800000">
            <a:off x="5076055" y="1419621"/>
            <a:ext cx="3952597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8346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Legende mit Pfeil nach rechts 33"/>
          <p:cNvSpPr/>
          <p:nvPr/>
        </p:nvSpPr>
        <p:spPr>
          <a:xfrm rot="10800000">
            <a:off x="5076052" y="2499742"/>
            <a:ext cx="3960442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7851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Legende mit Pfeil nach rechts 34"/>
          <p:cNvSpPr/>
          <p:nvPr/>
        </p:nvSpPr>
        <p:spPr>
          <a:xfrm rot="10800000">
            <a:off x="5076051" y="2859782"/>
            <a:ext cx="3960444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7851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Legende mit Pfeil nach rechts 35"/>
          <p:cNvSpPr/>
          <p:nvPr/>
        </p:nvSpPr>
        <p:spPr>
          <a:xfrm rot="10800000">
            <a:off x="5076050" y="3219822"/>
            <a:ext cx="3952601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7851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Legende mit Pfeil nach rechts 36"/>
          <p:cNvSpPr/>
          <p:nvPr/>
        </p:nvSpPr>
        <p:spPr>
          <a:xfrm rot="10800000">
            <a:off x="5076049" y="3579862"/>
            <a:ext cx="3952603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7851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egende mit Pfeil nach rechts 37"/>
          <p:cNvSpPr/>
          <p:nvPr/>
        </p:nvSpPr>
        <p:spPr>
          <a:xfrm rot="10800000">
            <a:off x="5076048" y="3939902"/>
            <a:ext cx="3959768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7851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Legende mit Pfeil nach rechts 39"/>
          <p:cNvSpPr/>
          <p:nvPr/>
        </p:nvSpPr>
        <p:spPr>
          <a:xfrm rot="10800000">
            <a:off x="5076053" y="2139702"/>
            <a:ext cx="3952597" cy="216024"/>
          </a:xfrm>
          <a:prstGeom prst="rightArrowCallout">
            <a:avLst>
              <a:gd name="adj1" fmla="val 42941"/>
              <a:gd name="adj2" fmla="val 30673"/>
              <a:gd name="adj3" fmla="val 25000"/>
              <a:gd name="adj4" fmla="val 87851"/>
            </a:avLst>
          </a:prstGeom>
          <a:noFill/>
          <a:ln w="158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51520" y="4290650"/>
            <a:ext cx="3816424" cy="369332"/>
          </a:xfrm>
          <a:prstGeom prst="rect">
            <a:avLst/>
          </a:prstGeom>
          <a:ln w="19050">
            <a:noFill/>
          </a:ln>
        </p:spPr>
        <p:txBody>
          <a:bodyPr wrap="square" lIns="0" tIns="0" rIns="0" bIns="0">
            <a:spAutoFit/>
          </a:bodyPr>
          <a:lstStyle/>
          <a:p>
            <a:pPr lvl="0"/>
            <a:r>
              <a:rPr lang="de-DE" sz="800" b="1" dirty="0" err="1"/>
              <a:t>Mandatory</a:t>
            </a:r>
            <a:r>
              <a:rPr lang="de-DE" sz="800" b="1" dirty="0"/>
              <a:t> </a:t>
            </a:r>
            <a:r>
              <a:rPr lang="de-DE" sz="800" b="1" dirty="0" err="1"/>
              <a:t>Energetic</a:t>
            </a:r>
            <a:r>
              <a:rPr lang="de-DE" sz="800" b="1" dirty="0"/>
              <a:t> </a:t>
            </a:r>
            <a:r>
              <a:rPr lang="de-DE" sz="800" b="1" dirty="0" err="1"/>
              <a:t>Inspection</a:t>
            </a:r>
            <a:r>
              <a:rPr lang="de-DE" sz="800" b="1" dirty="0"/>
              <a:t> </a:t>
            </a:r>
            <a:r>
              <a:rPr lang="de-DE" sz="800" b="1" dirty="0" err="1"/>
              <a:t>of</a:t>
            </a:r>
            <a:r>
              <a:rPr lang="de-DE" sz="800" b="1" dirty="0"/>
              <a:t> Air </a:t>
            </a:r>
            <a:r>
              <a:rPr lang="de-DE" sz="800" b="1" dirty="0" err="1"/>
              <a:t>Condition</a:t>
            </a:r>
            <a:r>
              <a:rPr lang="de-DE" sz="800" b="1" dirty="0"/>
              <a:t> Systems (EU </a:t>
            </a:r>
            <a:r>
              <a:rPr lang="de-DE" sz="800" b="1" dirty="0" err="1"/>
              <a:t>Directive</a:t>
            </a:r>
            <a:r>
              <a:rPr lang="de-DE" sz="800" b="1" dirty="0"/>
              <a:t>)</a:t>
            </a:r>
          </a:p>
          <a:p>
            <a:pPr lvl="0"/>
            <a:r>
              <a:rPr lang="en-US" sz="800" dirty="0"/>
              <a:t>Room air conditioning / cooling systems - from 12 kW / 70 kW nominal cooling capacity</a:t>
            </a:r>
          </a:p>
          <a:p>
            <a:pPr lvl="0"/>
            <a:r>
              <a:rPr lang="en-US" sz="800" dirty="0"/>
              <a:t>(DIN EN 15240 / DIN V 18599) - every 10 years - country specific</a:t>
            </a:r>
            <a:endParaRPr lang="de-DE" sz="800" dirty="0"/>
          </a:p>
        </p:txBody>
      </p:sp>
      <p:sp>
        <p:nvSpPr>
          <p:cNvPr id="42" name="Textfeld 41"/>
          <p:cNvSpPr txBox="1"/>
          <p:nvPr/>
        </p:nvSpPr>
        <p:spPr>
          <a:xfrm>
            <a:off x="5292080" y="4227934"/>
            <a:ext cx="368079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700" dirty="0"/>
              <a:t>Directive 2010/31/EU of the European Parliament and of the Council of 19 May 2010 on the energy performance of buildings (recast): 02010L0031 – EN - 01.01.2021 - 003.001, Article 15 </a:t>
            </a:r>
            <a:br>
              <a:rPr lang="en-US" sz="700" dirty="0"/>
            </a:br>
            <a:r>
              <a:rPr lang="en-US" sz="700" dirty="0"/>
              <a:t>Inspection of air-conditioning systems</a:t>
            </a:r>
          </a:p>
          <a:p>
            <a:pPr lvl="0"/>
            <a:r>
              <a:rPr lang="en-US" sz="700" u="sng" dirty="0">
                <a:hlinkClick r:id="rId6"/>
              </a:rPr>
              <a:t>https://eur-lex.europa.eu/legal-content/EN/TXT/?uri=CELEX%3A02010L0031-20210101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47607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80" y="1995686"/>
            <a:ext cx="1440000" cy="108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35697" y="718701"/>
            <a:ext cx="4464496" cy="36779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300" b="1" dirty="0"/>
              <a:t>Energy Efficiency Analysis / Energy Audit / Energy Management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Cross section technologies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Electrical drives / frequency converter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Measurement and control technology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Energetic plant optimization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Pumps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Ventilators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Compressed air systems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Heat recovery</a:t>
            </a:r>
          </a:p>
          <a:p>
            <a:pPr marL="465750" lvl="1" indent="-285750">
              <a:spcBef>
                <a:spcPts val="200"/>
              </a:spcBef>
              <a:buFont typeface="Symbol" panose="05050102010706020507" pitchFamily="18" charset="2"/>
              <a:buChar char="-"/>
            </a:pPr>
            <a:r>
              <a:rPr lang="en-US" sz="1300" dirty="0"/>
              <a:t>Plant insulation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Steam / heat / cold generation and networks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Electrical lighting / building automation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Renewable energies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Energetic inspection - air conditioning system</a:t>
            </a:r>
          </a:p>
          <a:p>
            <a:pPr marL="18000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IT / communication systems</a:t>
            </a:r>
          </a:p>
          <a:p>
            <a:pPr marL="180000" lvl="0" indent="-1800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Material flow cost accounting (MFCA)</a:t>
            </a:r>
          </a:p>
        </p:txBody>
      </p:sp>
      <p:pic>
        <p:nvPicPr>
          <p:cNvPr id="9" name="Grafi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9542"/>
            <a:ext cx="1440000" cy="1080000"/>
          </a:xfrm>
          <a:prstGeom prst="rect">
            <a:avLst/>
          </a:prstGeom>
        </p:spPr>
      </p:pic>
      <p:pic>
        <p:nvPicPr>
          <p:cNvPr id="1027" name="Picture 3" descr="D:\TXT&amp;GRFK_Bibliothek\Bilder\DE_Photo_121031_HS-BC_KMU-Beratung\_KMU_Maschinenbau_Rumpel\121123-105814-083-a_UNNNNN_NN1024_NNN768_DE_HS-BC_Reichert_Rump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3957"/>
            <a:ext cx="1440000" cy="1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80" y="699542"/>
            <a:ext cx="1440000" cy="1080000"/>
          </a:xfrm>
          <a:prstGeom prst="rect">
            <a:avLst/>
          </a:prstGeom>
        </p:spPr>
      </p:pic>
      <p:pic>
        <p:nvPicPr>
          <p:cNvPr id="18" name="Picture 4" descr="D:\TXT&amp;GRFK\Wolfram\D-I-B_2011_Energie\_Auftrag_Projekt\DE_170811_Rdlfzll_TB-Werkstatt\Bilder\171120-144839-184-a_UNNNNN_NN3648_NN2736_DE_Radolfzell-VOB-TBR-Werkstatt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75691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04" y="1995686"/>
            <a:ext cx="1440000" cy="1080000"/>
          </a:xfrm>
          <a:prstGeom prst="rect">
            <a:avLst/>
          </a:prstGeom>
        </p:spPr>
      </p:pic>
      <p:pic>
        <p:nvPicPr>
          <p:cNvPr id="11" name="Picture 2" descr="D:\TXT&amp;GRFK_Bibliothek\Bilder\DE_Photo_121031_HS-BC_KMU-Beratung\_KMU_Maschinenbau_Rumpel\121123-105224-072-a_UNNNNN_NN1024_NNN768_DE_HS-BC_Reichert_Rump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04" y="3375692"/>
            <a:ext cx="1440000" cy="1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403648" y="195486"/>
            <a:ext cx="6048672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dirty="0">
                <a:latin typeface="Verdana"/>
                <a:ea typeface="Times New Roman"/>
                <a:cs typeface="Verdana"/>
              </a:rPr>
              <a:t>Energy Efficiency in Production Processes</a:t>
            </a:r>
            <a:endParaRPr lang="de-DE" sz="1400" dirty="0">
              <a:latin typeface="Verdana"/>
              <a:ea typeface="Times New Roman"/>
              <a:cs typeface="Verdana"/>
            </a:endParaRPr>
          </a:p>
        </p:txBody>
      </p:sp>
      <p:pic>
        <p:nvPicPr>
          <p:cNvPr id="12" name="Picture 5" descr="D:\TXT&amp;GRFK\Wolfram\D-I-B_2011_Energie\Berater_Marketing\Aktion_Text\Txt-018_ReferenzProjekt\Radolfzell\022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7694"/>
            <a:ext cx="1440001" cy="10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896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732</Words>
  <Application>Microsoft Office PowerPoint</Application>
  <PresentationFormat>On-screen Show (16:9)</PresentationFormat>
  <Paragraphs>186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Verdana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_</dc:creator>
  <cp:lastModifiedBy>Karen Voolaid</cp:lastModifiedBy>
  <cp:revision>304</cp:revision>
  <dcterms:created xsi:type="dcterms:W3CDTF">2020-09-11T19:07:20Z</dcterms:created>
  <dcterms:modified xsi:type="dcterms:W3CDTF">2021-10-11T11:47:55Z</dcterms:modified>
</cp:coreProperties>
</file>