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5" r:id="rId2"/>
    <p:sldMasterId id="2147484032" r:id="rId3"/>
  </p:sldMasterIdLst>
  <p:notesMasterIdLst>
    <p:notesMasterId r:id="rId16"/>
  </p:notesMasterIdLst>
  <p:handoutMasterIdLst>
    <p:handoutMasterId r:id="rId17"/>
  </p:handoutMasterIdLst>
  <p:sldIdLst>
    <p:sldId id="416" r:id="rId4"/>
    <p:sldId id="413" r:id="rId5"/>
    <p:sldId id="419" r:id="rId6"/>
    <p:sldId id="445" r:id="rId7"/>
    <p:sldId id="467" r:id="rId8"/>
    <p:sldId id="468" r:id="rId9"/>
    <p:sldId id="469" r:id="rId10"/>
    <p:sldId id="470" r:id="rId11"/>
    <p:sldId id="473" r:id="rId12"/>
    <p:sldId id="472" r:id="rId13"/>
    <p:sldId id="441" r:id="rId14"/>
    <p:sldId id="46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76" autoAdjust="0"/>
  </p:normalViewPr>
  <p:slideViewPr>
    <p:cSldViewPr snapToGrid="0">
      <p:cViewPr varScale="1">
        <p:scale>
          <a:sx n="83" d="100"/>
          <a:sy n="83" d="100"/>
        </p:scale>
        <p:origin x="15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0D2A1C-71B5-4A9C-A50A-0FA6EA37EA2B}" type="datetime1">
              <a:rPr lang="en-GB" altLang="en-US"/>
              <a:pPr>
                <a:defRPr/>
              </a:pPr>
              <a:t>02/04/2021</a:t>
            </a:fld>
            <a:endParaRPr lang="en-GB" altLang="en-US"/>
          </a:p>
        </p:txBody>
      </p:sp>
      <p:sp>
        <p:nvSpPr>
          <p:cNvPr id="4100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ISAAC TLADI</a:t>
            </a:r>
          </a:p>
        </p:txBody>
      </p:sp>
      <p:sp>
        <p:nvSpPr>
          <p:cNvPr id="4101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E58F48-1ECE-46D0-B399-4383D212B14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9902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3B933B6C-EC5F-43AC-A636-98860B1FC4B5}" type="datetime1">
              <a:rPr lang="en-US"/>
              <a:pPr>
                <a:defRPr/>
              </a:pPr>
              <a:t>4/2/2021</a:t>
            </a:fld>
            <a:endParaRPr/>
          </a:p>
        </p:txBody>
      </p:sp>
      <p:sp>
        <p:nvSpPr>
          <p:cNvPr id="26628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r>
              <a:t>ISAAC TLADI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37F36EED-0CB0-4F03-910E-89F6BAEE7E06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029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 smtClean="0">
              <a:latin typeface="Calibri" panose="020F050202020403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B81991-884B-4D23-BAA8-CE5796556A0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1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 smtClean="0">
              <a:latin typeface="Calibri" panose="020F050202020403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B1CB38-069A-448D-A6F1-6B739CC5DB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4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 smtClean="0">
              <a:latin typeface="Calibri" panose="020F050202020403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C4A1-E765-4552-A154-4E38ACDF5AD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 txBox="1"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altLang="en-US" dirty="0" err="1" smtClean="0">
                <a:latin typeface="Calibri" panose="020F0502020204030204" pitchFamily="34" charset="0"/>
              </a:rPr>
              <a:t>Resposta</a:t>
            </a:r>
            <a:r>
              <a:rPr lang="en-ZA" altLang="en-US" dirty="0" smtClean="0">
                <a:latin typeface="Calibri" panose="020F0502020204030204" pitchFamily="34" charset="0"/>
              </a:rPr>
              <a:t>:</a:t>
            </a:r>
            <a:endParaRPr lang="en-ZA" altLang="en-US" dirty="0" smtClean="0">
              <a:latin typeface="Calibri" panose="020F050202020403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pt-PT" altLang="en-US" dirty="0" smtClean="0">
                <a:latin typeface="Calibri" panose="020F0502020204030204" pitchFamily="34" charset="0"/>
              </a:rPr>
              <a:t>Sim, COVID-19 é uma doença transmissível, o que significa que pode ser transmitida da pessoa infectada (hospedeiro) para a próxima pessoa.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t-PT" altLang="en-US" dirty="0" smtClean="0">
                <a:latin typeface="Calibri" panose="020F0502020204030204" pitchFamily="34" charset="0"/>
              </a:rPr>
              <a:t>Falso, COVID-19 é uma doença, não é um vírus. É importante referir que é uma doença causada </a:t>
            </a:r>
            <a:r>
              <a:rPr lang="pt-PT" altLang="en-US" dirty="0" err="1" smtClean="0">
                <a:latin typeface="Calibri" panose="020F0502020204030204" pitchFamily="34" charset="0"/>
              </a:rPr>
              <a:t>pela</a:t>
            </a:r>
            <a:r>
              <a:rPr lang="pt-PT" altLang="en-US" dirty="0" smtClean="0">
                <a:latin typeface="Calibri" panose="020F0502020204030204" pitchFamily="34" charset="0"/>
              </a:rPr>
              <a:t> família do coronavírus.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t-PT" altLang="en-US" dirty="0" smtClean="0">
                <a:latin typeface="Calibri" panose="020F0502020204030204" pitchFamily="34" charset="0"/>
              </a:rPr>
              <a:t>Falso, o SARS CoV-2 é um vírus que causa a doença COVID-19.</a:t>
            </a:r>
            <a:endParaRPr altLang="en-US" dirty="0" smtClean="0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B93F5E-43CB-4A00-BC19-C0F31CB553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5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 dirty="0" smtClean="0">
              <a:latin typeface="Calibri" panose="020F050202020403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5E753-9BD8-40BD-806E-778FE67E719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7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r>
              <a:rPr lang="pt-PT" altLang="en-US" dirty="0" smtClean="0">
                <a:latin typeface="Calibri" panose="020F0502020204030204" pitchFamily="34" charset="0"/>
              </a:rPr>
              <a:t>Falso, apenas aquelas que estão infectadas podem propagar o vírus</a:t>
            </a:r>
          </a:p>
          <a:p>
            <a:pPr marL="228600" indent="-228600">
              <a:buFontTx/>
              <a:buAutoNum type="arabicPeriod"/>
            </a:pPr>
            <a:r>
              <a:rPr lang="pt-PT" altLang="en-US" dirty="0" smtClean="0">
                <a:latin typeface="Calibri" panose="020F0502020204030204" pitchFamily="34" charset="0"/>
              </a:rPr>
              <a:t>Falso, pessoas sem sintomas também podem propagar o vírus</a:t>
            </a:r>
          </a:p>
          <a:p>
            <a:pPr marL="228600" indent="-228600">
              <a:buFontTx/>
              <a:buAutoNum type="arabicPeriod"/>
            </a:pPr>
            <a:r>
              <a:rPr lang="pt-PT" altLang="en-US" dirty="0" smtClean="0">
                <a:latin typeface="Calibri" panose="020F0502020204030204" pitchFamily="34" charset="0"/>
              </a:rPr>
              <a:t>Falso, actualmente não há vacina para o tratamento de COVID-19</a:t>
            </a:r>
            <a:endParaRPr altLang="en-US" dirty="0" smtClean="0">
              <a:latin typeface="Calibri" panose="020F050202020403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D9D3C9-1139-44A0-8FDC-81B9E21A28F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altLang="en-US" dirty="0" err="1" smtClean="0">
                <a:latin typeface="Calibri" panose="020F0502020204030204" pitchFamily="34" charset="0"/>
              </a:rPr>
              <a:t>Resposta</a:t>
            </a:r>
            <a:r>
              <a:rPr lang="en-ZA" altLang="en-US" dirty="0" smtClean="0">
                <a:latin typeface="Calibri" panose="020F0502020204030204" pitchFamily="34" charset="0"/>
              </a:rPr>
              <a:t>:</a:t>
            </a:r>
            <a:endParaRPr lang="en-ZA" altLang="en-US" dirty="0" smtClean="0">
              <a:latin typeface="Calibri" panose="020F050202020403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ZA" altLang="en-US" dirty="0" smtClean="0">
                <a:latin typeface="Calibri" panose="020F0502020204030204" pitchFamily="34" charset="0"/>
              </a:rPr>
              <a:t>Nasal, oral </a:t>
            </a:r>
            <a:r>
              <a:rPr lang="en-ZA" altLang="en-US" dirty="0" smtClean="0">
                <a:latin typeface="Calibri" panose="020F0502020204030204" pitchFamily="34" charset="0"/>
              </a:rPr>
              <a:t>e ocular</a:t>
            </a:r>
            <a:endParaRPr lang="en-ZA" altLang="en-US" dirty="0" smtClean="0">
              <a:latin typeface="Calibri" panose="020F050202020403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pt-PT" altLang="en-US" dirty="0" smtClean="0">
                <a:latin typeface="Calibri" panose="020F0502020204030204" pitchFamily="34" charset="0"/>
              </a:rPr>
              <a:t>Verdadeiro, mas, as gotículas devem estar contaminadas</a:t>
            </a:r>
            <a:r>
              <a:rPr lang="en-ZA" altLang="en-US" dirty="0" smtClean="0">
                <a:latin typeface="Calibri" panose="020F0502020204030204" pitchFamily="34" charset="0"/>
              </a:rPr>
              <a:t>.</a:t>
            </a:r>
            <a:endParaRPr altLang="en-US" dirty="0" smtClean="0">
              <a:latin typeface="Calibri" panose="020F050202020403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6DB0EA-328C-4D8F-A53B-CEB21B7259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0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 smtClean="0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1ED859-DCFC-4DE6-956E-335482881F4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5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 smtClean="0">
              <a:latin typeface="Calibri" panose="020F050202020403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8BB96E-1D7A-4AD8-92B0-5A9B303724C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2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 smtClean="0">
              <a:latin typeface="Calibri" panose="020F050202020403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B8B67D-5CF2-4549-AE92-CF00888D05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5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rgbClr val="FFAD69"/>
              </a:gs>
              <a:gs pos="100000">
                <a:srgbClr val="FF7605"/>
              </a:gs>
            </a:gsLst>
            <a:lin ang="5400000"/>
          </a:gra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467600" y="209550"/>
            <a:ext cx="657225" cy="431800"/>
            <a:chOff x="7467603" y="209553"/>
            <a:chExt cx="657214" cy="431797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467603" y="209553"/>
              <a:ext cx="242882" cy="431797"/>
            </a:xfrm>
            <a:custGeom>
              <a:avLst/>
              <a:gdLst>
                <a:gd name="T0" fmla="*/ 2147483646 w 153"/>
                <a:gd name="T1" fmla="*/ 0 h 272"/>
                <a:gd name="T2" fmla="*/ 2147483646 w 153"/>
                <a:gd name="T3" fmla="*/ 2147483646 h 272"/>
                <a:gd name="T4" fmla="*/ 2147483646 w 153"/>
                <a:gd name="T5" fmla="*/ 2147483646 h 272"/>
                <a:gd name="T6" fmla="*/ 0 w 153"/>
                <a:gd name="T7" fmla="*/ 2147483646 h 272"/>
                <a:gd name="T8" fmla="*/ 2147483646 w 153"/>
                <a:gd name="T9" fmla="*/ 0 h 272"/>
                <a:gd name="T10" fmla="*/ 0 w 153"/>
                <a:gd name="T11" fmla="*/ 0 h 272"/>
                <a:gd name="T12" fmla="*/ 2147483646 w 153"/>
                <a:gd name="T13" fmla="*/ 2147483646 h 272"/>
                <a:gd name="T14" fmla="*/ 2147483646 w 153"/>
                <a:gd name="T15" fmla="*/ 2147483646 h 272"/>
                <a:gd name="T16" fmla="*/ 0 w 153"/>
                <a:gd name="T17" fmla="*/ 2147483646 h 272"/>
                <a:gd name="T18" fmla="*/ 2147483646 w 153"/>
                <a:gd name="T19" fmla="*/ 2147483646 h 272"/>
                <a:gd name="T20" fmla="*/ 2147483646 w 153"/>
                <a:gd name="T21" fmla="*/ 2147483646 h 272"/>
                <a:gd name="T22" fmla="*/ 2147483646 w 153"/>
                <a:gd name="T23" fmla="*/ 0 h 272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3"/>
                <a:gd name="T37" fmla="*/ 0 h 272"/>
                <a:gd name="T38" fmla="*/ 153 w 153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7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677146" y="209553"/>
              <a:ext cx="242882" cy="431797"/>
            </a:xfrm>
            <a:custGeom>
              <a:avLst/>
              <a:gdLst>
                <a:gd name="T0" fmla="*/ 2147483646 w 153"/>
                <a:gd name="T1" fmla="*/ 0 h 272"/>
                <a:gd name="T2" fmla="*/ 2147483646 w 153"/>
                <a:gd name="T3" fmla="*/ 2147483646 h 272"/>
                <a:gd name="T4" fmla="*/ 2147483646 w 153"/>
                <a:gd name="T5" fmla="*/ 2147483646 h 272"/>
                <a:gd name="T6" fmla="*/ 0 w 153"/>
                <a:gd name="T7" fmla="*/ 2147483646 h 272"/>
                <a:gd name="T8" fmla="*/ 2147483646 w 153"/>
                <a:gd name="T9" fmla="*/ 0 h 272"/>
                <a:gd name="T10" fmla="*/ 0 w 153"/>
                <a:gd name="T11" fmla="*/ 0 h 272"/>
                <a:gd name="T12" fmla="*/ 2147483646 w 153"/>
                <a:gd name="T13" fmla="*/ 2147483646 h 272"/>
                <a:gd name="T14" fmla="*/ 2147483646 w 153"/>
                <a:gd name="T15" fmla="*/ 2147483646 h 272"/>
                <a:gd name="T16" fmla="*/ 0 w 153"/>
                <a:gd name="T17" fmla="*/ 2147483646 h 272"/>
                <a:gd name="T18" fmla="*/ 2147483646 w 153"/>
                <a:gd name="T19" fmla="*/ 2147483646 h 272"/>
                <a:gd name="T20" fmla="*/ 2147483646 w 153"/>
                <a:gd name="T21" fmla="*/ 2147483646 h 272"/>
                <a:gd name="T22" fmla="*/ 2147483646 w 153"/>
                <a:gd name="T23" fmla="*/ 0 h 272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3"/>
                <a:gd name="T37" fmla="*/ 0 h 272"/>
                <a:gd name="T38" fmla="*/ 153 w 153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7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881935" y="209553"/>
              <a:ext cx="242882" cy="431797"/>
            </a:xfrm>
            <a:custGeom>
              <a:avLst/>
              <a:gdLst>
                <a:gd name="T0" fmla="*/ 2147483646 w 153"/>
                <a:gd name="T1" fmla="*/ 0 h 272"/>
                <a:gd name="T2" fmla="*/ 2147483646 w 153"/>
                <a:gd name="T3" fmla="*/ 2147483646 h 272"/>
                <a:gd name="T4" fmla="*/ 2147483646 w 153"/>
                <a:gd name="T5" fmla="*/ 2147483646 h 272"/>
                <a:gd name="T6" fmla="*/ 0 w 153"/>
                <a:gd name="T7" fmla="*/ 2147483646 h 272"/>
                <a:gd name="T8" fmla="*/ 2147483646 w 153"/>
                <a:gd name="T9" fmla="*/ 0 h 272"/>
                <a:gd name="T10" fmla="*/ 0 w 153"/>
                <a:gd name="T11" fmla="*/ 0 h 272"/>
                <a:gd name="T12" fmla="*/ 2147483646 w 153"/>
                <a:gd name="T13" fmla="*/ 2147483646 h 272"/>
                <a:gd name="T14" fmla="*/ 2147483646 w 153"/>
                <a:gd name="T15" fmla="*/ 2147483646 h 272"/>
                <a:gd name="T16" fmla="*/ 0 w 153"/>
                <a:gd name="T17" fmla="*/ 2147483646 h 272"/>
                <a:gd name="T18" fmla="*/ 2147483646 w 153"/>
                <a:gd name="T19" fmla="*/ 2147483646 h 272"/>
                <a:gd name="T20" fmla="*/ 2147483646 w 153"/>
                <a:gd name="T21" fmla="*/ 2147483646 h 272"/>
                <a:gd name="T22" fmla="*/ 2147483646 w 153"/>
                <a:gd name="T23" fmla="*/ 0 h 272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3"/>
                <a:gd name="T37" fmla="*/ 0 h 272"/>
                <a:gd name="T38" fmla="*/ 153 w 153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7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216152" y="1267486"/>
            <a:ext cx="7235985" cy="5133313"/>
          </a:xfrm>
        </p:spPr>
        <p:txBody>
          <a:bodyPr/>
          <a:lstStyle>
            <a:lvl1pPr>
              <a:defRPr sz="115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216152" y="201698"/>
            <a:ext cx="6189582" cy="949567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sz="2400">
                <a:solidFill>
                  <a:srgbClr val="A79D9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5C06DE-53B5-4740-A91C-59B908C7C81A}" type="datetime1">
              <a:rPr lang="en-US"/>
              <a:pPr>
                <a:defRPr/>
              </a:pPr>
              <a:t>4/2/2021</a:t>
            </a:fld>
            <a:endParaRPr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F4BBF53-8E49-426C-A4A1-528068419D8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56273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2CE71-85B2-47B9-B535-822C17843E8E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9C1671-23CC-45F5-976D-0DB927902847}" type="datetime1">
              <a:rPr lang="en-US"/>
              <a:pPr>
                <a:defRPr/>
              </a:pPr>
              <a:t>4/2/2021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45674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A5B1-D11A-48D6-8D61-938085C074EA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D68CA-E0EF-483F-B397-652B3BE808EB}" type="datetime1">
              <a:rPr lang="en-US"/>
              <a:pPr>
                <a:defRPr/>
              </a:pPr>
              <a:t>4/2/2021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75342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631C9B-5C29-4524-9F04-17A78651DC15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50F7-B53E-408C-B259-DD5B48A0A94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5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13893B67-340F-40C7-BD8E-18D743096D79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6FC8F3-19E9-4A23-B07D-19DEC5881A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6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225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350" b="1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90BB8E-E7A3-4717-889A-905CD22C90B8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31D5F-7486-4740-909D-C88C3C415E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4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E6FCD0-C09C-4CF7-87A1-8D5C90CDBF01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BACC-B0EC-4DA9-AFF3-1886BDD627C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0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603DA3-0281-4802-973F-710E8DDCF611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83A7-B8D5-4009-9DCE-A974F5160B0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8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93C03D99-7D43-409C-ABB4-21354B06F1F8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3927F5-1A35-4236-995C-77E590C0F60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D11D33-A97F-4DA9-ACDD-DD75AD8F0837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EE6B-A30E-49C5-ACF1-1F48BD3D618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78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15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007FC9E7-E059-49BF-99DF-E38FD0944564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353BC6-8E8F-48CB-AE6B-7E6C05136B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5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BE4B-1565-464C-83F5-FCC8E0FC4A54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D3448F-3FF6-43AC-8E1A-2EF3E15C7DCA}" type="datetime1">
              <a:rPr lang="en-US"/>
              <a:pPr>
                <a:defRPr/>
              </a:pPr>
              <a:t>4/2/2021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17377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/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351085A0-CC95-46A9-B294-B57940D04A60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1917F5-8B5B-4A36-AFAD-199652C05D8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0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D9B2FE-DFFA-4889-893B-4EC93F9C238B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17A5-4243-4E89-AA27-150824AEEB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44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162105-AAEC-421D-95AA-26982417AABE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4D8D-5D5A-497D-BD24-F34919F1D88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4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6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7BF4-1E0B-4270-AAD3-8A155E6B23CC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38C3-0B33-4F1C-AA1D-AF3CA33FC5CC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99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1E17-3B6E-430E-8412-FF57B49DF06B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DA8E-6A43-4C89-A8E6-F0F2EE9A552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53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656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263">
                <a:solidFill>
                  <a:schemeClr val="tx1"/>
                </a:solidFill>
              </a:defRPr>
            </a:lvl1pPr>
            <a:lvl2pPr marL="430997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2pPr>
            <a:lvl3pPr marL="861993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292990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4pPr>
            <a:lvl5pPr marL="1723986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5pPr>
            <a:lvl6pPr marL="2154983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6pPr>
            <a:lvl7pPr marL="2585979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7pPr>
            <a:lvl8pPr marL="3016975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8pPr>
            <a:lvl9pPr marL="3447971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9CF1-5389-4CDA-9649-E726D4D62B4E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F315-630C-441A-A7B6-9FAE01D09E0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243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86FC6-2224-4BE0-A7A2-D3F77FBED880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558B-0BEE-4618-AF19-1A3D096DF6F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984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85DF-FD95-4C19-84DA-48043B99EA82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4DDB1-00E5-4EEA-853C-6587B60161F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930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98C0-E2C5-4EB3-8575-A29C46966493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793A-1E3C-4223-859A-7DB1925E871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889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FE5C7-F8BD-4FB8-90C9-076A4DA4B71B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2FB6-687E-4BED-A231-EC105B5039C5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76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9196" y="4484080"/>
            <a:ext cx="7239003" cy="761996"/>
          </a:xfrm>
        </p:spPr>
        <p:txBody>
          <a:bodyPr bIns="0"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4D5B6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9931-C5E3-482E-8257-337B99337A34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E490A0-1D19-4EF9-B1BD-9609E3B39C3E}" type="datetime1">
              <a:rPr lang="en-US"/>
              <a:pPr>
                <a:defRPr/>
              </a:pPr>
              <a:t>4/2/2021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9365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016"/>
            </a:lvl1pPr>
            <a:lvl2pPr>
              <a:defRPr sz="2639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0997" indent="0">
              <a:buNone/>
              <a:defRPr sz="1320"/>
            </a:lvl2pPr>
            <a:lvl3pPr marL="861993" indent="0">
              <a:buNone/>
              <a:defRPr sz="1131"/>
            </a:lvl3pPr>
            <a:lvl4pPr marL="1292990" indent="0">
              <a:buNone/>
              <a:defRPr sz="942"/>
            </a:lvl4pPr>
            <a:lvl5pPr marL="1723986" indent="0">
              <a:buNone/>
              <a:defRPr sz="942"/>
            </a:lvl5pPr>
            <a:lvl6pPr marL="2154983" indent="0">
              <a:buNone/>
              <a:defRPr sz="942"/>
            </a:lvl6pPr>
            <a:lvl7pPr marL="2585979" indent="0">
              <a:buNone/>
              <a:defRPr sz="942"/>
            </a:lvl7pPr>
            <a:lvl8pPr marL="3016975" indent="0">
              <a:buNone/>
              <a:defRPr sz="942"/>
            </a:lvl8pPr>
            <a:lvl9pPr marL="3447971" indent="0">
              <a:buNone/>
              <a:defRPr sz="94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E3BF-5E6F-4320-A87A-3A835C5FAD45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1E3B-9A38-42C2-A725-6445B9FCECA0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15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016"/>
            </a:lvl1pPr>
            <a:lvl2pPr marL="430997" indent="0">
              <a:buNone/>
              <a:defRPr sz="2639"/>
            </a:lvl2pPr>
            <a:lvl3pPr marL="861993" indent="0">
              <a:buNone/>
              <a:defRPr sz="2263"/>
            </a:lvl3pPr>
            <a:lvl4pPr marL="1292990" indent="0">
              <a:buNone/>
              <a:defRPr sz="1886"/>
            </a:lvl4pPr>
            <a:lvl5pPr marL="1723986" indent="0">
              <a:buNone/>
              <a:defRPr sz="1886"/>
            </a:lvl5pPr>
            <a:lvl6pPr marL="2154983" indent="0">
              <a:buNone/>
              <a:defRPr sz="1886"/>
            </a:lvl6pPr>
            <a:lvl7pPr marL="2585979" indent="0">
              <a:buNone/>
              <a:defRPr sz="1886"/>
            </a:lvl7pPr>
            <a:lvl8pPr marL="3016975" indent="0">
              <a:buNone/>
              <a:defRPr sz="1886"/>
            </a:lvl8pPr>
            <a:lvl9pPr marL="3447971" indent="0">
              <a:buNone/>
              <a:defRPr sz="1886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0997" indent="0">
              <a:buNone/>
              <a:defRPr sz="1320"/>
            </a:lvl2pPr>
            <a:lvl3pPr marL="861993" indent="0">
              <a:buNone/>
              <a:defRPr sz="1131"/>
            </a:lvl3pPr>
            <a:lvl4pPr marL="1292990" indent="0">
              <a:buNone/>
              <a:defRPr sz="942"/>
            </a:lvl4pPr>
            <a:lvl5pPr marL="1723986" indent="0">
              <a:buNone/>
              <a:defRPr sz="942"/>
            </a:lvl5pPr>
            <a:lvl6pPr marL="2154983" indent="0">
              <a:buNone/>
              <a:defRPr sz="942"/>
            </a:lvl6pPr>
            <a:lvl7pPr marL="2585979" indent="0">
              <a:buNone/>
              <a:defRPr sz="942"/>
            </a:lvl7pPr>
            <a:lvl8pPr marL="3016975" indent="0">
              <a:buNone/>
              <a:defRPr sz="942"/>
            </a:lvl8pPr>
            <a:lvl9pPr marL="3447971" indent="0">
              <a:buNone/>
              <a:defRPr sz="94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5B08-7547-437B-9188-230BF19A5470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B6A8-A4E1-4FFE-86DA-C875798AD57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214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6CD4-8BAA-4E7B-9CDB-D0635800AFC4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60E6-73B6-45D3-8DEF-07769CC66FC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400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C3B1-A7C3-4DD1-B33F-14AD84D3FEE6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C809-A696-43A9-BF12-5955D6B0B6EC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91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8"/>
          <p:cNvSpPr txBox="1">
            <a:spLocks noGrp="1"/>
          </p:cNvSpPr>
          <p:nvPr>
            <p:ph idx="1"/>
          </p:nvPr>
        </p:nvSpPr>
        <p:spPr>
          <a:xfrm>
            <a:off x="1216152" y="841248"/>
            <a:ext cx="3730752" cy="4389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/>
          <p:cNvSpPr txBox="1">
            <a:spLocks noGrp="1"/>
          </p:cNvSpPr>
          <p:nvPr>
            <p:ph idx="2"/>
          </p:nvPr>
        </p:nvSpPr>
        <p:spPr>
          <a:xfrm>
            <a:off x="5102352" y="841248"/>
            <a:ext cx="3730752" cy="4389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C798-47D0-40DE-AFC9-D84B6877674F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A532C6-9241-4A40-A8F9-10AA488923C1}" type="datetime1">
              <a:rPr lang="en-US"/>
              <a:pPr>
                <a:defRPr/>
              </a:pPr>
              <a:t>4/2/2021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39100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9196" y="841248"/>
            <a:ext cx="3733796" cy="533396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5396" y="841248"/>
            <a:ext cx="3735269" cy="533396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0"/>
          <p:cNvSpPr txBox="1">
            <a:spLocks noGrp="1"/>
          </p:cNvSpPr>
          <p:nvPr>
            <p:ph idx="2"/>
          </p:nvPr>
        </p:nvSpPr>
        <p:spPr>
          <a:xfrm>
            <a:off x="1216152" y="1380744"/>
            <a:ext cx="3730752" cy="384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2"/>
          <p:cNvSpPr txBox="1">
            <a:spLocks noGrp="1"/>
          </p:cNvSpPr>
          <p:nvPr>
            <p:ph idx="4"/>
          </p:nvPr>
        </p:nvSpPr>
        <p:spPr>
          <a:xfrm>
            <a:off x="5102352" y="1380744"/>
            <a:ext cx="3730752" cy="384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6617A-11D5-46E8-86C3-B4A1A8A80FDA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53CA3-6B0C-4D0E-B335-873DA0759877}" type="datetime1">
              <a:rPr lang="en-US"/>
              <a:pPr>
                <a:defRPr/>
              </a:pPr>
              <a:t>4/2/2021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22486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DA52-38D8-4B85-BAB8-CCD1B360619D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627366-9024-4FF0-82A9-C428AFA7B235}" type="datetime1">
              <a:rPr lang="en-US"/>
              <a:pPr>
                <a:defRPr/>
              </a:pPr>
              <a:t>4/2/2021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16599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7CAD-EDE6-45D6-BC06-5219FD3B372C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8787C0-A3FD-4C28-AE31-60E5CBE179C4}" type="datetime1">
              <a:rPr lang="en-US"/>
              <a:pPr>
                <a:defRPr/>
              </a:pPr>
              <a:t>4/2/2021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69766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15000" y="395285"/>
            <a:ext cx="3008311" cy="1162046"/>
          </a:xfrm>
        </p:spPr>
        <p:txBody>
          <a:bodyPr/>
          <a:lstStyle>
            <a:lvl1pPr>
              <a:defRPr sz="2000">
                <a:solidFill>
                  <a:srgbClr val="FF7605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5715000" y="1557332"/>
            <a:ext cx="3008311" cy="4386267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>
                <a:solidFill>
                  <a:srgbClr val="A0ADB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3"/>
          <p:cNvSpPr txBox="1">
            <a:spLocks noGrp="1"/>
          </p:cNvSpPr>
          <p:nvPr>
            <p:ph idx="1"/>
          </p:nvPr>
        </p:nvSpPr>
        <p:spPr>
          <a:xfrm>
            <a:off x="914400" y="381003"/>
            <a:ext cx="4800600" cy="5943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4490-6FDA-4B64-A5FD-24922FA9FF9A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65ECFC-231A-4EB2-88EB-E01B112A6FCE}" type="datetime1">
              <a:rPr lang="en-US"/>
              <a:pPr>
                <a:defRPr/>
              </a:pPr>
              <a:t>4/2/2021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135206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9196" y="4624751"/>
            <a:ext cx="5486400" cy="404448"/>
          </a:xfrm>
        </p:spPr>
        <p:txBody>
          <a:bodyPr bIns="0"/>
          <a:lstStyle>
            <a:lvl1pPr>
              <a:defRPr sz="2000">
                <a:solidFill>
                  <a:srgbClr val="4D5B6B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323978" y="381003"/>
            <a:ext cx="5867403" cy="4081460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219196" y="5029200"/>
            <a:ext cx="4038603" cy="1371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>
                <a:solidFill>
                  <a:srgbClr val="4D5B6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B1DC-D7D8-4C9E-91AB-1547EF11510F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DB8F26-B74D-4F1D-BB0E-C51B21E95F66}" type="datetime1">
              <a:rPr lang="en-US"/>
              <a:pPr>
                <a:defRPr/>
              </a:pPr>
              <a:t>4/2/2021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2516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rgbClr val="FF7605"/>
              </a:gs>
              <a:gs pos="100000">
                <a:srgbClr val="9A2F2C"/>
              </a:gs>
            </a:gsLst>
            <a:lin ang="5400000"/>
          </a:gra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sp>
        <p:nvSpPr>
          <p:cNvPr id="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rgbClr val="FFAD69"/>
              </a:gs>
              <a:gs pos="100000">
                <a:srgbClr val="FF7605"/>
              </a:gs>
            </a:gsLst>
            <a:lin ang="5400000"/>
          </a:gra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1029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8D9CAD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A79D9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A71EB8BF-7EBD-4D23-B98C-D185121B5FB4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1032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>
              <a:gd name="T0" fmla="*/ 2147483646 w 153"/>
              <a:gd name="T1" fmla="*/ 0 h 272"/>
              <a:gd name="T2" fmla="*/ 2147483646 w 153"/>
              <a:gd name="T3" fmla="*/ 2147483646 h 272"/>
              <a:gd name="T4" fmla="*/ 2147483646 w 153"/>
              <a:gd name="T5" fmla="*/ 2147483646 h 272"/>
              <a:gd name="T6" fmla="*/ 0 w 153"/>
              <a:gd name="T7" fmla="*/ 2147483646 h 272"/>
              <a:gd name="T8" fmla="*/ 2147483646 w 153"/>
              <a:gd name="T9" fmla="*/ 0 h 272"/>
              <a:gd name="T10" fmla="*/ 0 w 153"/>
              <a:gd name="T11" fmla="*/ 0 h 272"/>
              <a:gd name="T12" fmla="*/ 2147483646 w 153"/>
              <a:gd name="T13" fmla="*/ 2147483646 h 272"/>
              <a:gd name="T14" fmla="*/ 2147483646 w 153"/>
              <a:gd name="T15" fmla="*/ 2147483646 h 272"/>
              <a:gd name="T16" fmla="*/ 0 w 153"/>
              <a:gd name="T17" fmla="*/ 2147483646 h 272"/>
              <a:gd name="T18" fmla="*/ 2147483646 w 153"/>
              <a:gd name="T19" fmla="*/ 2147483646 h 272"/>
              <a:gd name="T20" fmla="*/ 2147483646 w 153"/>
              <a:gd name="T21" fmla="*/ 2147483646 h 272"/>
              <a:gd name="T22" fmla="*/ 2147483646 w 153"/>
              <a:gd name="T23" fmla="*/ 0 h 272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3"/>
              <a:gd name="T37" fmla="*/ 0 h 272"/>
              <a:gd name="T38" fmla="*/ 153 w 153"/>
              <a:gd name="T39" fmla="*/ 272 h 2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rgbClr val="A79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 rot="16200004">
            <a:off x="-1198563" y="4821238"/>
            <a:ext cx="2625725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3DC98B33-9664-4492-91A7-EC722F542E24}" type="datetime1">
              <a:rPr lang="en-US"/>
              <a:pPr>
                <a:defRPr/>
              </a:pPr>
              <a:t>4/2/2021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 spd="slow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7200" b="1" kern="1200">
          <a:solidFill>
            <a:srgbClr val="FFFFFF"/>
          </a:solidFill>
          <a:effectLst>
            <a:outerShdw dist="38096" dir="8100000">
              <a:srgbClr val="000000"/>
            </a:outerShdw>
          </a:effectLst>
          <a:latin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7200" b="1">
          <a:solidFill>
            <a:srgbClr val="FFFFFF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lang="en-US" sz="2800" kern="1200">
          <a:solidFill>
            <a:srgbClr val="675D59"/>
          </a:solidFill>
          <a:latin typeface="Calibri"/>
        </a:defRPr>
      </a:lvl1pPr>
      <a:lvl2pPr marL="742950" lvl="1" indent="-285750" algn="l" rtl="0" eaLnBrk="0" fontAlgn="base" hangingPunct="0">
        <a:spcBef>
          <a:spcPts val="400"/>
        </a:spcBef>
        <a:spcAft>
          <a:spcPct val="0"/>
        </a:spcAft>
        <a:buSzPct val="100000"/>
        <a:buFont typeface="Arial" panose="020B0604020202020204" pitchFamily="34" charset="0"/>
        <a:buChar char="˃"/>
        <a:defRPr lang="en-US" kern="1200">
          <a:solidFill>
            <a:srgbClr val="4D5B6B"/>
          </a:solidFill>
          <a:latin typeface="Calibri"/>
        </a:defRPr>
      </a:lvl2pPr>
      <a:lvl3pPr marL="1143000" lvl="2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Calibri" panose="020F0502020204030204" pitchFamily="34" charset="0"/>
        <a:buChar char="+"/>
        <a:defRPr lang="en-US" kern="1200">
          <a:solidFill>
            <a:srgbClr val="4D5B6B"/>
          </a:solidFill>
          <a:latin typeface="Calibri"/>
        </a:defRPr>
      </a:lvl3pPr>
      <a:lvl4pPr marL="1600200" lvl="3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en-US" kern="1200">
          <a:solidFill>
            <a:srgbClr val="4D5B6B"/>
          </a:solidFill>
          <a:latin typeface="Calibri"/>
        </a:defRPr>
      </a:lvl4pPr>
      <a:lvl5pPr marL="2057400" lvl="4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Arial" panose="020B0604020202020204" pitchFamily="34" charset="0"/>
        <a:buChar char="»"/>
        <a:defRPr lang="en-US" kern="1200">
          <a:solidFill>
            <a:srgbClr val="4D5B6B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9801FC-CCA7-4B14-B0B7-5FC305D9CAD4}" type="datetime1">
              <a:rPr lang="en-US"/>
              <a:pPr>
                <a:defRPr/>
              </a:pPr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/>
          </a:p>
        </p:txBody>
      </p:sp>
      <p:sp>
        <p:nvSpPr>
          <p:cNvPr id="2056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8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5A0215-FE6A-487C-8D57-5EE2F968C27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6525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anose="05000000000000000000" pitchFamily="2" charset="2"/>
        <a:buChar char="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36525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anose="05000000000000000000" pitchFamily="2" charset="2"/>
        <a:buChar char="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36525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anose="05020102010507070707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7DDAC9-71CC-4DC4-87CC-5711C6354196}" type="datetime1">
              <a:rPr lang="en-US"/>
              <a:pPr>
                <a:defRPr/>
              </a:pPr>
              <a:t>4/2/2021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ZA"/>
              <a:t>COVID-19, Train the Trainer Course; hospitality and construction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384E5E-D27C-45C1-B558-968E7848359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dt="0"/>
  <p:txStyles>
    <p:titleStyle>
      <a:lvl1pPr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2pPr>
      <a:lvl3pPr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3pPr>
      <a:lvl4pPr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4pPr>
      <a:lvl5pPr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6042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4313" indent="-214313" algn="l" defTabSz="860425" rtl="0" fontAlgn="base">
        <a:lnSpc>
          <a:spcPct val="90000"/>
        </a:lnSpc>
        <a:spcBef>
          <a:spcPts val="938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6113" indent="-214313" algn="l" defTabSz="860425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14313" algn="l" defTabSz="860425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08125" indent="-214313" algn="l" defTabSz="860425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214313" algn="l" defTabSz="860425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vent-getting-sick/preventio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coronavirus/2019-ncov/if-you-are-sick/steps-when-sick.html" TargetMode="External"/><Relationship Id="rId4" Type="http://schemas.openxmlformats.org/officeDocument/2006/relationships/hyperlink" Target="https://www.cdc.gov/coronavirus/2019-ncov/if-you-are-sick/care-for-someon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anfordhealth.org/coronavirus-disease-2019-covid-19/faqs-coronavirus-symptom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544830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1BF04-1EEF-42DF-BA2E-309AEFFEA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6" y="3399482"/>
            <a:ext cx="6814685" cy="2452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 Masilu Daniel Masekameni
</a:t>
            </a:r>
            <a:b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ND, B-TECH: Saúde Ambiental
</a:t>
            </a:r>
            <a:b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MPHIL, PhD: Energia e Saúde
</a:t>
            </a:r>
            <a:b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SAIOH (ROT) 
</a:t>
            </a:r>
            <a:b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Especialista em sherq 
</a:t>
            </a:r>
            <a:b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17 de Março de 2021</a:t>
            </a:r>
            <a:r>
              <a:rPr lang="pt-PT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pt-PT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013450"/>
            <a:ext cx="1206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Grafik 16" descr="Ein Bild, das Kette enthält.&#10;&#10;Automatisch generierte Beschreibu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b="26747"/>
          <a:stretch>
            <a:fillRect/>
          </a:stretch>
        </p:blipFill>
        <p:spPr bwMode="gray">
          <a:xfrm>
            <a:off x="0" y="0"/>
            <a:ext cx="91440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112713" y="1139825"/>
            <a:ext cx="8918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sz="3600" b="1"/>
              <a:t>Formação básica para os trabalhadores sobre a infecção por SARS-CoV-2 e prevenção da Covid-19</a:t>
            </a:r>
          </a:p>
        </p:txBody>
      </p:sp>
      <p:pic>
        <p:nvPicPr>
          <p:cNvPr id="2867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851525"/>
            <a:ext cx="2601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Bar">
            <a:extLst>
              <a:ext uri="{FF2B5EF4-FFF2-40B4-BE49-F238E27FC236}">
                <a16:creationId xmlns:a16="http://schemas.microsoft.com/office/drawing/2014/main" xmlns="" id="{BBA46369-7FB5-B84C-9A1D-80B4195A18BB}"/>
              </a:ext>
            </a:extLst>
          </p:cNvPr>
          <p:cNvSpPr/>
          <p:nvPr/>
        </p:nvSpPr>
        <p:spPr bwMode="gray">
          <a:xfrm>
            <a:off x="4867275" y="3965575"/>
            <a:ext cx="4276725" cy="261938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584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BC6E0-05F3-41F0-8081-166CEDB36B6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pic>
        <p:nvPicPr>
          <p:cNvPr id="28682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5737225"/>
            <a:ext cx="22272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013450"/>
            <a:ext cx="2562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de prevenção da COVID-19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47107" name="Content Placeholder 2"/>
          <p:cNvSpPr txBox="1"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algn="just"/>
            <a:r>
              <a:rPr lang="pt-PT" sz="2200" b="1">
                <a:solidFill>
                  <a:srgbClr val="000000"/>
                </a:solidFill>
                <a:latin typeface="Calibri" panose="020F0502020204030204" pitchFamily="34" charset="0"/>
              </a:rPr>
              <a:t>Nível organizacional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Realizar uma avaliação de risco e identificar focos de crise da COVID-19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Demarcar e restringir o acesso a focos de crise da COVID-19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Estabelecer o distanciamento físico e controlo do fluxo de clientes.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Instalar barreiras entre os trabalhadores onde for viável.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Fornecer suprimentos de lavagem e higienização das mãos.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Mandar para casa qualquer trabalhador que pareça estar infectado.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Fornecer equipamentos de protecção individual, como máscaras ou luvas, conforme necessário para a actividade que está a ser realizada.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Receber a formação sobre as medidas de protecção específicas exigidas no seu local de trabalho.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O seu trabalhador deve ter procedimentos específicos para protecção contra a infecção por COVID-19. 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Formar todos os trabalhadores sobre os procedimentos de prevenção da COVID-19.</a:t>
            </a:r>
          </a:p>
          <a:p>
            <a:pPr algn="just">
              <a:buFontTx/>
              <a:buChar char="-"/>
            </a:pPr>
            <a:endParaRPr lang="en-ZA" altLang="en-US" sz="220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Tx/>
              <a:buChar char="-"/>
            </a:pPr>
            <a:endParaRPr lang="en-ZA" altLang="en-US" sz="220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Tx/>
              <a:buChar char="-"/>
            </a:pPr>
            <a:endParaRPr lang="en-ZA" altLang="en-US" sz="220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Tx/>
              <a:buChar char="-"/>
            </a:pPr>
            <a:endParaRPr lang="en-ZA" altLang="en-US" sz="2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3B3D18-2C72-40FD-97A7-9707C960895E}" type="slidenum">
              <a:rPr lang="en-US" altLang="en-US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solidFill>
                <a:srgbClr val="A79D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44575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Formação básica para os trabalhadores sobre a infecção por SARS-CoV-2 e prevenção da Covid-19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Intervenção baseada no comportamento perante a COVID-19 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49155" name="Content Placeholder 2"/>
          <p:cNvSpPr txBox="1">
            <a:spLocks noGrp="1"/>
          </p:cNvSpPr>
          <p:nvPr>
            <p:ph idx="1"/>
          </p:nvPr>
        </p:nvSpPr>
        <p:spPr>
          <a:xfrm>
            <a:off x="71438" y="1160463"/>
            <a:ext cx="9072562" cy="5697537"/>
          </a:xfrm>
        </p:spPr>
        <p:txBody>
          <a:bodyPr/>
          <a:lstStyle/>
          <a:p>
            <a:r>
              <a:rPr lang="pt-PT" sz="2200">
                <a:solidFill>
                  <a:schemeClr val="tx1"/>
                </a:solidFill>
                <a:latin typeface="Calibri" panose="020F0502020204030204" pitchFamily="34" charset="0"/>
              </a:rPr>
              <a:t>Os trabalhadores têm direito a um ambiente de trabalho seguro.</a:t>
            </a:r>
          </a:p>
          <a:p>
            <a:r>
              <a:rPr lang="pt-PT" sz="2200">
                <a:solidFill>
                  <a:schemeClr val="tx1"/>
                </a:solidFill>
                <a:latin typeface="Calibri" panose="020F0502020204030204" pitchFamily="34" charset="0"/>
              </a:rPr>
              <a:t>Além disso, os trabalhadores devem sempre proteger a si mesmos e às pessoas em sua volta da exposição perigosa.</a:t>
            </a:r>
          </a:p>
          <a:p>
            <a:r>
              <a:rPr lang="pt-PT" sz="2200">
                <a:solidFill>
                  <a:schemeClr val="tx1"/>
                </a:solidFill>
                <a:latin typeface="Calibri" panose="020F0502020204030204" pitchFamily="34" charset="0"/>
              </a:rPr>
              <a:t>Os trabalhadores devem informar os seus empregadores quando estão doentes e ter a permissão para ficarem em casa.</a:t>
            </a:r>
          </a:p>
          <a:p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Os trabalhadores devem sempre aplicar as medidas contra a COVID-19 fornecidas de acordo com os procedimentos organizacionais.</a:t>
            </a:r>
          </a:p>
          <a:p>
            <a:endParaRPr lang="en-ZA" altLang="en-US" sz="180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C65650-B07E-496E-806D-1A3F62F83C81}" type="slidenum">
              <a:rPr lang="en-US" altLang="en-US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solidFill>
                <a:srgbClr val="A79D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4788" y="1020763"/>
            <a:ext cx="6515100" cy="6350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Formação básica para os trabalhadores sobre a infecção por SARS-CoV-2 e prevenção da Covid-19</a:t>
            </a:r>
          </a:p>
        </p:txBody>
      </p:sp>
      <p:sp>
        <p:nvSpPr>
          <p:cNvPr id="10" name="object 9"/>
          <p:cNvSpPr txBox="1"/>
          <p:nvPr/>
        </p:nvSpPr>
        <p:spPr>
          <a:xfrm>
            <a:off x="71438" y="4225925"/>
            <a:ext cx="5367337" cy="1317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354965" algn="l"/>
              </a:tabLst>
              <a:defRPr/>
            </a:pPr>
            <a:r>
              <a:rPr lang="pt-PT" sz="1900">
                <a:solidFill>
                  <a:srgbClr val="90C226"/>
                </a:solidFill>
                <a:latin typeface="Wingdings 3"/>
                <a:cs typeface="Wingdings 3"/>
                <a:hlinkClick r:id="rId3"/>
              </a:rPr>
              <a:t></a:t>
            </a:r>
            <a:r>
              <a:rPr lang="pt-PT" sz="1900">
                <a:solidFill>
                  <a:srgbClr val="90C226"/>
                </a:solidFill>
                <a:latin typeface="Times New Roman"/>
                <a:cs typeface="Times New Roman"/>
                <a:hlinkClick r:id="rId3"/>
              </a:rPr>
              <a:t>	</a:t>
            </a:r>
            <a:r>
              <a:rPr lang="pt-PT" sz="2400" u="heavy">
                <a:solidFill>
                  <a:srgbClr val="99CA3C"/>
                </a:solidFill>
                <a:latin typeface="Trebuchet MS"/>
                <a:cs typeface="Trebuchet MS"/>
                <a:hlinkClick r:id="rId3"/>
              </a:rPr>
              <a:t>Como se proteger</a:t>
            </a:r>
          </a:p>
          <a:p>
            <a:pPr marL="12700">
              <a:spcBef>
                <a:spcPts val="994"/>
              </a:spcBef>
              <a:tabLst>
                <a:tab pos="354965" algn="l"/>
              </a:tabLst>
              <a:defRPr/>
            </a:pPr>
            <a:r>
              <a:rPr lang="pt-PT" sz="1900">
                <a:solidFill>
                  <a:srgbClr val="90C226"/>
                </a:solidFill>
                <a:latin typeface="Wingdings 3"/>
                <a:cs typeface="Wingdings 3"/>
                <a:hlinkClick r:id="rId4"/>
              </a:rPr>
              <a:t></a:t>
            </a:r>
            <a:r>
              <a:rPr lang="pt-PT" sz="1900">
                <a:solidFill>
                  <a:srgbClr val="90C226"/>
                </a:solidFill>
                <a:latin typeface="Times New Roman"/>
                <a:cs typeface="Times New Roman"/>
                <a:hlinkClick r:id="rId4"/>
              </a:rPr>
              <a:t>	</a:t>
            </a:r>
            <a:r>
              <a:rPr lang="pt-PT" sz="2400" u="heavy">
                <a:solidFill>
                  <a:srgbClr val="99CA3C"/>
                </a:solidFill>
                <a:latin typeface="Trebuchet MS"/>
                <a:cs typeface="Trebuchet MS"/>
                <a:hlinkClick r:id="rId4"/>
              </a:rPr>
              <a:t>Como cuidar de alguém que está doente</a:t>
            </a:r>
          </a:p>
          <a:p>
            <a:pPr marL="12700">
              <a:spcBef>
                <a:spcPts val="1005"/>
              </a:spcBef>
              <a:tabLst>
                <a:tab pos="354965" algn="l"/>
              </a:tabLst>
              <a:defRPr/>
            </a:pPr>
            <a:r>
              <a:rPr lang="pt-PT" sz="1900">
                <a:solidFill>
                  <a:srgbClr val="90C226"/>
                </a:solidFill>
                <a:latin typeface="Wingdings 3"/>
                <a:cs typeface="Wingdings 3"/>
                <a:hlinkClick r:id="rId5"/>
              </a:rPr>
              <a:t></a:t>
            </a:r>
            <a:r>
              <a:rPr lang="pt-PT" sz="1900">
                <a:solidFill>
                  <a:srgbClr val="90C226"/>
                </a:solidFill>
                <a:latin typeface="Times New Roman"/>
                <a:cs typeface="Times New Roman"/>
                <a:hlinkClick r:id="rId5"/>
              </a:rPr>
              <a:t>	</a:t>
            </a:r>
            <a:r>
              <a:rPr lang="pt-PT" sz="2400" u="heavy">
                <a:solidFill>
                  <a:srgbClr val="99CA3C"/>
                </a:solidFill>
                <a:latin typeface="Trebuchet MS"/>
                <a:cs typeface="Trebuchet MS"/>
                <a:hlinkClick r:id="rId5"/>
              </a:rPr>
              <a:t>O que fazer se estiver doente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120D05C9-E005-0A4B-8C28-60F4E2C7A1BC}"/>
              </a:ext>
            </a:extLst>
          </p:cNvPr>
          <p:cNvSpPr/>
          <p:nvPr/>
        </p:nvSpPr>
        <p:spPr>
          <a:xfrm>
            <a:off x="104775" y="301625"/>
            <a:ext cx="8918575" cy="6237288"/>
          </a:xfrm>
          <a:prstGeom prst="rect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539">
              <a:solidFill>
                <a:prstClr val="white"/>
              </a:solidFill>
            </a:endParaRPr>
          </a:p>
        </p:txBody>
      </p:sp>
      <p:pic>
        <p:nvPicPr>
          <p:cNvPr id="50179" name="Grafik 10" descr="Ein Bild, das Kette enthält.&#10;&#10;Automatisch generierte Beschreibu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19" r="4904" b="314"/>
          <a:stretch>
            <a:fillRect/>
          </a:stretch>
        </p:blipFill>
        <p:spPr bwMode="gray">
          <a:xfrm>
            <a:off x="0" y="82550"/>
            <a:ext cx="9144000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Bar">
            <a:extLst>
              <a:ext uri="{FF2B5EF4-FFF2-40B4-BE49-F238E27FC236}">
                <a16:creationId xmlns:a16="http://schemas.microsoft.com/office/drawing/2014/main" xmlns="" id="{BBA46369-7FB5-B84C-9A1D-80B4195A18BB}"/>
              </a:ext>
            </a:extLst>
          </p:cNvPr>
          <p:cNvSpPr/>
          <p:nvPr/>
        </p:nvSpPr>
        <p:spPr bwMode="gray">
          <a:xfrm>
            <a:off x="0" y="4716463"/>
            <a:ext cx="9144000" cy="21224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203" tIns="39101" rIns="78203" bIns="39101"/>
          <a:lstStyle/>
          <a:p>
            <a:pPr defTabSz="390997">
              <a:defRPr/>
            </a:pPr>
            <a:endParaRPr lang="de-DE" sz="1355" err="1">
              <a:solidFill>
                <a:srgbClr val="44546A"/>
              </a:solidFill>
              <a:latin typeface="Arial" charset="0"/>
            </a:endParaRPr>
          </a:p>
        </p:txBody>
      </p:sp>
      <p:sp>
        <p:nvSpPr>
          <p:cNvPr id="25" name="Titel 13">
            <a:extLst>
              <a:ext uri="{FF2B5EF4-FFF2-40B4-BE49-F238E27FC236}">
                <a16:creationId xmlns:a16="http://schemas.microsoft.com/office/drawing/2014/main" xmlns="" id="{658800BE-D92B-1049-820E-B345EE9B213C}"/>
              </a:ext>
            </a:extLst>
          </p:cNvPr>
          <p:cNvSpPr txBox="1">
            <a:spLocks/>
          </p:cNvSpPr>
          <p:nvPr/>
        </p:nvSpPr>
        <p:spPr bwMode="gray">
          <a:xfrm>
            <a:off x="384175" y="2949575"/>
            <a:ext cx="8151813" cy="1452563"/>
          </a:xfrm>
          <a:prstGeom prst="rect">
            <a:avLst/>
          </a:prstGeom>
        </p:spPr>
        <p:txBody>
          <a:bodyPr lIns="78203" tIns="39101" rIns="78203" bIns="39101" anchor="b"/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61993" fontAlgn="auto">
              <a:spcAft>
                <a:spcPts val="0"/>
              </a:spcAft>
              <a:defRPr/>
            </a:pPr>
            <a:r>
              <a:rPr lang="pt-PT" sz="6842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br>
              <a:rPr lang="pt-PT" sz="6842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6842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br>
              <a:rPr lang="pt-PT" sz="6842" b="1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6842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defTabSz="861993" fontAlgn="auto">
              <a:spcAft>
                <a:spcPts val="0"/>
              </a:spcAft>
              <a:defRPr/>
            </a:pPr>
            <a:r>
              <a:rPr lang="pt-PT" sz="6842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  <a:p>
            <a:pPr algn="l" defTabSz="861993" fontAlgn="auto">
              <a:spcAft>
                <a:spcPts val="0"/>
              </a:spcAft>
              <a:defRPr/>
            </a:pPr>
            <a:r>
              <a:rPr lang="pt-PT" sz="6842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Mantenha-se seguro </a:t>
            </a:r>
          </a:p>
          <a:p>
            <a:pPr algn="l" defTabSz="861993" fontAlgn="auto">
              <a:spcAft>
                <a:spcPts val="0"/>
              </a:spcAft>
              <a:defRPr/>
            </a:pPr>
            <a:r>
              <a:rPr lang="pt-PT" sz="6842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saudável</a:t>
            </a:r>
          </a:p>
        </p:txBody>
      </p:sp>
      <p:sp>
        <p:nvSpPr>
          <p:cNvPr id="7" name="Bar">
            <a:extLst>
              <a:ext uri="{FF2B5EF4-FFF2-40B4-BE49-F238E27FC236}">
                <a16:creationId xmlns:a16="http://schemas.microsoft.com/office/drawing/2014/main" xmlns="" id="{2735DD78-1EE3-E341-81DA-AE308D230719}"/>
              </a:ext>
            </a:extLst>
          </p:cNvPr>
          <p:cNvSpPr/>
          <p:nvPr/>
        </p:nvSpPr>
        <p:spPr bwMode="gray">
          <a:xfrm>
            <a:off x="5365750" y="4606925"/>
            <a:ext cx="3657600" cy="2238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203" tIns="39101" rIns="78203" bIns="39101"/>
          <a:lstStyle/>
          <a:p>
            <a:pPr defTabSz="390997">
              <a:defRPr/>
            </a:pPr>
            <a:endParaRPr lang="de-DE" sz="1355" err="1">
              <a:solidFill>
                <a:srgbClr val="44546A"/>
              </a:solidFill>
              <a:latin typeface="Arial" charset="0"/>
            </a:endParaRPr>
          </a:p>
        </p:txBody>
      </p:sp>
      <p:pic>
        <p:nvPicPr>
          <p:cNvPr id="50183" name="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1963" y="5557838"/>
            <a:ext cx="26955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</p:spPr>
        <p:txBody>
          <a:bodyPr/>
          <a:lstStyle/>
          <a:p>
            <a:pPr algn="ctr">
              <a:defRPr/>
            </a:pPr>
            <a:fld id="{585418C9-56A8-4213-898F-D6C889021780}" type="slidenum">
              <a:rPr lang="en-US"/>
              <a:pPr algn="ctr"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4527550" cy="387350"/>
          </a:xfrm>
        </p:spPr>
        <p:txBody>
          <a:bodyPr/>
          <a:lstStyle/>
          <a:p>
            <a:pPr>
              <a:defRPr/>
            </a:pPr>
            <a:r>
              <a:rPr lang="pt-PT"/>
              <a:t>Formação básica para os trabalhadores sobre a infecção por SARS-CoV-2 e prevenção da Covid-19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 DO PROGRAMA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30723" name="Content Placeholder 2"/>
          <p:cNvSpPr txBox="1">
            <a:spLocks noGrp="1"/>
          </p:cNvSpPr>
          <p:nvPr>
            <p:ph idx="1"/>
          </p:nvPr>
        </p:nvSpPr>
        <p:spPr>
          <a:xfrm>
            <a:off x="0" y="944563"/>
            <a:ext cx="9144000" cy="591343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 aos conceitos básicos do SARS-CoV-2 e a pandemia da COVID-19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Demonstrar mecanismos de infecção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determinar se você ou outra pessoa está infectada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fazer para se proteger contra a COVID-19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Papel da organização na prevenção da COVID-19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direitos e responsabilidades dos trabalhadores em relação à pandemia da COVID-19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638" y="944563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Footer Placeholder 8"/>
          <p:cNvSpPr>
            <a:spLocks noGrp="1"/>
          </p:cNvSpPr>
          <p:nvPr>
            <p:ph type="ftr" sz="quarter" idx="10"/>
          </p:nvPr>
        </p:nvSpPr>
        <p:spPr bwMode="auto">
          <a:xfrm>
            <a:off x="0" y="6318250"/>
            <a:ext cx="51784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>
                <a:solidFill>
                  <a:srgbClr val="000000"/>
                </a:solidFill>
              </a:rPr>
              <a:t>Formação básica para os trabalhadores sobre a infecção por SARS-CoV-2 e prevenção da Covid-19</a:t>
            </a:r>
          </a:p>
        </p:txBody>
      </p:sp>
      <p:pic>
        <p:nvPicPr>
          <p:cNvPr id="3072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307138"/>
            <a:ext cx="877887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35635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B3A9C2-AFAD-4693-9099-42BE2598CA5C}" type="slidenum">
              <a:rPr lang="en-US" altLang="en-US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A79D99"/>
              </a:solidFill>
            </a:endParaRPr>
          </a:p>
        </p:txBody>
      </p:sp>
      <p:pic>
        <p:nvPicPr>
          <p:cNvPr id="3073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514850"/>
            <a:ext cx="23145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4487863"/>
            <a:ext cx="17716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71988"/>
            <a:ext cx="19431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464050"/>
            <a:ext cx="17653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é COVID-19?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16387" name="Content Placeholder 2"/>
          <p:cNvSpPr txBox="1">
            <a:spLocks noGrp="1"/>
          </p:cNvSpPr>
          <p:nvPr>
            <p:ph idx="1"/>
          </p:nvPr>
        </p:nvSpPr>
        <p:spPr>
          <a:xfrm>
            <a:off x="0" y="1304925"/>
            <a:ext cx="9144000" cy="5553075"/>
          </a:xfrm>
        </p:spPr>
        <p:txBody>
          <a:bodyPr/>
          <a:lstStyle/>
          <a:p>
            <a:pPr algn="just">
              <a:defRPr/>
            </a:pPr>
            <a:r>
              <a:rPr lang="pt-PT" sz="1800">
                <a:solidFill>
                  <a:srgbClr val="000000"/>
                </a:solidFill>
                <a:latin typeface="Calibri" panose="020F0502020204030204" pitchFamily="34" charset="0"/>
              </a:rPr>
              <a:t>COVID-19 é uma doença transmissível causada por um vírus recém-descoberto, concretamente chamado “SARS CoV-2”.</a:t>
            </a:r>
          </a:p>
          <a:p>
            <a:pPr algn="just">
              <a:defRPr/>
            </a:pPr>
            <a:r>
              <a:rPr lang="pt-PT" sz="1800">
                <a:solidFill>
                  <a:srgbClr val="000000"/>
                </a:solidFill>
                <a:latin typeface="Calibri" panose="020F0502020204030204" pitchFamily="34" charset="0"/>
              </a:rPr>
              <a:t>O SARS CoV-2 pertence à família dos betacoronavírus, que também inclui o coronavírus com síndrome respiratória aguda grave.</a:t>
            </a:r>
          </a:p>
          <a:p>
            <a:pPr algn="just">
              <a:defRPr/>
            </a:pPr>
            <a:r>
              <a:rPr lang="pt-PT" sz="1800">
                <a:solidFill>
                  <a:srgbClr val="000000"/>
                </a:solidFill>
                <a:latin typeface="Calibri" panose="020F0502020204030204" pitchFamily="34" charset="0"/>
              </a:rPr>
              <a:t>Resumindo, o SARS CoV-2 é um vírus que causa uma doença chamada COVID-19.</a:t>
            </a:r>
          </a:p>
          <a:p>
            <a:pPr algn="just">
              <a:defRPr/>
            </a:pPr>
            <a:r>
              <a:rPr lang="pt-PT" sz="1800">
                <a:solidFill>
                  <a:srgbClr val="000000"/>
                </a:solidFill>
                <a:latin typeface="Calibri" panose="020F0502020204030204" pitchFamily="34" charset="0"/>
              </a:rPr>
              <a:t>Enquanto COVID-19 é o resultado de uma exposição às gotículas que contêm o vírus SARS CoV-2.</a:t>
            </a:r>
          </a:p>
          <a:p>
            <a:pPr algn="just">
              <a:defRPr/>
            </a:pPr>
            <a:endParaRPr lang="en-ZA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GB" altLang="en-US" sz="1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76325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B1001C-D2DA-4860-AFBF-3921F06110D8}" type="slidenum">
              <a:rPr lang="en-US" altLang="en-US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solidFill>
                <a:srgbClr val="A79D99"/>
              </a:solidFill>
            </a:endParaRPr>
          </a:p>
        </p:txBody>
      </p:sp>
      <p:sp>
        <p:nvSpPr>
          <p:cNvPr id="32776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Formação básica para os trabalhadores sobre a infecção por SARS-CoV-2 e prevenção da Covid-19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325" y="4700588"/>
            <a:ext cx="8769350" cy="120015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/>
              <a:t>Perguntas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PT"/>
              <a:t>A COVID-19 é uma doença transmissível de humano para humano?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PT"/>
              <a:t>A COVID-19 é um vírus que pode se espalhar por meio de microgotículas. Verdadeiro/Falso?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PT"/>
              <a:t>O SARS CoV-2 é uma doença que ataca o sistema respiratório humano. Verdadeiro/Falso?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a COVID-19 se propaga? 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34819" name="Content Placeholder 2"/>
          <p:cNvSpPr txBox="1">
            <a:spLocks noGrp="1"/>
          </p:cNvSpPr>
          <p:nvPr>
            <p:ph idx="1"/>
          </p:nvPr>
        </p:nvSpPr>
        <p:spPr>
          <a:xfrm>
            <a:off x="0" y="1135063"/>
            <a:ext cx="9144000" cy="5722937"/>
          </a:xfrm>
        </p:spPr>
        <p:txBody>
          <a:bodyPr/>
          <a:lstStyle/>
          <a:p>
            <a:pPr algn="just"/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O coronavírus que causa a COVID-19 espalha-se através da liberação das microgotículas.</a:t>
            </a:r>
          </a:p>
          <a:p>
            <a:pPr algn="just"/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Quando uma pessoa infectada expira ou exala oralmente ar-água que contém gotículas, o vírus pode ser liberado.</a:t>
            </a:r>
          </a:p>
          <a:p>
            <a:pPr algn="just"/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A liberação mais importante para os mecanismos de propagação de doenças inclui: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Quando uma pessoa infectada tosse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Espirra 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Fala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Canta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Lava ou seca as mãos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Acciona a descarga da sanita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Grita ou berra.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A85C18-4DFF-4B57-8AF9-F17432602F6E}" type="slidenum">
              <a:rPr lang="en-US" altLang="en-US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solidFill>
                <a:srgbClr val="A79D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44575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Formação básica para os trabalhadores sobre a infecção por SARS-CoV-2 e prevenção da Covid-19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3092450"/>
            <a:ext cx="19272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513138"/>
            <a:ext cx="141922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4649788"/>
            <a:ext cx="19272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570288"/>
            <a:ext cx="14224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5003800"/>
            <a:ext cx="1651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Propagação da COVID-19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36867" name="Content Placeholder 2"/>
          <p:cNvSpPr txBox="1">
            <a:spLocks noGrp="1"/>
          </p:cNvSpPr>
          <p:nvPr>
            <p:ph idx="1"/>
          </p:nvPr>
        </p:nvSpPr>
        <p:spPr>
          <a:xfrm>
            <a:off x="0" y="1135063"/>
            <a:ext cx="9144000" cy="5722937"/>
          </a:xfrm>
        </p:spPr>
        <p:txBody>
          <a:bodyPr/>
          <a:lstStyle/>
          <a:p>
            <a:pPr algn="just"/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Quem pode propagar o vírus?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Qualquer pessoa infectada/diagnosticada com COVID-19 pode liberar microgotículas contaminadas.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Pessoas que apresentam sintomas de COVID-19 podem propagar o vírus.</a:t>
            </a:r>
          </a:p>
          <a:p>
            <a:pPr algn="just">
              <a:buFontTx/>
              <a:buChar char="-"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Pessoas infectadas sem sinais e sintomas também propagam o vírus.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AC6E1-5D7D-47D1-A7A6-3B23B381C35B}" type="slidenum">
              <a:rPr lang="en-US" altLang="en-US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solidFill>
                <a:srgbClr val="A79D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44575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Formação básica para os trabalhadores sobre a infecção por SARS-CoV-2 e prevenção da Covid-19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452813"/>
            <a:ext cx="24701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0825" y="4398963"/>
            <a:ext cx="5995988" cy="175418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/>
              <a:t>Perguntas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PT"/>
              <a:t>Qualquer pessoa pode propagar o vírus SARS CoV-2. Verdadeiro/Falso?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PT"/>
              <a:t>Pessoas infectadas sem sinais e sintomas podem não propagar o vírus. Verdadeiro/Falso?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PT"/>
              <a:t>Pessoas infectadas que estão a tomar a medicação da COVID-19 não podem propagar o vírus. Verdadeiro/Falso?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Exposição ao SARS CoV-2 (COVID-19) 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38915" name="Content Placeholder 2"/>
          <p:cNvSpPr txBox="1">
            <a:spLocks noGrp="1"/>
          </p:cNvSpPr>
          <p:nvPr>
            <p:ph idx="1"/>
          </p:nvPr>
        </p:nvSpPr>
        <p:spPr>
          <a:xfrm>
            <a:off x="0" y="1135063"/>
            <a:ext cx="9144000" cy="5722937"/>
          </a:xfrm>
        </p:spPr>
        <p:txBody>
          <a:bodyPr/>
          <a:lstStyle/>
          <a:p>
            <a:pPr algn="just"/>
            <a:r>
              <a:rPr lang="pt-PT" sz="2400">
                <a:solidFill>
                  <a:srgbClr val="000000"/>
                </a:solidFill>
                <a:latin typeface="Calibri" panose="020F0502020204030204" pitchFamily="34" charset="0"/>
              </a:rPr>
              <a:t>A exposição ocorre quando:</a:t>
            </a:r>
          </a:p>
          <a:p>
            <a:pPr algn="just">
              <a:buFontTx/>
              <a:buChar char="-"/>
            </a:pPr>
            <a:r>
              <a:rPr lang="pt-PT" sz="2400">
                <a:solidFill>
                  <a:srgbClr val="000000"/>
                </a:solidFill>
                <a:latin typeface="Calibri" panose="020F0502020204030204" pitchFamily="34" charset="0"/>
              </a:rPr>
              <a:t>Um trabalhador toca numa superfície contaminada e, após as gotículas infectadas entrarem acidentalmente na boca, nas vias de ingestão nasal e ocular.</a:t>
            </a:r>
          </a:p>
          <a:p>
            <a:pPr algn="just">
              <a:buFontTx/>
              <a:buChar char="-"/>
            </a:pPr>
            <a:r>
              <a:rPr lang="pt-PT" sz="2400">
                <a:solidFill>
                  <a:srgbClr val="000000"/>
                </a:solidFill>
                <a:latin typeface="Calibri" panose="020F0502020204030204" pitchFamily="34" charset="0"/>
              </a:rPr>
              <a:t>Quando um trabalhador inala ar contaminado por gotículas contaminadas com SARS CoV-2</a:t>
            </a:r>
          </a:p>
          <a:p>
            <a:pPr algn="just">
              <a:buFontTx/>
              <a:buChar char="-"/>
            </a:pPr>
            <a:r>
              <a:rPr lang="pt-PT" sz="2400">
                <a:solidFill>
                  <a:srgbClr val="000000"/>
                </a:solidFill>
                <a:latin typeface="Calibri" panose="020F0502020204030204" pitchFamily="34" charset="0"/>
              </a:rPr>
              <a:t>Portanto, deve notar-se que o vírus SARS CoV-2 só pode ser transmitido por meio de gotículas, não de fómites.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589C24-23B9-48D2-A120-A7A659753482}" type="slidenum">
              <a:rPr lang="en-US" altLang="en-US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solidFill>
                <a:srgbClr val="A79D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44575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Formação básica para os trabalhadores sobre a infecção por SARS-CoV-2 e prevenção da Covid-19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00" y="5276850"/>
            <a:ext cx="5765800" cy="120015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/>
              <a:t>Perguntas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PT"/>
              <a:t>Quais são as três possíveis vias de ingestão de exposição?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PT"/>
              <a:t>O SARS CoV-2 pode ser transmitido por meio de gotículas. Verdadeiro/Falso?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3848100"/>
            <a:ext cx="33528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/>
              <a:t>Vias de entrada da COVID-19: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t-PT" sz="2400"/>
              <a:t>Nasal (nariz)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t-PT" sz="2400"/>
              <a:t>Oral (boca)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t-PT" sz="2400"/>
              <a:t>Ocular (olhos)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Onde pode ocorrer exposição 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18435" name="Content Placeholder 2"/>
          <p:cNvSpPr txBox="1">
            <a:spLocks noGrp="1"/>
          </p:cNvSpPr>
          <p:nvPr>
            <p:ph idx="1"/>
          </p:nvPr>
        </p:nvSpPr>
        <p:spPr>
          <a:xfrm>
            <a:off x="0" y="1135063"/>
            <a:ext cx="9144000" cy="5722937"/>
          </a:xfrm>
        </p:spPr>
        <p:txBody>
          <a:bodyPr/>
          <a:lstStyle/>
          <a:p>
            <a:pPr algn="just">
              <a:defRPr/>
            </a:pPr>
            <a:r>
              <a:rPr lang="pt-PT" sz="2200" b="1">
                <a:solidFill>
                  <a:srgbClr val="000000"/>
                </a:solidFill>
                <a:latin typeface="Calibri" panose="020F0502020204030204" pitchFamily="34" charset="0"/>
              </a:rPr>
              <a:t>Residencial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Espaços públicos (centros comerciais, instalações recreativas, igreja, etc.)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Transporte partilhado (privado);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Transporte público (machimbombo, táxi e transportes semi-colectivos).</a:t>
            </a:r>
          </a:p>
          <a:p>
            <a:pPr algn="just">
              <a:defRPr/>
            </a:pPr>
            <a:r>
              <a:rPr lang="pt-PT" sz="2200" b="1">
                <a:solidFill>
                  <a:srgbClr val="000000"/>
                </a:solidFill>
                <a:latin typeface="Calibri" panose="020F0502020204030204" pitchFamily="34" charset="0"/>
              </a:rPr>
              <a:t>Ocupacional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Áreas comuns partilhadas (elevadores, escritórios, salas de reuniões)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Ferramentas partilhadas (equipamentos de construção e utensílios de cozinha)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Sanitários (sanitas e lavatórios)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Transporte de pessoal</a:t>
            </a:r>
          </a:p>
          <a:p>
            <a:pPr algn="just">
              <a:defRPr/>
            </a:pPr>
            <a:r>
              <a:rPr lang="pt-PT" sz="2200" b="1">
                <a:solidFill>
                  <a:srgbClr val="000000"/>
                </a:solidFill>
                <a:latin typeface="Calibri" panose="020F0502020204030204" pitchFamily="34" charset="0"/>
              </a:rPr>
              <a:t>Baseado no consumidor 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Consumo de produtos contaminados;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Prevalece principalmente no ambiente hoteleiro;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Ao servir refeição.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GB" alt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sp>
        <p:nvSpPr>
          <p:cNvPr id="4096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E2228F-45C5-462F-9783-4CC4A3EDED0F}" type="slidenum">
              <a:rPr lang="en-US" altLang="en-US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A79D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44575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2722563" y="6629400"/>
            <a:ext cx="6421437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Formação básica para os trabalhadores sobre a infecção por SARS-CoV-2 e prevenção da Covid-19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49450"/>
            <a:ext cx="14541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3441700"/>
            <a:ext cx="13779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059363"/>
            <a:ext cx="14065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Quais são os sinais e sintomas?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18435" name="Content Placeholder 2"/>
          <p:cNvSpPr txBox="1">
            <a:spLocks noGrp="1"/>
          </p:cNvSpPr>
          <p:nvPr>
            <p:ph idx="1"/>
          </p:nvPr>
        </p:nvSpPr>
        <p:spPr>
          <a:xfrm>
            <a:off x="-76200" y="1135063"/>
            <a:ext cx="9144000" cy="5722937"/>
          </a:xfrm>
        </p:spPr>
        <p:txBody>
          <a:bodyPr/>
          <a:lstStyle/>
          <a:p>
            <a:pPr algn="just"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Pessoas com COVID-19 tiveram uma ampla variedade de sintomas reportados, desde sintomas leves até doenças graves.</a:t>
            </a:r>
          </a:p>
          <a:p>
            <a:pPr algn="just"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Os sintomas podem aparecer 2 a 14 dias após a exposição ao vírus.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2200" b="1">
                <a:solidFill>
                  <a:srgbClr val="000000"/>
                </a:solidFill>
                <a:latin typeface="Calibri" panose="020F0502020204030204" pitchFamily="34" charset="0"/>
              </a:rPr>
              <a:t>Os sintomas mais conhecidos incluem: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- Tosse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- Falta de ar ou dificuldade em respirar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- Febre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- Calafrios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- Dor muscular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- Irritação na garganta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- Nova perda de sabor ou cheiro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PT" sz="180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https://news.sanfordhealth.org/coronavirus-disease-2019-covid-19/faqs-coronavirus-symptoms/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ZA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sp>
        <p:nvSpPr>
          <p:cNvPr id="430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D3972E-A873-4010-9070-DBE82F1575C3}" type="slidenum">
              <a:rPr lang="en-US" altLang="en-US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solidFill>
                <a:srgbClr val="A79D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44575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Formação básica para os trabalhadores sobre a infecção por SARS-CoV-2 e prevenção da Covid-19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157413"/>
            <a:ext cx="409257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8774112" cy="1720850"/>
          </a:xfrm>
        </p:spPr>
        <p:txBody>
          <a:bodyPr/>
          <a:lstStyle/>
          <a:p>
            <a:pPr hangingPunct="1">
              <a:defRPr/>
            </a:pPr>
            <a:r>
              <a:rPr lang="pt-PT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faço para me proteger </a:t>
            </a:r>
            <a: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br>
              <a:rPr lang="pt-PT" sz="280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/>
              <a:t>
</a:t>
            </a:r>
            <a:br>
              <a:rPr lang="pt-PT" sz="2800"/>
            </a:br>
            <a:endParaRPr lang="pt-PT" sz="2800"/>
          </a:p>
        </p:txBody>
      </p:sp>
      <p:sp>
        <p:nvSpPr>
          <p:cNvPr id="18435" name="Content Placeholder 2"/>
          <p:cNvSpPr txBox="1">
            <a:spLocks noGrp="1"/>
          </p:cNvSpPr>
          <p:nvPr>
            <p:ph idx="1"/>
          </p:nvPr>
        </p:nvSpPr>
        <p:spPr>
          <a:xfrm>
            <a:off x="0" y="1146175"/>
            <a:ext cx="9067800" cy="5711825"/>
          </a:xfrm>
        </p:spPr>
        <p:txBody>
          <a:bodyPr/>
          <a:lstStyle/>
          <a:p>
            <a:pPr algn="just">
              <a:defRPr/>
            </a:pPr>
            <a:r>
              <a:rPr lang="pt-PT" sz="2200" b="1">
                <a:solidFill>
                  <a:srgbClr val="000000"/>
                </a:solidFill>
                <a:latin typeface="Calibri" panose="020F0502020204030204" pitchFamily="34" charset="0"/>
              </a:rPr>
              <a:t>No trabalho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Use sempre uma máscara, lave as mãos e desinfecte.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Siga as medidas de distanciamento social,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Sempre higienize as superfícies antes e depois do uso,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Respeite a capacidade mínima da sala, incluindo elevadores,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Cubra sempre a sua boca/nariz ao tossir,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Siga as normas de higiene e segurança alimentar,</a:t>
            </a:r>
          </a:p>
          <a:p>
            <a:pPr algn="just">
              <a:buFontTx/>
              <a:buChar char="-"/>
              <a:defRPr/>
            </a:pPr>
            <a:r>
              <a:rPr lang="pt-PT" sz="2200">
                <a:solidFill>
                  <a:srgbClr val="000000"/>
                </a:solidFill>
                <a:latin typeface="Calibri" panose="020F0502020204030204" pitchFamily="34" charset="0"/>
              </a:rPr>
              <a:t>Execute apenas as tarefas nas quais foi formado,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ZA" alt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Tx/>
              <a:buChar char="-"/>
              <a:defRPr/>
            </a:pPr>
            <a:endParaRPr lang="en-ZA" alt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192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675D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buSzPct val="100000"/>
              <a:buFont typeface="Arial" panose="020B0604020202020204" pitchFamily="34" charset="0"/>
              <a:buChar char="˃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buSzPct val="100000"/>
              <a:buFont typeface="Calibri" panose="020F0502020204030204" pitchFamily="34" charset="0"/>
              <a:buChar char="+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–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4D5B6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PT" sz="1800">
                <a:solidFill>
                  <a:schemeClr val="tx1"/>
                </a:solidFill>
              </a:rPr>
              <a:t>
</a:t>
            </a:r>
            <a:br>
              <a:rPr lang="pt-PT" sz="1800">
                <a:solidFill>
                  <a:schemeClr val="tx1"/>
                </a:solidFill>
              </a:rPr>
            </a:br>
            <a:endParaRPr lang="pt-PT" sz="1800">
              <a:solidFill>
                <a:schemeClr val="tx1"/>
              </a:solidFill>
            </a:endParaRPr>
          </a:p>
        </p:txBody>
      </p:sp>
      <p:sp>
        <p:nvSpPr>
          <p:cNvPr id="4506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9FDDAB-7009-4821-B086-EB2A44F97634}" type="slidenum">
              <a:rPr lang="en-US" altLang="en-US" smtClean="0">
                <a:solidFill>
                  <a:srgbClr val="A79D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solidFill>
                <a:srgbClr val="A79D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44575"/>
            <a:ext cx="5791200" cy="0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341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Formação básica para os trabalhadores sobre a infecção por SARS-CoV-2 e prevenção da Covid-19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r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TC101859868%5b%5bfn=Thermal%5d%5d</Template>
  <TotalTime>24114</TotalTime>
  <Words>1181</Words>
  <Application>Microsoft Office PowerPoint</Application>
  <PresentationFormat>Apresentação no Ecrã (4:3)</PresentationFormat>
  <Paragraphs>164</Paragraphs>
  <Slides>12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Century Schoolbook</vt:lpstr>
      <vt:lpstr>Tahoma</vt:lpstr>
      <vt:lpstr>Times New Roman</vt:lpstr>
      <vt:lpstr>Trebuchet MS</vt:lpstr>
      <vt:lpstr>Wingdings</vt:lpstr>
      <vt:lpstr>Wingdings 2</vt:lpstr>
      <vt:lpstr>Wingdings 3</vt:lpstr>
      <vt:lpstr>Thermal</vt:lpstr>
      <vt:lpstr>Oriel</vt:lpstr>
      <vt:lpstr>Office</vt:lpstr>
      <vt:lpstr>
 Dr Masilu Daniel Masekameni
 ND, B-TECH: Saúde Ambiental
 MPHIL, PhD: Energia e Saúde
 SAIOH (ROT) 
 Especialista em sherq 
 17 de Março de 2021
 </vt:lpstr>
      <vt:lpstr>RESULTADO DO PROGRAMA
 </vt:lpstr>
      <vt:lpstr>O que é COVID-19?
 </vt:lpstr>
      <vt:lpstr>Como a COVID-19 se propaga? 
 </vt:lpstr>
      <vt:lpstr>Propagação da COVID-19
 </vt:lpstr>
      <vt:lpstr>Exposição ao SARS CoV-2 (COVID-19) 
 </vt:lpstr>
      <vt:lpstr>Onde pode ocorrer exposição 
 </vt:lpstr>
      <vt:lpstr>Quais são os sinais e sintomas?
 </vt:lpstr>
      <vt:lpstr>Como faço para me proteger 
 </vt:lpstr>
      <vt:lpstr>Medidas de prevenção da COVID-19
 </vt:lpstr>
      <vt:lpstr>Intervenção baseada no comportamento perante a COVID-19 
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205</cp:revision>
  <dcterms:created xsi:type="dcterms:W3CDTF">2013-03-05T20:25:27Z</dcterms:created>
  <dcterms:modified xsi:type="dcterms:W3CDTF">2021-04-02T03:39:49Z</dcterms:modified>
</cp:coreProperties>
</file>