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58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404040"/>
    <a:srgbClr val="6D6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76B21-4D90-4E2E-94F4-9A0F46882897}" v="935" dt="2019-05-30T10:39:05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37747" autoAdjust="0"/>
  </p:normalViewPr>
  <p:slideViewPr>
    <p:cSldViewPr snapToGrid="0">
      <p:cViewPr varScale="1">
        <p:scale>
          <a:sx n="47" d="100"/>
          <a:sy n="47" d="100"/>
        </p:scale>
        <p:origin x="250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184D6-A4B5-46CB-8986-2DC5B594CEAC}" type="datetimeFigureOut">
              <a:rPr lang="de-DE" smtClean="0"/>
              <a:t>29.05.2019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F6D68-D8CA-4ACF-92F7-9FEA29EAD3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72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9713" cy="3706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228578" indent="-228578">
              <a:buAutoNum type="arabicPeriod"/>
            </a:pPr>
            <a:r>
              <a:rPr lang="en-GB" baseline="0" dirty="0" err="1"/>
              <a:t>Hackerangriffe</a:t>
            </a:r>
            <a:r>
              <a:rPr lang="en-GB" baseline="0" dirty="0"/>
              <a:t> </a:t>
            </a:r>
            <a:r>
              <a:rPr lang="en-GB" baseline="0" dirty="0" err="1"/>
              <a:t>richten</a:t>
            </a:r>
            <a:r>
              <a:rPr lang="en-GB" baseline="0" dirty="0"/>
              <a:t> </a:t>
            </a:r>
            <a:r>
              <a:rPr lang="en-GB" baseline="0" dirty="0" err="1"/>
              <a:t>sich</a:t>
            </a:r>
            <a:r>
              <a:rPr lang="en-GB" baseline="0" dirty="0"/>
              <a:t> </a:t>
            </a:r>
            <a:r>
              <a:rPr lang="en-GB" baseline="0" dirty="0" err="1"/>
              <a:t>gezielt</a:t>
            </a:r>
            <a:r>
              <a:rPr lang="en-GB" baseline="0" dirty="0"/>
              <a:t> auf </a:t>
            </a:r>
            <a:r>
              <a:rPr lang="en-GB" baseline="0" dirty="0" err="1"/>
              <a:t>Unternehmensdaten</a:t>
            </a:r>
            <a:r>
              <a:rPr lang="en-GB" baseline="0" dirty="0"/>
              <a:t> (</a:t>
            </a:r>
            <a:r>
              <a:rPr lang="en-GB" baseline="0" dirty="0" err="1"/>
              <a:t>Dokumente</a:t>
            </a:r>
            <a:r>
              <a:rPr lang="en-GB" baseline="0" dirty="0"/>
              <a:t>) …</a:t>
            </a:r>
          </a:p>
          <a:p>
            <a:pPr marL="228578" indent="-228578">
              <a:buAutoNum type="arabicPeriod"/>
            </a:pPr>
            <a:r>
              <a:rPr lang="en-GB" baseline="0" dirty="0"/>
              <a:t>und Computing </a:t>
            </a:r>
            <a:r>
              <a:rPr lang="en-GB" baseline="0" dirty="0" err="1"/>
              <a:t>Ressourcen</a:t>
            </a:r>
            <a:r>
              <a:rPr lang="en-GB" baseline="0" dirty="0"/>
              <a:t> (CPU), um </a:t>
            </a:r>
            <a:r>
              <a:rPr lang="en-GB" baseline="0" dirty="0" err="1"/>
              <a:t>sich</a:t>
            </a:r>
            <a:r>
              <a:rPr lang="en-GB" baseline="0" dirty="0"/>
              <a:t> </a:t>
            </a:r>
            <a:r>
              <a:rPr lang="en-GB" baseline="0" dirty="0" err="1"/>
              <a:t>dort</a:t>
            </a:r>
            <a:r>
              <a:rPr lang="en-GB" baseline="0" dirty="0"/>
              <a:t> </a:t>
            </a:r>
            <a:r>
              <a:rPr lang="en-GB" baseline="0" dirty="0" err="1"/>
              <a:t>eine</a:t>
            </a:r>
            <a:r>
              <a:rPr lang="en-GB" baseline="0" dirty="0"/>
              <a:t> Basis </a:t>
            </a:r>
            <a:r>
              <a:rPr lang="en-GB" baseline="0" dirty="0" err="1"/>
              <a:t>für</a:t>
            </a:r>
            <a:r>
              <a:rPr lang="en-GB" baseline="0" dirty="0"/>
              <a:t> </a:t>
            </a:r>
            <a:r>
              <a:rPr lang="en-GB" baseline="0" dirty="0" err="1"/>
              <a:t>weitere</a:t>
            </a:r>
            <a:r>
              <a:rPr lang="en-GB" baseline="0" dirty="0"/>
              <a:t> </a:t>
            </a:r>
            <a:r>
              <a:rPr lang="en-GB" baseline="0" dirty="0" err="1"/>
              <a:t>Aktivitäten</a:t>
            </a:r>
            <a:r>
              <a:rPr lang="en-GB" baseline="0" dirty="0"/>
              <a:t> und </a:t>
            </a:r>
            <a:r>
              <a:rPr lang="en-GB" baseline="0" dirty="0" err="1"/>
              <a:t>Angriffe</a:t>
            </a:r>
            <a:r>
              <a:rPr lang="en-GB" baseline="0" dirty="0"/>
              <a:t> </a:t>
            </a:r>
            <a:r>
              <a:rPr lang="en-GB" baseline="0" dirty="0" err="1"/>
              <a:t>zu</a:t>
            </a:r>
            <a:r>
              <a:rPr lang="en-GB" baseline="0" dirty="0"/>
              <a:t> </a:t>
            </a:r>
            <a:r>
              <a:rPr lang="en-GB" baseline="0" dirty="0" err="1"/>
              <a:t>schaffen</a:t>
            </a:r>
            <a:r>
              <a:rPr lang="en-GB" baseline="0" dirty="0"/>
              <a:t>. </a:t>
            </a:r>
          </a:p>
          <a:p>
            <a:pPr marL="228578" indent="-228578">
              <a:buAutoNum type="arabicPeriod"/>
            </a:pPr>
            <a:r>
              <a:rPr lang="en-GB" baseline="0" dirty="0" err="1"/>
              <a:t>Unternehmens</a:t>
            </a:r>
            <a:r>
              <a:rPr lang="en-GB" baseline="0" dirty="0"/>
              <a:t> </a:t>
            </a:r>
            <a:r>
              <a:rPr lang="en-GB" baseline="0" dirty="0" err="1"/>
              <a:t>haben</a:t>
            </a:r>
            <a:r>
              <a:rPr lang="en-GB" baseline="0" dirty="0"/>
              <a:t> </a:t>
            </a:r>
            <a:r>
              <a:rPr lang="en-GB" baseline="0" dirty="0" err="1"/>
              <a:t>hier</a:t>
            </a:r>
            <a:r>
              <a:rPr lang="en-GB" baseline="0" dirty="0"/>
              <a:t> </a:t>
            </a:r>
            <a:r>
              <a:rPr lang="en-GB" baseline="0" dirty="0" err="1"/>
              <a:t>als</a:t>
            </a:r>
            <a:r>
              <a:rPr lang="en-GB" baseline="0" dirty="0"/>
              <a:t> </a:t>
            </a:r>
            <a:r>
              <a:rPr lang="en-GB" baseline="0" dirty="0" err="1"/>
              <a:t>Schutz</a:t>
            </a:r>
            <a:r>
              <a:rPr lang="en-GB" baseline="0" dirty="0"/>
              <a:t> </a:t>
            </a:r>
            <a:r>
              <a:rPr lang="en-GB" baseline="0" dirty="0" err="1"/>
              <a:t>normalerweise</a:t>
            </a:r>
            <a:r>
              <a:rPr lang="en-GB" baseline="0" dirty="0"/>
              <a:t> </a:t>
            </a:r>
            <a:r>
              <a:rPr lang="en-GB" baseline="0" dirty="0" err="1"/>
              <a:t>jeweils</a:t>
            </a:r>
            <a:r>
              <a:rPr lang="en-GB" baseline="0" dirty="0"/>
              <a:t> </a:t>
            </a:r>
            <a:r>
              <a:rPr lang="en-GB" baseline="0" dirty="0" err="1"/>
              <a:t>eine</a:t>
            </a:r>
            <a:r>
              <a:rPr lang="en-GB" baseline="0" dirty="0"/>
              <a:t> Security-</a:t>
            </a:r>
            <a:r>
              <a:rPr lang="en-GB" baseline="0" dirty="0" err="1"/>
              <a:t>Lösung</a:t>
            </a:r>
            <a:r>
              <a:rPr lang="en-GB" baseline="0" dirty="0"/>
              <a:t> </a:t>
            </a:r>
            <a:r>
              <a:rPr lang="en-GB" baseline="0" dirty="0" err="1"/>
              <a:t>im</a:t>
            </a:r>
            <a:r>
              <a:rPr lang="en-GB" baseline="0" dirty="0"/>
              <a:t> </a:t>
            </a:r>
            <a:r>
              <a:rPr lang="en-GB" baseline="0" dirty="0" err="1"/>
              <a:t>Einsatz</a:t>
            </a:r>
            <a:r>
              <a:rPr lang="en-GB" baseline="0" dirty="0"/>
              <a:t>, </a:t>
            </a:r>
            <a:r>
              <a:rPr lang="en-GB" baseline="0" dirty="0" err="1"/>
              <a:t>einmal</a:t>
            </a:r>
            <a:r>
              <a:rPr lang="en-GB" baseline="0" dirty="0"/>
              <a:t> </a:t>
            </a:r>
            <a:r>
              <a:rPr lang="en-GB" baseline="0" dirty="0" err="1"/>
              <a:t>eine</a:t>
            </a:r>
            <a:r>
              <a:rPr lang="en-GB" baseline="0" dirty="0"/>
              <a:t> Endpoint Suite </a:t>
            </a:r>
            <a:r>
              <a:rPr lang="en-GB" baseline="0" dirty="0" err="1"/>
              <a:t>für</a:t>
            </a:r>
            <a:r>
              <a:rPr lang="en-GB" baseline="0" dirty="0"/>
              <a:t> den End User (der </a:t>
            </a:r>
            <a:r>
              <a:rPr lang="en-GB" baseline="0" dirty="0" err="1"/>
              <a:t>alle</a:t>
            </a:r>
            <a:r>
              <a:rPr lang="en-GB" baseline="0" dirty="0"/>
              <a:t> </a:t>
            </a:r>
            <a:r>
              <a:rPr lang="en-GB" baseline="0" dirty="0" err="1"/>
              <a:t>Endgeräte</a:t>
            </a:r>
            <a:r>
              <a:rPr lang="en-GB" baseline="0" dirty="0"/>
              <a:t> </a:t>
            </a:r>
            <a:r>
              <a:rPr lang="en-GB" baseline="0" dirty="0" err="1"/>
              <a:t>schützt</a:t>
            </a:r>
            <a:r>
              <a:rPr lang="en-GB" baseline="0" dirty="0"/>
              <a:t>)</a:t>
            </a:r>
          </a:p>
          <a:p>
            <a:pPr marL="228578" indent="-228578">
              <a:buAutoNum type="arabicPeriod"/>
            </a:pPr>
            <a:r>
              <a:rPr lang="en-GB" baseline="0" dirty="0"/>
              <a:t>Und am Gateway </a:t>
            </a:r>
            <a:r>
              <a:rPr lang="en-GB" baseline="0" dirty="0" err="1"/>
              <a:t>eine</a:t>
            </a:r>
            <a:r>
              <a:rPr lang="en-GB" baseline="0" dirty="0"/>
              <a:t> </a:t>
            </a:r>
            <a:r>
              <a:rPr lang="en-GB" baseline="0" dirty="0" err="1"/>
              <a:t>andere</a:t>
            </a:r>
            <a:r>
              <a:rPr lang="en-GB" baseline="0" dirty="0"/>
              <a:t> Security </a:t>
            </a:r>
            <a:r>
              <a:rPr lang="en-GB" baseline="0" dirty="0" err="1"/>
              <a:t>Lösung</a:t>
            </a:r>
            <a:r>
              <a:rPr lang="en-GB" baseline="0" dirty="0"/>
              <a:t>, d. h. Security-</a:t>
            </a:r>
            <a:r>
              <a:rPr lang="en-GB" baseline="0" dirty="0" err="1"/>
              <a:t>Lösung</a:t>
            </a:r>
            <a:r>
              <a:rPr lang="en-GB" baseline="0" dirty="0"/>
              <a:t> </a:t>
            </a:r>
            <a:r>
              <a:rPr lang="en-GB" baseline="0" dirty="0" err="1"/>
              <a:t>eines</a:t>
            </a:r>
            <a:r>
              <a:rPr lang="en-GB" baseline="0" dirty="0"/>
              <a:t> </a:t>
            </a:r>
            <a:r>
              <a:rPr lang="en-GB" baseline="0" dirty="0" err="1"/>
              <a:t>anderen</a:t>
            </a:r>
            <a:r>
              <a:rPr lang="en-GB" baseline="0" dirty="0"/>
              <a:t> </a:t>
            </a:r>
            <a:r>
              <a:rPr lang="en-GB" baseline="0" dirty="0" err="1"/>
              <a:t>Herstellers</a:t>
            </a:r>
            <a:r>
              <a:rPr lang="en-GB" baseline="0" dirty="0"/>
              <a:t>. </a:t>
            </a:r>
          </a:p>
          <a:p>
            <a:pPr marL="228578" indent="-228578">
              <a:buAutoNum type="arabicPeriod"/>
            </a:pPr>
            <a:r>
              <a:rPr lang="en-GB" baseline="0" dirty="0" err="1"/>
              <a:t>Seit</a:t>
            </a:r>
            <a:r>
              <a:rPr lang="en-GB" baseline="0" dirty="0"/>
              <a:t> 20 </a:t>
            </a:r>
            <a:r>
              <a:rPr lang="en-GB" baseline="0" dirty="0" err="1"/>
              <a:t>Jahren</a:t>
            </a:r>
            <a:r>
              <a:rPr lang="en-GB" baseline="0" dirty="0"/>
              <a:t> </a:t>
            </a:r>
            <a:r>
              <a:rPr lang="en-GB" baseline="0" dirty="0" err="1"/>
              <a:t>besteht</a:t>
            </a:r>
            <a:r>
              <a:rPr lang="en-GB" baseline="0" dirty="0"/>
              <a:t> </a:t>
            </a:r>
            <a:r>
              <a:rPr lang="en-GB" baseline="0" dirty="0" err="1"/>
              <a:t>allgemein</a:t>
            </a:r>
            <a:r>
              <a:rPr lang="en-GB" baseline="0" dirty="0"/>
              <a:t> </a:t>
            </a:r>
            <a:r>
              <a:rPr lang="en-GB" baseline="0" dirty="0" err="1"/>
              <a:t>Konsens</a:t>
            </a:r>
            <a:r>
              <a:rPr lang="en-GB" baseline="0" dirty="0"/>
              <a:t> </a:t>
            </a:r>
            <a:r>
              <a:rPr lang="en-GB" baseline="0" dirty="0" err="1"/>
              <a:t>darüber</a:t>
            </a:r>
            <a:r>
              <a:rPr lang="en-GB" baseline="0" dirty="0"/>
              <a:t>, </a:t>
            </a:r>
            <a:r>
              <a:rPr lang="en-GB" baseline="0" dirty="0" err="1"/>
              <a:t>dass</a:t>
            </a:r>
            <a:r>
              <a:rPr lang="en-GB" baseline="0" dirty="0"/>
              <a:t> der </a:t>
            </a:r>
            <a:r>
              <a:rPr lang="en-GB" baseline="0" dirty="0" err="1"/>
              <a:t>optimale</a:t>
            </a:r>
            <a:r>
              <a:rPr lang="en-GB" baseline="0" dirty="0"/>
              <a:t> </a:t>
            </a:r>
            <a:r>
              <a:rPr lang="en-GB" baseline="0" dirty="0" err="1"/>
              <a:t>Schutz</a:t>
            </a:r>
            <a:r>
              <a:rPr lang="en-GB" baseline="0" dirty="0"/>
              <a:t> </a:t>
            </a:r>
            <a:r>
              <a:rPr lang="en-GB" baseline="0" dirty="0" err="1"/>
              <a:t>gewährleistet</a:t>
            </a:r>
            <a:r>
              <a:rPr lang="en-GB" baseline="0" dirty="0"/>
              <a:t> </a:t>
            </a:r>
            <a:r>
              <a:rPr lang="en-GB" baseline="0" dirty="0" err="1"/>
              <a:t>ist</a:t>
            </a:r>
            <a:r>
              <a:rPr lang="en-GB" baseline="0" dirty="0"/>
              <a:t>, </a:t>
            </a:r>
          </a:p>
          <a:p>
            <a:pPr marL="228578" indent="-228578">
              <a:buAutoNum type="arabicPeriod"/>
            </a:pPr>
            <a:r>
              <a:rPr lang="en-GB" baseline="0" dirty="0"/>
              <a:t>…</a:t>
            </a:r>
            <a:r>
              <a:rPr lang="en-GB" baseline="0" dirty="0" err="1"/>
              <a:t>wenn</a:t>
            </a:r>
            <a:r>
              <a:rPr lang="en-GB" baseline="0" dirty="0"/>
              <a:t> am Endpoint </a:t>
            </a:r>
            <a:r>
              <a:rPr lang="en-GB" baseline="0" dirty="0" err="1"/>
              <a:t>eine</a:t>
            </a:r>
            <a:r>
              <a:rPr lang="en-GB" baseline="0" dirty="0"/>
              <a:t> </a:t>
            </a:r>
            <a:r>
              <a:rPr lang="en-GB" baseline="0" dirty="0" err="1"/>
              <a:t>klassische</a:t>
            </a:r>
            <a:r>
              <a:rPr lang="en-GB" baseline="0" dirty="0"/>
              <a:t> AV-</a:t>
            </a:r>
            <a:r>
              <a:rPr lang="en-GB" baseline="0" dirty="0" err="1"/>
              <a:t>Lösung</a:t>
            </a:r>
            <a:r>
              <a:rPr lang="en-GB" baseline="0" dirty="0"/>
              <a:t> </a:t>
            </a:r>
            <a:r>
              <a:rPr lang="en-GB" baseline="0" dirty="0" err="1"/>
              <a:t>im</a:t>
            </a:r>
            <a:r>
              <a:rPr lang="en-GB" baseline="0" dirty="0"/>
              <a:t> </a:t>
            </a:r>
            <a:r>
              <a:rPr lang="en-GB" baseline="0" dirty="0" err="1"/>
              <a:t>Einsatz</a:t>
            </a:r>
            <a:r>
              <a:rPr lang="en-GB" baseline="0" dirty="0"/>
              <a:t> </a:t>
            </a:r>
            <a:r>
              <a:rPr lang="en-GB" baseline="0" dirty="0" err="1"/>
              <a:t>ist</a:t>
            </a:r>
            <a:r>
              <a:rPr lang="en-GB" baseline="0" dirty="0"/>
              <a:t> und…</a:t>
            </a:r>
          </a:p>
          <a:p>
            <a:pPr marL="228578" indent="-228578">
              <a:buAutoNum type="arabicPeriod"/>
            </a:pPr>
            <a:r>
              <a:rPr lang="en-GB" baseline="0" dirty="0"/>
              <a:t>…am Gateway </a:t>
            </a:r>
            <a:r>
              <a:rPr lang="en-GB" baseline="0" dirty="0" err="1"/>
              <a:t>eine</a:t>
            </a:r>
            <a:r>
              <a:rPr lang="en-GB" baseline="0" dirty="0"/>
              <a:t> </a:t>
            </a:r>
            <a:r>
              <a:rPr lang="en-GB" baseline="0" dirty="0" err="1"/>
              <a:t>gute</a:t>
            </a:r>
            <a:r>
              <a:rPr lang="en-GB" baseline="0" dirty="0"/>
              <a:t> Firewall (=“Best of Breed”)</a:t>
            </a:r>
          </a:p>
          <a:p>
            <a:pPr marL="228578" indent="-228578">
              <a:buAutoNum type="arabicPeriod"/>
            </a:pPr>
            <a:r>
              <a:rPr lang="en-GB" baseline="0" dirty="0" err="1"/>
              <a:t>Im</a:t>
            </a:r>
            <a:r>
              <a:rPr lang="en-GB" baseline="0" dirty="0"/>
              <a:t> </a:t>
            </a:r>
            <a:r>
              <a:rPr lang="en-GB" baseline="0" dirty="0" err="1"/>
              <a:t>Lauf</a:t>
            </a:r>
            <a:r>
              <a:rPr lang="en-GB" baseline="0" dirty="0"/>
              <a:t> der </a:t>
            </a:r>
            <a:r>
              <a:rPr lang="en-GB" baseline="0" dirty="0" err="1"/>
              <a:t>letzten</a:t>
            </a:r>
            <a:r>
              <a:rPr lang="en-GB" baseline="0" dirty="0"/>
              <a:t> </a:t>
            </a:r>
            <a:r>
              <a:rPr lang="en-GB" baseline="0" dirty="0" err="1"/>
              <a:t>Jahre</a:t>
            </a:r>
            <a:r>
              <a:rPr lang="en-GB" baseline="0" dirty="0"/>
              <a:t> </a:t>
            </a:r>
            <a:r>
              <a:rPr lang="en-GB" baseline="0" dirty="0" err="1"/>
              <a:t>kamen</a:t>
            </a:r>
            <a:r>
              <a:rPr lang="en-GB" baseline="0" dirty="0"/>
              <a:t> am Endpoint </a:t>
            </a:r>
            <a:r>
              <a:rPr lang="en-GB" baseline="0" dirty="0" err="1"/>
              <a:t>noch</a:t>
            </a:r>
            <a:r>
              <a:rPr lang="en-GB" baseline="0" dirty="0"/>
              <a:t> </a:t>
            </a:r>
            <a:r>
              <a:rPr lang="en-GB" baseline="0" dirty="0" err="1"/>
              <a:t>Verschlüsselung</a:t>
            </a:r>
            <a:r>
              <a:rPr lang="en-GB" baseline="0" dirty="0"/>
              <a:t> …</a:t>
            </a:r>
          </a:p>
          <a:p>
            <a:pPr marL="228578" indent="-228578">
              <a:buAutoNum type="arabicPeriod"/>
            </a:pPr>
            <a:r>
              <a:rPr lang="en-GB" baseline="0" dirty="0"/>
              <a:t>und Mobile Security </a:t>
            </a:r>
            <a:r>
              <a:rPr lang="en-GB" baseline="0" dirty="0" err="1"/>
              <a:t>hinzu</a:t>
            </a:r>
            <a:r>
              <a:rPr lang="en-GB" baseline="0" dirty="0"/>
              <a:t>, </a:t>
            </a:r>
          </a:p>
          <a:p>
            <a:pPr marL="228578" indent="-228578">
              <a:buAutoNum type="arabicPeriod"/>
            </a:pPr>
            <a:r>
              <a:rPr lang="en-GB" baseline="0" dirty="0"/>
              <a:t>..am Gateway Mail Security, </a:t>
            </a:r>
          </a:p>
          <a:p>
            <a:pPr marL="228578" indent="-228578">
              <a:buAutoNum type="arabicPeriod"/>
            </a:pPr>
            <a:r>
              <a:rPr lang="en-GB" baseline="0" dirty="0"/>
              <a:t>…Web Security </a:t>
            </a:r>
          </a:p>
          <a:p>
            <a:pPr marL="228578" indent="-228578">
              <a:buAutoNum type="arabicPeriod"/>
            </a:pPr>
            <a:r>
              <a:rPr lang="en-GB" baseline="0" dirty="0"/>
              <a:t>…und Wireless. </a:t>
            </a:r>
          </a:p>
          <a:p>
            <a:pPr marL="228578" indent="-228578">
              <a:buAutoNum type="arabicPeriod"/>
            </a:pPr>
            <a:r>
              <a:rPr lang="en-GB" baseline="0" dirty="0"/>
              <a:t> </a:t>
            </a:r>
            <a:r>
              <a:rPr lang="en-GB" baseline="0" dirty="0" err="1"/>
              <a:t>Wir</a:t>
            </a:r>
            <a:r>
              <a:rPr lang="en-GB" baseline="0" dirty="0"/>
              <a:t> </a:t>
            </a:r>
            <a:r>
              <a:rPr lang="en-GB" baseline="0" dirty="0" err="1"/>
              <a:t>als</a:t>
            </a:r>
            <a:r>
              <a:rPr lang="en-GB" baseline="0" dirty="0"/>
              <a:t> </a:t>
            </a:r>
            <a:r>
              <a:rPr lang="en-GB" baseline="0" dirty="0" err="1"/>
              <a:t>Hersteller</a:t>
            </a:r>
            <a:r>
              <a:rPr lang="en-GB" baseline="0" dirty="0"/>
              <a:t> (und </a:t>
            </a:r>
            <a:r>
              <a:rPr lang="en-GB" baseline="0" dirty="0" err="1"/>
              <a:t>andere</a:t>
            </a:r>
            <a:r>
              <a:rPr lang="en-GB" baseline="0" dirty="0"/>
              <a:t> </a:t>
            </a:r>
            <a:r>
              <a:rPr lang="en-GB" baseline="0" dirty="0" err="1"/>
              <a:t>natürlich</a:t>
            </a:r>
            <a:r>
              <a:rPr lang="en-GB" baseline="0" dirty="0"/>
              <a:t> </a:t>
            </a:r>
            <a:r>
              <a:rPr lang="en-GB" baseline="0" dirty="0" err="1"/>
              <a:t>auch</a:t>
            </a:r>
            <a:r>
              <a:rPr lang="en-GB" baseline="0" dirty="0"/>
              <a:t>) </a:t>
            </a:r>
            <a:r>
              <a:rPr lang="en-GB" baseline="0" dirty="0" err="1"/>
              <a:t>haben</a:t>
            </a:r>
            <a:r>
              <a:rPr lang="en-GB" baseline="0" dirty="0"/>
              <a:t> </a:t>
            </a:r>
            <a:r>
              <a:rPr lang="en-GB" baseline="0" dirty="0" err="1"/>
              <a:t>uns</a:t>
            </a:r>
            <a:r>
              <a:rPr lang="en-GB" baseline="0" dirty="0"/>
              <a:t> auf die Budgets </a:t>
            </a:r>
            <a:r>
              <a:rPr lang="en-GB" baseline="0" dirty="0" err="1"/>
              <a:t>unserer</a:t>
            </a:r>
            <a:r>
              <a:rPr lang="en-GB" baseline="0" dirty="0"/>
              <a:t> </a:t>
            </a:r>
            <a:r>
              <a:rPr lang="en-GB" baseline="0" dirty="0" err="1"/>
              <a:t>Kunden</a:t>
            </a:r>
            <a:r>
              <a:rPr lang="en-GB" baseline="0" dirty="0"/>
              <a:t> </a:t>
            </a:r>
            <a:r>
              <a:rPr lang="en-GB" baseline="0" dirty="0" err="1"/>
              <a:t>eingestellt</a:t>
            </a:r>
            <a:r>
              <a:rPr lang="en-GB" baseline="0" dirty="0"/>
              <a:t>, und </a:t>
            </a:r>
            <a:r>
              <a:rPr lang="en-GB" baseline="0" dirty="0" err="1"/>
              <a:t>bieten</a:t>
            </a:r>
            <a:r>
              <a:rPr lang="en-GB" baseline="0" dirty="0"/>
              <a:t> </a:t>
            </a:r>
            <a:r>
              <a:rPr lang="en-GB" baseline="0" dirty="0" err="1"/>
              <a:t>diese</a:t>
            </a:r>
            <a:r>
              <a:rPr lang="en-GB" baseline="0" dirty="0"/>
              <a:t> </a:t>
            </a:r>
            <a:r>
              <a:rPr lang="en-GB" baseline="0" dirty="0" err="1"/>
              <a:t>Lösungen</a:t>
            </a:r>
            <a:r>
              <a:rPr lang="en-GB" baseline="0" dirty="0"/>
              <a:t> </a:t>
            </a:r>
            <a:r>
              <a:rPr lang="en-GB" baseline="0" dirty="0" err="1"/>
              <a:t>auch</a:t>
            </a:r>
            <a:r>
              <a:rPr lang="en-GB" baseline="0" dirty="0"/>
              <a:t> </a:t>
            </a:r>
            <a:r>
              <a:rPr lang="en-GB" baseline="0" dirty="0" err="1"/>
              <a:t>jeweils</a:t>
            </a:r>
            <a:r>
              <a:rPr lang="en-GB" baseline="0" dirty="0"/>
              <a:t> </a:t>
            </a:r>
            <a:r>
              <a:rPr lang="en-GB" baseline="0" dirty="0" err="1"/>
              <a:t>als</a:t>
            </a:r>
            <a:r>
              <a:rPr lang="en-GB" baseline="0" dirty="0"/>
              <a:t> Bundles </a:t>
            </a:r>
            <a:r>
              <a:rPr lang="en-GB" baseline="0" dirty="0" err="1"/>
              <a:t>bzw</a:t>
            </a:r>
            <a:r>
              <a:rPr lang="en-GB" baseline="0" dirty="0"/>
              <a:t>. UTM </a:t>
            </a:r>
            <a:r>
              <a:rPr lang="en-GB" baseline="0" dirty="0" err="1"/>
              <a:t>Applicance</a:t>
            </a:r>
            <a:r>
              <a:rPr lang="en-GB" baseline="0" dirty="0"/>
              <a:t> an. </a:t>
            </a:r>
          </a:p>
          <a:p>
            <a:pPr marL="228578" indent="-228578">
              <a:buAutoNum type="arabicPeriod"/>
            </a:pPr>
            <a:r>
              <a:rPr lang="en-GB" baseline="0" dirty="0"/>
              <a:t>Malware und Hacker </a:t>
            </a:r>
            <a:r>
              <a:rPr lang="en-GB" baseline="0" dirty="0" err="1"/>
              <a:t>Attacken</a:t>
            </a:r>
            <a:r>
              <a:rPr lang="en-GB" baseline="0" dirty="0"/>
              <a:t> </a:t>
            </a:r>
            <a:r>
              <a:rPr lang="en-GB" baseline="0" dirty="0" err="1"/>
              <a:t>werden</a:t>
            </a:r>
            <a:r>
              <a:rPr lang="en-GB" baseline="0" dirty="0"/>
              <a:t> </a:t>
            </a:r>
            <a:r>
              <a:rPr lang="en-GB" baseline="0" dirty="0" err="1"/>
              <a:t>immer</a:t>
            </a:r>
            <a:r>
              <a:rPr lang="en-GB" baseline="0" dirty="0"/>
              <a:t> </a:t>
            </a:r>
            <a:r>
              <a:rPr lang="en-GB" baseline="0" dirty="0" err="1"/>
              <a:t>ausgefeilter</a:t>
            </a:r>
            <a:r>
              <a:rPr lang="en-GB" baseline="0" dirty="0"/>
              <a:t>, so </a:t>
            </a:r>
            <a:r>
              <a:rPr lang="en-GB" baseline="0" dirty="0" err="1"/>
              <a:t>dass</a:t>
            </a:r>
            <a:r>
              <a:rPr lang="en-GB" baseline="0" dirty="0"/>
              <a:t> </a:t>
            </a:r>
            <a:r>
              <a:rPr lang="en-GB" baseline="0" dirty="0" err="1"/>
              <a:t>wir</a:t>
            </a:r>
            <a:r>
              <a:rPr lang="en-GB" baseline="0" dirty="0"/>
              <a:t> </a:t>
            </a:r>
            <a:r>
              <a:rPr lang="en-GB" baseline="0" dirty="0" err="1"/>
              <a:t>herstellerübergreifend</a:t>
            </a:r>
            <a:r>
              <a:rPr lang="en-GB" baseline="0" dirty="0"/>
              <a:t> </a:t>
            </a:r>
            <a:r>
              <a:rPr lang="en-GB" baseline="0" dirty="0" err="1"/>
              <a:t>Angriffen</a:t>
            </a:r>
            <a:r>
              <a:rPr lang="en-GB" baseline="0" dirty="0"/>
              <a:t> </a:t>
            </a:r>
            <a:r>
              <a:rPr lang="en-GB" baseline="0" dirty="0" err="1"/>
              <a:t>wie</a:t>
            </a:r>
            <a:r>
              <a:rPr lang="en-GB" baseline="0" dirty="0"/>
              <a:t> Snowshoe, Heartbleed </a:t>
            </a:r>
            <a:r>
              <a:rPr lang="en-GB" baseline="0" dirty="0" err="1"/>
              <a:t>oder</a:t>
            </a:r>
            <a:r>
              <a:rPr lang="en-GB" baseline="0" dirty="0"/>
              <a:t> Shellshock </a:t>
            </a:r>
            <a:r>
              <a:rPr lang="en-GB" baseline="0" dirty="0" err="1"/>
              <a:t>ausgesetzt</a:t>
            </a:r>
            <a:r>
              <a:rPr lang="en-GB" baseline="0" dirty="0"/>
              <a:t> </a:t>
            </a:r>
            <a:r>
              <a:rPr lang="en-GB" baseline="0" dirty="0" err="1"/>
              <a:t>wwaren</a:t>
            </a:r>
            <a:r>
              <a:rPr lang="en-GB" baseline="0" dirty="0"/>
              <a:t>, </a:t>
            </a:r>
          </a:p>
          <a:p>
            <a:pPr marL="228578" indent="-228578">
              <a:buAutoNum type="arabicPeriod"/>
            </a:pPr>
            <a:r>
              <a:rPr lang="en-GB" baseline="0" dirty="0"/>
              <a:t>am Endpoint </a:t>
            </a:r>
            <a:r>
              <a:rPr lang="en-GB" baseline="0" dirty="0" err="1"/>
              <a:t>wurde</a:t>
            </a:r>
            <a:r>
              <a:rPr lang="en-GB" baseline="0" dirty="0"/>
              <a:t> Malware </a:t>
            </a:r>
            <a:r>
              <a:rPr lang="en-GB" baseline="0" dirty="0" err="1"/>
              <a:t>kreiert</a:t>
            </a:r>
            <a:r>
              <a:rPr lang="en-GB" baseline="0" dirty="0"/>
              <a:t>, der </a:t>
            </a:r>
            <a:r>
              <a:rPr lang="en-GB" baseline="0" dirty="0" err="1"/>
              <a:t>als</a:t>
            </a:r>
            <a:r>
              <a:rPr lang="en-GB" baseline="0" dirty="0"/>
              <a:t> </a:t>
            </a:r>
            <a:r>
              <a:rPr lang="en-GB" baseline="0" dirty="0" err="1"/>
              <a:t>Cryptowall</a:t>
            </a:r>
            <a:r>
              <a:rPr lang="en-GB" baseline="0" dirty="0"/>
              <a:t> </a:t>
            </a:r>
            <a:r>
              <a:rPr lang="en-GB" baseline="0" dirty="0" err="1"/>
              <a:t>oder</a:t>
            </a:r>
            <a:r>
              <a:rPr lang="en-GB" baseline="0" dirty="0"/>
              <a:t> Flame </a:t>
            </a:r>
            <a:r>
              <a:rPr lang="en-GB" baseline="0" dirty="0" err="1"/>
              <a:t>bekannt</a:t>
            </a:r>
            <a:r>
              <a:rPr lang="en-GB" baseline="0" dirty="0"/>
              <a:t> </a:t>
            </a:r>
            <a:r>
              <a:rPr lang="en-GB" baseline="0" dirty="0" err="1"/>
              <a:t>wurde</a:t>
            </a:r>
            <a:r>
              <a:rPr lang="en-GB" baseline="0" dirty="0"/>
              <a:t>, </a:t>
            </a:r>
            <a:r>
              <a:rPr lang="en-GB" baseline="0" dirty="0" err="1"/>
              <a:t>oder</a:t>
            </a:r>
            <a:r>
              <a:rPr lang="en-GB" baseline="0" dirty="0"/>
              <a:t> </a:t>
            </a:r>
            <a:r>
              <a:rPr lang="en-GB" baseline="0" dirty="0" err="1"/>
              <a:t>viele</a:t>
            </a:r>
            <a:r>
              <a:rPr lang="en-GB" baseline="0" dirty="0"/>
              <a:t> </a:t>
            </a:r>
            <a:r>
              <a:rPr lang="en-GB" baseline="0" dirty="0" err="1"/>
              <a:t>andere</a:t>
            </a:r>
            <a:r>
              <a:rPr lang="en-GB" baseline="0" dirty="0"/>
              <a:t>, die </a:t>
            </a:r>
            <a:r>
              <a:rPr lang="en-GB" baseline="0" dirty="0" err="1"/>
              <a:t>Lücken</a:t>
            </a:r>
            <a:r>
              <a:rPr lang="en-GB" baseline="0" dirty="0"/>
              <a:t> in </a:t>
            </a:r>
            <a:r>
              <a:rPr lang="en-GB" baseline="0" dirty="0" err="1"/>
              <a:t>vielgenutzten</a:t>
            </a:r>
            <a:r>
              <a:rPr lang="en-GB" baseline="0" dirty="0"/>
              <a:t> Tools </a:t>
            </a:r>
            <a:r>
              <a:rPr lang="en-GB" baseline="0" dirty="0" err="1"/>
              <a:t>wie</a:t>
            </a:r>
            <a:r>
              <a:rPr lang="en-GB" baseline="0" dirty="0"/>
              <a:t> Flash/pdf </a:t>
            </a:r>
            <a:r>
              <a:rPr lang="en-GB" baseline="0" dirty="0" err="1"/>
              <a:t>ausnutzen</a:t>
            </a:r>
            <a:r>
              <a:rPr lang="en-GB" baseline="0" dirty="0"/>
              <a:t>. </a:t>
            </a:r>
          </a:p>
          <a:p>
            <a:pPr marL="228578" indent="-228578">
              <a:buAutoNum type="arabicPeriod"/>
            </a:pPr>
            <a:r>
              <a:rPr lang="en-GB" baseline="0" dirty="0"/>
              <a:t>Malware </a:t>
            </a:r>
            <a:r>
              <a:rPr lang="en-GB" baseline="0" dirty="0" err="1"/>
              <a:t>dieser</a:t>
            </a:r>
            <a:r>
              <a:rPr lang="en-GB" baseline="0" dirty="0"/>
              <a:t> </a:t>
            </a:r>
            <a:r>
              <a:rPr lang="en-GB" baseline="0" dirty="0" err="1"/>
              <a:t>neuen</a:t>
            </a:r>
            <a:r>
              <a:rPr lang="en-GB" baseline="0" dirty="0"/>
              <a:t> Generation </a:t>
            </a:r>
            <a:r>
              <a:rPr lang="en-GB" baseline="0" dirty="0" err="1"/>
              <a:t>kann</a:t>
            </a:r>
            <a:r>
              <a:rPr lang="en-GB" baseline="0" dirty="0"/>
              <a:t> </a:t>
            </a:r>
            <a:r>
              <a:rPr lang="en-GB" baseline="0" dirty="0" err="1"/>
              <a:t>unbemerkt</a:t>
            </a:r>
            <a:r>
              <a:rPr lang="en-GB" baseline="0" dirty="0"/>
              <a:t> den </a:t>
            </a:r>
            <a:r>
              <a:rPr lang="en-GB" baseline="0" dirty="0" err="1"/>
              <a:t>Schutz</a:t>
            </a:r>
            <a:r>
              <a:rPr lang="en-GB" baseline="0" dirty="0"/>
              <a:t> am Endpoint </a:t>
            </a:r>
            <a:r>
              <a:rPr lang="en-GB" baseline="0" dirty="0" err="1"/>
              <a:t>aushebeln</a:t>
            </a:r>
            <a:r>
              <a:rPr lang="en-GB" baseline="0" dirty="0"/>
              <a:t> (</a:t>
            </a:r>
            <a:r>
              <a:rPr lang="en-GB" baseline="0" dirty="0" err="1"/>
              <a:t>oder</a:t>
            </a:r>
            <a:r>
              <a:rPr lang="en-GB" baseline="0" dirty="0"/>
              <a:t> am Gateway </a:t>
            </a:r>
            <a:r>
              <a:rPr lang="en-GB" baseline="0" dirty="0" err="1"/>
              <a:t>unerkannt</a:t>
            </a:r>
            <a:r>
              <a:rPr lang="en-GB" baseline="0" dirty="0"/>
              <a:t> </a:t>
            </a:r>
            <a:r>
              <a:rPr lang="en-GB" baseline="0" dirty="0" err="1"/>
              <a:t>vorbeikommen</a:t>
            </a:r>
            <a:r>
              <a:rPr lang="en-GB" baseline="0" dirty="0"/>
              <a:t>), </a:t>
            </a:r>
          </a:p>
          <a:p>
            <a:pPr marL="228578" indent="-228578">
              <a:buAutoNum type="arabicPeriod"/>
            </a:pPr>
            <a:r>
              <a:rPr lang="en-GB" baseline="0" dirty="0" err="1"/>
              <a:t>Daher</a:t>
            </a:r>
            <a:r>
              <a:rPr lang="en-GB" baseline="0" dirty="0"/>
              <a:t> </a:t>
            </a:r>
            <a:r>
              <a:rPr lang="en-GB" baseline="0" dirty="0" err="1"/>
              <a:t>bringt</a:t>
            </a:r>
            <a:r>
              <a:rPr lang="en-GB" baseline="0" dirty="0"/>
              <a:t> Sophos Endpoint und Gateway </a:t>
            </a:r>
            <a:r>
              <a:rPr lang="en-GB" baseline="0" dirty="0" err="1"/>
              <a:t>zusammen</a:t>
            </a:r>
            <a:r>
              <a:rPr lang="en-GB" baseline="0" dirty="0"/>
              <a:t>, so </a:t>
            </a:r>
            <a:r>
              <a:rPr lang="en-GB" baseline="0" dirty="0" err="1"/>
              <a:t>dass</a:t>
            </a:r>
            <a:r>
              <a:rPr lang="en-GB" baseline="0" dirty="0"/>
              <a:t> </a:t>
            </a:r>
            <a:r>
              <a:rPr lang="en-GB" baseline="0" dirty="0" err="1"/>
              <a:t>sie</a:t>
            </a:r>
            <a:r>
              <a:rPr lang="en-GB" baseline="0" dirty="0"/>
              <a:t> </a:t>
            </a:r>
            <a:r>
              <a:rPr lang="en-GB" baseline="0" dirty="0" err="1"/>
              <a:t>miteinander</a:t>
            </a:r>
            <a:r>
              <a:rPr lang="en-GB" baseline="0" dirty="0"/>
              <a:t> </a:t>
            </a:r>
            <a:r>
              <a:rPr lang="en-GB" baseline="0" dirty="0" err="1"/>
              <a:t>kommunizieren</a:t>
            </a:r>
            <a:r>
              <a:rPr lang="en-GB" baseline="0" dirty="0"/>
              <a:t> </a:t>
            </a:r>
            <a:r>
              <a:rPr lang="en-GB" baseline="0" dirty="0" err="1"/>
              <a:t>können</a:t>
            </a:r>
            <a:r>
              <a:rPr lang="en-GB" baseline="0" dirty="0"/>
              <a:t> (</a:t>
            </a:r>
            <a:r>
              <a:rPr lang="en-GB" baseline="0" dirty="0" err="1"/>
              <a:t>genannt</a:t>
            </a:r>
            <a:r>
              <a:rPr lang="en-GB" baseline="0" dirty="0"/>
              <a:t>: Heartbeat). Das Gateway </a:t>
            </a:r>
            <a:r>
              <a:rPr lang="en-GB" baseline="0" dirty="0" err="1"/>
              <a:t>reagiert</a:t>
            </a:r>
            <a:r>
              <a:rPr lang="en-GB" baseline="0" dirty="0"/>
              <a:t> auf den </a:t>
            </a:r>
            <a:r>
              <a:rPr lang="en-GB" baseline="0" dirty="0" err="1"/>
              <a:t>kompromittierten</a:t>
            </a:r>
            <a:r>
              <a:rPr lang="en-GB" baseline="0" dirty="0"/>
              <a:t> Endpoint und </a:t>
            </a:r>
            <a:r>
              <a:rPr lang="en-GB" baseline="0" dirty="0" err="1"/>
              <a:t>schützt</a:t>
            </a:r>
            <a:r>
              <a:rPr lang="en-GB" baseline="0" dirty="0"/>
              <a:t> das </a:t>
            </a:r>
            <a:r>
              <a:rPr lang="en-GB" baseline="0" dirty="0" err="1"/>
              <a:t>Netzwerk</a:t>
            </a:r>
            <a:r>
              <a:rPr lang="en-GB" baseline="0" dirty="0"/>
              <a:t> </a:t>
            </a:r>
            <a:r>
              <a:rPr lang="en-GB" baseline="0" dirty="0" err="1"/>
              <a:t>vor</a:t>
            </a:r>
            <a:r>
              <a:rPr lang="en-GB" baseline="0" dirty="0"/>
              <a:t> </a:t>
            </a:r>
            <a:r>
              <a:rPr lang="en-GB" baseline="0" dirty="0" err="1"/>
              <a:t>weiteren</a:t>
            </a:r>
            <a:r>
              <a:rPr lang="en-GB" baseline="0" dirty="0"/>
              <a:t> </a:t>
            </a:r>
            <a:r>
              <a:rPr lang="en-GB" baseline="0" dirty="0" err="1"/>
              <a:t>Übergriffen</a:t>
            </a:r>
            <a:r>
              <a:rPr lang="en-GB" baseline="0" dirty="0"/>
              <a:t> und </a:t>
            </a:r>
            <a:r>
              <a:rPr lang="en-GB" baseline="0" dirty="0" err="1"/>
              <a:t>vor</a:t>
            </a:r>
            <a:r>
              <a:rPr lang="en-GB" baseline="0" dirty="0"/>
              <a:t> </a:t>
            </a:r>
            <a:r>
              <a:rPr lang="en-GB" baseline="0" dirty="0" err="1"/>
              <a:t>ungewolltem</a:t>
            </a:r>
            <a:r>
              <a:rPr lang="en-GB" baseline="0" dirty="0"/>
              <a:t> </a:t>
            </a:r>
            <a:r>
              <a:rPr lang="en-GB" baseline="0" dirty="0" err="1"/>
              <a:t>Datendiebstahl</a:t>
            </a:r>
            <a:r>
              <a:rPr lang="en-GB" baseline="0" dirty="0"/>
              <a:t>. </a:t>
            </a:r>
          </a:p>
          <a:p>
            <a:pPr marL="228578" indent="-228578">
              <a:buAutoNum type="arabicPeriod"/>
            </a:pPr>
            <a:r>
              <a:rPr lang="en-GB" baseline="0" dirty="0" err="1"/>
              <a:t>Im</a:t>
            </a:r>
            <a:r>
              <a:rPr lang="en-GB" baseline="0" dirty="0"/>
              <a:t> </a:t>
            </a:r>
            <a:r>
              <a:rPr lang="en-GB" baseline="0" dirty="0" err="1"/>
              <a:t>Gegensatz</a:t>
            </a:r>
            <a:r>
              <a:rPr lang="en-GB" baseline="0" dirty="0"/>
              <a:t> </a:t>
            </a:r>
            <a:r>
              <a:rPr lang="en-GB" baseline="0" dirty="0" err="1"/>
              <a:t>zu</a:t>
            </a:r>
            <a:r>
              <a:rPr lang="en-GB" baseline="0" dirty="0"/>
              <a:t> </a:t>
            </a:r>
            <a:r>
              <a:rPr lang="en-GB" baseline="0" dirty="0" err="1"/>
              <a:t>allen</a:t>
            </a:r>
            <a:r>
              <a:rPr lang="en-GB" baseline="0" dirty="0"/>
              <a:t> </a:t>
            </a:r>
            <a:r>
              <a:rPr lang="en-GB" baseline="0" dirty="0" err="1"/>
              <a:t>anderen</a:t>
            </a:r>
            <a:r>
              <a:rPr lang="en-GB" baseline="0" dirty="0"/>
              <a:t> </a:t>
            </a:r>
            <a:r>
              <a:rPr lang="en-GB" baseline="0" dirty="0" err="1"/>
              <a:t>Herstellern</a:t>
            </a:r>
            <a:r>
              <a:rPr lang="en-GB" baseline="0" dirty="0"/>
              <a:t> </a:t>
            </a:r>
            <a:r>
              <a:rPr lang="en-GB" baseline="0" dirty="0" err="1"/>
              <a:t>konzentriert</a:t>
            </a:r>
            <a:r>
              <a:rPr lang="en-GB" baseline="0" dirty="0"/>
              <a:t> Sophos seine </a:t>
            </a:r>
            <a:r>
              <a:rPr lang="en-GB" baseline="0" dirty="0" err="1"/>
              <a:t>Entwicklungsressourcen</a:t>
            </a:r>
            <a:r>
              <a:rPr lang="en-GB" baseline="0" dirty="0"/>
              <a:t> </a:t>
            </a:r>
            <a:r>
              <a:rPr lang="en-GB" baseline="0" dirty="0" err="1"/>
              <a:t>gleichermaßen</a:t>
            </a:r>
            <a:r>
              <a:rPr lang="en-GB" baseline="0" dirty="0"/>
              <a:t> auf </a:t>
            </a:r>
            <a:r>
              <a:rPr lang="en-GB" baseline="0" dirty="0" err="1"/>
              <a:t>beide</a:t>
            </a:r>
            <a:r>
              <a:rPr lang="en-GB" baseline="0" dirty="0"/>
              <a:t> </a:t>
            </a:r>
            <a:r>
              <a:rPr lang="en-GB" baseline="0" dirty="0" err="1"/>
              <a:t>Infrastrukturebenen</a:t>
            </a:r>
            <a:r>
              <a:rPr lang="en-GB" baseline="0" dirty="0"/>
              <a:t>, d. h. </a:t>
            </a:r>
            <a:r>
              <a:rPr lang="en-GB" baseline="0" dirty="0" err="1"/>
              <a:t>bietet</a:t>
            </a:r>
            <a:r>
              <a:rPr lang="en-GB" baseline="0" dirty="0"/>
              <a:t> </a:t>
            </a:r>
            <a:r>
              <a:rPr lang="en-GB" baseline="0" dirty="0" err="1"/>
              <a:t>hier</a:t>
            </a:r>
            <a:r>
              <a:rPr lang="en-GB" baseline="0" dirty="0"/>
              <a:t> </a:t>
            </a:r>
            <a:r>
              <a:rPr lang="en-GB" baseline="0" dirty="0" err="1"/>
              <a:t>langfristig</a:t>
            </a:r>
            <a:r>
              <a:rPr lang="en-GB" baseline="0" dirty="0"/>
              <a:t> das </a:t>
            </a:r>
            <a:r>
              <a:rPr lang="en-GB" baseline="0" dirty="0" err="1"/>
              <a:t>sicherste</a:t>
            </a:r>
            <a:r>
              <a:rPr lang="en-GB" baseline="0" dirty="0"/>
              <a:t> </a:t>
            </a:r>
            <a:r>
              <a:rPr lang="en-GB" baseline="0" dirty="0" err="1"/>
              <a:t>Konzept</a:t>
            </a:r>
            <a:r>
              <a:rPr lang="en-GB" baseline="0" dirty="0"/>
              <a:t> </a:t>
            </a:r>
            <a:r>
              <a:rPr lang="en-GB" baseline="0" dirty="0" err="1"/>
              <a:t>für</a:t>
            </a:r>
            <a:r>
              <a:rPr lang="en-GB" baseline="0" dirty="0"/>
              <a:t> </a:t>
            </a:r>
            <a:r>
              <a:rPr lang="en-GB" baseline="0" dirty="0" err="1"/>
              <a:t>einen</a:t>
            </a:r>
            <a:r>
              <a:rPr lang="en-GB" baseline="0" dirty="0"/>
              <a:t> </a:t>
            </a:r>
            <a:r>
              <a:rPr lang="en-GB" baseline="0" dirty="0" err="1"/>
              <a:t>voll</a:t>
            </a:r>
            <a:r>
              <a:rPr lang="en-GB" baseline="0" dirty="0"/>
              <a:t> </a:t>
            </a:r>
            <a:r>
              <a:rPr lang="en-GB" baseline="0" dirty="0" err="1"/>
              <a:t>integrierten</a:t>
            </a:r>
            <a:r>
              <a:rPr lang="en-GB" baseline="0" dirty="0"/>
              <a:t> </a:t>
            </a:r>
            <a:r>
              <a:rPr lang="en-GB" baseline="0" dirty="0" err="1"/>
              <a:t>Schutz</a:t>
            </a:r>
            <a:r>
              <a:rPr lang="en-GB" baseline="0" dirty="0"/>
              <a:t> </a:t>
            </a:r>
            <a:r>
              <a:rPr lang="en-GB" baseline="0" dirty="0" err="1"/>
              <a:t>vor</a:t>
            </a:r>
            <a:r>
              <a:rPr lang="en-GB" baseline="0" dirty="0"/>
              <a:t> </a:t>
            </a:r>
            <a:r>
              <a:rPr lang="en-GB" baseline="0" dirty="0" err="1"/>
              <a:t>aktuellen</a:t>
            </a:r>
            <a:r>
              <a:rPr lang="en-GB" baseline="0" dirty="0"/>
              <a:t> und </a:t>
            </a:r>
            <a:r>
              <a:rPr lang="en-GB" baseline="0" dirty="0" err="1"/>
              <a:t>künftigen</a:t>
            </a:r>
            <a:r>
              <a:rPr lang="en-GB" baseline="0" dirty="0"/>
              <a:t> </a:t>
            </a:r>
            <a:r>
              <a:rPr lang="en-GB" baseline="0" dirty="0" err="1"/>
              <a:t>Bedrohungen</a:t>
            </a:r>
            <a:r>
              <a:rPr lang="en-GB" baseline="0" dirty="0"/>
              <a:t>.</a:t>
            </a:r>
          </a:p>
          <a:p>
            <a:pPr marL="228578" indent="-228578">
              <a:buAutoNum type="arabicPeriod"/>
            </a:pPr>
            <a:r>
              <a:rPr lang="en-GB" baseline="0" dirty="0"/>
              <a:t>Die </a:t>
            </a:r>
            <a:r>
              <a:rPr lang="en-GB" baseline="0" dirty="0" err="1"/>
              <a:t>nächste</a:t>
            </a:r>
            <a:r>
              <a:rPr lang="en-GB" baseline="0" dirty="0"/>
              <a:t> </a:t>
            </a:r>
            <a:r>
              <a:rPr lang="en-GB" baseline="0" dirty="0" err="1"/>
              <a:t>Stufe</a:t>
            </a:r>
            <a:r>
              <a:rPr lang="en-GB" baseline="0" dirty="0"/>
              <a:t> der </a:t>
            </a:r>
            <a:r>
              <a:rPr lang="en-GB" baseline="0" dirty="0" err="1"/>
              <a:t>Weiterentwicklung</a:t>
            </a:r>
            <a:r>
              <a:rPr lang="en-GB" baseline="0" dirty="0"/>
              <a:t> </a:t>
            </a:r>
            <a:r>
              <a:rPr lang="en-GB" baseline="0" dirty="0" err="1"/>
              <a:t>geht</a:t>
            </a:r>
            <a:r>
              <a:rPr lang="en-GB" baseline="0" dirty="0"/>
              <a:t> </a:t>
            </a:r>
            <a:r>
              <a:rPr lang="en-GB" baseline="0" dirty="0" err="1"/>
              <a:t>dann</a:t>
            </a:r>
            <a:r>
              <a:rPr lang="en-GB" baseline="0" dirty="0"/>
              <a:t> </a:t>
            </a:r>
            <a:r>
              <a:rPr lang="en-GB" baseline="0" dirty="0" err="1"/>
              <a:t>soweit</a:t>
            </a:r>
            <a:r>
              <a:rPr lang="en-GB" baseline="0" dirty="0"/>
              <a:t>, </a:t>
            </a:r>
            <a:r>
              <a:rPr lang="en-GB" baseline="0" dirty="0" err="1"/>
              <a:t>dass</a:t>
            </a:r>
            <a:r>
              <a:rPr lang="en-GB" baseline="0" dirty="0"/>
              <a:t> </a:t>
            </a:r>
            <a:r>
              <a:rPr lang="en-GB" baseline="0" dirty="0" err="1"/>
              <a:t>alle</a:t>
            </a:r>
            <a:r>
              <a:rPr lang="en-GB" baseline="0" dirty="0"/>
              <a:t> </a:t>
            </a:r>
            <a:r>
              <a:rPr lang="en-GB" baseline="0" dirty="0" err="1"/>
              <a:t>Daten</a:t>
            </a:r>
            <a:r>
              <a:rPr lang="en-GB" baseline="0" dirty="0"/>
              <a:t> </a:t>
            </a:r>
            <a:r>
              <a:rPr lang="en-GB" baseline="0" dirty="0" err="1"/>
              <a:t>bereits</a:t>
            </a:r>
            <a:r>
              <a:rPr lang="en-GB" baseline="0" dirty="0"/>
              <a:t> </a:t>
            </a:r>
            <a:r>
              <a:rPr lang="en-GB" baseline="0" dirty="0" err="1"/>
              <a:t>im</a:t>
            </a:r>
            <a:r>
              <a:rPr lang="en-GB" baseline="0" dirty="0"/>
              <a:t> </a:t>
            </a:r>
            <a:r>
              <a:rPr lang="en-GB" baseline="0" dirty="0" err="1"/>
              <a:t>initialen</a:t>
            </a:r>
            <a:r>
              <a:rPr lang="en-GB" baseline="0" dirty="0"/>
              <a:t> </a:t>
            </a:r>
            <a:r>
              <a:rPr lang="en-GB" baseline="0" dirty="0" err="1"/>
              <a:t>Bearbeitungsprozess</a:t>
            </a:r>
            <a:r>
              <a:rPr lang="en-GB" baseline="0" dirty="0"/>
              <a:t> </a:t>
            </a:r>
            <a:r>
              <a:rPr lang="en-GB" baseline="0" dirty="0" err="1"/>
              <a:t>bereits</a:t>
            </a:r>
            <a:r>
              <a:rPr lang="en-GB" baseline="0" dirty="0"/>
              <a:t> </a:t>
            </a:r>
            <a:r>
              <a:rPr lang="en-GB" baseline="0" dirty="0" err="1"/>
              <a:t>verschlüsselt</a:t>
            </a:r>
            <a:r>
              <a:rPr lang="en-GB" baseline="0" dirty="0"/>
              <a:t> </a:t>
            </a:r>
            <a:r>
              <a:rPr lang="en-GB" baseline="0" dirty="0" err="1"/>
              <a:t>werden</a:t>
            </a:r>
            <a:r>
              <a:rPr lang="en-GB" baseline="0" dirty="0"/>
              <a:t>, und </a:t>
            </a:r>
            <a:r>
              <a:rPr lang="en-GB" baseline="0" dirty="0" err="1"/>
              <a:t>nur</a:t>
            </a:r>
            <a:r>
              <a:rPr lang="en-GB" baseline="0" dirty="0"/>
              <a:t> </a:t>
            </a:r>
            <a:r>
              <a:rPr lang="en-GB" baseline="0" dirty="0" err="1"/>
              <a:t>durch</a:t>
            </a:r>
            <a:r>
              <a:rPr lang="en-GB" baseline="0" dirty="0"/>
              <a:t> </a:t>
            </a:r>
            <a:r>
              <a:rPr lang="en-GB" baseline="0" dirty="0" err="1"/>
              <a:t>autorisierte</a:t>
            </a:r>
            <a:r>
              <a:rPr lang="en-GB" baseline="0" dirty="0"/>
              <a:t> </a:t>
            </a:r>
            <a:r>
              <a:rPr lang="en-GB" baseline="0" dirty="0" err="1"/>
              <a:t>Anwendungen</a:t>
            </a:r>
            <a:r>
              <a:rPr lang="en-GB" baseline="0" dirty="0"/>
              <a:t> und </a:t>
            </a:r>
            <a:r>
              <a:rPr lang="en-GB" baseline="0" dirty="0" err="1"/>
              <a:t>Benutzer</a:t>
            </a:r>
            <a:r>
              <a:rPr lang="en-GB" baseline="0" dirty="0"/>
              <a:t> transparent </a:t>
            </a:r>
            <a:r>
              <a:rPr lang="en-GB" baseline="0" dirty="0" err="1"/>
              <a:t>genutzt</a:t>
            </a:r>
            <a:r>
              <a:rPr lang="en-GB" baseline="0" dirty="0"/>
              <a:t> </a:t>
            </a:r>
            <a:r>
              <a:rPr lang="en-GB" baseline="0" dirty="0" err="1"/>
              <a:t>werden</a:t>
            </a:r>
            <a:r>
              <a:rPr lang="en-GB" baseline="0" dirty="0"/>
              <a:t> </a:t>
            </a:r>
            <a:r>
              <a:rPr lang="en-GB" baseline="0" dirty="0" err="1"/>
              <a:t>können</a:t>
            </a:r>
            <a:r>
              <a:rPr lang="en-GB" baseline="0" dirty="0"/>
              <a:t>. </a:t>
            </a:r>
          </a:p>
          <a:p>
            <a:pPr marL="228578" indent="-228578">
              <a:buAutoNum type="arabicPeriod"/>
            </a:pPr>
            <a:r>
              <a:rPr lang="en-GB" baseline="0" dirty="0"/>
              <a:t>Die </a:t>
            </a:r>
            <a:r>
              <a:rPr lang="en-GB" baseline="0" dirty="0" err="1"/>
              <a:t>Ausrichtung</a:t>
            </a:r>
            <a:r>
              <a:rPr lang="en-GB" baseline="0" dirty="0"/>
              <a:t> auf </a:t>
            </a:r>
            <a:r>
              <a:rPr lang="en-GB" baseline="0" dirty="0" err="1"/>
              <a:t>einen</a:t>
            </a:r>
            <a:r>
              <a:rPr lang="en-GB" baseline="0" dirty="0"/>
              <a:t> </a:t>
            </a:r>
            <a:r>
              <a:rPr lang="en-GB" baseline="0" dirty="0" err="1"/>
              <a:t>Nutzer-zentrischen</a:t>
            </a:r>
            <a:r>
              <a:rPr lang="en-GB" baseline="0" dirty="0"/>
              <a:t> </a:t>
            </a:r>
            <a:r>
              <a:rPr lang="en-GB" baseline="0" dirty="0" err="1"/>
              <a:t>Schutz</a:t>
            </a:r>
            <a:r>
              <a:rPr lang="en-GB" baseline="0" dirty="0"/>
              <a:t> (</a:t>
            </a:r>
            <a:r>
              <a:rPr lang="en-GB" baseline="0" dirty="0" err="1"/>
              <a:t>weil</a:t>
            </a:r>
            <a:r>
              <a:rPr lang="en-GB" baseline="0" dirty="0"/>
              <a:t> am </a:t>
            </a:r>
            <a:r>
              <a:rPr lang="en-GB" baseline="0" dirty="0" err="1"/>
              <a:t>effektivsten</a:t>
            </a:r>
            <a:r>
              <a:rPr lang="en-GB" baseline="0" dirty="0"/>
              <a:t>/</a:t>
            </a:r>
            <a:r>
              <a:rPr lang="en-GB" baseline="0" dirty="0" err="1"/>
              <a:t>es</a:t>
            </a:r>
            <a:r>
              <a:rPr lang="en-GB" baseline="0" dirty="0"/>
              <a:t> </a:t>
            </a:r>
            <a:r>
              <a:rPr lang="en-GB" baseline="0" dirty="0" err="1"/>
              <a:t>wurde</a:t>
            </a:r>
            <a:r>
              <a:rPr lang="en-GB" baseline="0" dirty="0"/>
              <a:t> </a:t>
            </a:r>
            <a:r>
              <a:rPr lang="en-GB" baseline="0" dirty="0" err="1"/>
              <a:t>vielfach</a:t>
            </a:r>
            <a:r>
              <a:rPr lang="en-GB" baseline="0" dirty="0"/>
              <a:t> </a:t>
            </a:r>
            <a:r>
              <a:rPr lang="en-GB" baseline="0" dirty="0" err="1"/>
              <a:t>bewiesen</a:t>
            </a:r>
            <a:r>
              <a:rPr lang="en-GB" baseline="0" dirty="0"/>
              <a:t>, </a:t>
            </a:r>
            <a:r>
              <a:rPr lang="en-GB" baseline="0" dirty="0" err="1"/>
              <a:t>dass</a:t>
            </a:r>
            <a:r>
              <a:rPr lang="en-GB" baseline="0" dirty="0"/>
              <a:t> das </a:t>
            </a:r>
            <a:r>
              <a:rPr lang="en-GB" baseline="0" dirty="0" err="1"/>
              <a:t>höchste</a:t>
            </a:r>
            <a:r>
              <a:rPr lang="en-GB" baseline="0" dirty="0"/>
              <a:t> </a:t>
            </a:r>
            <a:r>
              <a:rPr lang="en-GB" baseline="0" dirty="0" err="1"/>
              <a:t>Risiko</a:t>
            </a:r>
            <a:r>
              <a:rPr lang="en-GB" baseline="0" dirty="0"/>
              <a:t> </a:t>
            </a:r>
            <a:r>
              <a:rPr lang="en-GB" baseline="0" dirty="0" err="1"/>
              <a:t>vom</a:t>
            </a:r>
            <a:r>
              <a:rPr lang="en-GB" baseline="0" dirty="0"/>
              <a:t> </a:t>
            </a:r>
            <a:r>
              <a:rPr lang="en-GB" baseline="0" dirty="0" err="1"/>
              <a:t>Nutzer</a:t>
            </a:r>
            <a:r>
              <a:rPr lang="en-GB" baseline="0" dirty="0"/>
              <a:t> </a:t>
            </a:r>
            <a:r>
              <a:rPr lang="en-GB" baseline="0" dirty="0" err="1"/>
              <a:t>ausgeht</a:t>
            </a:r>
            <a:r>
              <a:rPr lang="en-GB" baseline="0" dirty="0"/>
              <a:t>) </a:t>
            </a:r>
            <a:r>
              <a:rPr lang="en-GB" baseline="0" dirty="0" err="1"/>
              <a:t>erstreckt</a:t>
            </a:r>
            <a:r>
              <a:rPr lang="en-GB" baseline="0" dirty="0"/>
              <a:t> </a:t>
            </a:r>
            <a:r>
              <a:rPr lang="en-GB" baseline="0" dirty="0" err="1"/>
              <a:t>sich</a:t>
            </a:r>
            <a:r>
              <a:rPr lang="en-GB" baseline="0" dirty="0"/>
              <a:t> </a:t>
            </a:r>
            <a:r>
              <a:rPr lang="en-GB" baseline="0" dirty="0" err="1"/>
              <a:t>über</a:t>
            </a:r>
            <a:r>
              <a:rPr lang="en-GB" baseline="0" dirty="0"/>
              <a:t> </a:t>
            </a:r>
            <a:r>
              <a:rPr lang="en-GB" baseline="0" dirty="0" err="1"/>
              <a:t>alle</a:t>
            </a:r>
            <a:r>
              <a:rPr lang="en-GB" baseline="0" dirty="0"/>
              <a:t> </a:t>
            </a:r>
            <a:r>
              <a:rPr lang="en-GB" baseline="0" dirty="0" err="1"/>
              <a:t>Produkte</a:t>
            </a:r>
            <a:r>
              <a:rPr lang="en-GB" baseline="0" dirty="0"/>
              <a:t> und </a:t>
            </a:r>
            <a:r>
              <a:rPr lang="en-GB" baseline="0" dirty="0" err="1"/>
              <a:t>wird</a:t>
            </a:r>
            <a:r>
              <a:rPr lang="en-GB" baseline="0" dirty="0"/>
              <a:t> am Gateway </a:t>
            </a:r>
            <a:r>
              <a:rPr lang="en-GB" baseline="0" dirty="0" err="1"/>
              <a:t>realisiert</a:t>
            </a:r>
            <a:r>
              <a:rPr lang="en-GB" baseline="0" dirty="0"/>
              <a:t>.</a:t>
            </a:r>
          </a:p>
          <a:p>
            <a:pPr marL="228578" indent="-228578">
              <a:buAutoNum type="arabicPeriod"/>
            </a:pPr>
            <a:r>
              <a:rPr lang="en-GB" baseline="0" dirty="0"/>
              <a:t>Das </a:t>
            </a:r>
            <a:r>
              <a:rPr lang="en-GB" baseline="0" dirty="0" err="1"/>
              <a:t>umfassende</a:t>
            </a:r>
            <a:r>
              <a:rPr lang="en-GB" baseline="0" dirty="0"/>
              <a:t> Management </a:t>
            </a:r>
            <a:r>
              <a:rPr lang="en-GB" baseline="0" dirty="0" err="1"/>
              <a:t>aller</a:t>
            </a:r>
            <a:r>
              <a:rPr lang="en-GB" baseline="0" dirty="0"/>
              <a:t> Sophos-Security-</a:t>
            </a:r>
            <a:r>
              <a:rPr lang="en-GB" baseline="0" dirty="0" err="1"/>
              <a:t>Komponenten</a:t>
            </a:r>
            <a:r>
              <a:rPr lang="en-GB" baseline="0" dirty="0"/>
              <a:t> </a:t>
            </a:r>
            <a:r>
              <a:rPr lang="en-GB" baseline="0" dirty="0" err="1"/>
              <a:t>erfolgt</a:t>
            </a:r>
            <a:r>
              <a:rPr lang="en-GB" baseline="0" dirty="0"/>
              <a:t> </a:t>
            </a:r>
            <a:r>
              <a:rPr lang="en-GB" baseline="0" dirty="0" err="1"/>
              <a:t>über</a:t>
            </a:r>
            <a:r>
              <a:rPr lang="en-GB" baseline="0" dirty="0"/>
              <a:t> die Sophos Cloud. Die Sophos Cloud </a:t>
            </a:r>
            <a:r>
              <a:rPr lang="en-GB" baseline="0" dirty="0" err="1"/>
              <a:t>ermöglicht</a:t>
            </a:r>
            <a:r>
              <a:rPr lang="en-GB" baseline="0" dirty="0"/>
              <a:t> </a:t>
            </a:r>
            <a:r>
              <a:rPr lang="en-GB" baseline="0" dirty="0" err="1"/>
              <a:t>unseren</a:t>
            </a:r>
            <a:r>
              <a:rPr lang="en-GB" baseline="0" dirty="0"/>
              <a:t> </a:t>
            </a:r>
            <a:r>
              <a:rPr lang="en-GB" baseline="0" dirty="0" err="1"/>
              <a:t>Partnern</a:t>
            </a:r>
            <a:r>
              <a:rPr lang="en-GB" baseline="0" dirty="0"/>
              <a:t>, die Security-</a:t>
            </a:r>
            <a:r>
              <a:rPr lang="en-GB" baseline="0" dirty="0" err="1"/>
              <a:t>Umgebung</a:t>
            </a:r>
            <a:r>
              <a:rPr lang="en-GB" baseline="0" dirty="0"/>
              <a:t> </a:t>
            </a:r>
            <a:r>
              <a:rPr lang="en-GB" baseline="0" dirty="0" err="1"/>
              <a:t>ihrer</a:t>
            </a:r>
            <a:r>
              <a:rPr lang="en-GB" baseline="0" dirty="0"/>
              <a:t> </a:t>
            </a:r>
            <a:r>
              <a:rPr lang="en-GB" baseline="0" dirty="0" err="1"/>
              <a:t>Kunden</a:t>
            </a:r>
            <a:r>
              <a:rPr lang="en-GB" baseline="0" dirty="0"/>
              <a:t> </a:t>
            </a:r>
            <a:r>
              <a:rPr lang="en-GB" baseline="0" dirty="0" err="1"/>
              <a:t>komfortabel</a:t>
            </a:r>
            <a:r>
              <a:rPr lang="en-GB" baseline="0" dirty="0"/>
              <a:t> und </a:t>
            </a:r>
            <a:r>
              <a:rPr lang="en-GB" baseline="0" dirty="0" err="1"/>
              <a:t>bequem</a:t>
            </a:r>
            <a:r>
              <a:rPr lang="en-GB" baseline="0" dirty="0"/>
              <a:t> </a:t>
            </a:r>
            <a:r>
              <a:rPr lang="en-GB" baseline="0" dirty="0" err="1"/>
              <a:t>ohne</a:t>
            </a:r>
            <a:r>
              <a:rPr lang="en-GB" baseline="0" dirty="0"/>
              <a:t> </a:t>
            </a:r>
            <a:r>
              <a:rPr lang="en-GB" baseline="0" dirty="0" err="1"/>
              <a:t>eigene</a:t>
            </a:r>
            <a:r>
              <a:rPr lang="en-GB" baseline="0" dirty="0"/>
              <a:t> </a:t>
            </a:r>
            <a:r>
              <a:rPr lang="en-GB" baseline="0" dirty="0" err="1"/>
              <a:t>Infrastruktur</a:t>
            </a:r>
            <a:r>
              <a:rPr lang="en-GB" baseline="0" dirty="0"/>
              <a:t> </a:t>
            </a:r>
            <a:r>
              <a:rPr lang="en-GB" baseline="0" dirty="0" err="1"/>
              <a:t>zu</a:t>
            </a:r>
            <a:r>
              <a:rPr lang="en-GB" baseline="0" dirty="0"/>
              <a:t> </a:t>
            </a:r>
            <a:r>
              <a:rPr lang="en-GB" baseline="0" dirty="0" err="1"/>
              <a:t>managen</a:t>
            </a:r>
            <a:r>
              <a:rPr lang="en-GB" baseline="0" dirty="0"/>
              <a:t>. </a:t>
            </a:r>
          </a:p>
          <a:p>
            <a:pPr marL="228578" indent="-228578">
              <a:buAutoNum type="arabicPeriod"/>
            </a:pPr>
            <a:endParaRPr lang="en-GB" baseline="0" dirty="0"/>
          </a:p>
          <a:p>
            <a:pPr marL="228578" indent="-228578">
              <a:buAutoNum type="arabicPeriod"/>
            </a:pPr>
            <a:endParaRPr lang="en-GB" baseline="0" dirty="0"/>
          </a:p>
          <a:p>
            <a:pPr marL="228578" indent="-228578">
              <a:buAutoNum type="arabicPeriod"/>
            </a:pPr>
            <a:endParaRPr lang="en-GB" baseline="0" dirty="0"/>
          </a:p>
          <a:p>
            <a:pPr marL="228578" indent="-228578">
              <a:buAutoNum type="arabicPeriod"/>
            </a:pPr>
            <a:endParaRPr lang="en-GB" baseline="0" dirty="0"/>
          </a:p>
          <a:p>
            <a:pPr marL="228578" indent="-228578">
              <a:buAutoNum type="arabicPeriod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F6CF2-AA75-457E-820B-85B5C07CD9D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05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F6D68-D8CA-4ACF-92F7-9FEA29EAD33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78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a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Sophos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DA9C-0978-EE47-B544-15FE77EDF27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idx="1" hasCustomPrompt="1"/>
          </p:nvPr>
        </p:nvSpPr>
        <p:spPr>
          <a:xfrm>
            <a:off x="420130" y="1332335"/>
            <a:ext cx="11301984" cy="496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4311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D1719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>
            <a:solidFill>
              <a:srgbClr val="CD171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10">
            <a:extLst>
              <a:ext uri="{FF2B5EF4-FFF2-40B4-BE49-F238E27FC236}">
                <a16:creationId xmlns:a16="http://schemas.microsoft.com/office/drawing/2014/main" id="{5F6A16D0-8C73-4555-ADD2-5D8D896FF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E2BE77C1-10BE-4740-ABBF-D0582F1DE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55" name="Group 14">
            <a:extLst>
              <a:ext uri="{FF2B5EF4-FFF2-40B4-BE49-F238E27FC236}">
                <a16:creationId xmlns:a16="http://schemas.microsoft.com/office/drawing/2014/main" id="{96EDD7CC-90DD-4594-902A-8FD718360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9417" y="477854"/>
            <a:ext cx="3928567" cy="2496254"/>
            <a:chOff x="7807230" y="2012810"/>
            <a:chExt cx="3251252" cy="34598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F7B0A72-2E41-44AA-B2B3-2D09E2AF7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16">
              <a:extLst>
                <a:ext uri="{FF2B5EF4-FFF2-40B4-BE49-F238E27FC236}">
                  <a16:creationId xmlns:a16="http://schemas.microsoft.com/office/drawing/2014/main" id="{DB893F90-1484-41E2-8BD8-E26F5AADA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2087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18">
            <a:extLst>
              <a:ext uri="{FF2B5EF4-FFF2-40B4-BE49-F238E27FC236}">
                <a16:creationId xmlns:a16="http://schemas.microsoft.com/office/drawing/2014/main" id="{6A2A46B4-5FE0-40F1-9F5E-964CFA4E1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9508" y="3139262"/>
            <a:ext cx="3928567" cy="2478034"/>
            <a:chOff x="7807230" y="2012810"/>
            <a:chExt cx="3251252" cy="3459865"/>
          </a:xfrm>
        </p:grpSpPr>
        <p:sp>
          <p:nvSpPr>
            <p:cNvPr id="58" name="Rectangle 19">
              <a:extLst>
                <a:ext uri="{FF2B5EF4-FFF2-40B4-BE49-F238E27FC236}">
                  <a16:creationId xmlns:a16="http://schemas.microsoft.com/office/drawing/2014/main" id="{8F1FD246-6AC8-4982-9E16-CF6C88ABE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0">
              <a:extLst>
                <a:ext uri="{FF2B5EF4-FFF2-40B4-BE49-F238E27FC236}">
                  <a16:creationId xmlns:a16="http://schemas.microsoft.com/office/drawing/2014/main" id="{7F891518-8F1F-48DA-A213-3B1217EA4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Connector 22">
            <a:extLst>
              <a:ext uri="{FF2B5EF4-FFF2-40B4-BE49-F238E27FC236}">
                <a16:creationId xmlns:a16="http://schemas.microsoft.com/office/drawing/2014/main" id="{EB68BD02-4EE4-4F7E-9230-775E15FA3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3459" y="3526496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Untertitel 2">
            <a:extLst>
              <a:ext uri="{FF2B5EF4-FFF2-40B4-BE49-F238E27FC236}">
                <a16:creationId xmlns:a16="http://schemas.microsoft.com/office/drawing/2014/main" id="{4DC9E5BF-13AC-4E4C-BF45-E35CB949A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7581" y="3543190"/>
            <a:ext cx="5541502" cy="977621"/>
          </a:xfrm>
        </p:spPr>
        <p:txBody>
          <a:bodyPr>
            <a:normAutofit/>
          </a:bodyPr>
          <a:lstStyle/>
          <a:p>
            <a:r>
              <a:rPr lang="en-US" dirty="0"/>
              <a:t>Synchronized Security between Endpoint and Next Generation Firewall 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C69305A-0E9D-490B-8A7D-4842A5FC7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174" y="777733"/>
            <a:ext cx="2947134" cy="193498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F85B39F-C672-4CF8-8016-D49156709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858" y="3769656"/>
            <a:ext cx="3591559" cy="1212151"/>
          </a:xfrm>
          <a:prstGeom prst="rect">
            <a:avLst/>
          </a:prstGeom>
        </p:spPr>
      </p:pic>
      <p:pic>
        <p:nvPicPr>
          <p:cNvPr id="61" name="Picture 24">
            <a:extLst>
              <a:ext uri="{FF2B5EF4-FFF2-40B4-BE49-F238E27FC236}">
                <a16:creationId xmlns:a16="http://schemas.microsoft.com/office/drawing/2014/main" id="{9AD782F7-BA58-4032-8413-699DDB253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2" name="Straight Connector 26">
            <a:extLst>
              <a:ext uri="{FF2B5EF4-FFF2-40B4-BE49-F238E27FC236}">
                <a16:creationId xmlns:a16="http://schemas.microsoft.com/office/drawing/2014/main" id="{52D171CB-AE92-4526-B172-BF558419D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nhaltsplatzhalter 2">
            <a:extLst>
              <a:ext uri="{FF2B5EF4-FFF2-40B4-BE49-F238E27FC236}">
                <a16:creationId xmlns:a16="http://schemas.microsoft.com/office/drawing/2014/main" id="{EB45831D-7303-41A9-91CA-6937BE15C0F8}"/>
              </a:ext>
            </a:extLst>
          </p:cNvPr>
          <p:cNvSpPr txBox="1">
            <a:spLocks/>
          </p:cNvSpPr>
          <p:nvPr/>
        </p:nvSpPr>
        <p:spPr>
          <a:xfrm>
            <a:off x="5193156" y="623852"/>
            <a:ext cx="4858219" cy="2202148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cap="none" dirty="0" err="1"/>
              <a:t>ito</a:t>
            </a:r>
            <a:r>
              <a:rPr lang="de-DE" cap="none" dirty="0"/>
              <a:t> </a:t>
            </a:r>
            <a:r>
              <a:rPr lang="de-DE" cap="none" dirty="0" err="1"/>
              <a:t>consult</a:t>
            </a:r>
            <a:r>
              <a:rPr lang="de-DE" cap="none" dirty="0"/>
              <a:t> GmbH </a:t>
            </a:r>
            <a:br>
              <a:rPr lang="de-DE" cap="none" dirty="0"/>
            </a:br>
            <a:r>
              <a:rPr lang="de-DE" cap="none" dirty="0"/>
              <a:t>Boltenhagener Straße 140</a:t>
            </a:r>
          </a:p>
          <a:p>
            <a:r>
              <a:rPr lang="de-DE" cap="none" dirty="0"/>
              <a:t>01109 Dresden – Germany</a:t>
            </a:r>
          </a:p>
          <a:p>
            <a:r>
              <a:rPr lang="de-DE" cap="none" dirty="0" err="1"/>
              <a:t>UTMshop</a:t>
            </a:r>
            <a:r>
              <a:rPr lang="de-DE" cap="none" dirty="0"/>
              <a:t> - </a:t>
            </a:r>
            <a:r>
              <a:rPr lang="en-US" cap="none" dirty="0"/>
              <a:t>Your partner for IT security</a:t>
            </a:r>
            <a:endParaRPr lang="de-DE" cap="none" dirty="0"/>
          </a:p>
          <a:p>
            <a:r>
              <a:rPr lang="de-DE" cap="none" dirty="0"/>
              <a:t>https://utm-shop.de</a:t>
            </a:r>
          </a:p>
        </p:txBody>
      </p:sp>
    </p:spTree>
    <p:extLst>
      <p:ext uri="{BB962C8B-B14F-4D97-AF65-F5344CB8AC3E}">
        <p14:creationId xmlns:p14="http://schemas.microsoft.com/office/powerpoint/2010/main" val="37422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1C421-26C2-4B5C-BBBD-A23A172E2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1" y="804519"/>
            <a:ext cx="9607523" cy="920649"/>
          </a:xfrm>
        </p:spPr>
        <p:txBody>
          <a:bodyPr/>
          <a:lstStyle/>
          <a:p>
            <a:r>
              <a:rPr lang="de-DE" cap="none" dirty="0" err="1"/>
              <a:t>ito</a:t>
            </a:r>
            <a:r>
              <a:rPr lang="de-DE" cap="none" dirty="0"/>
              <a:t> </a:t>
            </a:r>
            <a:r>
              <a:rPr lang="de-DE" cap="none" dirty="0" err="1"/>
              <a:t>consult</a:t>
            </a:r>
            <a:r>
              <a:rPr lang="de-DE" cap="none" dirty="0"/>
              <a:t> GmbH 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74582729-F2E1-4D41-9DB5-A27369207E70}"/>
              </a:ext>
            </a:extLst>
          </p:cNvPr>
          <p:cNvSpPr txBox="1">
            <a:spLocks/>
          </p:cNvSpPr>
          <p:nvPr/>
        </p:nvSpPr>
        <p:spPr>
          <a:xfrm>
            <a:off x="1447331" y="2010879"/>
            <a:ext cx="5276557" cy="404260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HISTORY</a:t>
            </a:r>
          </a:p>
          <a:p>
            <a:r>
              <a:rPr lang="en-US" dirty="0"/>
              <a:t>1996 founded</a:t>
            </a:r>
          </a:p>
          <a:p>
            <a:r>
              <a:rPr lang="en-US" dirty="0"/>
              <a:t>1998 became IBM partners</a:t>
            </a:r>
          </a:p>
          <a:p>
            <a:r>
              <a:rPr lang="en-US" dirty="0"/>
              <a:t>2000 change of corporate form to GmbH</a:t>
            </a:r>
          </a:p>
          <a:p>
            <a:r>
              <a:rPr lang="en-US" dirty="0"/>
              <a:t>2002 became </a:t>
            </a:r>
            <a:r>
              <a:rPr lang="en-US" dirty="0" err="1"/>
              <a:t>Astaro</a:t>
            </a:r>
            <a:r>
              <a:rPr lang="en-US" dirty="0"/>
              <a:t> partners - start IT Security</a:t>
            </a:r>
          </a:p>
          <a:p>
            <a:r>
              <a:rPr lang="en-US" dirty="0"/>
              <a:t>2009 move into our own office property</a:t>
            </a:r>
          </a:p>
          <a:p>
            <a:r>
              <a:rPr lang="en-US" dirty="0"/>
              <a:t>2012 start of our new IT security online shop</a:t>
            </a:r>
          </a:p>
          <a:p>
            <a:r>
              <a:rPr lang="en-US" dirty="0"/>
              <a:t>2016 around 5000 customers in the field of IT security</a:t>
            </a:r>
          </a:p>
          <a:p>
            <a:r>
              <a:rPr lang="en-US" dirty="0"/>
              <a:t>2019 visit and market analysis in Vietnam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5FA6632D-33DC-4682-AF91-5952F675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889" y="1980924"/>
            <a:ext cx="4624468" cy="345061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SKILLS</a:t>
            </a:r>
          </a:p>
          <a:p>
            <a:r>
              <a:rPr lang="en-US" dirty="0"/>
              <a:t>IT security consulting and implementation</a:t>
            </a:r>
          </a:p>
          <a:p>
            <a:r>
              <a:rPr lang="en-US" dirty="0"/>
              <a:t>web application development</a:t>
            </a:r>
          </a:p>
          <a:p>
            <a:r>
              <a:rPr lang="en-US" dirty="0"/>
              <a:t>wireless </a:t>
            </a:r>
            <a:r>
              <a:rPr lang="en-US" dirty="0" err="1"/>
              <a:t>lan</a:t>
            </a:r>
            <a:r>
              <a:rPr lang="en-US" dirty="0"/>
              <a:t> solutions</a:t>
            </a:r>
          </a:p>
          <a:p>
            <a:endParaRPr lang="en-US" dirty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709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FDB39AE6-563E-457E-938B-1E1099E379EB}"/>
              </a:ext>
            </a:extLst>
          </p:cNvPr>
          <p:cNvSpPr/>
          <p:nvPr/>
        </p:nvSpPr>
        <p:spPr>
          <a:xfrm>
            <a:off x="3572166" y="1272854"/>
            <a:ext cx="8312029" cy="4531974"/>
          </a:xfrm>
          <a:prstGeom prst="rect">
            <a:avLst/>
          </a:prstGeom>
          <a:solidFill>
            <a:schemeClr val="bg1"/>
          </a:solidFill>
          <a:ln w="6350">
            <a:solidFill>
              <a:srgbClr val="CD17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tangle 225"/>
          <p:cNvSpPr/>
          <p:nvPr/>
        </p:nvSpPr>
        <p:spPr>
          <a:xfrm>
            <a:off x="8656261" y="1938909"/>
            <a:ext cx="2023593" cy="2636857"/>
          </a:xfrm>
          <a:prstGeom prst="rect">
            <a:avLst/>
          </a:prstGeom>
          <a:noFill/>
          <a:ln w="19050">
            <a:solidFill>
              <a:srgbClr val="21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25"/>
          <p:cNvSpPr/>
          <p:nvPr/>
        </p:nvSpPr>
        <p:spPr>
          <a:xfrm>
            <a:off x="5092852" y="1930442"/>
            <a:ext cx="1975823" cy="2654849"/>
          </a:xfrm>
          <a:prstGeom prst="rect">
            <a:avLst/>
          </a:prstGeom>
          <a:noFill/>
          <a:ln w="19050">
            <a:solidFill>
              <a:srgbClr val="21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 bwMode="auto">
          <a:xfrm>
            <a:off x="9296064" y="4603949"/>
            <a:ext cx="888126" cy="88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http://cdn.ntsecurity.com/media/wysiwyg/barracudastore/world_search.png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t="18591" b="12891"/>
          <a:stretch>
            <a:fillRect/>
          </a:stretch>
        </p:blipFill>
        <p:spPr bwMode="auto">
          <a:xfrm>
            <a:off x="9313909" y="2677475"/>
            <a:ext cx="762000" cy="52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78830" y="5370118"/>
            <a:ext cx="599943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EP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A5A5A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432072" y="5363992"/>
            <a:ext cx="6012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GW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A5A5A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s://technology.cca.edu/sites/default/files/logo.sophos.shield.jpg"/>
          <p:cNvPicPr>
            <a:picLocks noChangeAspect="1" noChangeArrowheads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 bwMode="auto">
          <a:xfrm>
            <a:off x="5663494" y="3676804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genieurteam-gmbh.de/img/icons/icon_2.jpg"/>
          <p:cNvPicPr>
            <a:picLocks noChangeAspect="1" noChangeArrowheads="1"/>
          </p:cNvPicPr>
          <p:nvPr/>
        </p:nvPicPr>
        <p:blipFill>
          <a:blip r:embed="rId6">
            <a:grayscl/>
          </a:blip>
          <a:stretch>
            <a:fillRect/>
          </a:stretch>
        </p:blipFill>
        <p:spPr bwMode="auto">
          <a:xfrm>
            <a:off x="5667727" y="2839412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 bwMode="auto">
          <a:xfrm>
            <a:off x="9238824" y="3806522"/>
            <a:ext cx="95857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simpleicon.com/wp-content/uploads/mobile-1.png"/>
          <p:cNvPicPr>
            <a:picLocks noChangeAspect="1" noChangeArrowheads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 bwMode="auto">
          <a:xfrm>
            <a:off x="5669844" y="2016776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cdn1.iconfinder.com/data/icons/simple-icons/4096/email-4096-black.png"/>
          <p:cNvPicPr>
            <a:picLocks noChangeAspect="1" noChangeArrowheads="1"/>
          </p:cNvPicPr>
          <p:nvPr/>
        </p:nvPicPr>
        <p:blipFill>
          <a:blip r:embed="rId9">
            <a:grayscl/>
          </a:blip>
          <a:stretch>
            <a:fillRect/>
          </a:stretch>
        </p:blipFill>
        <p:spPr bwMode="auto">
          <a:xfrm>
            <a:off x="9328847" y="318509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howtowindowsphone.com/wp-content/uploads/2013/01/Wifi.png"/>
          <p:cNvPicPr>
            <a:picLocks noChangeAspect="1" noChangeArrowheads="1"/>
          </p:cNvPicPr>
          <p:nvPr/>
        </p:nvPicPr>
        <p:blipFill>
          <a:blip r:embed="rId10">
            <a:grayscl/>
          </a:blip>
          <a:srcRect l="8287" t="18801" r="10231" b="17310"/>
          <a:stretch>
            <a:fillRect/>
          </a:stretch>
        </p:blipFill>
        <p:spPr bwMode="auto">
          <a:xfrm>
            <a:off x="9363993" y="2075987"/>
            <a:ext cx="620889" cy="48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 bwMode="auto">
          <a:xfrm>
            <a:off x="5665070" y="4646344"/>
            <a:ext cx="805124" cy="80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57842" y="2453294"/>
            <a:ext cx="368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€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A5A5A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IT Sec - </a:t>
            </a:r>
            <a:r>
              <a:rPr lang="de-DE" dirty="0" err="1"/>
              <a:t>why</a:t>
            </a:r>
            <a:r>
              <a:rPr lang="de-DE" dirty="0"/>
              <a:t> Sophos?</a:t>
            </a:r>
            <a:endParaRPr lang="en-US" dirty="0"/>
          </a:p>
        </p:txBody>
      </p:sp>
      <p:pic>
        <p:nvPicPr>
          <p:cNvPr id="62" name="Picture 61" descr="Snapshot-03.png"/>
          <p:cNvPicPr>
            <a:picLocks noChangeAspect="1"/>
          </p:cNvPicPr>
          <p:nvPr/>
        </p:nvPicPr>
        <p:blipFill rotWithShape="1">
          <a:blip r:embed="rId1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1" t="25420" r="4450"/>
          <a:stretch/>
        </p:blipFill>
        <p:spPr>
          <a:xfrm>
            <a:off x="4413812" y="2562821"/>
            <a:ext cx="503854" cy="32218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75" name="TextBox 74"/>
          <p:cNvSpPr txBox="1"/>
          <p:nvPr/>
        </p:nvSpPr>
        <p:spPr>
          <a:xfrm>
            <a:off x="4103256" y="3816214"/>
            <a:ext cx="78368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 J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A5A5A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44601" y="759464"/>
            <a:ext cx="4895956" cy="371230"/>
            <a:chOff x="2176105" y="2058414"/>
            <a:chExt cx="4895956" cy="371230"/>
          </a:xfrm>
        </p:grpSpPr>
        <p:grpSp>
          <p:nvGrpSpPr>
            <p:cNvPr id="10" name="Group 9"/>
            <p:cNvGrpSpPr/>
            <p:nvPr/>
          </p:nvGrpSpPr>
          <p:grpSpPr>
            <a:xfrm>
              <a:off x="2228807" y="2100354"/>
              <a:ext cx="4666673" cy="253988"/>
              <a:chOff x="2228807" y="1988384"/>
              <a:chExt cx="4666673" cy="253988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4302320" y="1999859"/>
                <a:ext cx="519135" cy="242513"/>
              </a:xfrm>
              <a:prstGeom prst="triangle">
                <a:avLst>
                  <a:gd name="adj" fmla="val 51193"/>
                </a:avLst>
              </a:prstGeom>
              <a:noFill/>
              <a:ln w="19050" cap="flat" cmpd="sng" algn="ctr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 flipV="1">
                <a:off x="2228807" y="1988384"/>
                <a:ext cx="4666673" cy="11474"/>
              </a:xfrm>
              <a:prstGeom prst="line">
                <a:avLst/>
              </a:prstGeom>
              <a:ln w="28575" cap="flat" cmpd="sng" algn="ctr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2176105" y="2058414"/>
              <a:ext cx="2173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A5A5A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50%</a:t>
              </a: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A5A5A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5A5A5A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Endpoint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67484" y="2060312"/>
              <a:ext cx="2104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5A5A5A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               Network</a:t>
              </a: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A5A5A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A5A5A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50%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14398" y="106702"/>
            <a:ext cx="1990623" cy="503968"/>
            <a:chOff x="3545901" y="1378047"/>
            <a:chExt cx="1990623" cy="503968"/>
          </a:xfrm>
        </p:grpSpPr>
        <p:grpSp>
          <p:nvGrpSpPr>
            <p:cNvPr id="8" name="Group 7"/>
            <p:cNvGrpSpPr/>
            <p:nvPr/>
          </p:nvGrpSpPr>
          <p:grpSpPr>
            <a:xfrm>
              <a:off x="4302320" y="1378047"/>
              <a:ext cx="1234204" cy="503968"/>
              <a:chOff x="5599563" y="1218809"/>
              <a:chExt cx="1234204" cy="503968"/>
            </a:xfrm>
          </p:grpSpPr>
          <p:grpSp>
            <p:nvGrpSpPr>
              <p:cNvPr id="44" name="Gruppieren 48"/>
              <p:cNvGrpSpPr/>
              <p:nvPr/>
            </p:nvGrpSpPr>
            <p:grpSpPr>
              <a:xfrm>
                <a:off x="6329022" y="1218809"/>
                <a:ext cx="504745" cy="492592"/>
                <a:chOff x="2136814" y="588729"/>
                <a:chExt cx="504745" cy="492592"/>
              </a:xfrm>
            </p:grpSpPr>
            <p:sp>
              <p:nvSpPr>
                <p:cNvPr id="45" name="Rechteck 49"/>
                <p:cNvSpPr/>
                <p:nvPr/>
              </p:nvSpPr>
              <p:spPr>
                <a:xfrm>
                  <a:off x="2136814" y="588729"/>
                  <a:ext cx="504745" cy="492592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6" name="Gerade Verbindung 50"/>
                <p:cNvCxnSpPr>
                  <a:stCxn id="45" idx="0"/>
                  <a:endCxn id="45" idx="2"/>
                </p:cNvCxnSpPr>
                <p:nvPr/>
              </p:nvCxnSpPr>
              <p:spPr>
                <a:xfrm>
                  <a:off x="2389187" y="588729"/>
                  <a:ext cx="0" cy="492592"/>
                </a:xfrm>
                <a:prstGeom prst="line">
                  <a:avLst/>
                </a:prstGeom>
                <a:ln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51"/>
                <p:cNvCxnSpPr>
                  <a:stCxn id="45" idx="1"/>
                  <a:endCxn id="45" idx="3"/>
                </p:cNvCxnSpPr>
                <p:nvPr/>
              </p:nvCxnSpPr>
              <p:spPr>
                <a:xfrm>
                  <a:off x="2136814" y="835025"/>
                  <a:ext cx="504745" cy="0"/>
                </a:xfrm>
                <a:prstGeom prst="line">
                  <a:avLst/>
                </a:prstGeom>
                <a:ln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Oval 53"/>
              <p:cNvSpPr/>
              <p:nvPr/>
            </p:nvSpPr>
            <p:spPr>
              <a:xfrm>
                <a:off x="6682326" y="1289298"/>
                <a:ext cx="80458" cy="9263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7" name="Gruppieren 15"/>
              <p:cNvGrpSpPr/>
              <p:nvPr/>
            </p:nvGrpSpPr>
            <p:grpSpPr>
              <a:xfrm>
                <a:off x="5599563" y="1230185"/>
                <a:ext cx="504745" cy="492592"/>
                <a:chOff x="2259646" y="588729"/>
                <a:chExt cx="504745" cy="492592"/>
              </a:xfrm>
            </p:grpSpPr>
            <p:sp>
              <p:nvSpPr>
                <p:cNvPr id="88" name="Rechteck 3"/>
                <p:cNvSpPr/>
                <p:nvPr/>
              </p:nvSpPr>
              <p:spPr>
                <a:xfrm>
                  <a:off x="2259646" y="588729"/>
                  <a:ext cx="504745" cy="492592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89" name="Gerade Verbindung 6"/>
                <p:cNvCxnSpPr>
                  <a:stCxn id="88" idx="0"/>
                  <a:endCxn id="88" idx="2"/>
                </p:cNvCxnSpPr>
                <p:nvPr/>
              </p:nvCxnSpPr>
              <p:spPr>
                <a:xfrm>
                  <a:off x="2512019" y="588729"/>
                  <a:ext cx="0" cy="492592"/>
                </a:xfrm>
                <a:prstGeom prst="line">
                  <a:avLst/>
                </a:prstGeom>
                <a:ln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43"/>
                <p:cNvCxnSpPr>
                  <a:stCxn id="88" idx="1"/>
                  <a:endCxn id="88" idx="3"/>
                </p:cNvCxnSpPr>
                <p:nvPr/>
              </p:nvCxnSpPr>
              <p:spPr>
                <a:xfrm>
                  <a:off x="2259646" y="835025"/>
                  <a:ext cx="504745" cy="0"/>
                </a:xfrm>
                <a:prstGeom prst="line">
                  <a:avLst/>
                </a:prstGeom>
                <a:ln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Oval 90"/>
              <p:cNvSpPr/>
              <p:nvPr/>
            </p:nvSpPr>
            <p:spPr>
              <a:xfrm>
                <a:off x="5929658" y="1311069"/>
                <a:ext cx="80458" cy="9263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2" name="Gruppieren 15"/>
            <p:cNvGrpSpPr/>
            <p:nvPr/>
          </p:nvGrpSpPr>
          <p:grpSpPr>
            <a:xfrm>
              <a:off x="3545901" y="1381578"/>
              <a:ext cx="504745" cy="492592"/>
              <a:chOff x="2259646" y="601086"/>
              <a:chExt cx="504745" cy="492592"/>
            </a:xfrm>
          </p:grpSpPr>
          <p:sp>
            <p:nvSpPr>
              <p:cNvPr id="93" name="Rechteck 3"/>
              <p:cNvSpPr/>
              <p:nvPr/>
            </p:nvSpPr>
            <p:spPr>
              <a:xfrm>
                <a:off x="2259646" y="601086"/>
                <a:ext cx="504745" cy="492592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94" name="Gerade Verbindung 6"/>
              <p:cNvCxnSpPr>
                <a:stCxn id="93" idx="0"/>
                <a:endCxn id="93" idx="2"/>
              </p:cNvCxnSpPr>
              <p:nvPr/>
            </p:nvCxnSpPr>
            <p:spPr>
              <a:xfrm>
                <a:off x="2512019" y="601086"/>
                <a:ext cx="0" cy="492592"/>
              </a:xfrm>
              <a:prstGeom prst="line">
                <a:avLst/>
              </a:prstGeom>
              <a:ln>
                <a:solidFill>
                  <a:schemeClr val="tx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Gerade Verbindung 43"/>
              <p:cNvCxnSpPr>
                <a:stCxn id="93" idx="1"/>
                <a:endCxn id="93" idx="3"/>
              </p:cNvCxnSpPr>
              <p:nvPr/>
            </p:nvCxnSpPr>
            <p:spPr>
              <a:xfrm>
                <a:off x="2259646" y="847382"/>
                <a:ext cx="504745" cy="0"/>
              </a:xfrm>
              <a:prstGeom prst="line">
                <a:avLst/>
              </a:prstGeom>
              <a:ln>
                <a:solidFill>
                  <a:schemeClr val="tx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Oval 95"/>
            <p:cNvSpPr/>
            <p:nvPr/>
          </p:nvSpPr>
          <p:spPr>
            <a:xfrm>
              <a:off x="3875996" y="1450105"/>
              <a:ext cx="80458" cy="926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470195" y="3967559"/>
            <a:ext cx="2813667" cy="1615496"/>
            <a:chOff x="3147874" y="4654422"/>
            <a:chExt cx="2813667" cy="1615496"/>
          </a:xfrm>
        </p:grpSpPr>
        <p:sp>
          <p:nvSpPr>
            <p:cNvPr id="34" name="TextBox 33"/>
            <p:cNvSpPr txBox="1"/>
            <p:nvPr/>
          </p:nvSpPr>
          <p:spPr>
            <a:xfrm>
              <a:off x="3147874" y="5900586"/>
              <a:ext cx="2813667" cy="3693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59A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 </a:t>
              </a:r>
              <a:r>
                <a:rPr kumimoji="0" 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 Central</a:t>
              </a:r>
              <a:br>
                <a:rPr kumimoji="0" lang="de-DE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</a:b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Synchronized Security Management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5BB5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4672644" y="4689672"/>
              <a:ext cx="814493" cy="844371"/>
            </a:xfrm>
            <a:prstGeom prst="line">
              <a:avLst/>
            </a:prstGeom>
            <a:ln w="19050">
              <a:solidFill>
                <a:schemeClr val="tx1">
                  <a:lumMod val="60000"/>
                  <a:lumOff val="4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573624" y="4654422"/>
              <a:ext cx="1009739" cy="879621"/>
            </a:xfrm>
            <a:prstGeom prst="line">
              <a:avLst/>
            </a:prstGeom>
            <a:ln w="19050">
              <a:solidFill>
                <a:schemeClr val="tx1">
                  <a:lumMod val="60000"/>
                  <a:lumOff val="4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3572166" y="4464626"/>
            <a:ext cx="1859805" cy="1504048"/>
            <a:chOff x="249845" y="5142156"/>
            <a:chExt cx="1859805" cy="1504048"/>
          </a:xfrm>
        </p:grpSpPr>
        <p:sp>
          <p:nvSpPr>
            <p:cNvPr id="56" name="TextBox 148"/>
            <p:cNvSpPr txBox="1"/>
            <p:nvPr/>
          </p:nvSpPr>
          <p:spPr>
            <a:xfrm>
              <a:off x="249845" y="5353542"/>
              <a:ext cx="1859805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</a:t>
              </a: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 </a:t>
              </a:r>
              <a:r>
                <a:rPr kumimoji="0" lang="de-DE" sz="13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Endpoint</a:t>
              </a:r>
              <a:endPara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5BB5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 Mobile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 InterceptX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 SafeGuard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rPr>
                <a:t>Sophos Central Endpoint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5BB5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2094180" y="5142156"/>
              <a:ext cx="0" cy="1224175"/>
            </a:xfrm>
            <a:prstGeom prst="line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10361534" y="4436316"/>
            <a:ext cx="1522661" cy="1287918"/>
            <a:chOff x="6908583" y="5160503"/>
            <a:chExt cx="1522661" cy="1287918"/>
          </a:xfrm>
        </p:grpSpPr>
        <p:sp>
          <p:nvSpPr>
            <p:cNvPr id="57" name="TextBox 148"/>
            <p:cNvSpPr txBox="1"/>
            <p:nvPr/>
          </p:nvSpPr>
          <p:spPr>
            <a:xfrm>
              <a:off x="6908583" y="5355814"/>
              <a:ext cx="1522661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</a:t>
              </a: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 Firewall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XG series/ SG series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 Sandstorm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Arial"/>
                </a:rPr>
                <a:t>Sophos RED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005B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/>
                </a:rPr>
                <a:t>Sophos Central</a:t>
              </a:r>
              <a:endPara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5BB5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6908583" y="5160503"/>
              <a:ext cx="0" cy="1224175"/>
            </a:xfrm>
            <a:prstGeom prst="line">
              <a:avLst/>
            </a:prstGeom>
            <a:ln w="1905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10207166" y="2647270"/>
            <a:ext cx="39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5A5A5A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A5A5A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25425" y="4646344"/>
            <a:ext cx="828675" cy="500788"/>
            <a:chOff x="9296400" y="3562350"/>
            <a:chExt cx="828675" cy="500788"/>
          </a:xfrm>
        </p:grpSpPr>
        <p:sp>
          <p:nvSpPr>
            <p:cNvPr id="5" name="Rectangle 4"/>
            <p:cNvSpPr/>
            <p:nvPr/>
          </p:nvSpPr>
          <p:spPr>
            <a:xfrm>
              <a:off x="9401175" y="3562350"/>
              <a:ext cx="600075" cy="438150"/>
            </a:xfrm>
            <a:prstGeom prst="rect">
              <a:avLst/>
            </a:prstGeom>
            <a:noFill/>
            <a:ln w="28575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296400" y="4063138"/>
              <a:ext cx="828675" cy="0"/>
            </a:xfrm>
            <a:prstGeom prst="line">
              <a:avLst/>
            </a:prstGeom>
            <a:noFill/>
            <a:ln w="28575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67" name="Freeform 66"/>
          <p:cNvSpPr/>
          <p:nvPr/>
        </p:nvSpPr>
        <p:spPr>
          <a:xfrm>
            <a:off x="6933870" y="2944280"/>
            <a:ext cx="1946361" cy="531696"/>
          </a:xfrm>
          <a:custGeom>
            <a:avLst/>
            <a:gdLst>
              <a:gd name="connsiteX0" fmla="*/ 0 w 604741"/>
              <a:gd name="connsiteY0" fmla="*/ 172800 h 354240"/>
              <a:gd name="connsiteX1" fmla="*/ 172783 w 604741"/>
              <a:gd name="connsiteY1" fmla="*/ 172800 h 354240"/>
              <a:gd name="connsiteX2" fmla="*/ 207340 w 604741"/>
              <a:gd name="connsiteY2" fmla="*/ 0 h 354240"/>
              <a:gd name="connsiteX3" fmla="*/ 302371 w 604741"/>
              <a:gd name="connsiteY3" fmla="*/ 354240 h 354240"/>
              <a:gd name="connsiteX4" fmla="*/ 345566 w 604741"/>
              <a:gd name="connsiteY4" fmla="*/ 164160 h 354240"/>
              <a:gd name="connsiteX5" fmla="*/ 604741 w 604741"/>
              <a:gd name="connsiteY5" fmla="*/ 164160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741" h="354240">
                <a:moveTo>
                  <a:pt x="0" y="172800"/>
                </a:moveTo>
                <a:lnTo>
                  <a:pt x="172783" y="172800"/>
                </a:lnTo>
                <a:lnTo>
                  <a:pt x="207340" y="0"/>
                </a:lnTo>
                <a:lnTo>
                  <a:pt x="302371" y="354240"/>
                </a:lnTo>
                <a:lnTo>
                  <a:pt x="345566" y="164160"/>
                </a:lnTo>
                <a:lnTo>
                  <a:pt x="604741" y="164160"/>
                </a:lnTo>
              </a:path>
            </a:pathLst>
          </a:custGeom>
          <a:ln w="76200" cap="rnd" cmpd="sng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 67"/>
          <p:cNvSpPr/>
          <p:nvPr/>
        </p:nvSpPr>
        <p:spPr>
          <a:xfrm rot="16200000" flipV="1">
            <a:off x="5733989" y="3524704"/>
            <a:ext cx="558275" cy="229360"/>
          </a:xfrm>
          <a:custGeom>
            <a:avLst/>
            <a:gdLst>
              <a:gd name="connsiteX0" fmla="*/ 0 w 604741"/>
              <a:gd name="connsiteY0" fmla="*/ 172800 h 354240"/>
              <a:gd name="connsiteX1" fmla="*/ 172783 w 604741"/>
              <a:gd name="connsiteY1" fmla="*/ 172800 h 354240"/>
              <a:gd name="connsiteX2" fmla="*/ 207340 w 604741"/>
              <a:gd name="connsiteY2" fmla="*/ 0 h 354240"/>
              <a:gd name="connsiteX3" fmla="*/ 302371 w 604741"/>
              <a:gd name="connsiteY3" fmla="*/ 354240 h 354240"/>
              <a:gd name="connsiteX4" fmla="*/ 345566 w 604741"/>
              <a:gd name="connsiteY4" fmla="*/ 164160 h 354240"/>
              <a:gd name="connsiteX5" fmla="*/ 604741 w 604741"/>
              <a:gd name="connsiteY5" fmla="*/ 164160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741" h="354240">
                <a:moveTo>
                  <a:pt x="0" y="172800"/>
                </a:moveTo>
                <a:lnTo>
                  <a:pt x="172783" y="172800"/>
                </a:lnTo>
                <a:lnTo>
                  <a:pt x="207340" y="0"/>
                </a:lnTo>
                <a:lnTo>
                  <a:pt x="302371" y="354240"/>
                </a:lnTo>
                <a:lnTo>
                  <a:pt x="345566" y="164160"/>
                </a:lnTo>
                <a:lnTo>
                  <a:pt x="604741" y="164160"/>
                </a:lnTo>
              </a:path>
            </a:pathLst>
          </a:custGeom>
          <a:ln w="28575" cap="rnd" cmpd="sng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Freeform 68"/>
          <p:cNvSpPr/>
          <p:nvPr/>
        </p:nvSpPr>
        <p:spPr>
          <a:xfrm rot="16200000" flipV="1">
            <a:off x="5813238" y="2792389"/>
            <a:ext cx="467254" cy="177015"/>
          </a:xfrm>
          <a:custGeom>
            <a:avLst/>
            <a:gdLst>
              <a:gd name="connsiteX0" fmla="*/ 0 w 604741"/>
              <a:gd name="connsiteY0" fmla="*/ 172800 h 354240"/>
              <a:gd name="connsiteX1" fmla="*/ 172783 w 604741"/>
              <a:gd name="connsiteY1" fmla="*/ 172800 h 354240"/>
              <a:gd name="connsiteX2" fmla="*/ 207340 w 604741"/>
              <a:gd name="connsiteY2" fmla="*/ 0 h 354240"/>
              <a:gd name="connsiteX3" fmla="*/ 302371 w 604741"/>
              <a:gd name="connsiteY3" fmla="*/ 354240 h 354240"/>
              <a:gd name="connsiteX4" fmla="*/ 345566 w 604741"/>
              <a:gd name="connsiteY4" fmla="*/ 164160 h 354240"/>
              <a:gd name="connsiteX5" fmla="*/ 604741 w 604741"/>
              <a:gd name="connsiteY5" fmla="*/ 164160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741" h="354240">
                <a:moveTo>
                  <a:pt x="0" y="172800"/>
                </a:moveTo>
                <a:lnTo>
                  <a:pt x="172783" y="172800"/>
                </a:lnTo>
                <a:lnTo>
                  <a:pt x="207340" y="0"/>
                </a:lnTo>
                <a:lnTo>
                  <a:pt x="302371" y="354240"/>
                </a:lnTo>
                <a:lnTo>
                  <a:pt x="345566" y="164160"/>
                </a:lnTo>
                <a:lnTo>
                  <a:pt x="604741" y="164160"/>
                </a:lnTo>
              </a:path>
            </a:pathLst>
          </a:custGeom>
          <a:ln w="28575" cap="rnd" cmpd="sng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656261" y="1404366"/>
            <a:ext cx="2023593" cy="526076"/>
            <a:chOff x="6857941" y="1885950"/>
            <a:chExt cx="2023593" cy="526076"/>
          </a:xfrm>
        </p:grpSpPr>
        <p:sp>
          <p:nvSpPr>
            <p:cNvPr id="2" name="Rectangle 1"/>
            <p:cNvSpPr/>
            <p:nvPr/>
          </p:nvSpPr>
          <p:spPr>
            <a:xfrm>
              <a:off x="6857941" y="1885950"/>
              <a:ext cx="2023593" cy="52607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74825" y="1937766"/>
              <a:ext cx="13318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Sandstorm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092852" y="1404366"/>
            <a:ext cx="1975824" cy="526076"/>
            <a:chOff x="3294532" y="1885950"/>
            <a:chExt cx="1975824" cy="526076"/>
          </a:xfrm>
        </p:grpSpPr>
        <p:sp>
          <p:nvSpPr>
            <p:cNvPr id="61" name="Rectangle 60"/>
            <p:cNvSpPr/>
            <p:nvPr/>
          </p:nvSpPr>
          <p:spPr>
            <a:xfrm>
              <a:off x="3294532" y="1885950"/>
              <a:ext cx="1975824" cy="52607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21391" y="1937766"/>
              <a:ext cx="19233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InterceptX / EXP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913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9" grpId="0" animBg="1"/>
      <p:bldP spid="28" grpId="0" animBg="1"/>
      <p:bldP spid="9" grpId="0" animBg="1"/>
      <p:bldP spid="128" grpId="0" animBg="1"/>
      <p:bldP spid="12" grpId="0"/>
      <p:bldP spid="75" grpId="0"/>
      <p:bldP spid="77" grpId="0"/>
      <p:bldP spid="67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0EF77632-1A0C-4B9F-829B-226E68A78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3DCFC27-6BCE-42B6-8372-070EA07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88DAFB-3C37-4159-A4F2-E371D3146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22" y="5037609"/>
            <a:ext cx="8637073" cy="558063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/>
              <a:t>Dresden – our </a:t>
            </a:r>
            <a:r>
              <a:rPr lang="en-US" sz="3600" dirty="0" err="1"/>
              <a:t>HOMEBase</a:t>
            </a:r>
            <a:endParaRPr lang="en-US" sz="3600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6A4B1E0-284C-4A01-8141-A24D2B8E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5" name="Picture 84">
            <a:extLst>
              <a:ext uri="{FF2B5EF4-FFF2-40B4-BE49-F238E27FC236}">
                <a16:creationId xmlns:a16="http://schemas.microsoft.com/office/drawing/2014/main" id="{F82046CE-87C5-4670-A404-6AB453F5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224BAD7-5931-4CA6-BB58-0CBCFCFA6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C96887-B015-4919-8EB9-4D0A9D19B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7445" y="1389546"/>
            <a:ext cx="4645152" cy="3441520"/>
          </a:xfrm>
        </p:spPr>
        <p:txBody>
          <a:bodyPr/>
          <a:lstStyle/>
          <a:p>
            <a:endParaRPr lang="de-DE"/>
          </a:p>
        </p:txBody>
      </p:sp>
      <p:pic>
        <p:nvPicPr>
          <p:cNvPr id="18" name="Inhaltsplatzhalter 17">
            <a:extLst>
              <a:ext uri="{FF2B5EF4-FFF2-40B4-BE49-F238E27FC236}">
                <a16:creationId xmlns:a16="http://schemas.microsoft.com/office/drawing/2014/main" id="{71C0FE62-6638-4671-9B5E-A1DB1990DE5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-888" y="-12061"/>
            <a:ext cx="12191695" cy="472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1748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Breitbild</PresentationFormat>
  <Paragraphs>70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Galerie</vt:lpstr>
      <vt:lpstr>PowerPoint-Präsentation</vt:lpstr>
      <vt:lpstr>ito consult GmbH </vt:lpstr>
      <vt:lpstr>IT Sec - why Sophos?</vt:lpstr>
      <vt:lpstr>Dresden – our HOMEBase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Enrico Baum</dc:creator>
  <cp:lastModifiedBy>Enrico Baum</cp:lastModifiedBy>
  <cp:revision>1</cp:revision>
  <dcterms:created xsi:type="dcterms:W3CDTF">2019-05-29T10:17:11Z</dcterms:created>
  <dcterms:modified xsi:type="dcterms:W3CDTF">2019-05-30T10:39:05Z</dcterms:modified>
</cp:coreProperties>
</file>