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8" r:id="rId6"/>
    <p:sldId id="260" r:id="rId7"/>
    <p:sldId id="261" r:id="rId8"/>
    <p:sldId id="262" r:id="rId9"/>
    <p:sldId id="263" r:id="rId10"/>
    <p:sldId id="264" r:id="rId11"/>
    <p:sldId id="265" r:id="rId12"/>
    <p:sldId id="266" r:id="rId13"/>
    <p:sldId id="267" r:id="rId1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Boettcher B.Boettcher" initials="B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65" autoAdjust="0"/>
  </p:normalViewPr>
  <p:slideViewPr>
    <p:cSldViewPr snapToGrid="0">
      <p:cViewPr varScale="1">
        <p:scale>
          <a:sx n="66" d="100"/>
          <a:sy n="66" d="100"/>
        </p:scale>
        <p:origin x="65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1143000" y="685800"/>
            <a:ext cx="4572000" cy="3429000"/>
          </a:xfrm>
          <a:prstGeom prst="rect">
            <a:avLst/>
          </a:prstGeom>
        </p:spPr>
        <p:txBody>
          <a:bodyPr/>
          <a:lstStyle/>
          <a:p>
            <a:endParaRPr/>
          </a:p>
        </p:txBody>
      </p:sp>
      <p:sp>
        <p:nvSpPr>
          <p:cNvPr id="257" name="Shape 2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Begrüssung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381000" y="685800"/>
            <a:ext cx="6096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t>And actually we take part in a research-project with Fraunhofer Institute – the biggest research institute in the field of renewables, which is granted by the german ministry of energy to evluate the efficiency hybrid collectors in different applications – not only single homes.</a:t>
            </a:r>
          </a:p>
          <a:p>
            <a:endParaRPr/>
          </a:p>
          <a:p>
            <a:r>
              <a:t>Hybrid collectors can be integrated in solutions for the industry to produce power and heat for the production process, in hotels to produce hot water for the guests and for cooling the rooms and for example the lobby and reastaurants.</a:t>
            </a:r>
          </a:p>
          <a:p>
            <a:endParaRPr/>
          </a:p>
          <a:p>
            <a:r>
              <a:t>In the case of solar cooling we have a very significant effect of peak shaving and providing black-outs – when the cooling load reaches a peak, the production of solar energy is on top.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381000" y="685800"/>
            <a:ext cx="6096000" cy="3429000"/>
          </a:xfrm>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t>On one of my trips to asea I had a deep impressive moment, when I visited a poultry-farm: a worker carried dead poultries out of the stable caused by overheating.  And this is done every day – nearly 10% of the animals died by overheating during their growing period.</a:t>
            </a:r>
          </a:p>
          <a:p>
            <a:endParaRPr/>
          </a:p>
          <a:p>
            <a:r>
              <a:t>Now we are planing a demonstration-project here in asia to provide such losses and reach a higher level of sustainable profit for the farmers.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381000" y="685800"/>
            <a:ext cx="6096000" cy="3429000"/>
          </a:xfrm>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r>
              <a:t>In the last years we looked for asian partners to step into this market. In my home-town Berlin lives many vietnamese people and with the help of my sister, who has vietnamese clients in Berlin we got contact to new partners.</a:t>
            </a:r>
          </a:p>
          <a:p>
            <a:endParaRPr/>
          </a:p>
          <a:p>
            <a:r>
              <a:t>Now Mr. Froehlich and his family are partners in our german company is sales director for Asia and also managing director here in Haiphong.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We all have to change our consumption of energy from fossile to solar energy and there is quite enough.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381000" y="685800"/>
            <a:ext cx="6096000" cy="3429000"/>
          </a:xfrm>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t>Starting our development 7 years ago we made different studies. One of our studies was to meisure the temperature on the front and backside of photovoltaik modules. With higher outside temperature and increasing sun irradiation the production of power production decreases – with 1°C nearly 1% less power production. So we had the idea to use the heat from the photovoltaik-panel and cool down the panel using the heat for other things.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At the end of our studies and developement we had a module with two components in one frame – the Photovoltaik-panel and a so called „thermal element“ on the backside.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At the end of our studies and developement we had a module with two components in one frame – the Photovoltaik-panel and a so called „thermal element“ on the backside.</a:t>
            </a:r>
          </a:p>
        </p:txBody>
      </p:sp>
    </p:spTree>
    <p:extLst>
      <p:ext uri="{BB962C8B-B14F-4D97-AF65-F5344CB8AC3E}">
        <p14:creationId xmlns:p14="http://schemas.microsoft.com/office/powerpoint/2010/main" val="2159653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t>Our first solution was to make an offer to upgrade the normal solarthermal plants we have in Germany and Mediterranean area. Only in Germany have more than 2,5 mio. installations of these so called flat-collectors and more than 50 mio in the mediterranean.</a:t>
            </a:r>
          </a:p>
          <a:p>
            <a: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r>
              <a:t>In some areas in the mediterranean we had some small villages, which are not connected with the public power grid, e.g. small islands. Today in most cases the electric power ist produced by diesel gen-sets.</a:t>
            </a:r>
          </a:p>
          <a:p>
            <a:endParaRPr/>
          </a:p>
          <a:p>
            <a:r>
              <a:t>We want to offer a „renewable“ solution and developed an application with two up to six of our hybrid collectors with a battery inverter were radio, tv, cooking machines, light and others can by directly pluged in.</a:t>
            </a:r>
          </a:p>
          <a:p>
            <a:endParaRPr/>
          </a:p>
          <a:p>
            <a:r>
              <a:t>And in most of  these areas we have a have a problem with clean and sterile water. So we integrated a purifier, which is operating with ultra-violet light in the system and with a small consumption of solar power, which is produced by the same system. </a:t>
            </a:r>
          </a:p>
          <a:p>
            <a:endParaRPr/>
          </a:p>
          <a:p>
            <a:r>
              <a:t>Last week we installed our first of these systems in Haiphong and you have a look on the purifier during our breaks. </a:t>
            </a: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Our next goal was to offer a solution for single homes to heat them, producing hot water and min. 80% of the annual electric consumption to our clients from the increasing energy costs, give them more stability in the cost-calculation of their housholds and give them more and more energy autonomy. </a:t>
            </a:r>
          </a:p>
          <a:p>
            <a:endParaRPr/>
          </a:p>
          <a:p>
            <a:r>
              <a:t>So we had to develope a heat-storage to store the heat from the hot periods of the year to charge a heat-pump in the cooler periods.</a:t>
            </a:r>
          </a:p>
          <a:p>
            <a:endParaRPr/>
          </a:p>
          <a:p>
            <a:r>
              <a:t>And after this  - and our first demonstrtion-project we launch at the end of the year we level up this solution for the installation in apartment houses.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xfrm>
            <a:off x="381000" y="685800"/>
            <a:ext cx="6096000" cy="3429000"/>
          </a:xfrm>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r>
              <a:rPr dirty="0"/>
              <a:t>Here you can see the hybrid energy plant on the roof of a single house – which was our first installation in 2015.</a:t>
            </a:r>
          </a:p>
          <a:p>
            <a:endParaRPr dirty="0"/>
          </a:p>
          <a:p>
            <a:r>
              <a:rPr dirty="0"/>
              <a:t>An on the right you see a apartment house in eastern Germany with a </a:t>
            </a:r>
            <a:r>
              <a:rPr dirty="0" err="1"/>
              <a:t>pv</a:t>
            </a:r>
            <a:r>
              <a:rPr dirty="0"/>
              <a:t>-plant on the roof of 30 </a:t>
            </a:r>
            <a:r>
              <a:rPr dirty="0" err="1"/>
              <a:t>kWp</a:t>
            </a:r>
            <a:r>
              <a:rPr dirty="0"/>
              <a:t> and we can split these into 10 small hybrid plants of 3 </a:t>
            </a:r>
            <a:r>
              <a:rPr dirty="0" err="1"/>
              <a:t>kWp</a:t>
            </a:r>
            <a:r>
              <a:rPr dirty="0"/>
              <a:t> for each apartment and upgrade them with our hybrid collectors to heat the apartments.</a:t>
            </a:r>
          </a:p>
          <a:p>
            <a:endParaRPr dirty="0"/>
          </a:p>
          <a:p>
            <a:r>
              <a:rPr dirty="0"/>
              <a:t>And all this is 100% free of emission.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folie">
    <p:spTree>
      <p:nvGrpSpPr>
        <p:cNvPr id="1" name=""/>
        <p:cNvGrpSpPr/>
        <p:nvPr/>
      </p:nvGrpSpPr>
      <p:grpSpPr>
        <a:xfrm>
          <a:off x="0" y="0"/>
          <a:ext cx="0" cy="0"/>
          <a:chOff x="0" y="0"/>
          <a:chExt cx="0" cy="0"/>
        </a:xfrm>
      </p:grpSpPr>
      <p:sp>
        <p:nvSpPr>
          <p:cNvPr id="1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104" name="Titeltext"/>
          <p:cNvSpPr txBox="1">
            <a:spLocks noGrp="1"/>
          </p:cNvSpPr>
          <p:nvPr>
            <p:ph type="title"/>
          </p:nvPr>
        </p:nvSpPr>
        <p:spPr>
          <a:xfrm>
            <a:off x="838200" y="365125"/>
            <a:ext cx="10515600" cy="1325563"/>
          </a:xfrm>
          <a:prstGeom prst="rect">
            <a:avLst/>
          </a:prstGeom>
        </p:spPr>
        <p:txBody>
          <a:bodyPr/>
          <a:lstStyle/>
          <a:p>
            <a:r>
              <a:t>Titeltext</a:t>
            </a:r>
          </a:p>
        </p:txBody>
      </p:sp>
      <p:sp>
        <p:nvSpPr>
          <p:cNvPr id="105" name="Textebene 1…"/>
          <p:cNvSpPr txBox="1">
            <a:spLocks noGrp="1"/>
          </p:cNvSpPr>
          <p:nvPr>
            <p:ph type="body" idx="1"/>
          </p:nvPr>
        </p:nvSpPr>
        <p:spPr>
          <a:xfrm>
            <a:off x="838200" y="1825625"/>
            <a:ext cx="10515600" cy="4351338"/>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06"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Abschnitts-&#10;überschrift">
    <p:spTree>
      <p:nvGrpSpPr>
        <p:cNvPr id="1" name=""/>
        <p:cNvGrpSpPr/>
        <p:nvPr/>
      </p:nvGrpSpPr>
      <p:grpSpPr>
        <a:xfrm>
          <a:off x="0" y="0"/>
          <a:ext cx="0" cy="0"/>
          <a:chOff x="0" y="0"/>
          <a:chExt cx="0" cy="0"/>
        </a:xfrm>
      </p:grpSpPr>
      <p:sp>
        <p:nvSpPr>
          <p:cNvPr id="113" name="Titeltext"/>
          <p:cNvSpPr txBox="1">
            <a:spLocks noGrp="1"/>
          </p:cNvSpPr>
          <p:nvPr>
            <p:ph type="title"/>
          </p:nvPr>
        </p:nvSpPr>
        <p:spPr>
          <a:xfrm>
            <a:off x="831850" y="1709738"/>
            <a:ext cx="10515600" cy="2852737"/>
          </a:xfrm>
          <a:prstGeom prst="rect">
            <a:avLst/>
          </a:prstGeom>
        </p:spPr>
        <p:txBody>
          <a:bodyPr anchor="b"/>
          <a:lstStyle>
            <a:lvl1pPr>
              <a:defRPr sz="6000"/>
            </a:lvl1pPr>
          </a:lstStyle>
          <a:p>
            <a:r>
              <a:t>Titeltext</a:t>
            </a:r>
          </a:p>
        </p:txBody>
      </p:sp>
      <p:sp>
        <p:nvSpPr>
          <p:cNvPr id="114" name="Textebene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Textebene 1</a:t>
            </a:r>
          </a:p>
          <a:p>
            <a:pPr lvl="1"/>
            <a:r>
              <a:t>Textebene 2</a:t>
            </a:r>
          </a:p>
          <a:p>
            <a:pPr lvl="2"/>
            <a:r>
              <a:t>Textebene 3</a:t>
            </a:r>
          </a:p>
          <a:p>
            <a:pPr lvl="3"/>
            <a:r>
              <a:t>Textebene 4</a:t>
            </a:r>
          </a:p>
          <a:p>
            <a:pPr lvl="4"/>
            <a:r>
              <a:t>Textebene 5</a:t>
            </a:r>
          </a:p>
        </p:txBody>
      </p:sp>
      <p:sp>
        <p:nvSpPr>
          <p:cNvPr id="115"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Zwei Inhalte">
    <p:spTree>
      <p:nvGrpSpPr>
        <p:cNvPr id="1" name=""/>
        <p:cNvGrpSpPr/>
        <p:nvPr/>
      </p:nvGrpSpPr>
      <p:grpSpPr>
        <a:xfrm>
          <a:off x="0" y="0"/>
          <a:ext cx="0" cy="0"/>
          <a:chOff x="0" y="0"/>
          <a:chExt cx="0" cy="0"/>
        </a:xfrm>
      </p:grpSpPr>
      <p:sp>
        <p:nvSpPr>
          <p:cNvPr id="122" name="Titeltext"/>
          <p:cNvSpPr txBox="1">
            <a:spLocks noGrp="1"/>
          </p:cNvSpPr>
          <p:nvPr>
            <p:ph type="title"/>
          </p:nvPr>
        </p:nvSpPr>
        <p:spPr>
          <a:xfrm>
            <a:off x="838200" y="365125"/>
            <a:ext cx="10515600" cy="1325563"/>
          </a:xfrm>
          <a:prstGeom prst="rect">
            <a:avLst/>
          </a:prstGeom>
        </p:spPr>
        <p:txBody>
          <a:bodyPr/>
          <a:lstStyle/>
          <a:p>
            <a:r>
              <a:t>Titeltext</a:t>
            </a:r>
          </a:p>
        </p:txBody>
      </p:sp>
      <p:sp>
        <p:nvSpPr>
          <p:cNvPr id="123" name="Textebene 1…"/>
          <p:cNvSpPr txBox="1">
            <a:spLocks noGrp="1"/>
          </p:cNvSpPr>
          <p:nvPr>
            <p:ph type="body" sz="half" idx="1"/>
          </p:nvPr>
        </p:nvSpPr>
        <p:spPr>
          <a:xfrm>
            <a:off x="838200" y="1825625"/>
            <a:ext cx="5181600" cy="4351338"/>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24"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Vergleich">
    <p:spTree>
      <p:nvGrpSpPr>
        <p:cNvPr id="1" name=""/>
        <p:cNvGrpSpPr/>
        <p:nvPr/>
      </p:nvGrpSpPr>
      <p:grpSpPr>
        <a:xfrm>
          <a:off x="0" y="0"/>
          <a:ext cx="0" cy="0"/>
          <a:chOff x="0" y="0"/>
          <a:chExt cx="0" cy="0"/>
        </a:xfrm>
      </p:grpSpPr>
      <p:sp>
        <p:nvSpPr>
          <p:cNvPr id="131" name="Titeltext"/>
          <p:cNvSpPr txBox="1">
            <a:spLocks noGrp="1"/>
          </p:cNvSpPr>
          <p:nvPr>
            <p:ph type="title"/>
          </p:nvPr>
        </p:nvSpPr>
        <p:spPr>
          <a:xfrm>
            <a:off x="839787" y="365125"/>
            <a:ext cx="10515601" cy="1325563"/>
          </a:xfrm>
          <a:prstGeom prst="rect">
            <a:avLst/>
          </a:prstGeom>
        </p:spPr>
        <p:txBody>
          <a:bodyPr/>
          <a:lstStyle/>
          <a:p>
            <a:r>
              <a:t>Titeltext</a:t>
            </a:r>
          </a:p>
        </p:txBody>
      </p:sp>
      <p:sp>
        <p:nvSpPr>
          <p:cNvPr id="132" name="Textebene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Textebene 1</a:t>
            </a:r>
          </a:p>
          <a:p>
            <a:pPr lvl="1"/>
            <a:r>
              <a:t>Textebene 2</a:t>
            </a:r>
          </a:p>
          <a:p>
            <a:pPr lvl="2"/>
            <a:r>
              <a:t>Textebene 3</a:t>
            </a:r>
          </a:p>
          <a:p>
            <a:pPr lvl="3"/>
            <a:r>
              <a:t>Textebene 4</a:t>
            </a:r>
          </a:p>
          <a:p>
            <a:pPr lvl="4"/>
            <a:r>
              <a:t>Textebene 5</a:t>
            </a:r>
          </a:p>
        </p:txBody>
      </p:sp>
      <p:sp>
        <p:nvSpPr>
          <p:cNvPr id="133" name="Textplatzhalt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134"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Nur Titel">
    <p:spTree>
      <p:nvGrpSpPr>
        <p:cNvPr id="1" name=""/>
        <p:cNvGrpSpPr/>
        <p:nvPr/>
      </p:nvGrpSpPr>
      <p:grpSpPr>
        <a:xfrm>
          <a:off x="0" y="0"/>
          <a:ext cx="0" cy="0"/>
          <a:chOff x="0" y="0"/>
          <a:chExt cx="0" cy="0"/>
        </a:xfrm>
      </p:grpSpPr>
      <p:sp>
        <p:nvSpPr>
          <p:cNvPr id="141" name="Titeltext"/>
          <p:cNvSpPr txBox="1">
            <a:spLocks noGrp="1"/>
          </p:cNvSpPr>
          <p:nvPr>
            <p:ph type="title"/>
          </p:nvPr>
        </p:nvSpPr>
        <p:spPr>
          <a:xfrm>
            <a:off x="838200" y="365125"/>
            <a:ext cx="10515600" cy="1325563"/>
          </a:xfrm>
          <a:prstGeom prst="rect">
            <a:avLst/>
          </a:prstGeom>
        </p:spPr>
        <p:txBody>
          <a:bodyPr/>
          <a:lstStyle/>
          <a:p>
            <a:r>
              <a:t>Titeltext</a:t>
            </a:r>
          </a:p>
        </p:txBody>
      </p:sp>
      <p:sp>
        <p:nvSpPr>
          <p:cNvPr id="142"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sp>
        <p:nvSpPr>
          <p:cNvPr id="149"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Inhalt mit Überschrift">
    <p:spTree>
      <p:nvGrpSpPr>
        <p:cNvPr id="1" name=""/>
        <p:cNvGrpSpPr/>
        <p:nvPr/>
      </p:nvGrpSpPr>
      <p:grpSpPr>
        <a:xfrm>
          <a:off x="0" y="0"/>
          <a:ext cx="0" cy="0"/>
          <a:chOff x="0" y="0"/>
          <a:chExt cx="0" cy="0"/>
        </a:xfrm>
      </p:grpSpPr>
      <p:sp>
        <p:nvSpPr>
          <p:cNvPr id="156" name="Titeltext"/>
          <p:cNvSpPr txBox="1">
            <a:spLocks noGrp="1"/>
          </p:cNvSpPr>
          <p:nvPr>
            <p:ph type="title"/>
          </p:nvPr>
        </p:nvSpPr>
        <p:spPr>
          <a:xfrm>
            <a:off x="839787" y="457200"/>
            <a:ext cx="3932239" cy="1600200"/>
          </a:xfrm>
          <a:prstGeom prst="rect">
            <a:avLst/>
          </a:prstGeom>
        </p:spPr>
        <p:txBody>
          <a:bodyPr anchor="b"/>
          <a:lstStyle>
            <a:lvl1pPr>
              <a:defRPr sz="3200"/>
            </a:lvl1pPr>
          </a:lstStyle>
          <a:p>
            <a:r>
              <a:t>Titeltext</a:t>
            </a:r>
          </a:p>
        </p:txBody>
      </p:sp>
      <p:sp>
        <p:nvSpPr>
          <p:cNvPr id="157" name="Textebene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Textebene 1</a:t>
            </a:r>
          </a:p>
          <a:p>
            <a:pPr lvl="1"/>
            <a:r>
              <a:t>Textebene 2</a:t>
            </a:r>
          </a:p>
          <a:p>
            <a:pPr lvl="2"/>
            <a:r>
              <a:t>Textebene 3</a:t>
            </a:r>
          </a:p>
          <a:p>
            <a:pPr lvl="3"/>
            <a:r>
              <a:t>Textebene 4</a:t>
            </a:r>
          </a:p>
          <a:p>
            <a:pPr lvl="4"/>
            <a:r>
              <a:t>Textebene 5</a:t>
            </a:r>
          </a:p>
        </p:txBody>
      </p:sp>
      <p:sp>
        <p:nvSpPr>
          <p:cNvPr id="158" name="Textplatzhalt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159"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ild mit Überschrift">
    <p:spTree>
      <p:nvGrpSpPr>
        <p:cNvPr id="1" name=""/>
        <p:cNvGrpSpPr/>
        <p:nvPr/>
      </p:nvGrpSpPr>
      <p:grpSpPr>
        <a:xfrm>
          <a:off x="0" y="0"/>
          <a:ext cx="0" cy="0"/>
          <a:chOff x="0" y="0"/>
          <a:chExt cx="0" cy="0"/>
        </a:xfrm>
      </p:grpSpPr>
      <p:sp>
        <p:nvSpPr>
          <p:cNvPr id="166" name="Titeltext"/>
          <p:cNvSpPr txBox="1">
            <a:spLocks noGrp="1"/>
          </p:cNvSpPr>
          <p:nvPr>
            <p:ph type="title"/>
          </p:nvPr>
        </p:nvSpPr>
        <p:spPr>
          <a:xfrm>
            <a:off x="839787" y="457200"/>
            <a:ext cx="3932239" cy="1600200"/>
          </a:xfrm>
          <a:prstGeom prst="rect">
            <a:avLst/>
          </a:prstGeom>
        </p:spPr>
        <p:txBody>
          <a:bodyPr anchor="b"/>
          <a:lstStyle>
            <a:lvl1pPr>
              <a:defRPr sz="3200"/>
            </a:lvl1pPr>
          </a:lstStyle>
          <a:p>
            <a:r>
              <a:t>Titeltext</a:t>
            </a:r>
          </a:p>
        </p:txBody>
      </p:sp>
      <p:sp>
        <p:nvSpPr>
          <p:cNvPr id="167" name="Bildplatzhalt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168" name="Textebene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Textebene 1</a:t>
            </a:r>
          </a:p>
          <a:p>
            <a:pPr lvl="1"/>
            <a:r>
              <a:t>Textebene 2</a:t>
            </a:r>
          </a:p>
          <a:p>
            <a:pPr lvl="2"/>
            <a:r>
              <a:t>Textebene 3</a:t>
            </a:r>
          </a:p>
          <a:p>
            <a:pPr lvl="3"/>
            <a:r>
              <a:t>Textebene 4</a:t>
            </a:r>
          </a:p>
          <a:p>
            <a:pPr lvl="4"/>
            <a:r>
              <a:t>Textebene 5</a:t>
            </a:r>
          </a:p>
        </p:txBody>
      </p:sp>
      <p:sp>
        <p:nvSpPr>
          <p:cNvPr id="169"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176" name="Titel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Titeltext</a:t>
            </a:r>
          </a:p>
        </p:txBody>
      </p:sp>
      <p:sp>
        <p:nvSpPr>
          <p:cNvPr id="177" name="Textebene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Textebene 1</a:t>
            </a:r>
          </a:p>
          <a:p>
            <a:pPr lvl="1"/>
            <a:r>
              <a:t>Textebene 2</a:t>
            </a:r>
          </a:p>
          <a:p>
            <a:pPr lvl="2"/>
            <a:r>
              <a:t>Textebene 3</a:t>
            </a:r>
          </a:p>
          <a:p>
            <a:pPr lvl="3"/>
            <a:r>
              <a:t>Textebene 4</a:t>
            </a:r>
          </a:p>
          <a:p>
            <a:pPr lvl="4"/>
            <a:r>
              <a:t>Textebene 5</a:t>
            </a:r>
          </a:p>
        </p:txBody>
      </p:sp>
      <p:sp>
        <p:nvSpPr>
          <p:cNvPr id="178"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185" name="Titeltext"/>
          <p:cNvSpPr txBox="1">
            <a:spLocks noGrp="1"/>
          </p:cNvSpPr>
          <p:nvPr>
            <p:ph type="title"/>
          </p:nvPr>
        </p:nvSpPr>
        <p:spPr>
          <a:xfrm>
            <a:off x="838200" y="365125"/>
            <a:ext cx="10515600" cy="1325563"/>
          </a:xfrm>
          <a:prstGeom prst="rect">
            <a:avLst/>
          </a:prstGeom>
        </p:spPr>
        <p:txBody>
          <a:bodyPr/>
          <a:lstStyle/>
          <a:p>
            <a:r>
              <a:t>Titeltext</a:t>
            </a:r>
          </a:p>
        </p:txBody>
      </p:sp>
      <p:sp>
        <p:nvSpPr>
          <p:cNvPr id="186" name="Textebene 1…"/>
          <p:cNvSpPr txBox="1">
            <a:spLocks noGrp="1"/>
          </p:cNvSpPr>
          <p:nvPr>
            <p:ph type="body" idx="1"/>
          </p:nvPr>
        </p:nvSpPr>
        <p:spPr>
          <a:xfrm>
            <a:off x="838200" y="1825625"/>
            <a:ext cx="10515600" cy="4351338"/>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87"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26" name="Grafik 7" descr="Grafik 7"/>
          <p:cNvPicPr>
            <a:picLocks noChangeAspect="1"/>
          </p:cNvPicPr>
          <p:nvPr/>
        </p:nvPicPr>
        <p:blipFill>
          <a:blip r:embed="rId2"/>
          <a:srcRect l="3808" r="67543"/>
          <a:stretch>
            <a:fillRect/>
          </a:stretch>
        </p:blipFill>
        <p:spPr>
          <a:xfrm>
            <a:off x="0" y="0"/>
            <a:ext cx="2947168" cy="6858000"/>
          </a:xfrm>
          <a:prstGeom prst="rect">
            <a:avLst/>
          </a:prstGeom>
          <a:ln w="12700">
            <a:miter lim="400000"/>
          </a:ln>
        </p:spPr>
      </p:pic>
      <p:grpSp>
        <p:nvGrpSpPr>
          <p:cNvPr id="29" name="Gruppieren 8"/>
          <p:cNvGrpSpPr/>
          <p:nvPr/>
        </p:nvGrpSpPr>
        <p:grpSpPr>
          <a:xfrm>
            <a:off x="1693984" y="-225831"/>
            <a:ext cx="2495957" cy="2427616"/>
            <a:chOff x="0" y="0"/>
            <a:chExt cx="2495955" cy="2427615"/>
          </a:xfrm>
        </p:grpSpPr>
        <p:sp>
          <p:nvSpPr>
            <p:cNvPr id="27" name="Ellipse 9"/>
            <p:cNvSpPr/>
            <p:nvPr/>
          </p:nvSpPr>
          <p:spPr>
            <a:xfrm rot="17843828">
              <a:off x="329627" y="299414"/>
              <a:ext cx="1786463" cy="1828787"/>
            </a:xfrm>
            <a:prstGeom prst="ellipse">
              <a:avLst/>
            </a:prstGeom>
            <a:solidFill>
              <a:srgbClr val="FFDD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 name="Ellipse 10"/>
            <p:cNvSpPr/>
            <p:nvPr/>
          </p:nvSpPr>
          <p:spPr>
            <a:xfrm rot="17843828">
              <a:off x="453991" y="354786"/>
              <a:ext cx="1714681" cy="1779863"/>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pic>
        <p:nvPicPr>
          <p:cNvPr id="30" name="Grafik 11" descr="Grafik 11"/>
          <p:cNvPicPr>
            <a:picLocks noChangeAspect="1"/>
          </p:cNvPicPr>
          <p:nvPr/>
        </p:nvPicPr>
        <p:blipFill>
          <a:blip r:embed="rId3"/>
          <a:stretch>
            <a:fillRect/>
          </a:stretch>
        </p:blipFill>
        <p:spPr>
          <a:xfrm>
            <a:off x="2348039" y="730720"/>
            <a:ext cx="1243879" cy="497552"/>
          </a:xfrm>
          <a:prstGeom prst="rect">
            <a:avLst/>
          </a:prstGeom>
          <a:ln w="12700">
            <a:miter lim="400000"/>
          </a:ln>
        </p:spPr>
      </p:pic>
      <p:sp>
        <p:nvSpPr>
          <p:cNvPr id="31" name="Titeltext"/>
          <p:cNvSpPr txBox="1">
            <a:spLocks noGrp="1"/>
          </p:cNvSpPr>
          <p:nvPr>
            <p:ph type="title"/>
          </p:nvPr>
        </p:nvSpPr>
        <p:spPr>
          <a:xfrm>
            <a:off x="3952875" y="758419"/>
            <a:ext cx="6504986" cy="387799"/>
          </a:xfrm>
          <a:prstGeom prst="rect">
            <a:avLst/>
          </a:prstGeom>
        </p:spPr>
        <p:txBody>
          <a:bodyPr lIns="0" tIns="0" rIns="0" bIns="0" anchor="b"/>
          <a:lstStyle>
            <a:lvl1pPr>
              <a:defRPr sz="2800" b="1">
                <a:latin typeface="Verdana"/>
                <a:ea typeface="Verdana"/>
                <a:cs typeface="Verdana"/>
                <a:sym typeface="Verdana"/>
              </a:defRPr>
            </a:lvl1pPr>
          </a:lstStyle>
          <a:p>
            <a:r>
              <a:t>Titeltext</a:t>
            </a:r>
          </a:p>
        </p:txBody>
      </p:sp>
      <p:sp>
        <p:nvSpPr>
          <p:cNvPr id="32" name="Gerader Verbinder 14"/>
          <p:cNvSpPr/>
          <p:nvPr/>
        </p:nvSpPr>
        <p:spPr>
          <a:xfrm>
            <a:off x="3952875" y="1243012"/>
            <a:ext cx="8239126" cy="1"/>
          </a:xfrm>
          <a:prstGeom prst="line">
            <a:avLst/>
          </a:prstGeom>
          <a:ln w="3175">
            <a:solidFill>
              <a:srgbClr val="000000"/>
            </a:solidFill>
            <a:miter/>
          </a:ln>
        </p:spPr>
        <p:txBody>
          <a:bodyPr lIns="45719" rIns="45719"/>
          <a:lstStyle/>
          <a:p>
            <a:endParaRPr/>
          </a:p>
        </p:txBody>
      </p:sp>
      <p:sp>
        <p:nvSpPr>
          <p:cNvPr id="33" name="Rechteck 19"/>
          <p:cNvSpPr/>
          <p:nvPr/>
        </p:nvSpPr>
        <p:spPr>
          <a:xfrm>
            <a:off x="0" y="1828800"/>
            <a:ext cx="2947168" cy="5029200"/>
          </a:xfrm>
          <a:prstGeom prst="rect">
            <a:avLst/>
          </a:prstGeom>
          <a:gradFill>
            <a:gsLst>
              <a:gs pos="0">
                <a:srgbClr val="000000">
                  <a:alpha val="0"/>
                </a:srgbClr>
              </a:gs>
              <a:gs pos="100000">
                <a:srgbClr val="000000">
                  <a:alpha val="80000"/>
                </a:srgbClr>
              </a:gs>
            </a:gsLst>
            <a:lin ang="5400000"/>
          </a:gradFill>
          <a:ln w="12700">
            <a:miter lim="400000"/>
          </a:ln>
        </p:spPr>
        <p:txBody>
          <a:bodyPr lIns="45719" rIns="45719" anchor="ctr"/>
          <a:lstStyle/>
          <a:p>
            <a:pPr algn="ctr">
              <a:defRPr>
                <a:solidFill>
                  <a:srgbClr val="FFFFFF"/>
                </a:solidFill>
              </a:defRPr>
            </a:pPr>
            <a:endParaRPr/>
          </a:p>
        </p:txBody>
      </p:sp>
      <p:sp>
        <p:nvSpPr>
          <p:cNvPr id="34" name="Foliennummer"/>
          <p:cNvSpPr txBox="1">
            <a:spLocks noGrp="1"/>
          </p:cNvSpPr>
          <p:nvPr>
            <p:ph type="sldNum" sz="quarter" idx="2"/>
          </p:nvPr>
        </p:nvSpPr>
        <p:spPr>
          <a:xfrm>
            <a:off x="11614685" y="6397942"/>
            <a:ext cx="297916" cy="281941"/>
          </a:xfrm>
          <a:prstGeom prst="rect">
            <a:avLst/>
          </a:prstGeom>
        </p:spPr>
        <p:txBody>
          <a:bodyPr/>
          <a:lstStyle>
            <a:lvl1pPr>
              <a:defRPr>
                <a:solidFill>
                  <a:srgbClr val="000000"/>
                </a:solidFill>
                <a:latin typeface="Verdana"/>
                <a:ea typeface="Verdana"/>
                <a:cs typeface="Verdana"/>
                <a:sym typeface="Verdana"/>
              </a:defRPr>
            </a:lvl1p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Abschnitts-&#10;überschrift">
    <p:spTree>
      <p:nvGrpSpPr>
        <p:cNvPr id="1" name=""/>
        <p:cNvGrpSpPr/>
        <p:nvPr/>
      </p:nvGrpSpPr>
      <p:grpSpPr>
        <a:xfrm>
          <a:off x="0" y="0"/>
          <a:ext cx="0" cy="0"/>
          <a:chOff x="0" y="0"/>
          <a:chExt cx="0" cy="0"/>
        </a:xfrm>
      </p:grpSpPr>
      <p:sp>
        <p:nvSpPr>
          <p:cNvPr id="194" name="Titeltext"/>
          <p:cNvSpPr txBox="1">
            <a:spLocks noGrp="1"/>
          </p:cNvSpPr>
          <p:nvPr>
            <p:ph type="title"/>
          </p:nvPr>
        </p:nvSpPr>
        <p:spPr>
          <a:xfrm>
            <a:off x="831850" y="1709738"/>
            <a:ext cx="10515600" cy="2852737"/>
          </a:xfrm>
          <a:prstGeom prst="rect">
            <a:avLst/>
          </a:prstGeom>
        </p:spPr>
        <p:txBody>
          <a:bodyPr anchor="b"/>
          <a:lstStyle>
            <a:lvl1pPr>
              <a:defRPr sz="6000"/>
            </a:lvl1pPr>
          </a:lstStyle>
          <a:p>
            <a:r>
              <a:t>Titeltext</a:t>
            </a:r>
          </a:p>
        </p:txBody>
      </p:sp>
      <p:sp>
        <p:nvSpPr>
          <p:cNvPr id="195" name="Textebene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Textebene 1</a:t>
            </a:r>
          </a:p>
          <a:p>
            <a:pPr lvl="1"/>
            <a:r>
              <a:t>Textebene 2</a:t>
            </a:r>
          </a:p>
          <a:p>
            <a:pPr lvl="2"/>
            <a:r>
              <a:t>Textebene 3</a:t>
            </a:r>
          </a:p>
          <a:p>
            <a:pPr lvl="3"/>
            <a:r>
              <a:t>Textebene 4</a:t>
            </a:r>
          </a:p>
          <a:p>
            <a:pPr lvl="4"/>
            <a:r>
              <a:t>Textebene 5</a:t>
            </a:r>
          </a:p>
        </p:txBody>
      </p:sp>
      <p:sp>
        <p:nvSpPr>
          <p:cNvPr id="196"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Zwei Inhalte">
    <p:spTree>
      <p:nvGrpSpPr>
        <p:cNvPr id="1" name=""/>
        <p:cNvGrpSpPr/>
        <p:nvPr/>
      </p:nvGrpSpPr>
      <p:grpSpPr>
        <a:xfrm>
          <a:off x="0" y="0"/>
          <a:ext cx="0" cy="0"/>
          <a:chOff x="0" y="0"/>
          <a:chExt cx="0" cy="0"/>
        </a:xfrm>
      </p:grpSpPr>
      <p:sp>
        <p:nvSpPr>
          <p:cNvPr id="203" name="Titeltext"/>
          <p:cNvSpPr txBox="1">
            <a:spLocks noGrp="1"/>
          </p:cNvSpPr>
          <p:nvPr>
            <p:ph type="title"/>
          </p:nvPr>
        </p:nvSpPr>
        <p:spPr>
          <a:xfrm>
            <a:off x="838200" y="365125"/>
            <a:ext cx="10515600" cy="1325563"/>
          </a:xfrm>
          <a:prstGeom prst="rect">
            <a:avLst/>
          </a:prstGeom>
        </p:spPr>
        <p:txBody>
          <a:bodyPr/>
          <a:lstStyle/>
          <a:p>
            <a:r>
              <a:t>Titeltext</a:t>
            </a:r>
          </a:p>
        </p:txBody>
      </p:sp>
      <p:sp>
        <p:nvSpPr>
          <p:cNvPr id="204" name="Textebene 1…"/>
          <p:cNvSpPr txBox="1">
            <a:spLocks noGrp="1"/>
          </p:cNvSpPr>
          <p:nvPr>
            <p:ph type="body" sz="half" idx="1"/>
          </p:nvPr>
        </p:nvSpPr>
        <p:spPr>
          <a:xfrm>
            <a:off x="838200" y="1825625"/>
            <a:ext cx="5181600" cy="4351338"/>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05"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Vergleich">
    <p:spTree>
      <p:nvGrpSpPr>
        <p:cNvPr id="1" name=""/>
        <p:cNvGrpSpPr/>
        <p:nvPr/>
      </p:nvGrpSpPr>
      <p:grpSpPr>
        <a:xfrm>
          <a:off x="0" y="0"/>
          <a:ext cx="0" cy="0"/>
          <a:chOff x="0" y="0"/>
          <a:chExt cx="0" cy="0"/>
        </a:xfrm>
      </p:grpSpPr>
      <p:sp>
        <p:nvSpPr>
          <p:cNvPr id="212" name="Titeltext"/>
          <p:cNvSpPr txBox="1">
            <a:spLocks noGrp="1"/>
          </p:cNvSpPr>
          <p:nvPr>
            <p:ph type="title"/>
          </p:nvPr>
        </p:nvSpPr>
        <p:spPr>
          <a:xfrm>
            <a:off x="839787" y="365125"/>
            <a:ext cx="10515601" cy="1325563"/>
          </a:xfrm>
          <a:prstGeom prst="rect">
            <a:avLst/>
          </a:prstGeom>
        </p:spPr>
        <p:txBody>
          <a:bodyPr/>
          <a:lstStyle/>
          <a:p>
            <a:r>
              <a:t>Titeltext</a:t>
            </a:r>
          </a:p>
        </p:txBody>
      </p:sp>
      <p:sp>
        <p:nvSpPr>
          <p:cNvPr id="213" name="Textebene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Textebene 1</a:t>
            </a:r>
          </a:p>
          <a:p>
            <a:pPr lvl="1"/>
            <a:r>
              <a:t>Textebene 2</a:t>
            </a:r>
          </a:p>
          <a:p>
            <a:pPr lvl="2"/>
            <a:r>
              <a:t>Textebene 3</a:t>
            </a:r>
          </a:p>
          <a:p>
            <a:pPr lvl="3"/>
            <a:r>
              <a:t>Textebene 4</a:t>
            </a:r>
          </a:p>
          <a:p>
            <a:pPr lvl="4"/>
            <a:r>
              <a:t>Textebene 5</a:t>
            </a:r>
          </a:p>
        </p:txBody>
      </p:sp>
      <p:sp>
        <p:nvSpPr>
          <p:cNvPr id="214" name="Textplatzhalt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215"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Nur Titel">
    <p:spTree>
      <p:nvGrpSpPr>
        <p:cNvPr id="1" name=""/>
        <p:cNvGrpSpPr/>
        <p:nvPr/>
      </p:nvGrpSpPr>
      <p:grpSpPr>
        <a:xfrm>
          <a:off x="0" y="0"/>
          <a:ext cx="0" cy="0"/>
          <a:chOff x="0" y="0"/>
          <a:chExt cx="0" cy="0"/>
        </a:xfrm>
      </p:grpSpPr>
      <p:sp>
        <p:nvSpPr>
          <p:cNvPr id="222" name="Titeltext"/>
          <p:cNvSpPr txBox="1">
            <a:spLocks noGrp="1"/>
          </p:cNvSpPr>
          <p:nvPr>
            <p:ph type="title"/>
          </p:nvPr>
        </p:nvSpPr>
        <p:spPr>
          <a:xfrm>
            <a:off x="838200" y="365125"/>
            <a:ext cx="10515600" cy="1325563"/>
          </a:xfrm>
          <a:prstGeom prst="rect">
            <a:avLst/>
          </a:prstGeom>
        </p:spPr>
        <p:txBody>
          <a:bodyPr/>
          <a:lstStyle/>
          <a:p>
            <a:r>
              <a:t>Titeltext</a:t>
            </a:r>
          </a:p>
        </p:txBody>
      </p:sp>
      <p:sp>
        <p:nvSpPr>
          <p:cNvPr id="223"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sp>
        <p:nvSpPr>
          <p:cNvPr id="230"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Inhalt mit Überschrift">
    <p:spTree>
      <p:nvGrpSpPr>
        <p:cNvPr id="1" name=""/>
        <p:cNvGrpSpPr/>
        <p:nvPr/>
      </p:nvGrpSpPr>
      <p:grpSpPr>
        <a:xfrm>
          <a:off x="0" y="0"/>
          <a:ext cx="0" cy="0"/>
          <a:chOff x="0" y="0"/>
          <a:chExt cx="0" cy="0"/>
        </a:xfrm>
      </p:grpSpPr>
      <p:sp>
        <p:nvSpPr>
          <p:cNvPr id="237" name="Titeltext"/>
          <p:cNvSpPr txBox="1">
            <a:spLocks noGrp="1"/>
          </p:cNvSpPr>
          <p:nvPr>
            <p:ph type="title"/>
          </p:nvPr>
        </p:nvSpPr>
        <p:spPr>
          <a:xfrm>
            <a:off x="839787" y="457200"/>
            <a:ext cx="3932239" cy="1600200"/>
          </a:xfrm>
          <a:prstGeom prst="rect">
            <a:avLst/>
          </a:prstGeom>
        </p:spPr>
        <p:txBody>
          <a:bodyPr anchor="b"/>
          <a:lstStyle>
            <a:lvl1pPr>
              <a:defRPr sz="3200"/>
            </a:lvl1pPr>
          </a:lstStyle>
          <a:p>
            <a:r>
              <a:t>Titeltext</a:t>
            </a:r>
          </a:p>
        </p:txBody>
      </p:sp>
      <p:sp>
        <p:nvSpPr>
          <p:cNvPr id="238" name="Textebene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Textebene 1</a:t>
            </a:r>
          </a:p>
          <a:p>
            <a:pPr lvl="1"/>
            <a:r>
              <a:t>Textebene 2</a:t>
            </a:r>
          </a:p>
          <a:p>
            <a:pPr lvl="2"/>
            <a:r>
              <a:t>Textebene 3</a:t>
            </a:r>
          </a:p>
          <a:p>
            <a:pPr lvl="3"/>
            <a:r>
              <a:t>Textebene 4</a:t>
            </a:r>
          </a:p>
          <a:p>
            <a:pPr lvl="4"/>
            <a:r>
              <a:t>Textebene 5</a:t>
            </a:r>
          </a:p>
        </p:txBody>
      </p:sp>
      <p:sp>
        <p:nvSpPr>
          <p:cNvPr id="239" name="Textplatzhalt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240"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ild mit Überschrift">
    <p:spTree>
      <p:nvGrpSpPr>
        <p:cNvPr id="1" name=""/>
        <p:cNvGrpSpPr/>
        <p:nvPr/>
      </p:nvGrpSpPr>
      <p:grpSpPr>
        <a:xfrm>
          <a:off x="0" y="0"/>
          <a:ext cx="0" cy="0"/>
          <a:chOff x="0" y="0"/>
          <a:chExt cx="0" cy="0"/>
        </a:xfrm>
      </p:grpSpPr>
      <p:sp>
        <p:nvSpPr>
          <p:cNvPr id="247" name="Titeltext"/>
          <p:cNvSpPr txBox="1">
            <a:spLocks noGrp="1"/>
          </p:cNvSpPr>
          <p:nvPr>
            <p:ph type="title"/>
          </p:nvPr>
        </p:nvSpPr>
        <p:spPr>
          <a:xfrm>
            <a:off x="839787" y="457200"/>
            <a:ext cx="3932239" cy="1600200"/>
          </a:xfrm>
          <a:prstGeom prst="rect">
            <a:avLst/>
          </a:prstGeom>
        </p:spPr>
        <p:txBody>
          <a:bodyPr anchor="b"/>
          <a:lstStyle>
            <a:lvl1pPr>
              <a:defRPr sz="3200"/>
            </a:lvl1pPr>
          </a:lstStyle>
          <a:p>
            <a:r>
              <a:t>Titeltext</a:t>
            </a:r>
          </a:p>
        </p:txBody>
      </p:sp>
      <p:sp>
        <p:nvSpPr>
          <p:cNvPr id="248" name="Bildplatzhalt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249" name="Textebene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Textebene 1</a:t>
            </a:r>
          </a:p>
          <a:p>
            <a:pPr lvl="1"/>
            <a:r>
              <a:t>Textebene 2</a:t>
            </a:r>
          </a:p>
          <a:p>
            <a:pPr lvl="2"/>
            <a:r>
              <a:t>Textebene 3</a:t>
            </a:r>
          </a:p>
          <a:p>
            <a:pPr lvl="3"/>
            <a:r>
              <a:t>Textebene 4</a:t>
            </a:r>
          </a:p>
          <a:p>
            <a:pPr lvl="4"/>
            <a:r>
              <a:t>Textebene 5</a:t>
            </a:r>
          </a:p>
        </p:txBody>
      </p:sp>
      <p:sp>
        <p:nvSpPr>
          <p:cNvPr id="250"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Zwei Inhalte">
    <p:spTree>
      <p:nvGrpSpPr>
        <p:cNvPr id="1" name=""/>
        <p:cNvGrpSpPr/>
        <p:nvPr/>
      </p:nvGrpSpPr>
      <p:grpSpPr>
        <a:xfrm>
          <a:off x="0" y="0"/>
          <a:ext cx="0" cy="0"/>
          <a:chOff x="0" y="0"/>
          <a:chExt cx="0" cy="0"/>
        </a:xfrm>
      </p:grpSpPr>
      <p:sp>
        <p:nvSpPr>
          <p:cNvPr id="41" name="Titeltext"/>
          <p:cNvSpPr txBox="1">
            <a:spLocks noGrp="1"/>
          </p:cNvSpPr>
          <p:nvPr>
            <p:ph type="title"/>
          </p:nvPr>
        </p:nvSpPr>
        <p:spPr>
          <a:xfrm>
            <a:off x="838200" y="365125"/>
            <a:ext cx="10515600" cy="1325563"/>
          </a:xfrm>
          <a:prstGeom prst="rect">
            <a:avLst/>
          </a:prstGeom>
        </p:spPr>
        <p:txBody>
          <a:bodyPr/>
          <a:lstStyle/>
          <a:p>
            <a:r>
              <a:t>Titeltext</a:t>
            </a:r>
          </a:p>
        </p:txBody>
      </p:sp>
      <p:sp>
        <p:nvSpPr>
          <p:cNvPr id="42" name="Textebene 1…"/>
          <p:cNvSpPr txBox="1">
            <a:spLocks noGrp="1"/>
          </p:cNvSpPr>
          <p:nvPr>
            <p:ph type="body" sz="half" idx="1"/>
          </p:nvPr>
        </p:nvSpPr>
        <p:spPr>
          <a:xfrm>
            <a:off x="838200" y="1825625"/>
            <a:ext cx="5181600" cy="4351338"/>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43"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Vergleich">
    <p:spTree>
      <p:nvGrpSpPr>
        <p:cNvPr id="1" name=""/>
        <p:cNvGrpSpPr/>
        <p:nvPr/>
      </p:nvGrpSpPr>
      <p:grpSpPr>
        <a:xfrm>
          <a:off x="0" y="0"/>
          <a:ext cx="0" cy="0"/>
          <a:chOff x="0" y="0"/>
          <a:chExt cx="0" cy="0"/>
        </a:xfrm>
      </p:grpSpPr>
      <p:sp>
        <p:nvSpPr>
          <p:cNvPr id="50" name="Titeltext"/>
          <p:cNvSpPr txBox="1">
            <a:spLocks noGrp="1"/>
          </p:cNvSpPr>
          <p:nvPr>
            <p:ph type="title"/>
          </p:nvPr>
        </p:nvSpPr>
        <p:spPr>
          <a:xfrm>
            <a:off x="839787" y="365125"/>
            <a:ext cx="10515601" cy="1325563"/>
          </a:xfrm>
          <a:prstGeom prst="rect">
            <a:avLst/>
          </a:prstGeom>
        </p:spPr>
        <p:txBody>
          <a:bodyPr/>
          <a:lstStyle/>
          <a:p>
            <a:r>
              <a:t>Titeltext</a:t>
            </a:r>
          </a:p>
        </p:txBody>
      </p:sp>
      <p:sp>
        <p:nvSpPr>
          <p:cNvPr id="51" name="Textebene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Textebene 1</a:t>
            </a:r>
          </a:p>
          <a:p>
            <a:pPr lvl="1"/>
            <a:r>
              <a:t>Textebene 2</a:t>
            </a:r>
          </a:p>
          <a:p>
            <a:pPr lvl="2"/>
            <a:r>
              <a:t>Textebene 3</a:t>
            </a:r>
          </a:p>
          <a:p>
            <a:pPr lvl="3"/>
            <a:r>
              <a:t>Textebene 4</a:t>
            </a:r>
          </a:p>
          <a:p>
            <a:pPr lvl="4"/>
            <a:r>
              <a:t>Textebene 5</a:t>
            </a:r>
          </a:p>
        </p:txBody>
      </p:sp>
      <p:sp>
        <p:nvSpPr>
          <p:cNvPr id="52" name="Textplatzhalt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3"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Nur Titel">
    <p:spTree>
      <p:nvGrpSpPr>
        <p:cNvPr id="1" name=""/>
        <p:cNvGrpSpPr/>
        <p:nvPr/>
      </p:nvGrpSpPr>
      <p:grpSpPr>
        <a:xfrm>
          <a:off x="0" y="0"/>
          <a:ext cx="0" cy="0"/>
          <a:chOff x="0" y="0"/>
          <a:chExt cx="0" cy="0"/>
        </a:xfrm>
      </p:grpSpPr>
      <p:sp>
        <p:nvSpPr>
          <p:cNvPr id="60" name="Titeltext"/>
          <p:cNvSpPr txBox="1">
            <a:spLocks noGrp="1"/>
          </p:cNvSpPr>
          <p:nvPr>
            <p:ph type="title"/>
          </p:nvPr>
        </p:nvSpPr>
        <p:spPr>
          <a:xfrm>
            <a:off x="838200" y="365125"/>
            <a:ext cx="10515600" cy="1325563"/>
          </a:xfrm>
          <a:prstGeom prst="rect">
            <a:avLst/>
          </a:prstGeom>
        </p:spPr>
        <p:txBody>
          <a:bodyPr/>
          <a:lstStyle/>
          <a:p>
            <a:r>
              <a:t>Titeltext</a:t>
            </a:r>
          </a:p>
        </p:txBody>
      </p:sp>
      <p:sp>
        <p:nvSpPr>
          <p:cNvPr id="61"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sp>
        <p:nvSpPr>
          <p:cNvPr id="68"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Inhalt mit Überschrift">
    <p:spTree>
      <p:nvGrpSpPr>
        <p:cNvPr id="1" name=""/>
        <p:cNvGrpSpPr/>
        <p:nvPr/>
      </p:nvGrpSpPr>
      <p:grpSpPr>
        <a:xfrm>
          <a:off x="0" y="0"/>
          <a:ext cx="0" cy="0"/>
          <a:chOff x="0" y="0"/>
          <a:chExt cx="0" cy="0"/>
        </a:xfrm>
      </p:grpSpPr>
      <p:sp>
        <p:nvSpPr>
          <p:cNvPr id="75" name="Titeltext"/>
          <p:cNvSpPr txBox="1">
            <a:spLocks noGrp="1"/>
          </p:cNvSpPr>
          <p:nvPr>
            <p:ph type="title"/>
          </p:nvPr>
        </p:nvSpPr>
        <p:spPr>
          <a:xfrm>
            <a:off x="839787" y="457200"/>
            <a:ext cx="3932239" cy="1600200"/>
          </a:xfrm>
          <a:prstGeom prst="rect">
            <a:avLst/>
          </a:prstGeom>
        </p:spPr>
        <p:txBody>
          <a:bodyPr anchor="b"/>
          <a:lstStyle>
            <a:lvl1pPr>
              <a:defRPr sz="3200"/>
            </a:lvl1pPr>
          </a:lstStyle>
          <a:p>
            <a:r>
              <a:t>Titeltext</a:t>
            </a:r>
          </a:p>
        </p:txBody>
      </p:sp>
      <p:sp>
        <p:nvSpPr>
          <p:cNvPr id="76" name="Textebene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Textebene 1</a:t>
            </a:r>
          </a:p>
          <a:p>
            <a:pPr lvl="1"/>
            <a:r>
              <a:t>Textebene 2</a:t>
            </a:r>
          </a:p>
          <a:p>
            <a:pPr lvl="2"/>
            <a:r>
              <a:t>Textebene 3</a:t>
            </a:r>
          </a:p>
          <a:p>
            <a:pPr lvl="3"/>
            <a:r>
              <a:t>Textebene 4</a:t>
            </a:r>
          </a:p>
          <a:p>
            <a:pPr lvl="4"/>
            <a:r>
              <a:t>Textebene 5</a:t>
            </a:r>
          </a:p>
        </p:txBody>
      </p:sp>
      <p:sp>
        <p:nvSpPr>
          <p:cNvPr id="77" name="Textplatzhalt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8"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ild mit Überschrift">
    <p:spTree>
      <p:nvGrpSpPr>
        <p:cNvPr id="1" name=""/>
        <p:cNvGrpSpPr/>
        <p:nvPr/>
      </p:nvGrpSpPr>
      <p:grpSpPr>
        <a:xfrm>
          <a:off x="0" y="0"/>
          <a:ext cx="0" cy="0"/>
          <a:chOff x="0" y="0"/>
          <a:chExt cx="0" cy="0"/>
        </a:xfrm>
      </p:grpSpPr>
      <p:sp>
        <p:nvSpPr>
          <p:cNvPr id="85" name="Titeltext"/>
          <p:cNvSpPr txBox="1">
            <a:spLocks noGrp="1"/>
          </p:cNvSpPr>
          <p:nvPr>
            <p:ph type="title"/>
          </p:nvPr>
        </p:nvSpPr>
        <p:spPr>
          <a:xfrm>
            <a:off x="839787" y="457200"/>
            <a:ext cx="3932239" cy="1600200"/>
          </a:xfrm>
          <a:prstGeom prst="rect">
            <a:avLst/>
          </a:prstGeom>
        </p:spPr>
        <p:txBody>
          <a:bodyPr anchor="b"/>
          <a:lstStyle>
            <a:lvl1pPr>
              <a:defRPr sz="3200"/>
            </a:lvl1pPr>
          </a:lstStyle>
          <a:p>
            <a:r>
              <a:t>Titeltext</a:t>
            </a:r>
          </a:p>
        </p:txBody>
      </p:sp>
      <p:sp>
        <p:nvSpPr>
          <p:cNvPr id="86" name="Bildplatzhalt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7" name="Textebene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Textebene 1</a:t>
            </a:r>
          </a:p>
          <a:p>
            <a:pPr lvl="1"/>
            <a:r>
              <a:t>Textebene 2</a:t>
            </a:r>
          </a:p>
          <a:p>
            <a:pPr lvl="2"/>
            <a:r>
              <a:t>Textebene 3</a:t>
            </a:r>
          </a:p>
          <a:p>
            <a:pPr lvl="3"/>
            <a:r>
              <a:t>Textebene 4</a:t>
            </a:r>
          </a:p>
          <a:p>
            <a:pPr lvl="4"/>
            <a:r>
              <a:t>Textebene 5</a:t>
            </a:r>
          </a:p>
        </p:txBody>
      </p:sp>
      <p:sp>
        <p:nvSpPr>
          <p:cNvPr id="88"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95" name="Titel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Titeltext</a:t>
            </a:r>
          </a:p>
        </p:txBody>
      </p:sp>
      <p:sp>
        <p:nvSpPr>
          <p:cNvPr id="96" name="Textebene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Textebene 1</a:t>
            </a:r>
          </a:p>
          <a:p>
            <a:pPr lvl="1"/>
            <a:r>
              <a:t>Textebene 2</a:t>
            </a:r>
          </a:p>
          <a:p>
            <a:pPr lvl="2"/>
            <a:r>
              <a:t>Textebene 3</a:t>
            </a:r>
          </a:p>
          <a:p>
            <a:pPr lvl="3"/>
            <a:r>
              <a:t>Textebene 4</a:t>
            </a:r>
          </a:p>
          <a:p>
            <a:pPr lvl="4"/>
            <a:r>
              <a:t>Textebene 5</a:t>
            </a:r>
          </a:p>
        </p:txBody>
      </p:sp>
      <p:sp>
        <p:nvSpPr>
          <p:cNvPr id="97" name="Foliennumm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rafik 7" descr="Grafik 7"/>
          <p:cNvPicPr>
            <a:picLocks noChangeAspect="1"/>
          </p:cNvPicPr>
          <p:nvPr/>
        </p:nvPicPr>
        <p:blipFill>
          <a:blip r:embed="rId28"/>
          <a:srcRect l="3808"/>
          <a:stretch>
            <a:fillRect/>
          </a:stretch>
        </p:blipFill>
        <p:spPr>
          <a:xfrm>
            <a:off x="-1" y="0"/>
            <a:ext cx="9895261" cy="6858000"/>
          </a:xfrm>
          <a:prstGeom prst="rect">
            <a:avLst/>
          </a:prstGeom>
          <a:ln w="12700">
            <a:miter lim="400000"/>
          </a:ln>
        </p:spPr>
      </p:pic>
      <p:sp>
        <p:nvSpPr>
          <p:cNvPr id="3" name="Rechteck 14"/>
          <p:cNvSpPr/>
          <p:nvPr/>
        </p:nvSpPr>
        <p:spPr>
          <a:xfrm>
            <a:off x="0" y="1828800"/>
            <a:ext cx="9914550" cy="5029200"/>
          </a:xfrm>
          <a:prstGeom prst="rect">
            <a:avLst/>
          </a:prstGeom>
          <a:gradFill>
            <a:gsLst>
              <a:gs pos="0">
                <a:srgbClr val="000000">
                  <a:alpha val="0"/>
                </a:srgbClr>
              </a:gs>
              <a:gs pos="100000">
                <a:srgbClr val="000000">
                  <a:alpha val="80000"/>
                </a:srgbClr>
              </a:gs>
            </a:gsLst>
            <a:lin ang="5400000"/>
          </a:gradFill>
          <a:ln w="12700">
            <a:miter lim="400000"/>
          </a:ln>
        </p:spPr>
        <p:txBody>
          <a:bodyPr lIns="45719" rIns="45719" anchor="ctr"/>
          <a:lstStyle/>
          <a:p>
            <a:pPr algn="ctr">
              <a:defRPr>
                <a:solidFill>
                  <a:srgbClr val="FFFFFF"/>
                </a:solidFill>
              </a:defRPr>
            </a:pPr>
            <a:endParaRPr/>
          </a:p>
        </p:txBody>
      </p:sp>
      <p:grpSp>
        <p:nvGrpSpPr>
          <p:cNvPr id="6" name="Gruppieren 17"/>
          <p:cNvGrpSpPr/>
          <p:nvPr/>
        </p:nvGrpSpPr>
        <p:grpSpPr>
          <a:xfrm>
            <a:off x="4851400" y="914400"/>
            <a:ext cx="7340601" cy="5943602"/>
            <a:chOff x="0" y="0"/>
            <a:chExt cx="7340600" cy="5943600"/>
          </a:xfrm>
        </p:grpSpPr>
        <p:pic>
          <p:nvPicPr>
            <p:cNvPr id="4" name="Grafik 16" descr="Grafik 16"/>
            <p:cNvPicPr>
              <a:picLocks noChangeAspect="1"/>
            </p:cNvPicPr>
            <p:nvPr/>
          </p:nvPicPr>
          <p:blipFill>
            <a:blip r:embed="rId29"/>
            <a:srcRect b="18366"/>
            <a:stretch>
              <a:fillRect/>
            </a:stretch>
          </p:blipFill>
          <p:spPr>
            <a:xfrm>
              <a:off x="0" y="-1"/>
              <a:ext cx="7110477" cy="5943602"/>
            </a:xfrm>
            <a:prstGeom prst="rect">
              <a:avLst/>
            </a:prstGeom>
            <a:ln w="12700" cap="flat">
              <a:noFill/>
              <a:miter lim="400000"/>
            </a:ln>
            <a:effectLst/>
          </p:spPr>
        </p:pic>
        <p:pic>
          <p:nvPicPr>
            <p:cNvPr id="5" name="Grafik 15" descr="Grafik 15"/>
            <p:cNvPicPr>
              <a:picLocks noChangeAspect="1"/>
            </p:cNvPicPr>
            <p:nvPr/>
          </p:nvPicPr>
          <p:blipFill>
            <a:blip r:embed="rId30"/>
            <a:srcRect b="21783"/>
            <a:stretch>
              <a:fillRect/>
            </a:stretch>
          </p:blipFill>
          <p:spPr>
            <a:xfrm>
              <a:off x="217265" y="233734"/>
              <a:ext cx="7123336" cy="5709866"/>
            </a:xfrm>
            <a:prstGeom prst="rect">
              <a:avLst/>
            </a:prstGeom>
            <a:ln w="12700" cap="flat">
              <a:noFill/>
              <a:miter lim="400000"/>
            </a:ln>
            <a:effectLst/>
          </p:spPr>
        </p:pic>
      </p:grpSp>
      <p:pic>
        <p:nvPicPr>
          <p:cNvPr id="7" name="Grafik 10" descr="Grafik 10"/>
          <p:cNvPicPr>
            <a:picLocks noChangeAspect="1"/>
          </p:cNvPicPr>
          <p:nvPr/>
        </p:nvPicPr>
        <p:blipFill>
          <a:blip r:embed="rId31"/>
          <a:stretch>
            <a:fillRect/>
          </a:stretch>
        </p:blipFill>
        <p:spPr>
          <a:xfrm>
            <a:off x="6752874" y="2442067"/>
            <a:ext cx="3902502" cy="1561001"/>
          </a:xfrm>
          <a:prstGeom prst="rect">
            <a:avLst/>
          </a:prstGeom>
          <a:ln w="12700">
            <a:miter lim="400000"/>
          </a:ln>
        </p:spPr>
      </p:pic>
      <p:sp>
        <p:nvSpPr>
          <p:cNvPr id="8" name="Textfeld 11"/>
          <p:cNvSpPr txBox="1"/>
          <p:nvPr/>
        </p:nvSpPr>
        <p:spPr>
          <a:xfrm>
            <a:off x="5719452" y="4591651"/>
            <a:ext cx="5893145" cy="739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200" b="1">
                <a:solidFill>
                  <a:srgbClr val="0F3F93"/>
                </a:solidFill>
                <a:latin typeface="Verdana"/>
                <a:ea typeface="Verdana"/>
                <a:cs typeface="Verdana"/>
                <a:sym typeface="Verdana"/>
              </a:defRPr>
            </a:lvl1pPr>
          </a:lstStyle>
          <a:p>
            <a:r>
              <a:t>„Grüne Sachwerte“</a:t>
            </a:r>
          </a:p>
        </p:txBody>
      </p:sp>
      <p:sp>
        <p:nvSpPr>
          <p:cNvPr id="9" name="Textfeld 12"/>
          <p:cNvSpPr txBox="1"/>
          <p:nvPr/>
        </p:nvSpPr>
        <p:spPr>
          <a:xfrm>
            <a:off x="6381222" y="5400981"/>
            <a:ext cx="4569605" cy="85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2500">
                <a:latin typeface="Verdana"/>
                <a:ea typeface="Verdana"/>
                <a:cs typeface="Verdana"/>
                <a:sym typeface="Verdana"/>
              </a:defRPr>
            </a:pPr>
            <a:r>
              <a:t>Sicherung von wachsenden </a:t>
            </a:r>
            <a:br/>
            <a:r>
              <a:t>und langfristigen Erträgen</a:t>
            </a:r>
          </a:p>
        </p:txBody>
      </p:sp>
      <p:sp>
        <p:nvSpPr>
          <p:cNvPr id="10" name="Titel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Titeltext</a:t>
            </a:r>
          </a:p>
        </p:txBody>
      </p:sp>
      <p:sp>
        <p:nvSpPr>
          <p:cNvPr id="11" name="Textebene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Textebene 1</a:t>
            </a:r>
          </a:p>
          <a:p>
            <a:pPr lvl="1"/>
            <a:r>
              <a:t>Textebene 2</a:t>
            </a:r>
          </a:p>
          <a:p>
            <a:pPr lvl="2"/>
            <a:r>
              <a:t>Textebene 3</a:t>
            </a:r>
          </a:p>
          <a:p>
            <a:pPr lvl="3"/>
            <a:r>
              <a:t>Textebene 4</a:t>
            </a:r>
          </a:p>
          <a:p>
            <a:pPr lvl="4"/>
            <a:r>
              <a:t>Textebene 5</a:t>
            </a:r>
          </a:p>
        </p:txBody>
      </p:sp>
      <p:sp>
        <p:nvSpPr>
          <p:cNvPr id="12" name="Foliennumm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info@shessolar.de"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Foliennummernplatzhalter 3"/>
          <p:cNvSpPr txBox="1">
            <a:spLocks noGrp="1"/>
          </p:cNvSpPr>
          <p:nvPr>
            <p:ph type="sldNum" sz="quarter" idx="4294967295"/>
          </p:nvPr>
        </p:nvSpPr>
        <p:spPr>
          <a:xfrm>
            <a:off x="11711572" y="6397942"/>
            <a:ext cx="201028"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Verdana"/>
                <a:ea typeface="Verdana"/>
                <a:cs typeface="Verdana"/>
                <a:sym typeface="Verdana"/>
              </a:defRPr>
            </a:lvl1pPr>
          </a:lstStyle>
          <a:p>
            <a:fld id="{86CB4B4D-7CA3-9044-876B-883B54F8677D}" type="slidenum">
              <a:t>1</a:t>
            </a:fld>
            <a:endParaRPr/>
          </a:p>
        </p:txBody>
      </p:sp>
      <p:sp>
        <p:nvSpPr>
          <p:cNvPr id="260" name="Titel 1"/>
          <p:cNvSpPr txBox="1">
            <a:spLocks noGrp="1"/>
          </p:cNvSpPr>
          <p:nvPr>
            <p:ph type="title"/>
          </p:nvPr>
        </p:nvSpPr>
        <p:spPr>
          <a:xfrm>
            <a:off x="3952873" y="700545"/>
            <a:ext cx="6062558" cy="387799"/>
          </a:xfrm>
          <a:prstGeom prst="rect">
            <a:avLst/>
          </a:prstGeom>
        </p:spPr>
        <p:txBody>
          <a:bodyPr>
            <a:normAutofit/>
          </a:bodyPr>
          <a:lstStyle>
            <a:lvl1pPr defTabSz="850391">
              <a:defRPr sz="2604" b="0"/>
            </a:lvl1pPr>
          </a:lstStyle>
          <a:p>
            <a:r>
              <a:rPr sz="1840" b="1" dirty="0"/>
              <a:t>Got the best benefit from the sun</a:t>
            </a:r>
          </a:p>
        </p:txBody>
      </p:sp>
      <p:pic>
        <p:nvPicPr>
          <p:cNvPr id="261" name="Grafik 4" descr="Grafik 4"/>
          <p:cNvPicPr>
            <a:picLocks noChangeAspect="1"/>
          </p:cNvPicPr>
          <p:nvPr/>
        </p:nvPicPr>
        <p:blipFill>
          <a:blip r:embed="rId3"/>
          <a:stretch>
            <a:fillRect/>
          </a:stretch>
        </p:blipFill>
        <p:spPr>
          <a:xfrm>
            <a:off x="4151086" y="1912755"/>
            <a:ext cx="6625092" cy="2862445"/>
          </a:xfrm>
          <a:prstGeom prst="rect">
            <a:avLst/>
          </a:prstGeom>
          <a:ln w="12700">
            <a:miter lim="400000"/>
          </a:ln>
        </p:spPr>
      </p:pic>
      <p:sp>
        <p:nvSpPr>
          <p:cNvPr id="262" name="Textfeld 6"/>
          <p:cNvSpPr txBox="1"/>
          <p:nvPr/>
        </p:nvSpPr>
        <p:spPr>
          <a:xfrm>
            <a:off x="4243683" y="4986154"/>
            <a:ext cx="5698033"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latin typeface="Verdana"/>
                <a:ea typeface="Verdana"/>
                <a:cs typeface="Verdana"/>
                <a:sym typeface="Verdana"/>
              </a:defRPr>
            </a:pPr>
            <a:r>
              <a:rPr b="1" dirty="0">
                <a:solidFill>
                  <a:schemeClr val="accent1">
                    <a:lumMod val="50000"/>
                  </a:schemeClr>
                </a:solidFill>
              </a:rPr>
              <a:t>Everywhere were energy is needed!</a:t>
            </a:r>
            <a:endParaRPr lang="de-DE" b="1" dirty="0">
              <a:solidFill>
                <a:schemeClr val="accent1">
                  <a:lumMod val="50000"/>
                </a:schemeClr>
              </a:solidFill>
            </a:endParaRPr>
          </a:p>
          <a:p>
            <a:pPr>
              <a:defRPr>
                <a:latin typeface="Verdana"/>
                <a:ea typeface="Verdana"/>
                <a:cs typeface="Verdana"/>
                <a:sym typeface="Verdana"/>
              </a:defRPr>
            </a:pPr>
            <a:endParaRPr b="1" dirty="0">
              <a:solidFill>
                <a:schemeClr val="accent1">
                  <a:lumMod val="50000"/>
                </a:schemeClr>
              </a:solidFill>
            </a:endParaRPr>
          </a:p>
          <a:p>
            <a:pPr>
              <a:defRPr i="1">
                <a:latin typeface="Verdana"/>
                <a:ea typeface="Verdana"/>
                <a:cs typeface="Verdana"/>
                <a:sym typeface="Verdana"/>
              </a:defRPr>
            </a:pPr>
            <a:r>
              <a:rPr b="1" dirty="0">
                <a:solidFill>
                  <a:schemeClr val="accent1">
                    <a:lumMod val="50000"/>
                  </a:schemeClr>
                </a:solidFill>
              </a:rPr>
              <a:t>Ở </a:t>
            </a:r>
            <a:r>
              <a:rPr b="1" dirty="0" err="1">
                <a:solidFill>
                  <a:schemeClr val="accent1">
                    <a:lumMod val="50000"/>
                  </a:schemeClr>
                </a:solidFill>
              </a:rPr>
              <a:t>mọi</a:t>
            </a:r>
            <a:r>
              <a:rPr b="1" dirty="0">
                <a:solidFill>
                  <a:schemeClr val="accent1">
                    <a:lumMod val="50000"/>
                  </a:schemeClr>
                </a:solidFill>
              </a:rPr>
              <a:t> </a:t>
            </a:r>
            <a:r>
              <a:rPr b="1" dirty="0" err="1">
                <a:solidFill>
                  <a:schemeClr val="accent1">
                    <a:lumMod val="50000"/>
                  </a:schemeClr>
                </a:solidFill>
              </a:rPr>
              <a:t>nơi</a:t>
            </a:r>
            <a:r>
              <a:rPr b="1" dirty="0">
                <a:solidFill>
                  <a:schemeClr val="accent1">
                    <a:lumMod val="50000"/>
                  </a:schemeClr>
                </a:solidFill>
              </a:rPr>
              <a:t> </a:t>
            </a:r>
            <a:r>
              <a:rPr b="1" dirty="0" err="1">
                <a:solidFill>
                  <a:schemeClr val="accent1">
                    <a:lumMod val="50000"/>
                  </a:schemeClr>
                </a:solidFill>
              </a:rPr>
              <a:t>khi</a:t>
            </a:r>
            <a:r>
              <a:rPr b="1" dirty="0">
                <a:solidFill>
                  <a:schemeClr val="accent1">
                    <a:lumMod val="50000"/>
                  </a:schemeClr>
                </a:solidFill>
              </a:rPr>
              <a:t> </a:t>
            </a:r>
            <a:r>
              <a:rPr b="1" dirty="0" err="1">
                <a:solidFill>
                  <a:schemeClr val="accent1">
                    <a:lumMod val="50000"/>
                  </a:schemeClr>
                </a:solidFill>
              </a:rPr>
              <a:t>người</a:t>
            </a:r>
            <a:r>
              <a:rPr b="1" dirty="0">
                <a:solidFill>
                  <a:schemeClr val="accent1">
                    <a:lumMod val="50000"/>
                  </a:schemeClr>
                </a:solidFill>
              </a:rPr>
              <a:t> ta </a:t>
            </a:r>
            <a:r>
              <a:rPr b="1" dirty="0" err="1">
                <a:solidFill>
                  <a:schemeClr val="accent1">
                    <a:lumMod val="50000"/>
                  </a:schemeClr>
                </a:solidFill>
              </a:rPr>
              <a:t>cần</a:t>
            </a:r>
            <a:r>
              <a:rPr b="1" dirty="0">
                <a:solidFill>
                  <a:schemeClr val="accent1">
                    <a:lumMod val="50000"/>
                  </a:schemeClr>
                </a:solidFill>
              </a:rPr>
              <a:t> </a:t>
            </a:r>
            <a:r>
              <a:rPr b="1" dirty="0" err="1">
                <a:solidFill>
                  <a:schemeClr val="accent1">
                    <a:lumMod val="50000"/>
                  </a:schemeClr>
                </a:solidFill>
              </a:rPr>
              <a:t>đến</a:t>
            </a:r>
            <a:r>
              <a:rPr b="1" dirty="0">
                <a:solidFill>
                  <a:schemeClr val="accent1">
                    <a:lumMod val="50000"/>
                  </a:schemeClr>
                </a:solidFill>
              </a:rPr>
              <a:t> </a:t>
            </a:r>
            <a:r>
              <a:rPr b="1" dirty="0" err="1">
                <a:solidFill>
                  <a:schemeClr val="accent1">
                    <a:lumMod val="50000"/>
                  </a:schemeClr>
                </a:solidFill>
              </a:rPr>
              <a:t>năng</a:t>
            </a:r>
            <a:r>
              <a:rPr b="1" dirty="0">
                <a:solidFill>
                  <a:schemeClr val="accent1">
                    <a:lumMod val="50000"/>
                  </a:schemeClr>
                </a:solidFill>
              </a:rPr>
              <a:t> </a:t>
            </a:r>
            <a:r>
              <a:rPr b="1" dirty="0" err="1">
                <a:solidFill>
                  <a:schemeClr val="accent1">
                    <a:lumMod val="50000"/>
                  </a:schemeClr>
                </a:solidFill>
              </a:rPr>
              <a:t>lượng</a:t>
            </a:r>
            <a:r>
              <a:rPr dirty="0"/>
              <a:t>!</a:t>
            </a:r>
          </a:p>
        </p:txBody>
      </p:sp>
      <p:sp>
        <p:nvSpPr>
          <p:cNvPr id="263" name="Hưởng ứng hiệu quả nhất từ ánh nắng mặt trời"/>
          <p:cNvSpPr txBox="1"/>
          <p:nvPr/>
        </p:nvSpPr>
        <p:spPr>
          <a:xfrm>
            <a:off x="3990930" y="1377130"/>
            <a:ext cx="5824669"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i="1">
                <a:latin typeface="+mn-lt"/>
                <a:ea typeface="+mn-ea"/>
                <a:cs typeface="+mn-cs"/>
                <a:sym typeface="Arial"/>
              </a:defRPr>
            </a:lvl1pPr>
          </a:lstStyle>
          <a:p>
            <a:r>
              <a:rPr sz="2000" b="1" dirty="0" err="1">
                <a:solidFill>
                  <a:schemeClr val="accent1">
                    <a:lumMod val="50000"/>
                  </a:schemeClr>
                </a:solidFill>
              </a:rPr>
              <a:t>Hưởng</a:t>
            </a:r>
            <a:r>
              <a:rPr sz="2000" b="1" dirty="0">
                <a:solidFill>
                  <a:schemeClr val="accent1">
                    <a:lumMod val="50000"/>
                  </a:schemeClr>
                </a:solidFill>
              </a:rPr>
              <a:t> </a:t>
            </a:r>
            <a:r>
              <a:rPr sz="2000" b="1" dirty="0" err="1">
                <a:solidFill>
                  <a:schemeClr val="accent1">
                    <a:lumMod val="50000"/>
                  </a:schemeClr>
                </a:solidFill>
              </a:rPr>
              <a:t>ứng</a:t>
            </a:r>
            <a:r>
              <a:rPr sz="2000" b="1" dirty="0">
                <a:solidFill>
                  <a:schemeClr val="accent1">
                    <a:lumMod val="50000"/>
                  </a:schemeClr>
                </a:solidFill>
              </a:rPr>
              <a:t> </a:t>
            </a:r>
            <a:r>
              <a:rPr sz="2000" b="1" dirty="0" err="1">
                <a:solidFill>
                  <a:schemeClr val="accent1">
                    <a:lumMod val="50000"/>
                  </a:schemeClr>
                </a:solidFill>
              </a:rPr>
              <a:t>hiệu</a:t>
            </a:r>
            <a:r>
              <a:rPr sz="2000" b="1" dirty="0">
                <a:solidFill>
                  <a:schemeClr val="accent1">
                    <a:lumMod val="50000"/>
                  </a:schemeClr>
                </a:solidFill>
              </a:rPr>
              <a:t> </a:t>
            </a:r>
            <a:r>
              <a:rPr sz="2000" b="1" dirty="0" err="1">
                <a:solidFill>
                  <a:schemeClr val="accent1">
                    <a:lumMod val="50000"/>
                  </a:schemeClr>
                </a:solidFill>
              </a:rPr>
              <a:t>quả</a:t>
            </a:r>
            <a:r>
              <a:rPr sz="2000" b="1" dirty="0">
                <a:solidFill>
                  <a:schemeClr val="accent1">
                    <a:lumMod val="50000"/>
                  </a:schemeClr>
                </a:solidFill>
              </a:rPr>
              <a:t> </a:t>
            </a:r>
            <a:r>
              <a:rPr sz="2000" b="1" dirty="0" err="1">
                <a:solidFill>
                  <a:schemeClr val="accent1">
                    <a:lumMod val="50000"/>
                  </a:schemeClr>
                </a:solidFill>
              </a:rPr>
              <a:t>nhất</a:t>
            </a:r>
            <a:r>
              <a:rPr sz="2000" b="1" dirty="0">
                <a:solidFill>
                  <a:schemeClr val="accent1">
                    <a:lumMod val="50000"/>
                  </a:schemeClr>
                </a:solidFill>
              </a:rPr>
              <a:t> </a:t>
            </a:r>
            <a:r>
              <a:rPr sz="2000" b="1" dirty="0" err="1">
                <a:solidFill>
                  <a:schemeClr val="accent1">
                    <a:lumMod val="50000"/>
                  </a:schemeClr>
                </a:solidFill>
              </a:rPr>
              <a:t>từ</a:t>
            </a:r>
            <a:r>
              <a:rPr sz="2000" b="1" dirty="0">
                <a:solidFill>
                  <a:schemeClr val="accent1">
                    <a:lumMod val="50000"/>
                  </a:schemeClr>
                </a:solidFill>
              </a:rPr>
              <a:t> </a:t>
            </a:r>
            <a:r>
              <a:rPr sz="2000" b="1" dirty="0" err="1">
                <a:solidFill>
                  <a:schemeClr val="accent1">
                    <a:lumMod val="50000"/>
                  </a:schemeClr>
                </a:solidFill>
              </a:rPr>
              <a:t>ánh</a:t>
            </a:r>
            <a:r>
              <a:rPr sz="2000" b="1" dirty="0">
                <a:solidFill>
                  <a:schemeClr val="accent1">
                    <a:lumMod val="50000"/>
                  </a:schemeClr>
                </a:solidFill>
              </a:rPr>
              <a:t> </a:t>
            </a:r>
            <a:r>
              <a:rPr sz="2000" b="1" dirty="0" err="1">
                <a:solidFill>
                  <a:schemeClr val="accent1">
                    <a:lumMod val="50000"/>
                  </a:schemeClr>
                </a:solidFill>
              </a:rPr>
              <a:t>nắng</a:t>
            </a:r>
            <a:r>
              <a:rPr sz="2000" b="1" dirty="0">
                <a:solidFill>
                  <a:schemeClr val="accent1">
                    <a:lumMod val="50000"/>
                  </a:schemeClr>
                </a:solidFill>
              </a:rPr>
              <a:t> </a:t>
            </a:r>
            <a:r>
              <a:rPr sz="2000" b="1" dirty="0" err="1">
                <a:solidFill>
                  <a:schemeClr val="accent1">
                    <a:lumMod val="50000"/>
                  </a:schemeClr>
                </a:solidFill>
              </a:rPr>
              <a:t>mặt</a:t>
            </a:r>
            <a:r>
              <a:rPr sz="2000" b="1" dirty="0">
                <a:solidFill>
                  <a:schemeClr val="accent1">
                    <a:lumMod val="50000"/>
                  </a:schemeClr>
                </a:solidFill>
              </a:rPr>
              <a:t> </a:t>
            </a:r>
            <a:r>
              <a:rPr sz="2000" b="1" dirty="0" err="1">
                <a:solidFill>
                  <a:schemeClr val="accent1">
                    <a:lumMod val="50000"/>
                  </a:schemeClr>
                </a:solidFill>
              </a:rPr>
              <a:t>trời</a:t>
            </a:r>
            <a:endParaRPr sz="2000" b="1" dirty="0">
              <a:solidFill>
                <a:schemeClr val="accent1">
                  <a:lumMod val="50000"/>
                </a:schemeClr>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Foliennummernplatzhalter 3"/>
          <p:cNvSpPr txBox="1">
            <a:spLocks noGrp="1"/>
          </p:cNvSpPr>
          <p:nvPr>
            <p:ph type="sldNum" sz="quarter" idx="4294967295"/>
          </p:nvPr>
        </p:nvSpPr>
        <p:spPr>
          <a:xfrm>
            <a:off x="11711572" y="6397942"/>
            <a:ext cx="201028"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Verdana"/>
                <a:ea typeface="Verdana"/>
                <a:cs typeface="Verdana"/>
                <a:sym typeface="Verdana"/>
              </a:defRPr>
            </a:lvl1pPr>
          </a:lstStyle>
          <a:p>
            <a:fld id="{86CB4B4D-7CA3-9044-876B-883B54F8677D}" type="slidenum">
              <a:t>10</a:t>
            </a:fld>
            <a:endParaRPr/>
          </a:p>
        </p:txBody>
      </p:sp>
      <p:sp>
        <p:nvSpPr>
          <p:cNvPr id="319" name="Titel 1"/>
          <p:cNvSpPr txBox="1">
            <a:spLocks noGrp="1"/>
          </p:cNvSpPr>
          <p:nvPr>
            <p:ph type="title"/>
          </p:nvPr>
        </p:nvSpPr>
        <p:spPr>
          <a:xfrm>
            <a:off x="3939504" y="611090"/>
            <a:ext cx="6816531" cy="423991"/>
          </a:xfrm>
          <a:prstGeom prst="rect">
            <a:avLst/>
          </a:prstGeom>
        </p:spPr>
        <p:txBody>
          <a:bodyPr>
            <a:normAutofit/>
          </a:bodyPr>
          <a:lstStyle>
            <a:lvl1pPr>
              <a:defRPr sz="2000" b="0"/>
            </a:lvl1pPr>
          </a:lstStyle>
          <a:p>
            <a:r>
              <a:rPr sz="1800" b="1" dirty="0"/>
              <a:t>Industry and Tourism/ </a:t>
            </a:r>
            <a:r>
              <a:rPr sz="1800" b="1" dirty="0" err="1"/>
              <a:t>Công</a:t>
            </a:r>
            <a:r>
              <a:rPr sz="1800" b="1" dirty="0"/>
              <a:t> </a:t>
            </a:r>
            <a:r>
              <a:rPr sz="1800" b="1" dirty="0" err="1"/>
              <a:t>nghiệp</a:t>
            </a:r>
            <a:r>
              <a:rPr sz="1800" b="1" dirty="0"/>
              <a:t> </a:t>
            </a:r>
            <a:r>
              <a:rPr sz="1800" b="1" dirty="0" err="1"/>
              <a:t>và</a:t>
            </a:r>
            <a:r>
              <a:rPr sz="1800" b="1" dirty="0"/>
              <a:t> du </a:t>
            </a:r>
            <a:r>
              <a:rPr sz="1800" b="1" dirty="0" err="1"/>
              <a:t>lịch</a:t>
            </a:r>
            <a:endParaRPr sz="1800" b="1" dirty="0"/>
          </a:p>
        </p:txBody>
      </p:sp>
      <p:sp>
        <p:nvSpPr>
          <p:cNvPr id="320" name="Textfeld 29"/>
          <p:cNvSpPr txBox="1"/>
          <p:nvPr/>
        </p:nvSpPr>
        <p:spPr>
          <a:xfrm>
            <a:off x="4259484" y="4975526"/>
            <a:ext cx="7396222"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400" b="1">
                <a:solidFill>
                  <a:srgbClr val="0F3F93"/>
                </a:solidFill>
                <a:latin typeface="Verdana"/>
                <a:ea typeface="Verdana"/>
                <a:cs typeface="Verdana"/>
                <a:sym typeface="Verdana"/>
              </a:defRPr>
            </a:pPr>
            <a:r>
              <a:rPr dirty="0">
                <a:solidFill>
                  <a:srgbClr val="00B050"/>
                </a:solidFill>
              </a:rPr>
              <a:t>USP</a:t>
            </a:r>
            <a:endParaRPr lang="de-DE" dirty="0">
              <a:solidFill>
                <a:srgbClr val="00B050"/>
              </a:solidFill>
            </a:endParaRPr>
          </a:p>
          <a:p>
            <a:pPr>
              <a:defRPr sz="1400" b="1">
                <a:solidFill>
                  <a:srgbClr val="0F3F93"/>
                </a:solidFill>
                <a:latin typeface="Verdana"/>
                <a:ea typeface="Verdana"/>
                <a:cs typeface="Verdana"/>
                <a:sym typeface="Verdana"/>
              </a:defRPr>
            </a:pPr>
            <a:endParaRPr dirty="0"/>
          </a:p>
          <a:p>
            <a:pPr marL="342900" indent="-342900">
              <a:buSzPct val="100000"/>
              <a:buAutoNum type="arabicPeriod"/>
              <a:defRPr sz="1400" b="1">
                <a:solidFill>
                  <a:srgbClr val="00B050"/>
                </a:solidFill>
                <a:latin typeface="Verdana"/>
                <a:ea typeface="Verdana"/>
                <a:cs typeface="Verdana"/>
                <a:sym typeface="Verdana"/>
              </a:defRPr>
            </a:pPr>
            <a:r>
              <a:rPr dirty="0"/>
              <a:t>peak-shaving of electric consumption/</a:t>
            </a:r>
            <a:r>
              <a:rPr i="1" dirty="0" err="1"/>
              <a:t>giải</a:t>
            </a:r>
            <a:r>
              <a:rPr i="1" dirty="0"/>
              <a:t> </a:t>
            </a:r>
            <a:r>
              <a:rPr i="1" dirty="0" err="1"/>
              <a:t>quyết</a:t>
            </a:r>
            <a:r>
              <a:rPr i="1" dirty="0"/>
              <a:t> </a:t>
            </a:r>
            <a:r>
              <a:rPr i="1" dirty="0" err="1"/>
              <a:t>mật</a:t>
            </a:r>
            <a:r>
              <a:rPr i="1" dirty="0"/>
              <a:t> </a:t>
            </a:r>
            <a:r>
              <a:rPr i="1" dirty="0" err="1"/>
              <a:t>độ</a:t>
            </a:r>
            <a:r>
              <a:rPr i="1" dirty="0"/>
              <a:t> </a:t>
            </a:r>
            <a:r>
              <a:rPr i="1" dirty="0" err="1"/>
              <a:t>tiêu</a:t>
            </a:r>
            <a:r>
              <a:rPr i="1" dirty="0"/>
              <a:t> </a:t>
            </a:r>
            <a:r>
              <a:rPr i="1" dirty="0" err="1"/>
              <a:t>thụ</a:t>
            </a:r>
            <a:r>
              <a:rPr i="1" dirty="0"/>
              <a:t> </a:t>
            </a:r>
            <a:r>
              <a:rPr i="1" dirty="0" err="1"/>
              <a:t>điện</a:t>
            </a:r>
            <a:endParaRPr lang="de-DE" i="1" dirty="0"/>
          </a:p>
          <a:p>
            <a:pPr marL="342900" indent="-342900">
              <a:buSzPct val="100000"/>
              <a:buAutoNum type="arabicPeriod"/>
              <a:defRPr sz="1400" b="1">
                <a:solidFill>
                  <a:srgbClr val="00B050"/>
                </a:solidFill>
                <a:latin typeface="Verdana"/>
                <a:ea typeface="Verdana"/>
                <a:cs typeface="Verdana"/>
                <a:sym typeface="Verdana"/>
              </a:defRPr>
            </a:pPr>
            <a:endParaRPr b="0" i="1" dirty="0"/>
          </a:p>
          <a:p>
            <a:pPr marL="342900" indent="-342900">
              <a:buSzPct val="100000"/>
              <a:buAutoNum type="arabicPeriod"/>
              <a:defRPr sz="1400" b="1">
                <a:solidFill>
                  <a:srgbClr val="00B050"/>
                </a:solidFill>
                <a:latin typeface="Verdana"/>
                <a:ea typeface="Verdana"/>
                <a:cs typeface="Verdana"/>
                <a:sym typeface="Verdana"/>
              </a:defRPr>
            </a:pPr>
            <a:r>
              <a:rPr dirty="0"/>
              <a:t>constant cost reduction/</a:t>
            </a:r>
            <a:r>
              <a:rPr b="1" i="1" dirty="0" err="1"/>
              <a:t>giảm</a:t>
            </a:r>
            <a:r>
              <a:rPr b="1" i="1" dirty="0"/>
              <a:t> chi </a:t>
            </a:r>
            <a:r>
              <a:rPr b="1" i="1" dirty="0" err="1"/>
              <a:t>phí</a:t>
            </a:r>
            <a:r>
              <a:rPr b="1" i="1" dirty="0"/>
              <a:t> </a:t>
            </a:r>
            <a:r>
              <a:rPr b="1" i="1" dirty="0" err="1"/>
              <a:t>lâu</a:t>
            </a:r>
            <a:r>
              <a:rPr b="1" i="1" dirty="0"/>
              <a:t> </a:t>
            </a:r>
            <a:r>
              <a:rPr b="1" i="1" dirty="0" err="1"/>
              <a:t>dài</a:t>
            </a:r>
            <a:endParaRPr lang="de-DE" b="1" i="1" dirty="0"/>
          </a:p>
          <a:p>
            <a:pPr marL="342900" indent="-342900">
              <a:buSzPct val="100000"/>
              <a:buAutoNum type="arabicPeriod"/>
              <a:defRPr sz="1400" b="1">
                <a:solidFill>
                  <a:srgbClr val="00B050"/>
                </a:solidFill>
                <a:latin typeface="Verdana"/>
                <a:ea typeface="Verdana"/>
                <a:cs typeface="Verdana"/>
                <a:sym typeface="Verdana"/>
              </a:defRPr>
            </a:pPr>
            <a:endParaRPr b="0" i="1" dirty="0"/>
          </a:p>
          <a:p>
            <a:pPr marL="342900" indent="-342900">
              <a:buSzPct val="100000"/>
              <a:buAutoNum type="arabicPeriod"/>
              <a:defRPr sz="1400" b="1">
                <a:solidFill>
                  <a:srgbClr val="00B050"/>
                </a:solidFill>
                <a:latin typeface="Verdana"/>
                <a:ea typeface="Verdana"/>
                <a:cs typeface="Verdana"/>
                <a:sym typeface="Verdana"/>
              </a:defRPr>
            </a:pPr>
            <a:r>
              <a:rPr dirty="0"/>
              <a:t>significant environment protection/</a:t>
            </a:r>
            <a:r>
              <a:rPr b="1" i="1" dirty="0" err="1"/>
              <a:t>bảo</a:t>
            </a:r>
            <a:r>
              <a:rPr b="1" i="1" dirty="0"/>
              <a:t> </a:t>
            </a:r>
            <a:r>
              <a:rPr b="1" i="1" dirty="0" err="1"/>
              <a:t>vệ</a:t>
            </a:r>
            <a:r>
              <a:rPr b="1" i="1" dirty="0"/>
              <a:t> </a:t>
            </a:r>
            <a:r>
              <a:rPr b="1" i="1" dirty="0" err="1"/>
              <a:t>môi</a:t>
            </a:r>
            <a:r>
              <a:rPr b="1" i="1" dirty="0"/>
              <a:t> </a:t>
            </a:r>
            <a:r>
              <a:rPr b="1" i="1" dirty="0" err="1"/>
              <a:t>trường</a:t>
            </a:r>
            <a:endParaRPr b="1" i="1" dirty="0"/>
          </a:p>
        </p:txBody>
      </p:sp>
      <p:pic>
        <p:nvPicPr>
          <p:cNvPr id="321" name="Grafik 7" descr="Grafik 7"/>
          <p:cNvPicPr>
            <a:picLocks noChangeAspect="1"/>
          </p:cNvPicPr>
          <p:nvPr/>
        </p:nvPicPr>
        <p:blipFill>
          <a:blip r:embed="rId3"/>
          <a:stretch>
            <a:fillRect/>
          </a:stretch>
        </p:blipFill>
        <p:spPr>
          <a:xfrm>
            <a:off x="3444231" y="1427877"/>
            <a:ext cx="4198515" cy="2635626"/>
          </a:xfrm>
          <a:prstGeom prst="rect">
            <a:avLst/>
          </a:prstGeom>
          <a:ln w="12700">
            <a:miter lim="400000"/>
          </a:ln>
        </p:spPr>
      </p:pic>
      <p:pic>
        <p:nvPicPr>
          <p:cNvPr id="322" name="Grafik 9" descr="Grafik 9"/>
          <p:cNvPicPr>
            <a:picLocks noChangeAspect="1"/>
          </p:cNvPicPr>
          <p:nvPr/>
        </p:nvPicPr>
        <p:blipFill>
          <a:blip r:embed="rId4"/>
          <a:stretch>
            <a:fillRect/>
          </a:stretch>
        </p:blipFill>
        <p:spPr>
          <a:xfrm>
            <a:off x="7629098" y="1437086"/>
            <a:ext cx="3957851" cy="2613811"/>
          </a:xfrm>
          <a:prstGeom prst="rect">
            <a:avLst/>
          </a:prstGeom>
          <a:ln w="12700">
            <a:miter lim="400000"/>
          </a:ln>
        </p:spPr>
      </p:pic>
      <p:sp>
        <p:nvSpPr>
          <p:cNvPr id="8" name="Textfeld 7">
            <a:extLst>
              <a:ext uri="{FF2B5EF4-FFF2-40B4-BE49-F238E27FC236}">
                <a16:creationId xmlns:a16="http://schemas.microsoft.com/office/drawing/2014/main" id="{3013999A-DAE9-47BB-A52C-662015282C78}"/>
              </a:ext>
            </a:extLst>
          </p:cNvPr>
          <p:cNvSpPr txBox="1"/>
          <p:nvPr/>
        </p:nvSpPr>
        <p:spPr>
          <a:xfrm>
            <a:off x="3332328" y="4178489"/>
            <a:ext cx="814975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vi-VN" b="1" dirty="0">
                <a:solidFill>
                  <a:schemeClr val="accent1">
                    <a:lumMod val="50000"/>
                  </a:schemeClr>
                </a:solidFill>
              </a:rPr>
              <a:t>power, heating and solar cooling</a:t>
            </a:r>
            <a:r>
              <a:rPr lang="de-DE" b="1" dirty="0">
                <a:solidFill>
                  <a:schemeClr val="accent1">
                    <a:lumMod val="50000"/>
                  </a:schemeClr>
                </a:solidFill>
              </a:rPr>
              <a:t> / </a:t>
            </a:r>
            <a:r>
              <a:rPr lang="vi-VN" b="1" i="1" dirty="0">
                <a:solidFill>
                  <a:schemeClr val="accent1">
                    <a:lumMod val="50000"/>
                  </a:schemeClr>
                </a:solidFill>
              </a:rPr>
              <a:t>điện, nhiệt và làm mát bằng năng lượng mặt trời</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Foliennummernplatzhalter 3"/>
          <p:cNvSpPr txBox="1">
            <a:spLocks noGrp="1"/>
          </p:cNvSpPr>
          <p:nvPr>
            <p:ph type="sldNum" sz="quarter" idx="4294967295"/>
          </p:nvPr>
        </p:nvSpPr>
        <p:spPr>
          <a:xfrm>
            <a:off x="11614685" y="6397942"/>
            <a:ext cx="297916"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Verdana"/>
                <a:ea typeface="Verdana"/>
                <a:cs typeface="Verdana"/>
                <a:sym typeface="Verdana"/>
              </a:defRPr>
            </a:lvl1pPr>
          </a:lstStyle>
          <a:p>
            <a:fld id="{86CB4B4D-7CA3-9044-876B-883B54F8677D}" type="slidenum">
              <a:t>11</a:t>
            </a:fld>
            <a:endParaRPr/>
          </a:p>
        </p:txBody>
      </p:sp>
      <p:sp>
        <p:nvSpPr>
          <p:cNvPr id="327" name="Titel 1"/>
          <p:cNvSpPr txBox="1">
            <a:spLocks noGrp="1"/>
          </p:cNvSpPr>
          <p:nvPr>
            <p:ph type="title"/>
          </p:nvPr>
        </p:nvSpPr>
        <p:spPr>
          <a:xfrm>
            <a:off x="3987597" y="707173"/>
            <a:ext cx="2236873" cy="373794"/>
          </a:xfrm>
          <a:prstGeom prst="rect">
            <a:avLst/>
          </a:prstGeom>
        </p:spPr>
        <p:txBody>
          <a:bodyPr/>
          <a:lstStyle>
            <a:lvl1pPr>
              <a:defRPr sz="2000" b="0"/>
            </a:lvl1pPr>
          </a:lstStyle>
          <a:p>
            <a:r>
              <a:rPr b="1" dirty="0"/>
              <a:t>Farm/</a:t>
            </a:r>
            <a:r>
              <a:rPr b="1" dirty="0" err="1"/>
              <a:t>nông</a:t>
            </a:r>
            <a:r>
              <a:rPr b="1" dirty="0"/>
              <a:t> </a:t>
            </a:r>
            <a:r>
              <a:rPr b="1" dirty="0" err="1"/>
              <a:t>trại</a:t>
            </a:r>
            <a:endParaRPr b="1" dirty="0"/>
          </a:p>
        </p:txBody>
      </p:sp>
      <p:sp>
        <p:nvSpPr>
          <p:cNvPr id="328" name="Textfeld 29"/>
          <p:cNvSpPr txBox="1"/>
          <p:nvPr/>
        </p:nvSpPr>
        <p:spPr>
          <a:xfrm>
            <a:off x="6485681" y="5072087"/>
            <a:ext cx="5378370"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400" b="1">
                <a:solidFill>
                  <a:srgbClr val="0F3F93"/>
                </a:solidFill>
                <a:latin typeface="Verdana"/>
                <a:ea typeface="Verdana"/>
                <a:cs typeface="Verdana"/>
                <a:sym typeface="Verdana"/>
              </a:defRPr>
            </a:pPr>
            <a:r>
              <a:rPr dirty="0">
                <a:solidFill>
                  <a:srgbClr val="00B050"/>
                </a:solidFill>
              </a:rPr>
              <a:t>USP:</a:t>
            </a:r>
          </a:p>
          <a:p>
            <a:pPr>
              <a:defRPr sz="1400" b="1">
                <a:solidFill>
                  <a:srgbClr val="0F3F93"/>
                </a:solidFill>
                <a:latin typeface="Verdana"/>
                <a:ea typeface="Verdana"/>
                <a:cs typeface="Verdana"/>
                <a:sym typeface="Verdana"/>
              </a:defRPr>
            </a:pPr>
            <a:endParaRPr dirty="0"/>
          </a:p>
          <a:p>
            <a:pPr marL="342900" indent="-342900">
              <a:buSzPct val="100000"/>
              <a:buAutoNum type="arabicPeriod"/>
              <a:defRPr sz="1400" b="1">
                <a:solidFill>
                  <a:srgbClr val="00B050"/>
                </a:solidFill>
                <a:latin typeface="Verdana"/>
                <a:ea typeface="Verdana"/>
                <a:cs typeface="Verdana"/>
                <a:sym typeface="Verdana"/>
              </a:defRPr>
            </a:pPr>
            <a:r>
              <a:rPr dirty="0"/>
              <a:t>sustainable profit by providing losses</a:t>
            </a:r>
            <a:endParaRPr lang="de-DE" dirty="0"/>
          </a:p>
          <a:p>
            <a:pPr>
              <a:buSzPct val="100000"/>
              <a:defRPr sz="1400" b="1">
                <a:solidFill>
                  <a:srgbClr val="00B050"/>
                </a:solidFill>
                <a:latin typeface="Verdana"/>
                <a:ea typeface="Verdana"/>
                <a:cs typeface="Verdana"/>
                <a:sym typeface="Verdana"/>
              </a:defRPr>
            </a:pPr>
            <a:r>
              <a:rPr lang="de-DE" dirty="0"/>
              <a:t>      </a:t>
            </a:r>
            <a:r>
              <a:rPr dirty="0" err="1"/>
              <a:t>lợi</a:t>
            </a:r>
            <a:r>
              <a:rPr dirty="0"/>
              <a:t> </a:t>
            </a:r>
            <a:r>
              <a:rPr dirty="0" err="1"/>
              <a:t>nhuận</a:t>
            </a:r>
            <a:r>
              <a:rPr dirty="0"/>
              <a:t> </a:t>
            </a:r>
            <a:r>
              <a:rPr dirty="0" err="1"/>
              <a:t>bền</a:t>
            </a:r>
            <a:r>
              <a:rPr dirty="0"/>
              <a:t> </a:t>
            </a:r>
            <a:r>
              <a:rPr dirty="0" err="1"/>
              <a:t>vững</a:t>
            </a:r>
            <a:r>
              <a:rPr dirty="0"/>
              <a:t> </a:t>
            </a:r>
            <a:r>
              <a:rPr dirty="0" err="1"/>
              <a:t>vì</a:t>
            </a:r>
            <a:r>
              <a:rPr dirty="0"/>
              <a:t> </a:t>
            </a:r>
            <a:r>
              <a:rPr dirty="0" err="1"/>
              <a:t>tránh</a:t>
            </a:r>
            <a:r>
              <a:rPr dirty="0"/>
              <a:t> </a:t>
            </a:r>
            <a:r>
              <a:rPr dirty="0" err="1"/>
              <a:t>được</a:t>
            </a:r>
            <a:r>
              <a:rPr dirty="0"/>
              <a:t> </a:t>
            </a:r>
            <a:r>
              <a:rPr dirty="0" err="1"/>
              <a:t>sự</a:t>
            </a:r>
            <a:r>
              <a:rPr dirty="0"/>
              <a:t> </a:t>
            </a:r>
            <a:r>
              <a:rPr dirty="0" err="1"/>
              <a:t>thương</a:t>
            </a:r>
            <a:r>
              <a:rPr dirty="0"/>
              <a:t> </a:t>
            </a:r>
            <a:r>
              <a:rPr dirty="0" err="1"/>
              <a:t>vong</a:t>
            </a:r>
            <a:endParaRPr lang="de-DE" dirty="0"/>
          </a:p>
          <a:p>
            <a:pPr marL="342900" indent="-342900">
              <a:buSzPct val="100000"/>
              <a:buAutoNum type="arabicPeriod"/>
              <a:defRPr sz="1400" b="1">
                <a:solidFill>
                  <a:srgbClr val="00B050"/>
                </a:solidFill>
                <a:latin typeface="Verdana"/>
                <a:ea typeface="Verdana"/>
                <a:cs typeface="Verdana"/>
                <a:sym typeface="Verdana"/>
              </a:defRPr>
            </a:pPr>
            <a:endParaRPr dirty="0"/>
          </a:p>
          <a:p>
            <a:pPr marL="342900" indent="-342900">
              <a:buSzPct val="100000"/>
              <a:buAutoNum type="arabicPeriod"/>
              <a:defRPr sz="1400" b="1">
                <a:solidFill>
                  <a:srgbClr val="00B050"/>
                </a:solidFill>
                <a:latin typeface="Verdana"/>
                <a:ea typeface="Verdana"/>
                <a:cs typeface="Verdana"/>
                <a:sym typeface="Verdana"/>
              </a:defRPr>
            </a:pPr>
            <a:r>
              <a:rPr dirty="0"/>
              <a:t>cost reduction/</a:t>
            </a:r>
            <a:r>
              <a:rPr dirty="0" err="1"/>
              <a:t>giảm</a:t>
            </a:r>
            <a:r>
              <a:rPr dirty="0"/>
              <a:t> chi </a:t>
            </a:r>
            <a:r>
              <a:rPr dirty="0" err="1"/>
              <a:t>phí</a:t>
            </a:r>
            <a:endParaRPr dirty="0"/>
          </a:p>
        </p:txBody>
      </p:sp>
      <p:pic>
        <p:nvPicPr>
          <p:cNvPr id="329" name="Grafik 5" descr="Grafik 5"/>
          <p:cNvPicPr>
            <a:picLocks noChangeAspect="1"/>
          </p:cNvPicPr>
          <p:nvPr/>
        </p:nvPicPr>
        <p:blipFill>
          <a:blip r:embed="rId3"/>
          <a:stretch>
            <a:fillRect/>
          </a:stretch>
        </p:blipFill>
        <p:spPr>
          <a:xfrm>
            <a:off x="3971198" y="1516012"/>
            <a:ext cx="3559436" cy="2130013"/>
          </a:xfrm>
          <a:prstGeom prst="rect">
            <a:avLst/>
          </a:prstGeom>
          <a:ln w="12700">
            <a:miter lim="400000"/>
          </a:ln>
        </p:spPr>
      </p:pic>
      <p:sp>
        <p:nvSpPr>
          <p:cNvPr id="2" name="Textfeld 1">
            <a:extLst>
              <a:ext uri="{FF2B5EF4-FFF2-40B4-BE49-F238E27FC236}">
                <a16:creationId xmlns:a16="http://schemas.microsoft.com/office/drawing/2014/main" id="{714EE149-44FF-47F3-B4CF-76441DB9F77B}"/>
              </a:ext>
            </a:extLst>
          </p:cNvPr>
          <p:cNvSpPr txBox="1"/>
          <p:nvPr/>
        </p:nvSpPr>
        <p:spPr>
          <a:xfrm>
            <a:off x="3912244" y="3715473"/>
            <a:ext cx="3811298"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vl="0">
              <a:defRPr sz="1400" b="1">
                <a:solidFill>
                  <a:srgbClr val="FF0000"/>
                </a:solidFill>
                <a:latin typeface="Verdana"/>
                <a:ea typeface="Verdana"/>
                <a:cs typeface="Verdana"/>
                <a:sym typeface="Verdana"/>
              </a:defRPr>
            </a:pPr>
            <a:r>
              <a:rPr kumimoji="0" lang="de-DE" sz="1800" b="0" i="0" u="none" strike="noStrike" cap="none" spc="0" normalizeH="0" baseline="0" dirty="0">
                <a:ln>
                  <a:noFill/>
                </a:ln>
                <a:solidFill>
                  <a:srgbClr val="000000"/>
                </a:solidFill>
                <a:effectLst/>
                <a:uFillTx/>
                <a:latin typeface="+mj-lt"/>
                <a:ea typeface="+mj-ea"/>
                <a:cs typeface="+mj-cs"/>
                <a:sym typeface="Calibri"/>
              </a:rPr>
              <a:t> </a:t>
            </a:r>
            <a:r>
              <a:rPr lang="vi-VN" sz="1400" b="1" dirty="0">
                <a:solidFill>
                  <a:srgbClr val="FF0000"/>
                </a:solidFill>
                <a:latin typeface="Verdana"/>
                <a:ea typeface="Verdana"/>
                <a:sym typeface="Verdana"/>
              </a:rPr>
              <a:t>problem/nang đề: </a:t>
            </a:r>
          </a:p>
          <a:p>
            <a:pPr lvl="0">
              <a:defRPr sz="1400" b="1">
                <a:solidFill>
                  <a:srgbClr val="FF0000"/>
                </a:solidFill>
                <a:latin typeface="Verdana"/>
                <a:ea typeface="Verdana"/>
                <a:cs typeface="Verdana"/>
                <a:sym typeface="Verdana"/>
              </a:defRPr>
            </a:pPr>
            <a:endParaRPr lang="vi-VN" sz="1400" b="1" dirty="0">
              <a:solidFill>
                <a:srgbClr val="FF0000"/>
              </a:solidFill>
              <a:latin typeface="Verdana"/>
              <a:ea typeface="Verdana"/>
              <a:sym typeface="Verdana"/>
            </a:endParaRPr>
          </a:p>
          <a:p>
            <a:pPr lvl="0">
              <a:defRPr sz="1400" b="1" i="1">
                <a:solidFill>
                  <a:srgbClr val="FF0000"/>
                </a:solidFill>
                <a:latin typeface="Verdana"/>
                <a:ea typeface="Verdana"/>
                <a:cs typeface="Verdana"/>
                <a:sym typeface="Verdana"/>
              </a:defRPr>
            </a:pPr>
            <a:r>
              <a:rPr lang="vi-VN" sz="1400" b="1" i="1" dirty="0">
                <a:solidFill>
                  <a:srgbClr val="FF0000"/>
                </a:solidFill>
                <a:latin typeface="Verdana"/>
                <a:ea typeface="Verdana"/>
                <a:sym typeface="Verdana"/>
              </a:rPr>
              <a:t>overheating- casualties of animals</a:t>
            </a:r>
            <a:endParaRPr lang="de-DE" sz="1400" b="1" i="1" dirty="0">
              <a:solidFill>
                <a:srgbClr val="FF0000"/>
              </a:solidFill>
              <a:latin typeface="Verdana"/>
              <a:ea typeface="Verdana"/>
              <a:sym typeface="Verdana"/>
            </a:endParaRPr>
          </a:p>
          <a:p>
            <a:pPr lvl="0">
              <a:defRPr sz="1400" b="1" i="1">
                <a:solidFill>
                  <a:srgbClr val="FF0000"/>
                </a:solidFill>
                <a:latin typeface="Verdana"/>
                <a:ea typeface="Verdana"/>
                <a:cs typeface="Verdana"/>
                <a:sym typeface="Verdana"/>
              </a:defRPr>
            </a:pPr>
            <a:r>
              <a:rPr lang="vi-VN" sz="1400" b="1" i="1" dirty="0">
                <a:solidFill>
                  <a:srgbClr val="FF0000"/>
                </a:solidFill>
                <a:latin typeface="Verdana"/>
                <a:ea typeface="Verdana"/>
                <a:sym typeface="Verdana"/>
              </a:rPr>
              <a:t>quá nóng- thương vong của động vật</a:t>
            </a:r>
          </a:p>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j-lt"/>
                <a:ea typeface="+mj-ea"/>
                <a:cs typeface="+mj-cs"/>
                <a:sym typeface="Calibri"/>
              </a:rPr>
              <a: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Foliennummernplatzhalter 3"/>
          <p:cNvSpPr txBox="1">
            <a:spLocks noGrp="1"/>
          </p:cNvSpPr>
          <p:nvPr>
            <p:ph type="sldNum" sz="quarter" idx="4294967295"/>
          </p:nvPr>
        </p:nvSpPr>
        <p:spPr>
          <a:xfrm>
            <a:off x="11614685" y="6397942"/>
            <a:ext cx="297916"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Verdana"/>
                <a:ea typeface="Verdana"/>
                <a:cs typeface="Verdana"/>
                <a:sym typeface="Verdana"/>
              </a:defRPr>
            </a:lvl1pPr>
          </a:lstStyle>
          <a:p>
            <a:fld id="{86CB4B4D-7CA3-9044-876B-883B54F8677D}" type="slidenum">
              <a:t>12</a:t>
            </a:fld>
            <a:endParaRPr/>
          </a:p>
        </p:txBody>
      </p:sp>
      <p:sp>
        <p:nvSpPr>
          <p:cNvPr id="334" name="Titel 1"/>
          <p:cNvSpPr txBox="1">
            <a:spLocks noGrp="1"/>
          </p:cNvSpPr>
          <p:nvPr>
            <p:ph type="title"/>
          </p:nvPr>
        </p:nvSpPr>
        <p:spPr>
          <a:xfrm>
            <a:off x="3952873" y="758419"/>
            <a:ext cx="7662954" cy="295851"/>
          </a:xfrm>
          <a:prstGeom prst="rect">
            <a:avLst/>
          </a:prstGeom>
        </p:spPr>
        <p:txBody>
          <a:bodyPr>
            <a:normAutofit/>
          </a:bodyPr>
          <a:lstStyle>
            <a:lvl1pPr defTabSz="630936">
              <a:defRPr sz="1932" b="0"/>
            </a:lvl1pPr>
          </a:lstStyle>
          <a:p>
            <a:r>
              <a:rPr sz="1800" b="1" dirty="0"/>
              <a:t>We are here in Vietnam/ </a:t>
            </a:r>
            <a:r>
              <a:rPr sz="1800" b="1" dirty="0" err="1"/>
              <a:t>chúng</a:t>
            </a:r>
            <a:r>
              <a:rPr sz="1800" b="1" dirty="0"/>
              <a:t> </a:t>
            </a:r>
            <a:r>
              <a:rPr sz="1800" b="1" dirty="0" err="1"/>
              <a:t>tôi</a:t>
            </a:r>
            <a:r>
              <a:rPr sz="1800" b="1" dirty="0"/>
              <a:t> </a:t>
            </a:r>
            <a:r>
              <a:rPr sz="1800" b="1" dirty="0" err="1"/>
              <a:t>đã</a:t>
            </a:r>
            <a:r>
              <a:rPr sz="1800" b="1" dirty="0"/>
              <a:t> </a:t>
            </a:r>
            <a:r>
              <a:rPr sz="1800" b="1" dirty="0" err="1"/>
              <a:t>có</a:t>
            </a:r>
            <a:r>
              <a:rPr sz="1800" b="1" dirty="0"/>
              <a:t> </a:t>
            </a:r>
            <a:r>
              <a:rPr sz="1800" b="1" dirty="0" err="1"/>
              <a:t>mặt</a:t>
            </a:r>
            <a:r>
              <a:rPr sz="1800" b="1" dirty="0"/>
              <a:t> </a:t>
            </a:r>
            <a:r>
              <a:rPr sz="1800" b="1" dirty="0" err="1"/>
              <a:t>tại</a:t>
            </a:r>
            <a:r>
              <a:rPr sz="1800" b="1" dirty="0"/>
              <a:t> </a:t>
            </a:r>
            <a:r>
              <a:rPr sz="1800" b="1" dirty="0" err="1"/>
              <a:t>Viêt</a:t>
            </a:r>
            <a:r>
              <a:rPr sz="1800" b="1" dirty="0"/>
              <a:t> Nam</a:t>
            </a:r>
          </a:p>
        </p:txBody>
      </p:sp>
      <p:sp>
        <p:nvSpPr>
          <p:cNvPr id="335" name="Textfeld 29"/>
          <p:cNvSpPr txBox="1"/>
          <p:nvPr/>
        </p:nvSpPr>
        <p:spPr>
          <a:xfrm>
            <a:off x="6009792" y="4916171"/>
            <a:ext cx="5854258"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defRPr sz="1400">
                <a:latin typeface="Verdana"/>
                <a:ea typeface="Verdana"/>
                <a:cs typeface="Verdana"/>
                <a:sym typeface="Verdana"/>
              </a:defRPr>
            </a:pPr>
            <a:endParaRPr dirty="0"/>
          </a:p>
          <a:p>
            <a:pPr>
              <a:defRPr sz="1400" b="1">
                <a:solidFill>
                  <a:srgbClr val="002060"/>
                </a:solidFill>
                <a:latin typeface="Verdana"/>
                <a:ea typeface="Verdana"/>
                <a:cs typeface="Verdana"/>
                <a:sym typeface="Verdana"/>
              </a:defRPr>
            </a:pPr>
            <a:r>
              <a:rPr lang="de-DE" dirty="0">
                <a:solidFill>
                  <a:srgbClr val="00B050"/>
                </a:solidFill>
              </a:rPr>
              <a:t>t</a:t>
            </a:r>
            <a:r>
              <a:rPr dirty="0">
                <a:solidFill>
                  <a:srgbClr val="00B050"/>
                </a:solidFill>
              </a:rPr>
              <a:t>o step into the </a:t>
            </a:r>
            <a:r>
              <a:rPr dirty="0" err="1">
                <a:solidFill>
                  <a:srgbClr val="00B050"/>
                </a:solidFill>
              </a:rPr>
              <a:t>asian</a:t>
            </a:r>
            <a:r>
              <a:rPr dirty="0">
                <a:solidFill>
                  <a:srgbClr val="00B050"/>
                </a:solidFill>
              </a:rPr>
              <a:t> market/</a:t>
            </a:r>
            <a:r>
              <a:rPr i="1" dirty="0" err="1">
                <a:solidFill>
                  <a:srgbClr val="00B050"/>
                </a:solidFill>
              </a:rPr>
              <a:t>bước</a:t>
            </a:r>
            <a:r>
              <a:rPr i="1" dirty="0">
                <a:solidFill>
                  <a:srgbClr val="00B050"/>
                </a:solidFill>
              </a:rPr>
              <a:t> </a:t>
            </a:r>
            <a:r>
              <a:rPr i="1" dirty="0" err="1">
                <a:solidFill>
                  <a:srgbClr val="00B050"/>
                </a:solidFill>
              </a:rPr>
              <a:t>vào</a:t>
            </a:r>
            <a:r>
              <a:rPr i="1" dirty="0">
                <a:solidFill>
                  <a:srgbClr val="00B050"/>
                </a:solidFill>
              </a:rPr>
              <a:t> </a:t>
            </a:r>
            <a:r>
              <a:rPr i="1" dirty="0" err="1">
                <a:solidFill>
                  <a:srgbClr val="00B050"/>
                </a:solidFill>
              </a:rPr>
              <a:t>thị</a:t>
            </a:r>
            <a:r>
              <a:rPr i="1" dirty="0">
                <a:solidFill>
                  <a:srgbClr val="00B050"/>
                </a:solidFill>
              </a:rPr>
              <a:t> </a:t>
            </a:r>
            <a:r>
              <a:rPr i="1" dirty="0" err="1">
                <a:solidFill>
                  <a:srgbClr val="00B050"/>
                </a:solidFill>
              </a:rPr>
              <a:t>trường</a:t>
            </a:r>
            <a:r>
              <a:rPr i="1" dirty="0">
                <a:solidFill>
                  <a:srgbClr val="00B050"/>
                </a:solidFill>
              </a:rPr>
              <a:t> </a:t>
            </a:r>
            <a:r>
              <a:rPr i="1" dirty="0" err="1">
                <a:solidFill>
                  <a:srgbClr val="00B050"/>
                </a:solidFill>
              </a:rPr>
              <a:t>châu</a:t>
            </a:r>
            <a:r>
              <a:rPr i="1" dirty="0">
                <a:solidFill>
                  <a:srgbClr val="00B050"/>
                </a:solidFill>
              </a:rPr>
              <a:t> Á</a:t>
            </a:r>
          </a:p>
          <a:p>
            <a:pPr>
              <a:defRPr sz="1400" b="1">
                <a:solidFill>
                  <a:srgbClr val="00B050"/>
                </a:solidFill>
                <a:latin typeface="Verdana"/>
                <a:ea typeface="Verdana"/>
                <a:cs typeface="Verdana"/>
                <a:sym typeface="Verdana"/>
              </a:defRPr>
            </a:pPr>
            <a:endParaRPr i="1" dirty="0">
              <a:solidFill>
                <a:srgbClr val="00B050"/>
              </a:solidFill>
            </a:endParaRPr>
          </a:p>
          <a:p>
            <a:pPr>
              <a:defRPr sz="1400" b="1">
                <a:solidFill>
                  <a:srgbClr val="00B050"/>
                </a:solidFill>
                <a:latin typeface="Verdana"/>
                <a:ea typeface="Verdana"/>
                <a:cs typeface="Verdana"/>
                <a:sym typeface="Verdana"/>
              </a:defRPr>
            </a:pPr>
            <a:r>
              <a:rPr dirty="0"/>
              <a:t>to produce our hybrid-collectors in Vietnam</a:t>
            </a:r>
          </a:p>
          <a:p>
            <a:pPr>
              <a:defRPr sz="1400" b="1">
                <a:solidFill>
                  <a:srgbClr val="00B050"/>
                </a:solidFill>
                <a:latin typeface="Verdana"/>
                <a:ea typeface="Verdana"/>
                <a:cs typeface="Verdana"/>
                <a:sym typeface="Verdana"/>
              </a:defRPr>
            </a:pPr>
            <a:r>
              <a:rPr dirty="0" err="1"/>
              <a:t>sản</a:t>
            </a:r>
            <a:r>
              <a:rPr dirty="0"/>
              <a:t> </a:t>
            </a:r>
            <a:r>
              <a:rPr dirty="0" err="1"/>
              <a:t>xuất</a:t>
            </a:r>
            <a:r>
              <a:rPr dirty="0"/>
              <a:t> “hybrid- collectors“ </a:t>
            </a:r>
            <a:r>
              <a:rPr dirty="0" err="1"/>
              <a:t>của</a:t>
            </a:r>
            <a:r>
              <a:rPr dirty="0"/>
              <a:t> </a:t>
            </a:r>
            <a:r>
              <a:rPr dirty="0" err="1"/>
              <a:t>chúng</a:t>
            </a:r>
            <a:r>
              <a:rPr dirty="0"/>
              <a:t> </a:t>
            </a:r>
            <a:r>
              <a:rPr dirty="0" err="1"/>
              <a:t>tôi</a:t>
            </a:r>
            <a:r>
              <a:rPr dirty="0"/>
              <a:t> </a:t>
            </a:r>
            <a:r>
              <a:rPr dirty="0" err="1"/>
              <a:t>tại</a:t>
            </a:r>
            <a:r>
              <a:rPr dirty="0"/>
              <a:t> Vietnam</a:t>
            </a:r>
          </a:p>
        </p:txBody>
      </p:sp>
      <p:pic>
        <p:nvPicPr>
          <p:cNvPr id="336" name="Grafik 9" descr="Grafik 9"/>
          <p:cNvPicPr>
            <a:picLocks noChangeAspect="1"/>
          </p:cNvPicPr>
          <p:nvPr/>
        </p:nvPicPr>
        <p:blipFill>
          <a:blip r:embed="rId3"/>
          <a:stretch>
            <a:fillRect/>
          </a:stretch>
        </p:blipFill>
        <p:spPr>
          <a:xfrm>
            <a:off x="3974977" y="1351801"/>
            <a:ext cx="3374948" cy="2252216"/>
          </a:xfrm>
          <a:prstGeom prst="rect">
            <a:avLst/>
          </a:prstGeom>
          <a:ln w="12700">
            <a:miter lim="400000"/>
          </a:ln>
        </p:spPr>
      </p:pic>
      <p:pic>
        <p:nvPicPr>
          <p:cNvPr id="337" name="Grafik 11" descr="Grafik 11"/>
          <p:cNvPicPr>
            <a:picLocks noChangeAspect="1"/>
          </p:cNvPicPr>
          <p:nvPr/>
        </p:nvPicPr>
        <p:blipFill>
          <a:blip r:embed="rId4"/>
          <a:stretch>
            <a:fillRect/>
          </a:stretch>
        </p:blipFill>
        <p:spPr>
          <a:xfrm>
            <a:off x="7905509" y="1339159"/>
            <a:ext cx="4033270" cy="2268714"/>
          </a:xfrm>
          <a:prstGeom prst="rect">
            <a:avLst/>
          </a:prstGeom>
          <a:ln w="12700">
            <a:miter lim="400000"/>
          </a:ln>
        </p:spPr>
      </p:pic>
      <p:sp>
        <p:nvSpPr>
          <p:cNvPr id="2" name="Textfeld 1">
            <a:extLst>
              <a:ext uri="{FF2B5EF4-FFF2-40B4-BE49-F238E27FC236}">
                <a16:creationId xmlns:a16="http://schemas.microsoft.com/office/drawing/2014/main" id="{00A2750A-70AE-4A97-9F08-FD38B3843576}"/>
              </a:ext>
            </a:extLst>
          </p:cNvPr>
          <p:cNvSpPr txBox="1"/>
          <p:nvPr/>
        </p:nvSpPr>
        <p:spPr>
          <a:xfrm>
            <a:off x="3924094" y="4120586"/>
            <a:ext cx="661655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vl="0" algn="ctr">
              <a:defRPr sz="1400" b="1">
                <a:solidFill>
                  <a:srgbClr val="002060"/>
                </a:solidFill>
                <a:latin typeface="Verdana"/>
                <a:ea typeface="Verdana"/>
                <a:cs typeface="Verdana"/>
                <a:sym typeface="Verdana"/>
              </a:defRPr>
            </a:pPr>
            <a:r>
              <a:rPr kumimoji="0" lang="de-DE" sz="1800" b="0" i="0" u="none" strike="noStrike" cap="none" spc="0" normalizeH="0" baseline="0" dirty="0">
                <a:ln>
                  <a:noFill/>
                </a:ln>
                <a:solidFill>
                  <a:srgbClr val="000000"/>
                </a:solidFill>
                <a:effectLst/>
                <a:uFillTx/>
                <a:latin typeface="+mj-lt"/>
                <a:ea typeface="+mj-ea"/>
                <a:cs typeface="+mj-cs"/>
                <a:sym typeface="Calibri"/>
              </a:rPr>
              <a:t> </a:t>
            </a:r>
            <a:r>
              <a:rPr lang="de-DE" sz="1400" b="1" dirty="0">
                <a:solidFill>
                  <a:srgbClr val="002060"/>
                </a:solidFill>
                <a:latin typeface="Verdana"/>
                <a:ea typeface="Verdana"/>
                <a:sym typeface="Verdana"/>
              </a:rPr>
              <a:t>A </a:t>
            </a:r>
            <a:r>
              <a:rPr lang="de-DE" sz="1400" b="1" dirty="0" err="1">
                <a:solidFill>
                  <a:srgbClr val="002060"/>
                </a:solidFill>
                <a:latin typeface="Verdana"/>
                <a:ea typeface="Verdana"/>
                <a:sym typeface="Verdana"/>
              </a:rPr>
              <a:t>joint-venture</a:t>
            </a:r>
            <a:r>
              <a:rPr lang="de-DE" sz="1400" b="1" dirty="0">
                <a:solidFill>
                  <a:srgbClr val="002060"/>
                </a:solidFill>
                <a:latin typeface="Verdana"/>
                <a:ea typeface="Verdana"/>
                <a:sym typeface="Verdana"/>
              </a:rPr>
              <a:t> in Vietnam/</a:t>
            </a:r>
            <a:r>
              <a:rPr lang="de-DE" sz="1400" b="1" i="1" dirty="0">
                <a:solidFill>
                  <a:srgbClr val="002060"/>
                </a:solidFill>
                <a:latin typeface="Verdana"/>
                <a:ea typeface="Verdana"/>
                <a:sym typeface="Verdana"/>
              </a:rPr>
              <a:t> </a:t>
            </a:r>
            <a:r>
              <a:rPr lang="de-DE" sz="1400" b="1" i="1" dirty="0" err="1">
                <a:solidFill>
                  <a:srgbClr val="002060"/>
                </a:solidFill>
                <a:latin typeface="Verdana"/>
                <a:ea typeface="Verdana"/>
                <a:sym typeface="Verdana"/>
              </a:rPr>
              <a:t>Một</a:t>
            </a:r>
            <a:r>
              <a:rPr lang="de-DE" sz="1400" b="1" i="1" dirty="0">
                <a:solidFill>
                  <a:srgbClr val="002060"/>
                </a:solidFill>
                <a:latin typeface="Verdana"/>
                <a:ea typeface="Verdana"/>
                <a:sym typeface="Verdana"/>
              </a:rPr>
              <a:t> </a:t>
            </a:r>
            <a:r>
              <a:rPr lang="de-DE" sz="1400" b="1" i="1" dirty="0" err="1">
                <a:solidFill>
                  <a:srgbClr val="002060"/>
                </a:solidFill>
                <a:latin typeface="Verdana"/>
                <a:ea typeface="Verdana"/>
                <a:sym typeface="Verdana"/>
              </a:rPr>
              <a:t>công</a:t>
            </a:r>
            <a:r>
              <a:rPr lang="de-DE" sz="1400" b="1" i="1" dirty="0">
                <a:solidFill>
                  <a:srgbClr val="002060"/>
                </a:solidFill>
                <a:latin typeface="Verdana"/>
                <a:ea typeface="Verdana"/>
                <a:sym typeface="Verdana"/>
              </a:rPr>
              <a:t> </a:t>
            </a:r>
            <a:r>
              <a:rPr lang="de-DE" sz="1400" b="1" i="1" dirty="0" err="1">
                <a:solidFill>
                  <a:srgbClr val="002060"/>
                </a:solidFill>
                <a:latin typeface="Verdana"/>
                <a:ea typeface="Verdana"/>
                <a:sym typeface="Verdana"/>
              </a:rPr>
              <a:t>ty</a:t>
            </a:r>
            <a:r>
              <a:rPr lang="de-DE" sz="1400" b="1" i="1" dirty="0">
                <a:solidFill>
                  <a:srgbClr val="002060"/>
                </a:solidFill>
                <a:latin typeface="Verdana"/>
                <a:ea typeface="Verdana"/>
                <a:sym typeface="Verdana"/>
              </a:rPr>
              <a:t> </a:t>
            </a:r>
            <a:r>
              <a:rPr lang="de-DE" sz="1400" b="1" i="1" dirty="0" err="1">
                <a:solidFill>
                  <a:srgbClr val="002060"/>
                </a:solidFill>
                <a:latin typeface="Verdana"/>
                <a:ea typeface="Verdana"/>
                <a:sym typeface="Verdana"/>
              </a:rPr>
              <a:t>liên</a:t>
            </a:r>
            <a:r>
              <a:rPr lang="de-DE" sz="1400" b="1" i="1" dirty="0">
                <a:solidFill>
                  <a:srgbClr val="002060"/>
                </a:solidFill>
                <a:latin typeface="Verdana"/>
                <a:ea typeface="Verdana"/>
                <a:sym typeface="Verdana"/>
              </a:rPr>
              <a:t> </a:t>
            </a:r>
            <a:r>
              <a:rPr lang="de-DE" sz="1400" b="1" i="1" dirty="0" err="1">
                <a:solidFill>
                  <a:srgbClr val="002060"/>
                </a:solidFill>
                <a:latin typeface="Verdana"/>
                <a:ea typeface="Verdana"/>
                <a:sym typeface="Verdana"/>
              </a:rPr>
              <a:t>doanh</a:t>
            </a:r>
            <a:r>
              <a:rPr lang="de-DE" sz="1400" b="1" i="1" dirty="0">
                <a:solidFill>
                  <a:srgbClr val="002060"/>
                </a:solidFill>
                <a:latin typeface="Verdana"/>
                <a:ea typeface="Verdana"/>
                <a:sym typeface="Verdana"/>
              </a:rPr>
              <a:t> </a:t>
            </a:r>
            <a:r>
              <a:rPr lang="de-DE" sz="1400" b="1" i="1" dirty="0" err="1">
                <a:solidFill>
                  <a:srgbClr val="002060"/>
                </a:solidFill>
                <a:latin typeface="Verdana"/>
                <a:ea typeface="Verdana"/>
                <a:sym typeface="Verdana"/>
              </a:rPr>
              <a:t>tại</a:t>
            </a:r>
            <a:r>
              <a:rPr lang="de-DE" sz="1400" b="1" i="1" dirty="0">
                <a:solidFill>
                  <a:srgbClr val="002060"/>
                </a:solidFill>
                <a:latin typeface="Verdana"/>
                <a:ea typeface="Verdana"/>
                <a:sym typeface="Verdana"/>
              </a:rPr>
              <a:t> </a:t>
            </a:r>
            <a:r>
              <a:rPr lang="de-DE" sz="1400" b="1" i="1" dirty="0" err="1">
                <a:solidFill>
                  <a:srgbClr val="002060"/>
                </a:solidFill>
                <a:latin typeface="Verdana"/>
                <a:ea typeface="Verdana"/>
                <a:sym typeface="Verdana"/>
              </a:rPr>
              <a:t>Việt</a:t>
            </a:r>
            <a:r>
              <a:rPr lang="de-DE" sz="1400" b="1" i="1" dirty="0">
                <a:solidFill>
                  <a:srgbClr val="002060"/>
                </a:solidFill>
                <a:latin typeface="Verdana"/>
                <a:ea typeface="Verdana"/>
                <a:sym typeface="Verdana"/>
              </a:rPr>
              <a:t> Nam</a:t>
            </a:r>
          </a:p>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j-lt"/>
                <a:ea typeface="+mj-ea"/>
                <a:cs typeface="+mj-cs"/>
                <a:sym typeface="Calibri"/>
              </a:rPr>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Foliennummernplatzhalter 3"/>
          <p:cNvSpPr txBox="1">
            <a:spLocks noGrp="1"/>
          </p:cNvSpPr>
          <p:nvPr>
            <p:ph type="sldNum" sz="quarter" idx="4294967295"/>
          </p:nvPr>
        </p:nvSpPr>
        <p:spPr>
          <a:xfrm>
            <a:off x="11614685" y="6397942"/>
            <a:ext cx="297916"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Verdana"/>
                <a:ea typeface="Verdana"/>
                <a:cs typeface="Verdana"/>
                <a:sym typeface="Verdana"/>
              </a:defRPr>
            </a:lvl1pPr>
          </a:lstStyle>
          <a:p>
            <a:fld id="{86CB4B4D-7CA3-9044-876B-883B54F8677D}" type="slidenum">
              <a:t>13</a:t>
            </a:fld>
            <a:endParaRPr/>
          </a:p>
        </p:txBody>
      </p:sp>
      <p:sp>
        <p:nvSpPr>
          <p:cNvPr id="342" name="Titel 7"/>
          <p:cNvSpPr txBox="1">
            <a:spLocks noGrp="1"/>
          </p:cNvSpPr>
          <p:nvPr>
            <p:ph type="title"/>
          </p:nvPr>
        </p:nvSpPr>
        <p:spPr>
          <a:xfrm>
            <a:off x="3964905" y="650135"/>
            <a:ext cx="6365912" cy="387799"/>
          </a:xfrm>
          <a:prstGeom prst="rect">
            <a:avLst/>
          </a:prstGeom>
        </p:spPr>
        <p:txBody>
          <a:bodyPr>
            <a:normAutofit/>
          </a:bodyPr>
          <a:lstStyle>
            <a:lvl1pPr defTabSz="850391">
              <a:defRPr sz="2604" b="0"/>
            </a:lvl1pPr>
          </a:lstStyle>
          <a:p>
            <a:r>
              <a:rPr sz="1800" b="1" dirty="0"/>
              <a:t>Contact &amp; Joint-Venture in Vietnam</a:t>
            </a:r>
          </a:p>
        </p:txBody>
      </p:sp>
      <p:sp>
        <p:nvSpPr>
          <p:cNvPr id="343" name="Textfeld 8"/>
          <p:cNvSpPr txBox="1"/>
          <p:nvPr/>
        </p:nvSpPr>
        <p:spPr>
          <a:xfrm>
            <a:off x="7677686" y="3647118"/>
            <a:ext cx="4220064"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r>
              <a:rPr lang="en-US" b="1" dirty="0">
                <a:solidFill>
                  <a:schemeClr val="accent1">
                    <a:lumMod val="50000"/>
                  </a:schemeClr>
                </a:solidFill>
              </a:rPr>
              <a:t>Many thanks for your attention !</a:t>
            </a:r>
          </a:p>
          <a:p>
            <a:pPr algn="ctr"/>
            <a:endParaRPr lang="en-US" b="1" dirty="0">
              <a:solidFill>
                <a:schemeClr val="accent1">
                  <a:lumMod val="50000"/>
                </a:schemeClr>
              </a:solidFill>
            </a:endParaRPr>
          </a:p>
          <a:p>
            <a:pPr algn="ctr"/>
            <a:r>
              <a:rPr lang="en-US" b="1" dirty="0">
                <a:solidFill>
                  <a:schemeClr val="accent1">
                    <a:lumMod val="50000"/>
                  </a:schemeClr>
                </a:solidFill>
              </a:rPr>
              <a:t>For further information: </a:t>
            </a:r>
            <a:r>
              <a:rPr lang="en-US" b="1" dirty="0">
                <a:solidFill>
                  <a:schemeClr val="accent1">
                    <a:lumMod val="50000"/>
                  </a:schemeClr>
                </a:solidFill>
                <a:hlinkClick r:id="rId2"/>
              </a:rPr>
              <a:t>info@shessolar.de</a:t>
            </a:r>
            <a:endParaRPr lang="en-US" b="1" dirty="0">
              <a:solidFill>
                <a:schemeClr val="accent1">
                  <a:lumMod val="50000"/>
                </a:schemeClr>
              </a:solidFill>
            </a:endParaRPr>
          </a:p>
          <a:p>
            <a:pPr algn="ctr"/>
            <a:endParaRPr lang="en-US" b="1" dirty="0">
              <a:solidFill>
                <a:schemeClr val="accent1">
                  <a:lumMod val="50000"/>
                </a:schemeClr>
              </a:solidFill>
            </a:endParaRPr>
          </a:p>
          <a:p>
            <a:pPr algn="ctr"/>
            <a:r>
              <a:rPr lang="de-DE" dirty="0" err="1"/>
              <a:t>Công</a:t>
            </a:r>
            <a:r>
              <a:rPr lang="de-DE" dirty="0"/>
              <a:t> </a:t>
            </a:r>
            <a:r>
              <a:rPr lang="de-DE" dirty="0" err="1"/>
              <a:t>ty</a:t>
            </a:r>
            <a:r>
              <a:rPr lang="de-DE" dirty="0"/>
              <a:t> </a:t>
            </a:r>
            <a:r>
              <a:rPr lang="de-DE" dirty="0" err="1"/>
              <a:t>cổ</a:t>
            </a:r>
            <a:r>
              <a:rPr lang="de-DE" dirty="0"/>
              <a:t> </a:t>
            </a:r>
            <a:r>
              <a:rPr lang="de-DE" dirty="0" err="1"/>
              <a:t>phần</a:t>
            </a:r>
            <a:r>
              <a:rPr lang="de-DE" dirty="0"/>
              <a:t> SHES </a:t>
            </a:r>
            <a:r>
              <a:rPr lang="de-DE" dirty="0" err="1"/>
              <a:t>Việt</a:t>
            </a:r>
            <a:r>
              <a:rPr lang="de-DE" dirty="0"/>
              <a:t> Nam</a:t>
            </a:r>
          </a:p>
          <a:p>
            <a:pPr algn="ctr"/>
            <a:r>
              <a:rPr lang="en-US" dirty="0"/>
              <a:t>CEO Mr. </a:t>
            </a:r>
            <a:r>
              <a:rPr lang="en-US" dirty="0" err="1"/>
              <a:t>Phạm</a:t>
            </a:r>
            <a:r>
              <a:rPr lang="en-US" dirty="0"/>
              <a:t> </a:t>
            </a:r>
            <a:r>
              <a:rPr lang="en-US" dirty="0" err="1"/>
              <a:t>Thành</a:t>
            </a:r>
            <a:r>
              <a:rPr lang="en-US" dirty="0"/>
              <a:t> </a:t>
            </a:r>
            <a:r>
              <a:rPr lang="en-US" dirty="0" err="1"/>
              <a:t>Vân</a:t>
            </a:r>
            <a:endParaRPr lang="en-US" dirty="0"/>
          </a:p>
          <a:p>
            <a:pPr algn="ctr"/>
            <a:r>
              <a:rPr lang="de-DE" dirty="0" err="1"/>
              <a:t>Số</a:t>
            </a:r>
            <a:r>
              <a:rPr lang="de-DE" dirty="0"/>
              <a:t> 59 </a:t>
            </a:r>
            <a:r>
              <a:rPr lang="de-DE" dirty="0" err="1"/>
              <a:t>Cụm</a:t>
            </a:r>
            <a:r>
              <a:rPr lang="de-DE" dirty="0"/>
              <a:t> 1 </a:t>
            </a:r>
            <a:r>
              <a:rPr lang="de-DE" dirty="0" err="1"/>
              <a:t>Đông</a:t>
            </a:r>
            <a:r>
              <a:rPr lang="de-DE" dirty="0"/>
              <a:t> </a:t>
            </a:r>
            <a:r>
              <a:rPr lang="de-DE" dirty="0" err="1"/>
              <a:t>Khê</a:t>
            </a:r>
            <a:endParaRPr lang="de-DE" dirty="0"/>
          </a:p>
          <a:p>
            <a:pPr algn="ctr"/>
            <a:r>
              <a:rPr lang="de-DE" dirty="0" err="1"/>
              <a:t>Quận</a:t>
            </a:r>
            <a:r>
              <a:rPr lang="de-DE" dirty="0"/>
              <a:t> </a:t>
            </a:r>
            <a:r>
              <a:rPr lang="de-DE" dirty="0" err="1"/>
              <a:t>Ngô</a:t>
            </a:r>
            <a:r>
              <a:rPr lang="de-DE" dirty="0"/>
              <a:t> </a:t>
            </a:r>
            <a:r>
              <a:rPr lang="de-DE" dirty="0" err="1"/>
              <a:t>Quyền</a:t>
            </a:r>
            <a:endParaRPr lang="de-DE" dirty="0"/>
          </a:p>
          <a:p>
            <a:pPr algn="ctr"/>
            <a:r>
              <a:rPr lang="de-DE" dirty="0" err="1"/>
              <a:t>Hải</a:t>
            </a:r>
            <a:r>
              <a:rPr lang="de-DE" dirty="0"/>
              <a:t> </a:t>
            </a:r>
            <a:r>
              <a:rPr lang="de-DE" dirty="0" err="1"/>
              <a:t>Phòng</a:t>
            </a:r>
            <a:r>
              <a:rPr lang="de-DE" dirty="0"/>
              <a:t> /</a:t>
            </a:r>
            <a:r>
              <a:rPr lang="de-DE" dirty="0" err="1"/>
              <a:t>Viet</a:t>
            </a:r>
            <a:r>
              <a:rPr lang="de-DE" dirty="0"/>
              <a:t> Nam</a:t>
            </a:r>
          </a:p>
          <a:p>
            <a:pPr algn="ctr"/>
            <a:r>
              <a:rPr lang="de-DE" dirty="0"/>
              <a:t>Tel: +84 936833269</a:t>
            </a:r>
            <a:endParaRPr dirty="0"/>
          </a:p>
        </p:txBody>
      </p:sp>
      <p:pic>
        <p:nvPicPr>
          <p:cNvPr id="344" name="Grafik 1" descr="Grafik 1"/>
          <p:cNvPicPr>
            <a:picLocks noChangeAspect="1"/>
          </p:cNvPicPr>
          <p:nvPr/>
        </p:nvPicPr>
        <p:blipFill>
          <a:blip r:embed="rId3"/>
          <a:stretch>
            <a:fillRect/>
          </a:stretch>
        </p:blipFill>
        <p:spPr>
          <a:xfrm>
            <a:off x="3890013" y="1500206"/>
            <a:ext cx="1684916" cy="2412037"/>
          </a:xfrm>
          <a:prstGeom prst="rect">
            <a:avLst/>
          </a:prstGeom>
          <a:ln w="12700">
            <a:miter lim="400000"/>
          </a:ln>
        </p:spPr>
      </p:pic>
      <p:pic>
        <p:nvPicPr>
          <p:cNvPr id="345" name="Grafik 2" descr="Grafik 2"/>
          <p:cNvPicPr>
            <a:picLocks noChangeAspect="1"/>
          </p:cNvPicPr>
          <p:nvPr/>
        </p:nvPicPr>
        <p:blipFill>
          <a:blip r:embed="rId4"/>
          <a:stretch>
            <a:fillRect/>
          </a:stretch>
        </p:blipFill>
        <p:spPr>
          <a:xfrm>
            <a:off x="4789055" y="3731916"/>
            <a:ext cx="1661811" cy="2414241"/>
          </a:xfrm>
          <a:prstGeom prst="rect">
            <a:avLst/>
          </a:prstGeom>
          <a:ln w="12700">
            <a:miter lim="400000"/>
          </a:ln>
        </p:spPr>
      </p:pic>
      <p:pic>
        <p:nvPicPr>
          <p:cNvPr id="346" name="Grafik 4" descr="Grafik 4"/>
          <p:cNvPicPr>
            <a:picLocks noChangeAspect="1"/>
          </p:cNvPicPr>
          <p:nvPr/>
        </p:nvPicPr>
        <p:blipFill>
          <a:blip r:embed="rId5"/>
          <a:stretch>
            <a:fillRect/>
          </a:stretch>
        </p:blipFill>
        <p:spPr>
          <a:xfrm>
            <a:off x="7164729" y="1345684"/>
            <a:ext cx="4270043" cy="1662534"/>
          </a:xfrm>
          <a:prstGeom prst="rect">
            <a:avLst/>
          </a:prstGeom>
          <a:ln w="12700">
            <a:miter lim="400000"/>
          </a:ln>
        </p:spPr>
      </p:pic>
      <p:sp>
        <p:nvSpPr>
          <p:cNvPr id="347" name="Textfeld 6"/>
          <p:cNvSpPr txBox="1"/>
          <p:nvPr/>
        </p:nvSpPr>
        <p:spPr>
          <a:xfrm>
            <a:off x="7119670" y="3020943"/>
            <a:ext cx="4804319" cy="492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1400" b="1">
                <a:solidFill>
                  <a:srgbClr val="222222"/>
                </a:solidFill>
                <a:latin typeface="+mn-lt"/>
                <a:ea typeface="+mn-ea"/>
                <a:cs typeface="+mn-cs"/>
                <a:sym typeface="Arial"/>
              </a:defRPr>
            </a:pPr>
            <a:r>
              <a:rPr dirty="0"/>
              <a:t>Our plan - a production company in Vietnam </a:t>
            </a:r>
          </a:p>
          <a:p>
            <a:pPr defTabSz="457200">
              <a:defRPr sz="1400" i="1">
                <a:solidFill>
                  <a:srgbClr val="222222"/>
                </a:solidFill>
                <a:latin typeface="+mn-lt"/>
                <a:ea typeface="+mn-ea"/>
                <a:cs typeface="+mn-cs"/>
                <a:sym typeface="Arial"/>
              </a:defRPr>
            </a:pPr>
            <a:r>
              <a:rPr dirty="0" err="1"/>
              <a:t>Kế</a:t>
            </a:r>
            <a:r>
              <a:rPr dirty="0"/>
              <a:t> </a:t>
            </a:r>
            <a:r>
              <a:rPr dirty="0" err="1"/>
              <a:t>hoạch</a:t>
            </a:r>
            <a:r>
              <a:rPr dirty="0"/>
              <a:t> </a:t>
            </a:r>
            <a:r>
              <a:rPr dirty="0" err="1"/>
              <a:t>của</a:t>
            </a:r>
            <a:r>
              <a:rPr dirty="0"/>
              <a:t> </a:t>
            </a:r>
            <a:r>
              <a:rPr dirty="0" err="1"/>
              <a:t>chúng</a:t>
            </a:r>
            <a:r>
              <a:rPr dirty="0"/>
              <a:t> </a:t>
            </a:r>
            <a:r>
              <a:rPr dirty="0" err="1"/>
              <a:t>tôi</a:t>
            </a:r>
            <a:r>
              <a:rPr dirty="0"/>
              <a:t> - </a:t>
            </a:r>
            <a:r>
              <a:rPr dirty="0" err="1"/>
              <a:t>một</a:t>
            </a:r>
            <a:r>
              <a:rPr dirty="0"/>
              <a:t> </a:t>
            </a:r>
            <a:r>
              <a:rPr dirty="0" err="1"/>
              <a:t>công</a:t>
            </a:r>
            <a:r>
              <a:rPr dirty="0"/>
              <a:t> ty </a:t>
            </a:r>
            <a:r>
              <a:rPr dirty="0" err="1"/>
              <a:t>sản</a:t>
            </a:r>
            <a:r>
              <a:rPr dirty="0"/>
              <a:t> </a:t>
            </a:r>
            <a:r>
              <a:rPr dirty="0" err="1"/>
              <a:t>xuất</a:t>
            </a:r>
            <a:r>
              <a:rPr dirty="0"/>
              <a:t> </a:t>
            </a:r>
            <a:r>
              <a:rPr dirty="0" err="1"/>
              <a:t>tại</a:t>
            </a:r>
            <a:r>
              <a:rPr dirty="0"/>
              <a:t> </a:t>
            </a:r>
            <a:r>
              <a:rPr dirty="0" err="1"/>
              <a:t>Việt</a:t>
            </a:r>
            <a:r>
              <a:rPr dirty="0"/>
              <a:t> Nam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Foliennummernplatzhalter 3"/>
          <p:cNvSpPr txBox="1">
            <a:spLocks noGrp="1"/>
          </p:cNvSpPr>
          <p:nvPr>
            <p:ph type="sldNum" sz="quarter" idx="4294967295"/>
          </p:nvPr>
        </p:nvSpPr>
        <p:spPr>
          <a:xfrm>
            <a:off x="11711572" y="6397942"/>
            <a:ext cx="201028"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Verdana"/>
                <a:ea typeface="Verdana"/>
                <a:cs typeface="Verdana"/>
                <a:sym typeface="Verdana"/>
              </a:defRPr>
            </a:lvl1pPr>
          </a:lstStyle>
          <a:p>
            <a:fld id="{86CB4B4D-7CA3-9044-876B-883B54F8677D}" type="slidenum">
              <a:t>2</a:t>
            </a:fld>
            <a:endParaRPr/>
          </a:p>
        </p:txBody>
      </p:sp>
      <p:sp>
        <p:nvSpPr>
          <p:cNvPr id="268" name="Titel 7"/>
          <p:cNvSpPr txBox="1">
            <a:spLocks noGrp="1"/>
          </p:cNvSpPr>
          <p:nvPr>
            <p:ph type="title"/>
          </p:nvPr>
        </p:nvSpPr>
        <p:spPr>
          <a:xfrm>
            <a:off x="3952874" y="614040"/>
            <a:ext cx="3871057" cy="442154"/>
          </a:xfrm>
          <a:prstGeom prst="rect">
            <a:avLst/>
          </a:prstGeom>
        </p:spPr>
        <p:txBody>
          <a:bodyPr>
            <a:normAutofit/>
          </a:bodyPr>
          <a:lstStyle>
            <a:lvl1pPr>
              <a:defRPr b="0"/>
            </a:lvl1pPr>
          </a:lstStyle>
          <a:p>
            <a:r>
              <a:rPr sz="1800" b="1" dirty="0"/>
              <a:t>Fact/ </a:t>
            </a:r>
            <a:r>
              <a:rPr sz="1800" b="1" dirty="0" err="1"/>
              <a:t>sự</a:t>
            </a:r>
            <a:r>
              <a:rPr sz="1800" b="1" dirty="0"/>
              <a:t> </a:t>
            </a:r>
            <a:r>
              <a:rPr sz="1800" b="1" dirty="0" err="1"/>
              <a:t>thực</a:t>
            </a:r>
            <a:r>
              <a:rPr sz="1800" b="1" dirty="0"/>
              <a:t> </a:t>
            </a:r>
            <a:r>
              <a:rPr sz="1800" b="1" dirty="0" err="1"/>
              <a:t>tế</a:t>
            </a:r>
            <a:endParaRPr sz="1800" b="1" dirty="0"/>
          </a:p>
        </p:txBody>
      </p:sp>
      <p:sp>
        <p:nvSpPr>
          <p:cNvPr id="269" name="Textfeld 16"/>
          <p:cNvSpPr txBox="1"/>
          <p:nvPr/>
        </p:nvSpPr>
        <p:spPr>
          <a:xfrm>
            <a:off x="5923800" y="5061646"/>
            <a:ext cx="31998312"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1600" b="1">
                <a:solidFill>
                  <a:srgbClr val="0F3F93"/>
                </a:solidFill>
                <a:latin typeface="Verdana"/>
                <a:ea typeface="Verdana"/>
                <a:cs typeface="Verdana"/>
                <a:sym typeface="Verdana"/>
              </a:defRPr>
            </a:pPr>
            <a:r>
              <a:rPr dirty="0"/>
              <a:t>Only two minutes of insulation is equivalent </a:t>
            </a:r>
          </a:p>
          <a:p>
            <a:pPr algn="just">
              <a:defRPr sz="1600" b="1">
                <a:solidFill>
                  <a:srgbClr val="0F3F93"/>
                </a:solidFill>
                <a:latin typeface="Verdana"/>
                <a:ea typeface="Verdana"/>
                <a:cs typeface="Verdana"/>
                <a:sym typeface="Verdana"/>
              </a:defRPr>
            </a:pPr>
            <a:r>
              <a:rPr dirty="0"/>
              <a:t>to the hole annual usage of energy on earth!</a:t>
            </a:r>
            <a:endParaRPr lang="de-DE" dirty="0"/>
          </a:p>
          <a:p>
            <a:pPr algn="just">
              <a:defRPr sz="1600" b="1">
                <a:solidFill>
                  <a:srgbClr val="0F3F93"/>
                </a:solidFill>
                <a:latin typeface="Verdana"/>
                <a:ea typeface="Verdana"/>
                <a:cs typeface="Verdana"/>
                <a:sym typeface="Verdana"/>
              </a:defRPr>
            </a:pPr>
            <a:endParaRPr dirty="0"/>
          </a:p>
          <a:p>
            <a:pPr algn="just">
              <a:defRPr sz="1600" i="1">
                <a:solidFill>
                  <a:srgbClr val="0F3F93"/>
                </a:solidFill>
                <a:latin typeface="Verdana"/>
                <a:ea typeface="Verdana"/>
                <a:cs typeface="Verdana"/>
                <a:sym typeface="Verdana"/>
              </a:defRPr>
            </a:pPr>
            <a:r>
              <a:rPr b="1" dirty="0" err="1"/>
              <a:t>Với</a:t>
            </a:r>
            <a:r>
              <a:rPr b="1" dirty="0"/>
              <a:t> </a:t>
            </a:r>
            <a:r>
              <a:rPr b="1" dirty="0" err="1"/>
              <a:t>chỉ</a:t>
            </a:r>
            <a:r>
              <a:rPr b="1" dirty="0"/>
              <a:t> 2 </a:t>
            </a:r>
            <a:r>
              <a:rPr b="1" dirty="0" err="1"/>
              <a:t>phút</a:t>
            </a:r>
            <a:r>
              <a:rPr b="1" dirty="0"/>
              <a:t> </a:t>
            </a:r>
            <a:r>
              <a:rPr b="1" dirty="0" err="1"/>
              <a:t>ánh</a:t>
            </a:r>
            <a:r>
              <a:rPr b="1" dirty="0"/>
              <a:t> </a:t>
            </a:r>
            <a:r>
              <a:rPr b="1" dirty="0" err="1"/>
              <a:t>nắng</a:t>
            </a:r>
            <a:r>
              <a:rPr b="1" dirty="0"/>
              <a:t> </a:t>
            </a:r>
            <a:r>
              <a:rPr b="1" dirty="0" err="1"/>
              <a:t>mặt</a:t>
            </a:r>
            <a:r>
              <a:rPr b="1" dirty="0"/>
              <a:t> </a:t>
            </a:r>
            <a:r>
              <a:rPr b="1" dirty="0" err="1"/>
              <a:t>trời</a:t>
            </a:r>
            <a:r>
              <a:rPr b="1" dirty="0"/>
              <a:t> </a:t>
            </a:r>
            <a:r>
              <a:rPr b="1" dirty="0" err="1"/>
              <a:t>toả</a:t>
            </a:r>
            <a:r>
              <a:rPr b="1" dirty="0"/>
              <a:t> </a:t>
            </a:r>
            <a:r>
              <a:rPr b="1" dirty="0" err="1"/>
              <a:t>xuống</a:t>
            </a:r>
            <a:r>
              <a:rPr b="1" dirty="0"/>
              <a:t> </a:t>
            </a:r>
          </a:p>
          <a:p>
            <a:pPr algn="just">
              <a:defRPr sz="1600" i="1">
                <a:solidFill>
                  <a:srgbClr val="0F3F93"/>
                </a:solidFill>
                <a:latin typeface="Verdana"/>
                <a:ea typeface="Verdana"/>
                <a:cs typeface="Verdana"/>
                <a:sym typeface="Verdana"/>
              </a:defRPr>
            </a:pPr>
            <a:r>
              <a:rPr b="1" dirty="0" err="1"/>
              <a:t>trái</a:t>
            </a:r>
            <a:r>
              <a:rPr b="1" dirty="0"/>
              <a:t> </a:t>
            </a:r>
            <a:r>
              <a:rPr b="1" dirty="0" err="1"/>
              <a:t>đất</a:t>
            </a:r>
            <a:r>
              <a:rPr b="1" dirty="0"/>
              <a:t> </a:t>
            </a:r>
            <a:r>
              <a:rPr b="1" dirty="0" err="1"/>
              <a:t>đã</a:t>
            </a:r>
            <a:r>
              <a:rPr b="1" dirty="0"/>
              <a:t> </a:t>
            </a:r>
            <a:r>
              <a:rPr b="1" dirty="0" err="1"/>
              <a:t>đủ</a:t>
            </a:r>
            <a:r>
              <a:rPr b="1" dirty="0"/>
              <a:t> </a:t>
            </a:r>
            <a:r>
              <a:rPr b="1" dirty="0" err="1"/>
              <a:t>đáp</a:t>
            </a:r>
            <a:r>
              <a:rPr b="1" dirty="0"/>
              <a:t> </a:t>
            </a:r>
            <a:r>
              <a:rPr b="1" dirty="0" err="1"/>
              <a:t>ứng</a:t>
            </a:r>
            <a:r>
              <a:rPr b="1" dirty="0"/>
              <a:t> </a:t>
            </a:r>
            <a:r>
              <a:rPr b="1" dirty="0" err="1"/>
              <a:t>sự</a:t>
            </a:r>
            <a:r>
              <a:rPr b="1" dirty="0"/>
              <a:t> </a:t>
            </a:r>
            <a:r>
              <a:rPr b="1" dirty="0" err="1"/>
              <a:t>tiêu</a:t>
            </a:r>
            <a:r>
              <a:rPr b="1" dirty="0"/>
              <a:t> </a:t>
            </a:r>
            <a:r>
              <a:rPr b="1" dirty="0" err="1"/>
              <a:t>dùng</a:t>
            </a:r>
            <a:r>
              <a:rPr b="1" dirty="0"/>
              <a:t> </a:t>
            </a:r>
            <a:r>
              <a:rPr b="1" dirty="0" err="1"/>
              <a:t>về</a:t>
            </a:r>
            <a:r>
              <a:rPr b="1" dirty="0"/>
              <a:t> </a:t>
            </a:r>
            <a:r>
              <a:rPr b="1" dirty="0" err="1"/>
              <a:t>năng</a:t>
            </a:r>
            <a:endParaRPr b="1" dirty="0"/>
          </a:p>
          <a:p>
            <a:pPr algn="just">
              <a:defRPr sz="1600" i="1">
                <a:solidFill>
                  <a:srgbClr val="0F3F93"/>
                </a:solidFill>
                <a:latin typeface="Verdana"/>
                <a:ea typeface="Verdana"/>
                <a:cs typeface="Verdana"/>
                <a:sym typeface="Verdana"/>
              </a:defRPr>
            </a:pPr>
            <a:r>
              <a:rPr b="1" dirty="0" err="1"/>
              <a:t>lượng</a:t>
            </a:r>
            <a:r>
              <a:rPr b="1" dirty="0"/>
              <a:t> </a:t>
            </a:r>
            <a:r>
              <a:rPr b="1" dirty="0" err="1"/>
              <a:t>trong</a:t>
            </a:r>
            <a:r>
              <a:rPr b="1" dirty="0"/>
              <a:t> 1 </a:t>
            </a:r>
            <a:r>
              <a:rPr b="1" dirty="0" err="1"/>
              <a:t>năm</a:t>
            </a:r>
            <a:r>
              <a:rPr b="1" dirty="0"/>
              <a:t>!</a:t>
            </a:r>
          </a:p>
          <a:p>
            <a:pPr>
              <a:defRPr sz="1600" b="1">
                <a:solidFill>
                  <a:srgbClr val="0F3F93"/>
                </a:solidFill>
                <a:latin typeface="Verdana"/>
                <a:ea typeface="Verdana"/>
                <a:cs typeface="Verdana"/>
                <a:sym typeface="Verdana"/>
              </a:defRPr>
            </a:pPr>
            <a:endParaRPr dirty="0"/>
          </a:p>
          <a:p>
            <a:pPr>
              <a:defRPr sz="1600" b="1">
                <a:solidFill>
                  <a:srgbClr val="0F3F93"/>
                </a:solidFill>
                <a:latin typeface="Verdana"/>
                <a:ea typeface="Verdana"/>
                <a:cs typeface="Verdana"/>
                <a:sym typeface="Verdana"/>
              </a:defRPr>
            </a:pPr>
            <a:endParaRPr dirty="0"/>
          </a:p>
          <a:p>
            <a:pPr>
              <a:defRPr sz="1600" b="1">
                <a:solidFill>
                  <a:srgbClr val="0F3F93"/>
                </a:solidFill>
                <a:latin typeface="Verdana"/>
                <a:ea typeface="Verdana"/>
                <a:cs typeface="Verdana"/>
                <a:sym typeface="Verdana"/>
              </a:defRPr>
            </a:pPr>
            <a:endParaRPr dirty="0"/>
          </a:p>
        </p:txBody>
      </p:sp>
      <p:pic>
        <p:nvPicPr>
          <p:cNvPr id="270" name="Grafik 1" descr="Grafik 1"/>
          <p:cNvPicPr>
            <a:picLocks noChangeAspect="1"/>
          </p:cNvPicPr>
          <p:nvPr/>
        </p:nvPicPr>
        <p:blipFill>
          <a:blip r:embed="rId3"/>
          <a:stretch>
            <a:fillRect/>
          </a:stretch>
        </p:blipFill>
        <p:spPr>
          <a:xfrm>
            <a:off x="3943146" y="1763366"/>
            <a:ext cx="7040806" cy="288812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Foliennummernplatzhalter 3"/>
          <p:cNvSpPr txBox="1">
            <a:spLocks noGrp="1"/>
          </p:cNvSpPr>
          <p:nvPr>
            <p:ph type="sldNum" sz="quarter" idx="4294967295"/>
          </p:nvPr>
        </p:nvSpPr>
        <p:spPr>
          <a:xfrm>
            <a:off x="11711572" y="6397942"/>
            <a:ext cx="201028"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Verdana"/>
                <a:ea typeface="Verdana"/>
                <a:cs typeface="Verdana"/>
                <a:sym typeface="Verdana"/>
              </a:defRPr>
            </a:lvl1pPr>
          </a:lstStyle>
          <a:p>
            <a:fld id="{86CB4B4D-7CA3-9044-876B-883B54F8677D}" type="slidenum">
              <a:t>3</a:t>
            </a:fld>
            <a:endParaRPr/>
          </a:p>
        </p:txBody>
      </p:sp>
      <p:sp>
        <p:nvSpPr>
          <p:cNvPr id="275" name="Titel 1"/>
          <p:cNvSpPr txBox="1">
            <a:spLocks noGrp="1"/>
          </p:cNvSpPr>
          <p:nvPr>
            <p:ph type="title"/>
          </p:nvPr>
        </p:nvSpPr>
        <p:spPr>
          <a:xfrm>
            <a:off x="3963324" y="553965"/>
            <a:ext cx="4763988" cy="502777"/>
          </a:xfrm>
          <a:prstGeom prst="rect">
            <a:avLst/>
          </a:prstGeom>
        </p:spPr>
        <p:txBody>
          <a:bodyPr>
            <a:normAutofit/>
          </a:bodyPr>
          <a:lstStyle/>
          <a:p>
            <a:pPr>
              <a:defRPr sz="2000" b="0"/>
            </a:pPr>
            <a:r>
              <a:rPr sz="1840" dirty="0"/>
              <a:t>Our studies/</a:t>
            </a:r>
            <a:r>
              <a:rPr sz="1840" i="1" dirty="0" err="1"/>
              <a:t>Nghiên</a:t>
            </a:r>
            <a:r>
              <a:rPr sz="1840" i="1" dirty="0"/>
              <a:t> </a:t>
            </a:r>
            <a:r>
              <a:rPr sz="1840" i="1" dirty="0" err="1"/>
              <a:t>cứu</a:t>
            </a:r>
            <a:r>
              <a:rPr sz="1840" i="1" dirty="0"/>
              <a:t> </a:t>
            </a:r>
            <a:r>
              <a:rPr sz="1840" i="1" dirty="0" err="1"/>
              <a:t>của</a:t>
            </a:r>
            <a:r>
              <a:rPr sz="1840" i="1" dirty="0"/>
              <a:t> </a:t>
            </a:r>
            <a:r>
              <a:rPr sz="1840" i="1" dirty="0" err="1"/>
              <a:t>chúng</a:t>
            </a:r>
            <a:r>
              <a:rPr sz="1840" i="1" dirty="0"/>
              <a:t> </a:t>
            </a:r>
            <a:r>
              <a:rPr sz="1840" i="1" dirty="0" err="1"/>
              <a:t>tôi</a:t>
            </a:r>
            <a:endParaRPr sz="1840" i="1" dirty="0"/>
          </a:p>
        </p:txBody>
      </p:sp>
      <p:sp>
        <p:nvSpPr>
          <p:cNvPr id="276" name="Textfeld 29"/>
          <p:cNvSpPr txBox="1"/>
          <p:nvPr/>
        </p:nvSpPr>
        <p:spPr>
          <a:xfrm>
            <a:off x="7580241" y="1954970"/>
            <a:ext cx="4717267" cy="1231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600" b="1">
                <a:solidFill>
                  <a:srgbClr val="0F3F93"/>
                </a:solidFill>
                <a:latin typeface="Verdana"/>
                <a:ea typeface="Verdana"/>
                <a:cs typeface="Verdana"/>
                <a:sym typeface="Verdana"/>
              </a:defRPr>
            </a:pPr>
            <a:r>
              <a:rPr dirty="0"/>
              <a:t>solar power during</a:t>
            </a:r>
          </a:p>
          <a:p>
            <a:pPr>
              <a:defRPr sz="1600" b="1">
                <a:solidFill>
                  <a:srgbClr val="0F3F93"/>
                </a:solidFill>
                <a:latin typeface="Verdana"/>
                <a:ea typeface="Verdana"/>
                <a:cs typeface="Verdana"/>
                <a:sym typeface="Verdana"/>
              </a:defRPr>
            </a:pPr>
            <a:r>
              <a:rPr dirty="0"/>
              <a:t>a day in summer</a:t>
            </a:r>
            <a:endParaRPr lang="de-DE" dirty="0"/>
          </a:p>
          <a:p>
            <a:pPr>
              <a:defRPr sz="1600" b="1">
                <a:solidFill>
                  <a:srgbClr val="0F3F93"/>
                </a:solidFill>
                <a:latin typeface="Verdana"/>
                <a:ea typeface="Verdana"/>
                <a:cs typeface="Verdana"/>
                <a:sym typeface="Verdana"/>
              </a:defRPr>
            </a:pPr>
            <a:endParaRPr dirty="0"/>
          </a:p>
          <a:p>
            <a:pPr>
              <a:defRPr sz="1600" i="1">
                <a:solidFill>
                  <a:srgbClr val="204AA1"/>
                </a:solidFill>
                <a:latin typeface="Verdana"/>
                <a:ea typeface="Verdana"/>
                <a:cs typeface="Verdana"/>
                <a:sym typeface="Verdana"/>
              </a:defRPr>
            </a:pPr>
            <a:r>
              <a:rPr b="1" dirty="0" err="1"/>
              <a:t>điện</a:t>
            </a:r>
            <a:r>
              <a:rPr b="1" dirty="0"/>
              <a:t> </a:t>
            </a:r>
            <a:r>
              <a:rPr b="1" dirty="0" err="1"/>
              <a:t>năng</a:t>
            </a:r>
            <a:r>
              <a:rPr b="1" dirty="0"/>
              <a:t> </a:t>
            </a:r>
            <a:r>
              <a:rPr b="1" dirty="0" err="1"/>
              <a:t>trong</a:t>
            </a:r>
            <a:r>
              <a:rPr b="1" dirty="0"/>
              <a:t> </a:t>
            </a:r>
          </a:p>
          <a:p>
            <a:pPr>
              <a:defRPr sz="1600" i="1">
                <a:solidFill>
                  <a:srgbClr val="204AA1"/>
                </a:solidFill>
                <a:latin typeface="Verdana"/>
                <a:ea typeface="Verdana"/>
                <a:cs typeface="Verdana"/>
                <a:sym typeface="Verdana"/>
              </a:defRPr>
            </a:pPr>
            <a:r>
              <a:rPr b="1" dirty="0" err="1"/>
              <a:t>một</a:t>
            </a:r>
            <a:r>
              <a:rPr b="1" dirty="0"/>
              <a:t> </a:t>
            </a:r>
            <a:r>
              <a:rPr b="1" dirty="0" err="1"/>
              <a:t>ngày</a:t>
            </a:r>
            <a:r>
              <a:rPr b="1" dirty="0"/>
              <a:t> </a:t>
            </a:r>
            <a:r>
              <a:rPr b="1" dirty="0" err="1"/>
              <a:t>mùa</a:t>
            </a:r>
            <a:r>
              <a:rPr b="1" dirty="0"/>
              <a:t> </a:t>
            </a:r>
            <a:r>
              <a:rPr b="1" dirty="0" err="1"/>
              <a:t>hè</a:t>
            </a:r>
            <a:endParaRPr b="1" dirty="0"/>
          </a:p>
        </p:txBody>
      </p:sp>
      <p:sp>
        <p:nvSpPr>
          <p:cNvPr id="277" name="Textfeld 10"/>
          <p:cNvSpPr txBox="1"/>
          <p:nvPr/>
        </p:nvSpPr>
        <p:spPr>
          <a:xfrm>
            <a:off x="7506368" y="4791931"/>
            <a:ext cx="328230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b="1">
                <a:solidFill>
                  <a:srgbClr val="0F3F93"/>
                </a:solidFill>
                <a:latin typeface="Verdana"/>
                <a:ea typeface="Verdana"/>
                <a:cs typeface="Verdana"/>
                <a:sym typeface="Verdana"/>
              </a:defRPr>
            </a:pPr>
            <a:r>
              <a:rPr dirty="0"/>
              <a:t>heat – outside &amp; module</a:t>
            </a:r>
            <a:endParaRPr lang="de-DE" dirty="0"/>
          </a:p>
          <a:p>
            <a:pPr>
              <a:defRPr sz="1600" b="1">
                <a:solidFill>
                  <a:srgbClr val="0F3F93"/>
                </a:solidFill>
                <a:latin typeface="Verdana"/>
                <a:ea typeface="Verdana"/>
                <a:cs typeface="Verdana"/>
                <a:sym typeface="Verdana"/>
              </a:defRPr>
            </a:pPr>
            <a:endParaRPr dirty="0"/>
          </a:p>
          <a:p>
            <a:pPr>
              <a:defRPr sz="1600" i="1">
                <a:solidFill>
                  <a:srgbClr val="0F3F93"/>
                </a:solidFill>
                <a:latin typeface="Verdana"/>
                <a:ea typeface="Verdana"/>
                <a:cs typeface="Verdana"/>
                <a:sym typeface="Verdana"/>
              </a:defRPr>
            </a:pPr>
            <a:r>
              <a:rPr b="1" dirty="0" err="1"/>
              <a:t>nhiệt</a:t>
            </a:r>
            <a:r>
              <a:rPr b="1" dirty="0"/>
              <a:t> - </a:t>
            </a:r>
            <a:r>
              <a:rPr b="1" dirty="0" err="1"/>
              <a:t>ngoài</a:t>
            </a:r>
            <a:r>
              <a:rPr b="1" dirty="0"/>
              <a:t> </a:t>
            </a:r>
            <a:r>
              <a:rPr b="1" dirty="0" err="1"/>
              <a:t>trời</a:t>
            </a:r>
            <a:r>
              <a:rPr b="1" dirty="0"/>
              <a:t> &amp; module </a:t>
            </a:r>
          </a:p>
        </p:txBody>
      </p:sp>
      <p:pic>
        <p:nvPicPr>
          <p:cNvPr id="278" name="Grafik 2" descr="Grafik 2"/>
          <p:cNvPicPr>
            <a:picLocks noChangeAspect="1"/>
          </p:cNvPicPr>
          <p:nvPr/>
        </p:nvPicPr>
        <p:blipFill>
          <a:blip r:embed="rId3"/>
          <a:stretch>
            <a:fillRect/>
          </a:stretch>
        </p:blipFill>
        <p:spPr>
          <a:xfrm>
            <a:off x="3952871" y="1954969"/>
            <a:ext cx="3209580" cy="2252596"/>
          </a:xfrm>
          <a:prstGeom prst="rect">
            <a:avLst/>
          </a:prstGeom>
          <a:ln w="12700">
            <a:miter lim="400000"/>
          </a:ln>
        </p:spPr>
      </p:pic>
      <p:pic>
        <p:nvPicPr>
          <p:cNvPr id="279" name="Grafik 6" descr="Grafik 6"/>
          <p:cNvPicPr>
            <a:picLocks noChangeAspect="1"/>
          </p:cNvPicPr>
          <p:nvPr/>
        </p:nvPicPr>
        <p:blipFill>
          <a:blip r:embed="rId4"/>
          <a:stretch>
            <a:fillRect/>
          </a:stretch>
        </p:blipFill>
        <p:spPr>
          <a:xfrm>
            <a:off x="3896138" y="4434871"/>
            <a:ext cx="3359428" cy="208535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Foliennummernplatzhalter 3"/>
          <p:cNvSpPr txBox="1">
            <a:spLocks noGrp="1"/>
          </p:cNvSpPr>
          <p:nvPr>
            <p:ph type="sldNum" sz="quarter" idx="4294967295"/>
          </p:nvPr>
        </p:nvSpPr>
        <p:spPr>
          <a:xfrm>
            <a:off x="11711572" y="6397942"/>
            <a:ext cx="201028"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Verdana"/>
                <a:ea typeface="Verdana"/>
                <a:cs typeface="Verdana"/>
                <a:sym typeface="Verdana"/>
              </a:defRPr>
            </a:lvl1pPr>
          </a:lstStyle>
          <a:p>
            <a:fld id="{86CB4B4D-7CA3-9044-876B-883B54F8677D}" type="slidenum">
              <a:t>4</a:t>
            </a:fld>
            <a:endParaRPr/>
          </a:p>
        </p:txBody>
      </p:sp>
      <p:sp>
        <p:nvSpPr>
          <p:cNvPr id="284" name="Titel 1"/>
          <p:cNvSpPr txBox="1">
            <a:spLocks noGrp="1"/>
          </p:cNvSpPr>
          <p:nvPr>
            <p:ph type="title"/>
          </p:nvPr>
        </p:nvSpPr>
        <p:spPr>
          <a:xfrm>
            <a:off x="3929724" y="584799"/>
            <a:ext cx="3881779" cy="459115"/>
          </a:xfrm>
          <a:prstGeom prst="rect">
            <a:avLst/>
          </a:prstGeom>
        </p:spPr>
        <p:txBody>
          <a:bodyPr>
            <a:normAutofit/>
          </a:bodyPr>
          <a:lstStyle>
            <a:lvl1pPr>
              <a:defRPr b="0"/>
            </a:lvl1pPr>
          </a:lstStyle>
          <a:p>
            <a:r>
              <a:rPr sz="1800" b="1" dirty="0"/>
              <a:t>Solution/ </a:t>
            </a:r>
            <a:r>
              <a:rPr sz="1800" b="1" dirty="0" err="1"/>
              <a:t>giải</a:t>
            </a:r>
            <a:r>
              <a:rPr sz="1800" b="1" dirty="0"/>
              <a:t> </a:t>
            </a:r>
            <a:r>
              <a:rPr sz="1800" b="1" dirty="0" err="1"/>
              <a:t>pháp</a:t>
            </a:r>
            <a:endParaRPr sz="1800" b="1" dirty="0"/>
          </a:p>
        </p:txBody>
      </p:sp>
      <p:sp>
        <p:nvSpPr>
          <p:cNvPr id="285" name="Textfeld 29"/>
          <p:cNvSpPr txBox="1"/>
          <p:nvPr/>
        </p:nvSpPr>
        <p:spPr>
          <a:xfrm>
            <a:off x="6617061" y="5200466"/>
            <a:ext cx="5330652"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400" b="1">
                <a:solidFill>
                  <a:srgbClr val="002060"/>
                </a:solidFill>
                <a:latin typeface="Verdana"/>
                <a:ea typeface="Verdana"/>
                <a:cs typeface="Verdana"/>
                <a:sym typeface="Verdana"/>
              </a:defRPr>
            </a:pPr>
            <a:r>
              <a:rPr dirty="0"/>
              <a:t>Measurement/ </a:t>
            </a:r>
            <a:r>
              <a:rPr i="1" dirty="0" err="1"/>
              <a:t>đo</a:t>
            </a:r>
            <a:r>
              <a:rPr i="1" dirty="0"/>
              <a:t> </a:t>
            </a:r>
            <a:r>
              <a:rPr i="1" dirty="0" err="1"/>
              <a:t>lường</a:t>
            </a:r>
            <a:endParaRPr i="1" dirty="0"/>
          </a:p>
          <a:p>
            <a:pPr>
              <a:defRPr sz="1400">
                <a:latin typeface="Verdana"/>
                <a:ea typeface="Verdana"/>
                <a:cs typeface="Verdana"/>
                <a:sym typeface="Verdana"/>
              </a:defRPr>
            </a:pPr>
            <a:endParaRPr b="0" i="1" dirty="0"/>
          </a:p>
          <a:p>
            <a:pPr>
              <a:defRPr sz="1400">
                <a:latin typeface="Verdana"/>
                <a:ea typeface="Verdana"/>
                <a:cs typeface="Verdana"/>
                <a:sym typeface="Verdana"/>
              </a:defRPr>
            </a:pPr>
            <a:r>
              <a:rPr b="1" dirty="0">
                <a:solidFill>
                  <a:srgbClr val="00B050"/>
                </a:solidFill>
              </a:rPr>
              <a:t>&gt;25°C higher than the surrounding temperature</a:t>
            </a:r>
            <a:endParaRPr lang="de-DE" b="1" dirty="0">
              <a:solidFill>
                <a:srgbClr val="00B050"/>
              </a:solidFill>
            </a:endParaRPr>
          </a:p>
          <a:p>
            <a:pPr>
              <a:defRPr sz="1400">
                <a:latin typeface="Verdana"/>
                <a:ea typeface="Verdana"/>
                <a:cs typeface="Verdana"/>
                <a:sym typeface="Verdana"/>
              </a:defRPr>
            </a:pPr>
            <a:endParaRPr b="1" dirty="0">
              <a:solidFill>
                <a:srgbClr val="00B050"/>
              </a:solidFill>
            </a:endParaRPr>
          </a:p>
          <a:p>
            <a:pPr>
              <a:defRPr sz="1400" i="1">
                <a:latin typeface="Verdana"/>
                <a:ea typeface="Verdana"/>
                <a:cs typeface="Verdana"/>
                <a:sym typeface="Verdana"/>
              </a:defRPr>
            </a:pPr>
            <a:r>
              <a:rPr b="1" dirty="0">
                <a:solidFill>
                  <a:srgbClr val="00B050"/>
                </a:solidFill>
              </a:rPr>
              <a:t>&gt;25°C </a:t>
            </a:r>
            <a:r>
              <a:rPr b="1" dirty="0" err="1">
                <a:solidFill>
                  <a:srgbClr val="00B050"/>
                </a:solidFill>
              </a:rPr>
              <a:t>cao</a:t>
            </a:r>
            <a:r>
              <a:rPr b="1" dirty="0">
                <a:solidFill>
                  <a:srgbClr val="00B050"/>
                </a:solidFill>
              </a:rPr>
              <a:t> </a:t>
            </a:r>
            <a:r>
              <a:rPr b="1" dirty="0" err="1">
                <a:solidFill>
                  <a:srgbClr val="00B050"/>
                </a:solidFill>
              </a:rPr>
              <a:t>hơn</a:t>
            </a:r>
            <a:r>
              <a:rPr b="1" dirty="0">
                <a:solidFill>
                  <a:srgbClr val="00B050"/>
                </a:solidFill>
              </a:rPr>
              <a:t> so </a:t>
            </a:r>
            <a:r>
              <a:rPr b="1" dirty="0" err="1">
                <a:solidFill>
                  <a:srgbClr val="00B050"/>
                </a:solidFill>
              </a:rPr>
              <a:t>sánh</a:t>
            </a:r>
            <a:r>
              <a:rPr b="1" dirty="0">
                <a:solidFill>
                  <a:srgbClr val="00B050"/>
                </a:solidFill>
              </a:rPr>
              <a:t> </a:t>
            </a:r>
            <a:r>
              <a:rPr b="1" dirty="0" err="1">
                <a:solidFill>
                  <a:srgbClr val="00B050"/>
                </a:solidFill>
              </a:rPr>
              <a:t>với</a:t>
            </a:r>
            <a:r>
              <a:rPr b="1" dirty="0">
                <a:solidFill>
                  <a:srgbClr val="00B050"/>
                </a:solidFill>
              </a:rPr>
              <a:t> </a:t>
            </a:r>
            <a:r>
              <a:rPr b="1" dirty="0" err="1">
                <a:solidFill>
                  <a:srgbClr val="00B050"/>
                </a:solidFill>
              </a:rPr>
              <a:t>nhiệt</a:t>
            </a:r>
            <a:r>
              <a:rPr b="1" dirty="0">
                <a:solidFill>
                  <a:srgbClr val="00B050"/>
                </a:solidFill>
              </a:rPr>
              <a:t> </a:t>
            </a:r>
            <a:r>
              <a:rPr b="1" dirty="0" err="1">
                <a:solidFill>
                  <a:srgbClr val="00B050"/>
                </a:solidFill>
              </a:rPr>
              <a:t>độ</a:t>
            </a:r>
            <a:r>
              <a:rPr b="1" dirty="0">
                <a:solidFill>
                  <a:srgbClr val="00B050"/>
                </a:solidFill>
              </a:rPr>
              <a:t> </a:t>
            </a:r>
            <a:r>
              <a:rPr b="1" dirty="0" err="1">
                <a:solidFill>
                  <a:srgbClr val="00B050"/>
                </a:solidFill>
              </a:rPr>
              <a:t>ngoài</a:t>
            </a:r>
            <a:r>
              <a:rPr b="1" dirty="0">
                <a:solidFill>
                  <a:srgbClr val="00B050"/>
                </a:solidFill>
              </a:rPr>
              <a:t> </a:t>
            </a:r>
            <a:r>
              <a:rPr b="1" dirty="0" err="1">
                <a:solidFill>
                  <a:srgbClr val="00B050"/>
                </a:solidFill>
              </a:rPr>
              <a:t>trời</a:t>
            </a:r>
            <a:endParaRPr b="1" dirty="0">
              <a:solidFill>
                <a:srgbClr val="00B050"/>
              </a:solidFill>
            </a:endParaRPr>
          </a:p>
          <a:p>
            <a:pPr>
              <a:defRPr sz="1400">
                <a:latin typeface="Verdana"/>
                <a:ea typeface="Verdana"/>
                <a:cs typeface="Verdana"/>
                <a:sym typeface="Verdana"/>
              </a:defRPr>
            </a:pPr>
            <a:endParaRPr dirty="0"/>
          </a:p>
        </p:txBody>
      </p:sp>
      <p:pic>
        <p:nvPicPr>
          <p:cNvPr id="286" name="Grafik 4" descr="Grafik 4"/>
          <p:cNvPicPr>
            <a:picLocks noChangeAspect="1"/>
          </p:cNvPicPr>
          <p:nvPr/>
        </p:nvPicPr>
        <p:blipFill>
          <a:blip r:embed="rId3"/>
          <a:stretch>
            <a:fillRect/>
          </a:stretch>
        </p:blipFill>
        <p:spPr>
          <a:xfrm>
            <a:off x="3548419" y="1323489"/>
            <a:ext cx="2934267" cy="2123762"/>
          </a:xfrm>
          <a:prstGeom prst="rect">
            <a:avLst/>
          </a:prstGeom>
          <a:ln w="12700">
            <a:miter lim="400000"/>
          </a:ln>
        </p:spPr>
      </p:pic>
      <p:sp>
        <p:nvSpPr>
          <p:cNvPr id="3" name="Textfeld 2">
            <a:extLst>
              <a:ext uri="{FF2B5EF4-FFF2-40B4-BE49-F238E27FC236}">
                <a16:creationId xmlns:a16="http://schemas.microsoft.com/office/drawing/2014/main" id="{663FB87E-FFFB-414E-9D7D-28F6D19B9F07}"/>
              </a:ext>
            </a:extLst>
          </p:cNvPr>
          <p:cNvSpPr txBox="1"/>
          <p:nvPr/>
        </p:nvSpPr>
        <p:spPr>
          <a:xfrm>
            <a:off x="3495554" y="3530278"/>
            <a:ext cx="5484833" cy="1508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vl="0">
              <a:defRPr sz="1400" b="1">
                <a:solidFill>
                  <a:srgbClr val="002060"/>
                </a:solidFill>
                <a:latin typeface="Verdana"/>
                <a:ea typeface="Verdana"/>
                <a:cs typeface="Verdana"/>
                <a:sym typeface="Verdana"/>
              </a:defRPr>
            </a:pPr>
            <a:r>
              <a:rPr kumimoji="0" lang="de-DE" sz="1800" b="0" i="0" u="none" strike="noStrike" cap="none" spc="0" normalizeH="0" baseline="0" dirty="0">
                <a:ln>
                  <a:noFill/>
                </a:ln>
                <a:solidFill>
                  <a:srgbClr val="000000"/>
                </a:solidFill>
                <a:effectLst/>
                <a:uFillTx/>
                <a:latin typeface="+mj-lt"/>
                <a:ea typeface="+mj-ea"/>
                <a:cs typeface="+mj-cs"/>
                <a:sym typeface="Calibri"/>
              </a:rPr>
              <a:t> </a:t>
            </a:r>
            <a:r>
              <a:rPr lang="vi-VN" sz="1400" b="1" dirty="0">
                <a:solidFill>
                  <a:srgbClr val="002060"/>
                </a:solidFill>
                <a:latin typeface="Verdana"/>
                <a:ea typeface="Verdana"/>
                <a:sym typeface="Verdana"/>
              </a:rPr>
              <a:t>2012 Experiments/ </a:t>
            </a:r>
            <a:r>
              <a:rPr lang="vi-VN" sz="1400" b="1" i="1" dirty="0">
                <a:solidFill>
                  <a:srgbClr val="002060"/>
                </a:solidFill>
                <a:latin typeface="Verdana"/>
                <a:ea typeface="Verdana"/>
                <a:sym typeface="Verdana"/>
              </a:rPr>
              <a:t>thí nghiệm</a:t>
            </a:r>
          </a:p>
          <a:p>
            <a:pPr lvl="0">
              <a:defRPr sz="1400" b="1">
                <a:solidFill>
                  <a:srgbClr val="002060"/>
                </a:solidFill>
                <a:latin typeface="Verdana"/>
                <a:ea typeface="Verdana"/>
                <a:cs typeface="Verdana"/>
                <a:sym typeface="Verdana"/>
              </a:defRPr>
            </a:pPr>
            <a:endParaRPr lang="vi-VN" sz="1400" i="1" dirty="0">
              <a:solidFill>
                <a:srgbClr val="002060"/>
              </a:solidFill>
              <a:latin typeface="Verdana"/>
              <a:ea typeface="Verdana"/>
              <a:sym typeface="Verdana"/>
            </a:endParaRPr>
          </a:p>
          <a:p>
            <a:pPr lvl="0">
              <a:defRPr sz="1400">
                <a:latin typeface="Verdana"/>
                <a:ea typeface="Verdana"/>
                <a:cs typeface="Verdana"/>
                <a:sym typeface="Verdana"/>
              </a:defRPr>
            </a:pPr>
            <a:r>
              <a:rPr lang="vi-VN" sz="1400" b="1" dirty="0">
                <a:solidFill>
                  <a:srgbClr val="00B050"/>
                </a:solidFill>
                <a:latin typeface="Verdana"/>
                <a:ea typeface="Verdana"/>
                <a:sym typeface="Verdana"/>
              </a:rPr>
              <a:t>Photovoltaic panels and water-pipes in 1 module</a:t>
            </a:r>
          </a:p>
          <a:p>
            <a:pPr lvl="0">
              <a:defRPr sz="1400">
                <a:latin typeface="Verdana"/>
                <a:ea typeface="Verdana"/>
                <a:cs typeface="Verdana"/>
                <a:sym typeface="Verdana"/>
              </a:defRPr>
            </a:pPr>
            <a:endParaRPr lang="vi-VN" sz="1400" b="1" dirty="0">
              <a:solidFill>
                <a:srgbClr val="00B050"/>
              </a:solidFill>
              <a:latin typeface="Verdana"/>
              <a:ea typeface="Verdana"/>
              <a:sym typeface="Verdana"/>
            </a:endParaRPr>
          </a:p>
          <a:p>
            <a:pPr lvl="0">
              <a:defRPr sz="1400" i="1">
                <a:latin typeface="Verdana"/>
                <a:ea typeface="Verdana"/>
                <a:cs typeface="Verdana"/>
                <a:sym typeface="Verdana"/>
              </a:defRPr>
            </a:pPr>
            <a:r>
              <a:rPr lang="vi-VN" sz="1400" b="1" i="1" dirty="0">
                <a:solidFill>
                  <a:srgbClr val="00B050"/>
                </a:solidFill>
                <a:latin typeface="Verdana"/>
                <a:ea typeface="Verdana"/>
                <a:sym typeface="Verdana"/>
              </a:rPr>
              <a:t>mảng pin(PV) và đường nước gộp lại thành 1 module </a:t>
            </a:r>
          </a:p>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j-lt"/>
                <a:ea typeface="+mj-ea"/>
                <a:cs typeface="+mj-cs"/>
                <a:sym typeface="Calibri"/>
              </a:rPr>
              <a:t>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Foliennummernplatzhalter 3"/>
          <p:cNvSpPr txBox="1">
            <a:spLocks noGrp="1"/>
          </p:cNvSpPr>
          <p:nvPr>
            <p:ph type="sldNum" sz="quarter" idx="4294967295"/>
          </p:nvPr>
        </p:nvSpPr>
        <p:spPr>
          <a:xfrm>
            <a:off x="11711572" y="6397942"/>
            <a:ext cx="201028"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Verdana"/>
                <a:ea typeface="Verdana"/>
                <a:cs typeface="Verdana"/>
                <a:sym typeface="Verdana"/>
              </a:defRPr>
            </a:lvl1pPr>
          </a:lstStyle>
          <a:p>
            <a:fld id="{86CB4B4D-7CA3-9044-876B-883B54F8677D}" type="slidenum">
              <a:t>5</a:t>
            </a:fld>
            <a:endParaRPr/>
          </a:p>
        </p:txBody>
      </p:sp>
      <p:sp>
        <p:nvSpPr>
          <p:cNvPr id="284" name="Titel 1"/>
          <p:cNvSpPr txBox="1">
            <a:spLocks noGrp="1"/>
          </p:cNvSpPr>
          <p:nvPr>
            <p:ph type="title"/>
          </p:nvPr>
        </p:nvSpPr>
        <p:spPr>
          <a:xfrm>
            <a:off x="3952873" y="607949"/>
            <a:ext cx="3881779" cy="459115"/>
          </a:xfrm>
          <a:prstGeom prst="rect">
            <a:avLst/>
          </a:prstGeom>
        </p:spPr>
        <p:txBody>
          <a:bodyPr>
            <a:normAutofit/>
          </a:bodyPr>
          <a:lstStyle>
            <a:lvl1pPr>
              <a:defRPr b="0"/>
            </a:lvl1pPr>
          </a:lstStyle>
          <a:p>
            <a:r>
              <a:rPr sz="1800" b="1" dirty="0"/>
              <a:t>Solution/ </a:t>
            </a:r>
            <a:r>
              <a:rPr sz="1800" b="1" dirty="0" err="1"/>
              <a:t>giải</a:t>
            </a:r>
            <a:r>
              <a:rPr sz="1800" b="1" dirty="0"/>
              <a:t> </a:t>
            </a:r>
            <a:r>
              <a:rPr sz="1800" b="1" dirty="0" err="1"/>
              <a:t>pháp</a:t>
            </a:r>
            <a:endParaRPr sz="1800" b="1" dirty="0"/>
          </a:p>
        </p:txBody>
      </p:sp>
      <p:sp>
        <p:nvSpPr>
          <p:cNvPr id="285" name="Textfeld 29"/>
          <p:cNvSpPr txBox="1"/>
          <p:nvPr/>
        </p:nvSpPr>
        <p:spPr>
          <a:xfrm>
            <a:off x="6403844" y="5160224"/>
            <a:ext cx="5330652"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400" b="1">
                <a:solidFill>
                  <a:srgbClr val="002060"/>
                </a:solidFill>
                <a:latin typeface="Verdana"/>
                <a:ea typeface="Verdana"/>
                <a:cs typeface="Verdana"/>
                <a:sym typeface="Verdana"/>
              </a:defRPr>
            </a:pPr>
            <a:r>
              <a:rPr dirty="0"/>
              <a:t>USP(unique selling proposition)/ </a:t>
            </a:r>
            <a:r>
              <a:rPr i="1" dirty="0" err="1"/>
              <a:t>tính</a:t>
            </a:r>
            <a:r>
              <a:rPr i="1" dirty="0"/>
              <a:t> </a:t>
            </a:r>
            <a:r>
              <a:rPr b="1" i="1" dirty="0" err="1"/>
              <a:t>năng</a:t>
            </a:r>
            <a:r>
              <a:rPr b="1" i="1" dirty="0"/>
              <a:t> </a:t>
            </a:r>
            <a:r>
              <a:rPr b="1" i="1" dirty="0" err="1"/>
              <a:t>đặc</a:t>
            </a:r>
            <a:r>
              <a:rPr b="1" i="1" dirty="0"/>
              <a:t> </a:t>
            </a:r>
            <a:r>
              <a:rPr b="1" i="1" dirty="0" err="1"/>
              <a:t>biệt</a:t>
            </a:r>
            <a:endParaRPr b="1" i="1" dirty="0"/>
          </a:p>
          <a:p>
            <a:pPr>
              <a:defRPr sz="1400" b="1">
                <a:solidFill>
                  <a:srgbClr val="002060"/>
                </a:solidFill>
                <a:latin typeface="Verdana"/>
                <a:ea typeface="Verdana"/>
                <a:cs typeface="Verdana"/>
                <a:sym typeface="Verdana"/>
              </a:defRPr>
            </a:pPr>
            <a:endParaRPr b="0" i="1" dirty="0"/>
          </a:p>
          <a:p>
            <a:pPr>
              <a:defRPr sz="1400" b="1">
                <a:solidFill>
                  <a:srgbClr val="00B050"/>
                </a:solidFill>
                <a:latin typeface="Verdana"/>
                <a:ea typeface="Verdana"/>
                <a:cs typeface="Verdana"/>
                <a:sym typeface="Verdana"/>
              </a:defRPr>
            </a:pPr>
            <a:r>
              <a:rPr dirty="0"/>
              <a:t>energy autonomy, cost stability and no emission</a:t>
            </a:r>
            <a:endParaRPr lang="de-DE" dirty="0"/>
          </a:p>
          <a:p>
            <a:pPr>
              <a:defRPr sz="1400" b="1">
                <a:solidFill>
                  <a:srgbClr val="00B050"/>
                </a:solidFill>
                <a:latin typeface="Verdana"/>
                <a:ea typeface="Verdana"/>
                <a:cs typeface="Verdana"/>
                <a:sym typeface="Verdana"/>
              </a:defRPr>
            </a:pPr>
            <a:endParaRPr dirty="0"/>
          </a:p>
          <a:p>
            <a:pPr>
              <a:defRPr sz="1400" i="1">
                <a:solidFill>
                  <a:srgbClr val="00B050"/>
                </a:solidFill>
                <a:latin typeface="Verdana"/>
                <a:ea typeface="Verdana"/>
                <a:cs typeface="Verdana"/>
                <a:sym typeface="Verdana"/>
              </a:defRPr>
            </a:pPr>
            <a:r>
              <a:rPr b="1" dirty="0" err="1"/>
              <a:t>tính</a:t>
            </a:r>
            <a:r>
              <a:rPr b="1" dirty="0"/>
              <a:t> </a:t>
            </a:r>
            <a:r>
              <a:rPr b="1" dirty="0" err="1"/>
              <a:t>tự</a:t>
            </a:r>
            <a:r>
              <a:rPr b="1" dirty="0"/>
              <a:t> </a:t>
            </a:r>
            <a:r>
              <a:rPr b="1" dirty="0" err="1"/>
              <a:t>lập</a:t>
            </a:r>
            <a:r>
              <a:rPr b="1" dirty="0"/>
              <a:t> </a:t>
            </a:r>
            <a:r>
              <a:rPr b="1" dirty="0" err="1"/>
              <a:t>về</a:t>
            </a:r>
            <a:r>
              <a:rPr b="1" dirty="0"/>
              <a:t> </a:t>
            </a:r>
            <a:r>
              <a:rPr b="1" dirty="0" err="1"/>
              <a:t>tiêu</a:t>
            </a:r>
            <a:r>
              <a:rPr b="1" dirty="0"/>
              <a:t> </a:t>
            </a:r>
            <a:r>
              <a:rPr b="1" dirty="0" err="1"/>
              <a:t>dùng</a:t>
            </a:r>
            <a:r>
              <a:rPr b="1" dirty="0"/>
              <a:t> </a:t>
            </a:r>
            <a:r>
              <a:rPr b="1" dirty="0" err="1"/>
              <a:t>năng</a:t>
            </a:r>
            <a:r>
              <a:rPr b="1" dirty="0"/>
              <a:t> </a:t>
            </a:r>
            <a:r>
              <a:rPr b="1" dirty="0" err="1"/>
              <a:t>lượng</a:t>
            </a:r>
            <a:r>
              <a:rPr b="1" dirty="0"/>
              <a:t>, </a:t>
            </a:r>
          </a:p>
          <a:p>
            <a:pPr>
              <a:defRPr sz="1400" i="1">
                <a:solidFill>
                  <a:srgbClr val="00B050"/>
                </a:solidFill>
                <a:latin typeface="Verdana"/>
                <a:ea typeface="Verdana"/>
                <a:cs typeface="Verdana"/>
                <a:sym typeface="Verdana"/>
              </a:defRPr>
            </a:pPr>
            <a:r>
              <a:rPr b="1" dirty="0" err="1"/>
              <a:t>sự</a:t>
            </a:r>
            <a:r>
              <a:rPr b="1" dirty="0"/>
              <a:t> </a:t>
            </a:r>
            <a:r>
              <a:rPr b="1" dirty="0" err="1"/>
              <a:t>ổn</a:t>
            </a:r>
            <a:r>
              <a:rPr b="1" dirty="0"/>
              <a:t> </a:t>
            </a:r>
            <a:r>
              <a:rPr b="1" dirty="0" err="1"/>
              <a:t>định</a:t>
            </a:r>
            <a:r>
              <a:rPr b="1" dirty="0"/>
              <a:t> </a:t>
            </a:r>
            <a:r>
              <a:rPr b="1" dirty="0" err="1"/>
              <a:t>về</a:t>
            </a:r>
            <a:r>
              <a:rPr b="1" dirty="0"/>
              <a:t> </a:t>
            </a:r>
            <a:r>
              <a:rPr b="1" dirty="0" err="1"/>
              <a:t>giá</a:t>
            </a:r>
            <a:r>
              <a:rPr b="1" dirty="0"/>
              <a:t> </a:t>
            </a:r>
            <a:r>
              <a:rPr b="1" dirty="0" err="1"/>
              <a:t>tiền</a:t>
            </a:r>
            <a:r>
              <a:rPr b="1" dirty="0"/>
              <a:t> </a:t>
            </a:r>
            <a:r>
              <a:rPr b="1" dirty="0" err="1"/>
              <a:t>và</a:t>
            </a:r>
            <a:r>
              <a:rPr b="1" dirty="0"/>
              <a:t> </a:t>
            </a:r>
            <a:r>
              <a:rPr b="1" dirty="0" err="1"/>
              <a:t>không</a:t>
            </a:r>
            <a:r>
              <a:rPr b="1" dirty="0"/>
              <a:t> </a:t>
            </a:r>
            <a:r>
              <a:rPr b="1" dirty="0" err="1"/>
              <a:t>có</a:t>
            </a:r>
            <a:r>
              <a:rPr b="1" dirty="0"/>
              <a:t> </a:t>
            </a:r>
            <a:r>
              <a:rPr b="1" dirty="0" err="1"/>
              <a:t>khí</a:t>
            </a:r>
            <a:r>
              <a:rPr b="1" dirty="0"/>
              <a:t> </a:t>
            </a:r>
            <a:r>
              <a:rPr b="1" dirty="0" err="1"/>
              <a:t>thải</a:t>
            </a:r>
            <a:endParaRPr b="1" dirty="0"/>
          </a:p>
        </p:txBody>
      </p:sp>
      <p:pic>
        <p:nvPicPr>
          <p:cNvPr id="2" name="Grafik 1">
            <a:extLst>
              <a:ext uri="{FF2B5EF4-FFF2-40B4-BE49-F238E27FC236}">
                <a16:creationId xmlns:a16="http://schemas.microsoft.com/office/drawing/2014/main" id="{4DD75CAD-0F9E-46BA-957E-8BA6C6CFA9D4}"/>
              </a:ext>
            </a:extLst>
          </p:cNvPr>
          <p:cNvPicPr>
            <a:picLocks noChangeAspect="1"/>
          </p:cNvPicPr>
          <p:nvPr/>
        </p:nvPicPr>
        <p:blipFill>
          <a:blip r:embed="rId3"/>
          <a:stretch>
            <a:fillRect/>
          </a:stretch>
        </p:blipFill>
        <p:spPr>
          <a:xfrm>
            <a:off x="3959050" y="1342742"/>
            <a:ext cx="3101507" cy="2138739"/>
          </a:xfrm>
          <a:prstGeom prst="rect">
            <a:avLst/>
          </a:prstGeom>
        </p:spPr>
      </p:pic>
      <p:sp>
        <p:nvSpPr>
          <p:cNvPr id="3" name="Textfeld 2">
            <a:extLst>
              <a:ext uri="{FF2B5EF4-FFF2-40B4-BE49-F238E27FC236}">
                <a16:creationId xmlns:a16="http://schemas.microsoft.com/office/drawing/2014/main" id="{F1CDA74E-3231-47E8-B9F5-B8FA901E1AC7}"/>
              </a:ext>
            </a:extLst>
          </p:cNvPr>
          <p:cNvSpPr txBox="1"/>
          <p:nvPr/>
        </p:nvSpPr>
        <p:spPr>
          <a:xfrm>
            <a:off x="3900668" y="3738623"/>
            <a:ext cx="3913890" cy="1508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vl="0">
              <a:defRPr sz="1400" b="1">
                <a:solidFill>
                  <a:srgbClr val="002060"/>
                </a:solidFill>
                <a:latin typeface="Verdana"/>
                <a:ea typeface="Verdana"/>
                <a:cs typeface="Verdana"/>
                <a:sym typeface="Verdana"/>
              </a:defRPr>
            </a:pPr>
            <a:r>
              <a:rPr kumimoji="0" lang="de-DE" sz="1800" b="0" i="0" u="none" strike="noStrike" cap="none" spc="0" normalizeH="0" baseline="0" dirty="0">
                <a:ln>
                  <a:noFill/>
                </a:ln>
                <a:solidFill>
                  <a:srgbClr val="000000"/>
                </a:solidFill>
                <a:effectLst/>
                <a:uFillTx/>
                <a:latin typeface="+mj-lt"/>
                <a:ea typeface="+mj-ea"/>
                <a:cs typeface="+mj-cs"/>
                <a:sym typeface="Calibri"/>
              </a:rPr>
              <a:t> </a:t>
            </a:r>
            <a:r>
              <a:rPr lang="vi-VN" sz="1400" b="1" dirty="0">
                <a:solidFill>
                  <a:srgbClr val="002060"/>
                </a:solidFill>
                <a:latin typeface="Verdana"/>
                <a:ea typeface="Verdana"/>
                <a:sym typeface="Verdana"/>
              </a:rPr>
              <a:t>Conclusion/ </a:t>
            </a:r>
            <a:r>
              <a:rPr lang="vi-VN" sz="1400" b="1" i="1" dirty="0">
                <a:solidFill>
                  <a:srgbClr val="002060"/>
                </a:solidFill>
                <a:latin typeface="Verdana"/>
                <a:ea typeface="Verdana"/>
                <a:sym typeface="Verdana"/>
              </a:rPr>
              <a:t>đáp án</a:t>
            </a:r>
          </a:p>
          <a:p>
            <a:pPr lvl="0">
              <a:defRPr sz="1400">
                <a:latin typeface="Verdana"/>
                <a:ea typeface="Verdana"/>
                <a:cs typeface="Verdana"/>
                <a:sym typeface="Verdana"/>
              </a:defRPr>
            </a:pPr>
            <a:endParaRPr lang="vi-VN" sz="1400" i="1" dirty="0">
              <a:latin typeface="Verdana"/>
              <a:ea typeface="Verdana"/>
              <a:sym typeface="Verdana"/>
            </a:endParaRPr>
          </a:p>
          <a:p>
            <a:pPr lvl="0">
              <a:defRPr sz="1400" b="1">
                <a:solidFill>
                  <a:srgbClr val="00B050"/>
                </a:solidFill>
                <a:latin typeface="Verdana"/>
                <a:ea typeface="Verdana"/>
                <a:cs typeface="Verdana"/>
                <a:sym typeface="Verdana"/>
              </a:defRPr>
            </a:pPr>
            <a:r>
              <a:rPr lang="vi-VN" sz="1400" b="1" dirty="0">
                <a:solidFill>
                  <a:srgbClr val="00B050"/>
                </a:solidFill>
                <a:latin typeface="Verdana"/>
                <a:ea typeface="Verdana"/>
                <a:sym typeface="Verdana"/>
              </a:rPr>
              <a:t>Power and heat in one module!</a:t>
            </a:r>
          </a:p>
          <a:p>
            <a:pPr lvl="0">
              <a:defRPr sz="1400" b="1">
                <a:solidFill>
                  <a:srgbClr val="00B050"/>
                </a:solidFill>
                <a:latin typeface="Verdana"/>
                <a:ea typeface="Verdana"/>
                <a:cs typeface="Verdana"/>
                <a:sym typeface="Verdana"/>
              </a:defRPr>
            </a:pPr>
            <a:endParaRPr lang="vi-VN" sz="1400" b="1" dirty="0">
              <a:solidFill>
                <a:srgbClr val="00B050"/>
              </a:solidFill>
              <a:latin typeface="Verdana"/>
              <a:ea typeface="Verdana"/>
              <a:sym typeface="Verdana"/>
            </a:endParaRPr>
          </a:p>
          <a:p>
            <a:pPr lvl="0">
              <a:defRPr sz="1400" i="1">
                <a:solidFill>
                  <a:srgbClr val="00B050"/>
                </a:solidFill>
                <a:latin typeface="Verdana"/>
                <a:ea typeface="Verdana"/>
                <a:cs typeface="Verdana"/>
                <a:sym typeface="Verdana"/>
              </a:defRPr>
            </a:pPr>
            <a:r>
              <a:rPr lang="vi-VN" sz="1400" b="1" i="1" dirty="0">
                <a:solidFill>
                  <a:srgbClr val="00B050"/>
                </a:solidFill>
                <a:latin typeface="Verdana"/>
                <a:ea typeface="Verdana"/>
                <a:sym typeface="Verdana"/>
              </a:rPr>
              <a:t>điện và nhiệt có được từ một module! </a:t>
            </a:r>
            <a:endParaRPr lang="vi-VN" sz="1400" b="1" i="1" dirty="0">
              <a:solidFill>
                <a:srgbClr val="FF0000"/>
              </a:solidFill>
              <a:latin typeface="Verdana"/>
              <a:ea typeface="Verdana"/>
              <a:sym typeface="Verdana"/>
            </a:endParaRPr>
          </a:p>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j-lt"/>
                <a:ea typeface="+mj-ea"/>
                <a:cs typeface="+mj-cs"/>
                <a:sym typeface="Calibri"/>
              </a:rPr>
              <a:t>  </a:t>
            </a:r>
          </a:p>
        </p:txBody>
      </p:sp>
    </p:spTree>
    <p:extLst>
      <p:ext uri="{BB962C8B-B14F-4D97-AF65-F5344CB8AC3E}">
        <p14:creationId xmlns:p14="http://schemas.microsoft.com/office/powerpoint/2010/main" val="407909376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Foliennummernplatzhalter 3"/>
          <p:cNvSpPr txBox="1">
            <a:spLocks noGrp="1"/>
          </p:cNvSpPr>
          <p:nvPr>
            <p:ph type="sldNum" sz="quarter" idx="4294967295"/>
          </p:nvPr>
        </p:nvSpPr>
        <p:spPr>
          <a:xfrm>
            <a:off x="11711572" y="6397942"/>
            <a:ext cx="201028"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Verdana"/>
                <a:ea typeface="Verdana"/>
                <a:cs typeface="Verdana"/>
                <a:sym typeface="Verdana"/>
              </a:defRPr>
            </a:lvl1pPr>
          </a:lstStyle>
          <a:p>
            <a:fld id="{86CB4B4D-7CA3-9044-876B-883B54F8677D}" type="slidenum">
              <a:t>6</a:t>
            </a:fld>
            <a:endParaRPr/>
          </a:p>
        </p:txBody>
      </p:sp>
      <p:sp>
        <p:nvSpPr>
          <p:cNvPr id="291" name="Titel 1"/>
          <p:cNvSpPr txBox="1">
            <a:spLocks noGrp="1"/>
          </p:cNvSpPr>
          <p:nvPr>
            <p:ph type="title"/>
          </p:nvPr>
        </p:nvSpPr>
        <p:spPr>
          <a:xfrm>
            <a:off x="3964447" y="765047"/>
            <a:ext cx="753412" cy="277000"/>
          </a:xfrm>
          <a:prstGeom prst="rect">
            <a:avLst/>
          </a:prstGeom>
        </p:spPr>
        <p:txBody>
          <a:bodyPr/>
          <a:lstStyle>
            <a:lvl1pPr defTabSz="841247">
              <a:defRPr sz="1840" b="0"/>
            </a:lvl1pPr>
          </a:lstStyle>
          <a:p>
            <a:r>
              <a:rPr b="1" dirty="0"/>
              <a:t>Nano </a:t>
            </a:r>
          </a:p>
        </p:txBody>
      </p:sp>
      <p:sp>
        <p:nvSpPr>
          <p:cNvPr id="292" name="Textfeld 29"/>
          <p:cNvSpPr txBox="1"/>
          <p:nvPr/>
        </p:nvSpPr>
        <p:spPr>
          <a:xfrm>
            <a:off x="6316433" y="5281187"/>
            <a:ext cx="5412580"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400" b="1">
                <a:solidFill>
                  <a:srgbClr val="002060"/>
                </a:solidFill>
                <a:latin typeface="Verdana"/>
                <a:ea typeface="Verdana"/>
                <a:cs typeface="Verdana"/>
                <a:sym typeface="Verdana"/>
              </a:defRPr>
            </a:pPr>
            <a:r>
              <a:rPr dirty="0">
                <a:solidFill>
                  <a:srgbClr val="00B050"/>
                </a:solidFill>
              </a:rPr>
              <a:t>USP</a:t>
            </a:r>
          </a:p>
          <a:p>
            <a:pPr>
              <a:defRPr sz="1400" b="1">
                <a:solidFill>
                  <a:srgbClr val="002060"/>
                </a:solidFill>
                <a:latin typeface="Verdana"/>
                <a:ea typeface="Verdana"/>
                <a:cs typeface="Verdana"/>
                <a:sym typeface="Verdana"/>
              </a:defRPr>
            </a:pPr>
            <a:endParaRPr dirty="0"/>
          </a:p>
          <a:p>
            <a:pPr>
              <a:defRPr sz="1400" b="1">
                <a:solidFill>
                  <a:srgbClr val="00B050"/>
                </a:solidFill>
                <a:latin typeface="Verdana"/>
                <a:ea typeface="Verdana"/>
                <a:cs typeface="Verdana"/>
                <a:sym typeface="Verdana"/>
              </a:defRPr>
            </a:pPr>
            <a:r>
              <a:rPr dirty="0"/>
              <a:t>power &amp; heat replacing the thermal systems</a:t>
            </a:r>
          </a:p>
          <a:p>
            <a:pPr>
              <a:defRPr sz="1400" i="1">
                <a:latin typeface="Verdana"/>
                <a:ea typeface="Verdana"/>
                <a:cs typeface="Verdana"/>
                <a:sym typeface="Verdana"/>
              </a:defRPr>
            </a:pPr>
            <a:r>
              <a:rPr dirty="0" err="1">
                <a:solidFill>
                  <a:srgbClr val="00B050"/>
                </a:solidFill>
              </a:rPr>
              <a:t>đ</a:t>
            </a:r>
            <a:r>
              <a:rPr b="1" dirty="0" err="1">
                <a:solidFill>
                  <a:srgbClr val="00B050"/>
                </a:solidFill>
              </a:rPr>
              <a:t>iện</a:t>
            </a:r>
            <a:r>
              <a:rPr b="1" dirty="0">
                <a:solidFill>
                  <a:srgbClr val="00B050"/>
                </a:solidFill>
              </a:rPr>
              <a:t> &amp; </a:t>
            </a:r>
            <a:r>
              <a:rPr b="1" dirty="0" err="1">
                <a:solidFill>
                  <a:srgbClr val="00B050"/>
                </a:solidFill>
              </a:rPr>
              <a:t>nhiệt</a:t>
            </a:r>
            <a:r>
              <a:rPr b="1" dirty="0">
                <a:solidFill>
                  <a:srgbClr val="00B050"/>
                </a:solidFill>
              </a:rPr>
              <a:t> </a:t>
            </a:r>
            <a:r>
              <a:rPr b="1" dirty="0" err="1">
                <a:solidFill>
                  <a:srgbClr val="00B050"/>
                </a:solidFill>
              </a:rPr>
              <a:t>thay</a:t>
            </a:r>
            <a:r>
              <a:rPr b="1" dirty="0">
                <a:solidFill>
                  <a:srgbClr val="00B050"/>
                </a:solidFill>
              </a:rPr>
              <a:t> </a:t>
            </a:r>
            <a:r>
              <a:rPr b="1" dirty="0" err="1">
                <a:solidFill>
                  <a:srgbClr val="00B050"/>
                </a:solidFill>
              </a:rPr>
              <a:t>thế</a:t>
            </a:r>
            <a:r>
              <a:rPr b="1" dirty="0">
                <a:solidFill>
                  <a:srgbClr val="00B050"/>
                </a:solidFill>
              </a:rPr>
              <a:t> </a:t>
            </a:r>
            <a:r>
              <a:rPr b="1" dirty="0" err="1">
                <a:solidFill>
                  <a:srgbClr val="00B050"/>
                </a:solidFill>
              </a:rPr>
              <a:t>hệ</a:t>
            </a:r>
            <a:r>
              <a:rPr b="1" dirty="0">
                <a:solidFill>
                  <a:srgbClr val="00B050"/>
                </a:solidFill>
              </a:rPr>
              <a:t> </a:t>
            </a:r>
            <a:r>
              <a:rPr b="1" dirty="0" err="1">
                <a:solidFill>
                  <a:srgbClr val="00B050"/>
                </a:solidFill>
              </a:rPr>
              <a:t>thống</a:t>
            </a:r>
            <a:r>
              <a:rPr b="1" dirty="0">
                <a:solidFill>
                  <a:srgbClr val="00B050"/>
                </a:solidFill>
              </a:rPr>
              <a:t> </a:t>
            </a:r>
            <a:r>
              <a:rPr b="1" dirty="0" err="1">
                <a:solidFill>
                  <a:srgbClr val="00B050"/>
                </a:solidFill>
              </a:rPr>
              <a:t>làm</a:t>
            </a:r>
            <a:r>
              <a:rPr b="1" dirty="0">
                <a:solidFill>
                  <a:srgbClr val="00B050"/>
                </a:solidFill>
              </a:rPr>
              <a:t> </a:t>
            </a:r>
            <a:r>
              <a:rPr b="1" dirty="0" err="1">
                <a:solidFill>
                  <a:srgbClr val="00B050"/>
                </a:solidFill>
              </a:rPr>
              <a:t>nước</a:t>
            </a:r>
            <a:r>
              <a:rPr b="1" dirty="0">
                <a:solidFill>
                  <a:srgbClr val="00B050"/>
                </a:solidFill>
              </a:rPr>
              <a:t> </a:t>
            </a:r>
            <a:r>
              <a:rPr b="1" dirty="0" err="1">
                <a:solidFill>
                  <a:srgbClr val="00B050"/>
                </a:solidFill>
              </a:rPr>
              <a:t>nóng</a:t>
            </a:r>
            <a:r>
              <a:rPr b="1" dirty="0">
                <a:solidFill>
                  <a:srgbClr val="00B050"/>
                </a:solidFill>
              </a:rPr>
              <a:t> </a:t>
            </a:r>
            <a:r>
              <a:rPr b="1" dirty="0" err="1">
                <a:solidFill>
                  <a:srgbClr val="00B050"/>
                </a:solidFill>
              </a:rPr>
              <a:t>cũ</a:t>
            </a:r>
            <a:r>
              <a:rPr b="1" dirty="0">
                <a:solidFill>
                  <a:srgbClr val="00B050"/>
                </a:solidFill>
              </a:rPr>
              <a:t> </a:t>
            </a:r>
          </a:p>
        </p:txBody>
      </p:sp>
      <p:pic>
        <p:nvPicPr>
          <p:cNvPr id="293" name="Grafik 5" descr="Grafik 5"/>
          <p:cNvPicPr>
            <a:picLocks noChangeAspect="1"/>
          </p:cNvPicPr>
          <p:nvPr/>
        </p:nvPicPr>
        <p:blipFill>
          <a:blip r:embed="rId3"/>
          <a:stretch>
            <a:fillRect/>
          </a:stretch>
        </p:blipFill>
        <p:spPr>
          <a:xfrm>
            <a:off x="3965869" y="1400957"/>
            <a:ext cx="4311857" cy="2863846"/>
          </a:xfrm>
          <a:prstGeom prst="rect">
            <a:avLst/>
          </a:prstGeom>
          <a:ln w="12700">
            <a:miter lim="400000"/>
          </a:ln>
        </p:spPr>
      </p:pic>
      <p:sp>
        <p:nvSpPr>
          <p:cNvPr id="2" name="Textfeld 1">
            <a:extLst>
              <a:ext uri="{FF2B5EF4-FFF2-40B4-BE49-F238E27FC236}">
                <a16:creationId xmlns:a16="http://schemas.microsoft.com/office/drawing/2014/main" id="{D07C32DC-C7B8-46A8-8E08-8F59179DA4DC}"/>
              </a:ext>
            </a:extLst>
          </p:cNvPr>
          <p:cNvSpPr txBox="1"/>
          <p:nvPr/>
        </p:nvSpPr>
        <p:spPr>
          <a:xfrm>
            <a:off x="3970116" y="4409954"/>
            <a:ext cx="4107854"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vl="0">
              <a:defRPr sz="1400" b="1">
                <a:solidFill>
                  <a:srgbClr val="002060"/>
                </a:solidFill>
                <a:latin typeface="Verdana"/>
                <a:ea typeface="Verdana"/>
                <a:cs typeface="Verdana"/>
                <a:sym typeface="Verdana"/>
              </a:defRPr>
            </a:pPr>
            <a:r>
              <a:rPr kumimoji="0" lang="de-DE" sz="1800" b="0" i="0" u="none" strike="noStrike" cap="none" spc="0" normalizeH="0" baseline="0" dirty="0">
                <a:ln>
                  <a:noFill/>
                </a:ln>
                <a:solidFill>
                  <a:srgbClr val="000000"/>
                </a:solidFill>
                <a:effectLst/>
                <a:uFillTx/>
                <a:latin typeface="+mj-lt"/>
                <a:ea typeface="+mj-ea"/>
                <a:cs typeface="+mj-cs"/>
                <a:sym typeface="Calibri"/>
              </a:rPr>
              <a:t> </a:t>
            </a:r>
            <a:r>
              <a:rPr lang="vi-VN" sz="1400" b="1" dirty="0">
                <a:solidFill>
                  <a:srgbClr val="002060"/>
                </a:solidFill>
                <a:latin typeface="Verdana"/>
                <a:ea typeface="Verdana"/>
                <a:sym typeface="Verdana"/>
              </a:rPr>
              <a:t>upgrade solar thermal plant </a:t>
            </a:r>
          </a:p>
          <a:p>
            <a:pPr lvl="0">
              <a:defRPr sz="1400" i="1">
                <a:solidFill>
                  <a:srgbClr val="002060"/>
                </a:solidFill>
                <a:latin typeface="Verdana"/>
                <a:ea typeface="Verdana"/>
                <a:cs typeface="Verdana"/>
                <a:sym typeface="Verdana"/>
              </a:defRPr>
            </a:pPr>
            <a:r>
              <a:rPr lang="vi-VN" sz="1400" b="1" i="1" dirty="0">
                <a:solidFill>
                  <a:srgbClr val="002060"/>
                </a:solidFill>
                <a:latin typeface="Verdana"/>
                <a:ea typeface="Verdana"/>
                <a:sym typeface="Verdana"/>
              </a:rPr>
              <a:t>nâng cấp hệ thống làm nước nóng đã có</a:t>
            </a:r>
          </a:p>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j-lt"/>
                <a:ea typeface="+mj-ea"/>
                <a:cs typeface="+mj-cs"/>
                <a:sym typeface="Calibri"/>
              </a:rPr>
              <a: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Foliennummernplatzhalter 3"/>
          <p:cNvSpPr txBox="1">
            <a:spLocks noGrp="1"/>
          </p:cNvSpPr>
          <p:nvPr>
            <p:ph type="sldNum" sz="quarter" idx="4294967295"/>
          </p:nvPr>
        </p:nvSpPr>
        <p:spPr>
          <a:xfrm>
            <a:off x="11711572" y="6397942"/>
            <a:ext cx="201028"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Verdana"/>
                <a:ea typeface="Verdana"/>
                <a:cs typeface="Verdana"/>
                <a:sym typeface="Verdana"/>
              </a:defRPr>
            </a:lvl1pPr>
          </a:lstStyle>
          <a:p>
            <a:fld id="{86CB4B4D-7CA3-9044-876B-883B54F8677D}" type="slidenum">
              <a:t>7</a:t>
            </a:fld>
            <a:endParaRPr/>
          </a:p>
        </p:txBody>
      </p:sp>
      <p:sp>
        <p:nvSpPr>
          <p:cNvPr id="298" name="Titel 1"/>
          <p:cNvSpPr txBox="1">
            <a:spLocks noGrp="1"/>
          </p:cNvSpPr>
          <p:nvPr>
            <p:ph type="title"/>
          </p:nvPr>
        </p:nvSpPr>
        <p:spPr>
          <a:xfrm>
            <a:off x="3952873" y="784998"/>
            <a:ext cx="2042355" cy="277000"/>
          </a:xfrm>
          <a:prstGeom prst="rect">
            <a:avLst/>
          </a:prstGeom>
        </p:spPr>
        <p:txBody>
          <a:bodyPr/>
          <a:lstStyle>
            <a:lvl1pPr defTabSz="841247">
              <a:defRPr sz="1840" b="0"/>
            </a:lvl1pPr>
          </a:lstStyle>
          <a:p>
            <a:r>
              <a:rPr b="1" dirty="0"/>
              <a:t>Nano – off-grid </a:t>
            </a:r>
          </a:p>
        </p:txBody>
      </p:sp>
      <p:sp>
        <p:nvSpPr>
          <p:cNvPr id="299" name="Textfeld 29"/>
          <p:cNvSpPr txBox="1"/>
          <p:nvPr/>
        </p:nvSpPr>
        <p:spPr>
          <a:xfrm>
            <a:off x="7409530" y="5409620"/>
            <a:ext cx="5129710"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400" b="1">
                <a:solidFill>
                  <a:srgbClr val="002060"/>
                </a:solidFill>
                <a:latin typeface="Verdana"/>
                <a:ea typeface="Verdana"/>
                <a:cs typeface="Verdana"/>
                <a:sym typeface="Verdana"/>
              </a:defRPr>
            </a:pPr>
            <a:r>
              <a:rPr dirty="0">
                <a:solidFill>
                  <a:srgbClr val="00B050"/>
                </a:solidFill>
              </a:rPr>
              <a:t>USP</a:t>
            </a:r>
          </a:p>
          <a:p>
            <a:pPr>
              <a:defRPr sz="1400" b="1">
                <a:solidFill>
                  <a:srgbClr val="002060"/>
                </a:solidFill>
                <a:latin typeface="Verdana"/>
                <a:ea typeface="Verdana"/>
                <a:cs typeface="Verdana"/>
                <a:sym typeface="Verdana"/>
              </a:defRPr>
            </a:pPr>
            <a:endParaRPr dirty="0"/>
          </a:p>
          <a:p>
            <a:pPr>
              <a:defRPr sz="1400" b="1">
                <a:solidFill>
                  <a:srgbClr val="00B050"/>
                </a:solidFill>
                <a:latin typeface="Verdana"/>
                <a:ea typeface="Verdana"/>
                <a:cs typeface="Verdana"/>
                <a:sym typeface="Verdana"/>
              </a:defRPr>
            </a:pPr>
            <a:r>
              <a:rPr dirty="0"/>
              <a:t>Power, heat and sterile water </a:t>
            </a:r>
            <a:endParaRPr lang="de-DE" dirty="0"/>
          </a:p>
          <a:p>
            <a:pPr>
              <a:defRPr sz="1400" b="1">
                <a:solidFill>
                  <a:srgbClr val="00B050"/>
                </a:solidFill>
                <a:latin typeface="Verdana"/>
                <a:ea typeface="Verdana"/>
                <a:cs typeface="Verdana"/>
                <a:sym typeface="Verdana"/>
              </a:defRPr>
            </a:pPr>
            <a:endParaRPr dirty="0"/>
          </a:p>
          <a:p>
            <a:pPr>
              <a:defRPr sz="1400" i="1">
                <a:latin typeface="Verdana"/>
                <a:ea typeface="Verdana"/>
                <a:cs typeface="Verdana"/>
                <a:sym typeface="Verdana"/>
              </a:defRPr>
            </a:pPr>
            <a:r>
              <a:rPr b="1" dirty="0" err="1">
                <a:solidFill>
                  <a:srgbClr val="00B050"/>
                </a:solidFill>
              </a:rPr>
              <a:t>điện</a:t>
            </a:r>
            <a:r>
              <a:rPr b="1" dirty="0">
                <a:solidFill>
                  <a:srgbClr val="00B050"/>
                </a:solidFill>
              </a:rPr>
              <a:t>, </a:t>
            </a:r>
            <a:r>
              <a:rPr b="1" dirty="0" err="1">
                <a:solidFill>
                  <a:srgbClr val="00B050"/>
                </a:solidFill>
              </a:rPr>
              <a:t>nhiệt</a:t>
            </a:r>
            <a:r>
              <a:rPr b="1" dirty="0">
                <a:solidFill>
                  <a:srgbClr val="00B050"/>
                </a:solidFill>
              </a:rPr>
              <a:t> </a:t>
            </a:r>
            <a:r>
              <a:rPr b="1" dirty="0" err="1">
                <a:solidFill>
                  <a:srgbClr val="00B050"/>
                </a:solidFill>
              </a:rPr>
              <a:t>và</a:t>
            </a:r>
            <a:r>
              <a:rPr b="1" dirty="0">
                <a:solidFill>
                  <a:srgbClr val="00B050"/>
                </a:solidFill>
              </a:rPr>
              <a:t> </a:t>
            </a:r>
            <a:r>
              <a:rPr b="1" dirty="0" err="1">
                <a:solidFill>
                  <a:srgbClr val="00B050"/>
                </a:solidFill>
              </a:rPr>
              <a:t>nước</a:t>
            </a:r>
            <a:r>
              <a:rPr b="1" dirty="0">
                <a:solidFill>
                  <a:srgbClr val="00B050"/>
                </a:solidFill>
              </a:rPr>
              <a:t> </a:t>
            </a:r>
            <a:r>
              <a:rPr b="1" dirty="0" err="1">
                <a:solidFill>
                  <a:srgbClr val="00B050"/>
                </a:solidFill>
              </a:rPr>
              <a:t>không</a:t>
            </a:r>
            <a:r>
              <a:rPr b="1" dirty="0">
                <a:solidFill>
                  <a:srgbClr val="00B050"/>
                </a:solidFill>
              </a:rPr>
              <a:t> </a:t>
            </a:r>
            <a:r>
              <a:rPr b="1" dirty="0" err="1">
                <a:solidFill>
                  <a:srgbClr val="00B050"/>
                </a:solidFill>
              </a:rPr>
              <a:t>nhiễm</a:t>
            </a:r>
            <a:r>
              <a:rPr b="1" dirty="0">
                <a:solidFill>
                  <a:srgbClr val="00B050"/>
                </a:solidFill>
              </a:rPr>
              <a:t> </a:t>
            </a:r>
            <a:r>
              <a:rPr b="1" dirty="0" err="1">
                <a:solidFill>
                  <a:srgbClr val="00B050"/>
                </a:solidFill>
              </a:rPr>
              <a:t>khuẩn</a:t>
            </a:r>
            <a:endParaRPr b="1" dirty="0">
              <a:solidFill>
                <a:srgbClr val="00B050"/>
              </a:solidFill>
            </a:endParaRPr>
          </a:p>
        </p:txBody>
      </p:sp>
      <p:pic>
        <p:nvPicPr>
          <p:cNvPr id="300" name="Grafik 2" descr="Grafik 2"/>
          <p:cNvPicPr>
            <a:picLocks noChangeAspect="1"/>
          </p:cNvPicPr>
          <p:nvPr/>
        </p:nvPicPr>
        <p:blipFill>
          <a:blip r:embed="rId3"/>
          <a:stretch>
            <a:fillRect/>
          </a:stretch>
        </p:blipFill>
        <p:spPr>
          <a:xfrm>
            <a:off x="3853293" y="1257204"/>
            <a:ext cx="6080373" cy="2919577"/>
          </a:xfrm>
          <a:prstGeom prst="rect">
            <a:avLst/>
          </a:prstGeom>
          <a:ln w="12700">
            <a:miter lim="400000"/>
          </a:ln>
        </p:spPr>
      </p:pic>
      <p:sp>
        <p:nvSpPr>
          <p:cNvPr id="2" name="Textfeld 1">
            <a:extLst>
              <a:ext uri="{FF2B5EF4-FFF2-40B4-BE49-F238E27FC236}">
                <a16:creationId xmlns:a16="http://schemas.microsoft.com/office/drawing/2014/main" id="{5E8BB6B3-7714-4506-B6B3-CFFD7CAB6A27}"/>
              </a:ext>
            </a:extLst>
          </p:cNvPr>
          <p:cNvSpPr txBox="1"/>
          <p:nvPr/>
        </p:nvSpPr>
        <p:spPr>
          <a:xfrm>
            <a:off x="3993267" y="4097438"/>
            <a:ext cx="5108128"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vi-VN" sz="1400" b="1" dirty="0">
                <a:solidFill>
                  <a:srgbClr val="002060"/>
                </a:solidFill>
                <a:latin typeface="Verdana"/>
                <a:ea typeface="Verdana"/>
              </a:rPr>
              <a:t>“Nano off-grid“ for rural areas with UV-purifier</a:t>
            </a:r>
          </a:p>
          <a:p>
            <a:endParaRPr lang="vi-VN" dirty="0"/>
          </a:p>
          <a:p>
            <a:r>
              <a:rPr lang="vi-VN" sz="1400" b="1" i="1" dirty="0">
                <a:solidFill>
                  <a:srgbClr val="002060"/>
                </a:solidFill>
                <a:latin typeface="Verdana"/>
                <a:ea typeface="Verdana"/>
              </a:rPr>
              <a:t>“Nano không hoà mạng lưới điện“ với UV- purifier</a:t>
            </a:r>
          </a:p>
          <a:p>
            <a:r>
              <a:rPr lang="vi-VN" sz="1400" b="1" i="1" dirty="0">
                <a:solidFill>
                  <a:srgbClr val="002060"/>
                </a:solidFill>
                <a:latin typeface="Verdana"/>
                <a:ea typeface="Verdana"/>
              </a:rPr>
              <a:t>dành cho những nông thôn hoặc hòn đảo</a:t>
            </a:r>
          </a:p>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j-lt"/>
                <a:ea typeface="+mj-ea"/>
                <a:cs typeface="+mj-cs"/>
                <a:sym typeface="Calibri"/>
              </a:rPr>
              <a:t>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Grafik 3" descr="Grafik 3"/>
          <p:cNvPicPr>
            <a:picLocks noChangeAspect="1"/>
          </p:cNvPicPr>
          <p:nvPr/>
        </p:nvPicPr>
        <p:blipFill>
          <a:blip r:embed="rId3"/>
          <a:stretch>
            <a:fillRect/>
          </a:stretch>
        </p:blipFill>
        <p:spPr>
          <a:xfrm>
            <a:off x="130651" y="279700"/>
            <a:ext cx="11920511" cy="6293223"/>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Foliennummernplatzhalter 3"/>
          <p:cNvSpPr txBox="1">
            <a:spLocks noGrp="1"/>
          </p:cNvSpPr>
          <p:nvPr>
            <p:ph type="sldNum" sz="quarter" idx="4294967295"/>
          </p:nvPr>
        </p:nvSpPr>
        <p:spPr>
          <a:xfrm>
            <a:off x="11711572" y="6397942"/>
            <a:ext cx="201028"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Verdana"/>
                <a:ea typeface="Verdana"/>
                <a:cs typeface="Verdana"/>
                <a:sym typeface="Verdana"/>
              </a:defRPr>
            </a:lvl1pPr>
          </a:lstStyle>
          <a:p>
            <a:fld id="{86CB4B4D-7CA3-9044-876B-883B54F8677D}" type="slidenum">
              <a:t>9</a:t>
            </a:fld>
            <a:endParaRPr/>
          </a:p>
        </p:txBody>
      </p:sp>
      <p:sp>
        <p:nvSpPr>
          <p:cNvPr id="309" name="Titel 1"/>
          <p:cNvSpPr txBox="1">
            <a:spLocks noGrp="1"/>
          </p:cNvSpPr>
          <p:nvPr>
            <p:ph type="title"/>
          </p:nvPr>
        </p:nvSpPr>
        <p:spPr>
          <a:xfrm>
            <a:off x="3952873" y="686230"/>
            <a:ext cx="7373974" cy="387799"/>
          </a:xfrm>
          <a:prstGeom prst="rect">
            <a:avLst/>
          </a:prstGeom>
        </p:spPr>
        <p:txBody>
          <a:bodyPr/>
          <a:lstStyle>
            <a:lvl1pPr defTabSz="850391">
              <a:defRPr sz="2604" b="0"/>
            </a:lvl1pPr>
          </a:lstStyle>
          <a:p>
            <a:r>
              <a:rPr sz="1840" b="1" dirty="0"/>
              <a:t>Home and Residential/ </a:t>
            </a:r>
            <a:r>
              <a:rPr sz="1840" b="1" dirty="0" err="1"/>
              <a:t>nhà</a:t>
            </a:r>
            <a:r>
              <a:rPr sz="1840" b="1" dirty="0"/>
              <a:t> ở</a:t>
            </a:r>
          </a:p>
        </p:txBody>
      </p:sp>
      <p:sp>
        <p:nvSpPr>
          <p:cNvPr id="310" name="Textfeld 29"/>
          <p:cNvSpPr txBox="1"/>
          <p:nvPr/>
        </p:nvSpPr>
        <p:spPr>
          <a:xfrm>
            <a:off x="3446664" y="3628058"/>
            <a:ext cx="742196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400" b="1">
                <a:latin typeface="Verdana"/>
                <a:ea typeface="Verdana"/>
                <a:cs typeface="Verdana"/>
                <a:sym typeface="Verdana"/>
              </a:defRPr>
            </a:pPr>
            <a:r>
              <a:rPr dirty="0">
                <a:solidFill>
                  <a:srgbClr val="002060"/>
                </a:solidFill>
              </a:rPr>
              <a:t>12 - 20 modules </a:t>
            </a:r>
            <a:r>
              <a:rPr dirty="0" err="1">
                <a:solidFill>
                  <a:srgbClr val="002060"/>
                </a:solidFill>
              </a:rPr>
              <a:t>perhouse</a:t>
            </a:r>
            <a:r>
              <a:rPr dirty="0">
                <a:solidFill>
                  <a:srgbClr val="002060"/>
                </a:solidFill>
              </a:rPr>
              <a:t>/apartment</a:t>
            </a:r>
            <a:r>
              <a:rPr lang="de-DE" dirty="0">
                <a:solidFill>
                  <a:srgbClr val="002060"/>
                </a:solidFill>
              </a:rPr>
              <a:t> / </a:t>
            </a:r>
            <a:r>
              <a:rPr b="1" dirty="0">
                <a:solidFill>
                  <a:srgbClr val="002060"/>
                </a:solidFill>
              </a:rPr>
              <a:t>12 - 20 modules </a:t>
            </a:r>
            <a:r>
              <a:rPr b="1" dirty="0" err="1">
                <a:solidFill>
                  <a:srgbClr val="002060"/>
                </a:solidFill>
              </a:rPr>
              <a:t>một</a:t>
            </a:r>
            <a:r>
              <a:rPr b="1" dirty="0">
                <a:solidFill>
                  <a:srgbClr val="002060"/>
                </a:solidFill>
              </a:rPr>
              <a:t> </a:t>
            </a:r>
            <a:r>
              <a:rPr b="1" dirty="0" err="1">
                <a:solidFill>
                  <a:srgbClr val="002060"/>
                </a:solidFill>
              </a:rPr>
              <a:t>nhà</a:t>
            </a:r>
            <a:r>
              <a:rPr b="1" dirty="0">
                <a:solidFill>
                  <a:srgbClr val="002060"/>
                </a:solidFill>
              </a:rPr>
              <a:t>/ </a:t>
            </a:r>
            <a:r>
              <a:rPr b="1" dirty="0" err="1">
                <a:solidFill>
                  <a:srgbClr val="002060"/>
                </a:solidFill>
              </a:rPr>
              <a:t>căn</a:t>
            </a:r>
            <a:r>
              <a:rPr b="1" dirty="0">
                <a:solidFill>
                  <a:srgbClr val="002060"/>
                </a:solidFill>
              </a:rPr>
              <a:t> </a:t>
            </a:r>
            <a:r>
              <a:rPr b="1" dirty="0" err="1">
                <a:solidFill>
                  <a:srgbClr val="002060"/>
                </a:solidFill>
              </a:rPr>
              <a:t>hộ</a:t>
            </a:r>
            <a:endParaRPr lang="de-DE" b="1" dirty="0">
              <a:solidFill>
                <a:srgbClr val="002060"/>
              </a:solidFill>
            </a:endParaRPr>
          </a:p>
          <a:p>
            <a:pPr>
              <a:defRPr sz="1400" i="1">
                <a:latin typeface="Verdana"/>
                <a:ea typeface="Verdana"/>
                <a:cs typeface="Verdana"/>
                <a:sym typeface="Verdana"/>
              </a:defRPr>
            </a:pPr>
            <a:endParaRPr dirty="0">
              <a:solidFill>
                <a:srgbClr val="002060"/>
              </a:solidFill>
            </a:endParaRPr>
          </a:p>
          <a:p>
            <a:pPr>
              <a:defRPr sz="1400" b="1">
                <a:latin typeface="Verdana"/>
                <a:ea typeface="Verdana"/>
                <a:cs typeface="Verdana"/>
                <a:sym typeface="Verdana"/>
              </a:defRPr>
            </a:pPr>
            <a:r>
              <a:rPr dirty="0">
                <a:solidFill>
                  <a:srgbClr val="002060"/>
                </a:solidFill>
              </a:rPr>
              <a:t>-</a:t>
            </a:r>
            <a:r>
              <a:rPr dirty="0" err="1">
                <a:solidFill>
                  <a:srgbClr val="002060"/>
                </a:solidFill>
              </a:rPr>
              <a:t>heatpump</a:t>
            </a:r>
            <a:r>
              <a:rPr lang="de-DE" dirty="0">
                <a:solidFill>
                  <a:srgbClr val="002060"/>
                </a:solidFill>
              </a:rPr>
              <a:t> / </a:t>
            </a:r>
            <a:r>
              <a:rPr dirty="0" err="1">
                <a:solidFill>
                  <a:srgbClr val="002060"/>
                </a:solidFill>
              </a:rPr>
              <a:t>máy</a:t>
            </a:r>
            <a:r>
              <a:rPr dirty="0">
                <a:solidFill>
                  <a:srgbClr val="002060"/>
                </a:solidFill>
              </a:rPr>
              <a:t> </a:t>
            </a:r>
            <a:r>
              <a:rPr dirty="0" err="1">
                <a:solidFill>
                  <a:srgbClr val="002060"/>
                </a:solidFill>
              </a:rPr>
              <a:t>bơm</a:t>
            </a:r>
            <a:r>
              <a:rPr dirty="0">
                <a:solidFill>
                  <a:srgbClr val="002060"/>
                </a:solidFill>
              </a:rPr>
              <a:t> </a:t>
            </a:r>
            <a:r>
              <a:rPr dirty="0" err="1">
                <a:solidFill>
                  <a:srgbClr val="002060"/>
                </a:solidFill>
              </a:rPr>
              <a:t>nhiệt</a:t>
            </a:r>
            <a:endParaRPr lang="de-DE" dirty="0">
              <a:solidFill>
                <a:srgbClr val="002060"/>
              </a:solidFill>
            </a:endParaRPr>
          </a:p>
          <a:p>
            <a:pPr>
              <a:defRPr sz="1400" i="1">
                <a:latin typeface="Verdana"/>
                <a:ea typeface="Verdana"/>
                <a:cs typeface="Verdana"/>
                <a:sym typeface="Verdana"/>
              </a:defRPr>
            </a:pPr>
            <a:endParaRPr dirty="0">
              <a:solidFill>
                <a:srgbClr val="002060"/>
              </a:solidFill>
            </a:endParaRPr>
          </a:p>
          <a:p>
            <a:pPr>
              <a:defRPr sz="1400" b="1">
                <a:latin typeface="Verdana"/>
                <a:ea typeface="Verdana"/>
                <a:cs typeface="Verdana"/>
                <a:sym typeface="Verdana"/>
              </a:defRPr>
            </a:pPr>
            <a:r>
              <a:rPr dirty="0">
                <a:solidFill>
                  <a:srgbClr val="002060"/>
                </a:solidFill>
              </a:rPr>
              <a:t>-thermal storage</a:t>
            </a:r>
            <a:r>
              <a:rPr lang="de-DE" dirty="0">
                <a:solidFill>
                  <a:srgbClr val="002060"/>
                </a:solidFill>
              </a:rPr>
              <a:t> / </a:t>
            </a:r>
            <a:r>
              <a:rPr dirty="0" err="1">
                <a:solidFill>
                  <a:srgbClr val="002060"/>
                </a:solidFill>
              </a:rPr>
              <a:t>hệ</a:t>
            </a:r>
            <a:r>
              <a:rPr dirty="0">
                <a:solidFill>
                  <a:srgbClr val="002060"/>
                </a:solidFill>
              </a:rPr>
              <a:t> </a:t>
            </a:r>
            <a:r>
              <a:rPr dirty="0" err="1">
                <a:solidFill>
                  <a:srgbClr val="002060"/>
                </a:solidFill>
              </a:rPr>
              <a:t>thống</a:t>
            </a:r>
            <a:r>
              <a:rPr dirty="0">
                <a:solidFill>
                  <a:srgbClr val="002060"/>
                </a:solidFill>
              </a:rPr>
              <a:t> </a:t>
            </a:r>
            <a:r>
              <a:rPr dirty="0" err="1">
                <a:solidFill>
                  <a:srgbClr val="002060"/>
                </a:solidFill>
              </a:rPr>
              <a:t>lưu</a:t>
            </a:r>
            <a:r>
              <a:rPr dirty="0">
                <a:solidFill>
                  <a:srgbClr val="002060"/>
                </a:solidFill>
              </a:rPr>
              <a:t> </a:t>
            </a:r>
            <a:r>
              <a:rPr dirty="0" err="1">
                <a:solidFill>
                  <a:srgbClr val="002060"/>
                </a:solidFill>
              </a:rPr>
              <a:t>trữ</a:t>
            </a:r>
            <a:r>
              <a:rPr dirty="0">
                <a:solidFill>
                  <a:srgbClr val="002060"/>
                </a:solidFill>
              </a:rPr>
              <a:t> </a:t>
            </a:r>
            <a:r>
              <a:rPr dirty="0" err="1">
                <a:solidFill>
                  <a:srgbClr val="002060"/>
                </a:solidFill>
              </a:rPr>
              <a:t>nhiệt</a:t>
            </a:r>
            <a:endParaRPr dirty="0">
              <a:solidFill>
                <a:srgbClr val="002060"/>
              </a:solidFill>
            </a:endParaRPr>
          </a:p>
        </p:txBody>
      </p:sp>
      <p:pic>
        <p:nvPicPr>
          <p:cNvPr id="311" name="Grafik 2" descr="Grafik 2"/>
          <p:cNvPicPr>
            <a:picLocks noChangeAspect="1"/>
          </p:cNvPicPr>
          <p:nvPr/>
        </p:nvPicPr>
        <p:blipFill>
          <a:blip r:embed="rId3"/>
          <a:stretch>
            <a:fillRect/>
          </a:stretch>
        </p:blipFill>
        <p:spPr>
          <a:xfrm>
            <a:off x="3437012" y="1407594"/>
            <a:ext cx="3380478" cy="1899931"/>
          </a:xfrm>
          <a:prstGeom prst="rect">
            <a:avLst/>
          </a:prstGeom>
          <a:ln w="12700">
            <a:miter lim="400000"/>
          </a:ln>
        </p:spPr>
      </p:pic>
      <p:pic>
        <p:nvPicPr>
          <p:cNvPr id="312" name="Grafik 5" descr="Grafik 5"/>
          <p:cNvPicPr>
            <a:picLocks noChangeAspect="1"/>
          </p:cNvPicPr>
          <p:nvPr/>
        </p:nvPicPr>
        <p:blipFill>
          <a:blip r:embed="rId4"/>
          <a:stretch>
            <a:fillRect/>
          </a:stretch>
        </p:blipFill>
        <p:spPr>
          <a:xfrm>
            <a:off x="7928646" y="1326264"/>
            <a:ext cx="3229350" cy="1932378"/>
          </a:xfrm>
          <a:prstGeom prst="rect">
            <a:avLst/>
          </a:prstGeom>
          <a:ln w="12700">
            <a:miter lim="400000"/>
          </a:ln>
        </p:spPr>
      </p:pic>
      <p:sp>
        <p:nvSpPr>
          <p:cNvPr id="313" name="Text"/>
          <p:cNvSpPr txBox="1"/>
          <p:nvPr/>
        </p:nvSpPr>
        <p:spPr>
          <a:xfrm>
            <a:off x="6172622" y="3243580"/>
            <a:ext cx="481756" cy="370840"/>
          </a:xfrm>
          <a:prstGeom prst="rect">
            <a:avLst/>
          </a:prstGeom>
          <a:ln w="12700">
            <a:miter lim="400000"/>
          </a:ln>
        </p:spPr>
        <p:txBody>
          <a:bodyPr wrap="none" lIns="45719" rIns="45719">
            <a:spAutoFit/>
          </a:bodyPr>
          <a:lstStyle/>
          <a:p>
            <a:endParaRPr/>
          </a:p>
        </p:txBody>
      </p:sp>
      <p:sp>
        <p:nvSpPr>
          <p:cNvPr id="314" name="USP…"/>
          <p:cNvSpPr txBox="1">
            <a:spLocks noGrp="1"/>
          </p:cNvSpPr>
          <p:nvPr>
            <p:ph type="body" sz="quarter" idx="4294967295"/>
          </p:nvPr>
        </p:nvSpPr>
        <p:spPr>
          <a:xfrm>
            <a:off x="5932818" y="4884223"/>
            <a:ext cx="6259182" cy="1858030"/>
          </a:xfrm>
          <a:prstGeom prst="rect">
            <a:avLst/>
          </a:prstGeom>
        </p:spPr>
        <p:txBody>
          <a:bodyPr>
            <a:noAutofit/>
          </a:bodyPr>
          <a:lstStyle/>
          <a:p>
            <a:pPr marL="0" indent="0">
              <a:lnSpc>
                <a:spcPct val="100000"/>
              </a:lnSpc>
              <a:spcBef>
                <a:spcPts val="0"/>
              </a:spcBef>
              <a:buSzTx/>
              <a:buFontTx/>
              <a:buNone/>
              <a:defRPr sz="1400" b="1">
                <a:solidFill>
                  <a:srgbClr val="0F3F93"/>
                </a:solidFill>
                <a:latin typeface="Verdana"/>
                <a:ea typeface="Verdana"/>
                <a:cs typeface="Verdana"/>
                <a:sym typeface="Verdana"/>
              </a:defRPr>
            </a:pPr>
            <a:r>
              <a:rPr sz="1400" dirty="0">
                <a:solidFill>
                  <a:srgbClr val="00B050"/>
                </a:solidFill>
              </a:rPr>
              <a:t>USP</a:t>
            </a:r>
            <a:endParaRPr lang="de-DE" sz="1400" dirty="0">
              <a:solidFill>
                <a:srgbClr val="00B050"/>
              </a:solidFill>
            </a:endParaRPr>
          </a:p>
          <a:p>
            <a:pPr marL="0" indent="0">
              <a:lnSpc>
                <a:spcPct val="100000"/>
              </a:lnSpc>
              <a:spcBef>
                <a:spcPts val="0"/>
              </a:spcBef>
              <a:buSzTx/>
              <a:buFontTx/>
              <a:buNone/>
              <a:defRPr sz="1400" b="1">
                <a:solidFill>
                  <a:srgbClr val="0F3F93"/>
                </a:solidFill>
                <a:latin typeface="Verdana"/>
                <a:ea typeface="Verdana"/>
                <a:cs typeface="Verdana"/>
                <a:sym typeface="Verdana"/>
              </a:defRPr>
            </a:pPr>
            <a:endParaRPr sz="1400" dirty="0"/>
          </a:p>
          <a:p>
            <a:pPr marL="0" indent="0">
              <a:lnSpc>
                <a:spcPct val="100000"/>
              </a:lnSpc>
              <a:spcBef>
                <a:spcPts val="0"/>
              </a:spcBef>
              <a:buSzTx/>
              <a:buFontTx/>
              <a:buNone/>
              <a:defRPr sz="1400" b="1">
                <a:solidFill>
                  <a:srgbClr val="00B050"/>
                </a:solidFill>
                <a:latin typeface="Verdana"/>
                <a:ea typeface="Verdana"/>
                <a:cs typeface="Verdana"/>
                <a:sym typeface="Verdana"/>
              </a:defRPr>
            </a:pPr>
            <a:r>
              <a:rPr sz="1400" dirty="0"/>
              <a:t>&gt;80% energy autonomy/</a:t>
            </a:r>
            <a:r>
              <a:rPr sz="1400" b="1" i="1" dirty="0" err="1"/>
              <a:t>tính</a:t>
            </a:r>
            <a:r>
              <a:rPr sz="1400" b="1" i="1" dirty="0"/>
              <a:t> </a:t>
            </a:r>
            <a:r>
              <a:rPr sz="1400" b="1" i="1" dirty="0" err="1"/>
              <a:t>độc</a:t>
            </a:r>
            <a:r>
              <a:rPr sz="1400" b="1" i="1" dirty="0"/>
              <a:t> </a:t>
            </a:r>
            <a:r>
              <a:rPr sz="1400" b="1" i="1" dirty="0" err="1"/>
              <a:t>lập</a:t>
            </a:r>
            <a:r>
              <a:rPr sz="1400" b="1" i="1" dirty="0"/>
              <a:t> </a:t>
            </a:r>
            <a:r>
              <a:rPr sz="1400" b="1" i="1" dirty="0" err="1"/>
              <a:t>về</a:t>
            </a:r>
            <a:r>
              <a:rPr sz="1400" b="1" i="1" dirty="0"/>
              <a:t> </a:t>
            </a:r>
            <a:r>
              <a:rPr sz="1400" b="1" i="1" dirty="0" err="1"/>
              <a:t>năng</a:t>
            </a:r>
            <a:r>
              <a:rPr sz="1400" b="1" i="1" dirty="0"/>
              <a:t> </a:t>
            </a:r>
            <a:r>
              <a:rPr sz="1400" b="1" i="1" dirty="0" err="1"/>
              <a:t>lượng</a:t>
            </a:r>
            <a:r>
              <a:rPr sz="1400" b="1" i="1" dirty="0"/>
              <a:t>, </a:t>
            </a:r>
            <a:endParaRPr lang="de-DE" sz="1400" b="1" i="1" dirty="0"/>
          </a:p>
          <a:p>
            <a:pPr marL="0" indent="0">
              <a:lnSpc>
                <a:spcPct val="100000"/>
              </a:lnSpc>
              <a:spcBef>
                <a:spcPts val="0"/>
              </a:spcBef>
              <a:buSzTx/>
              <a:buFontTx/>
              <a:buNone/>
              <a:defRPr sz="1400" b="1">
                <a:solidFill>
                  <a:srgbClr val="00B050"/>
                </a:solidFill>
                <a:latin typeface="Verdana"/>
                <a:ea typeface="Verdana"/>
                <a:cs typeface="Verdana"/>
                <a:sym typeface="Verdana"/>
              </a:defRPr>
            </a:pPr>
            <a:endParaRPr sz="1400" b="0" i="1" dirty="0"/>
          </a:p>
          <a:p>
            <a:pPr marL="0" indent="0">
              <a:lnSpc>
                <a:spcPct val="100000"/>
              </a:lnSpc>
              <a:spcBef>
                <a:spcPts val="0"/>
              </a:spcBef>
              <a:buSzTx/>
              <a:buFontTx/>
              <a:buNone/>
              <a:defRPr sz="1400" b="1">
                <a:solidFill>
                  <a:srgbClr val="00B050"/>
                </a:solidFill>
                <a:latin typeface="Verdana"/>
                <a:ea typeface="Verdana"/>
                <a:cs typeface="Verdana"/>
                <a:sym typeface="Verdana"/>
              </a:defRPr>
            </a:pPr>
            <a:r>
              <a:rPr sz="1400" dirty="0"/>
              <a:t>cost stability/</a:t>
            </a:r>
            <a:r>
              <a:rPr sz="1400" b="1" i="1" dirty="0" err="1"/>
              <a:t>sự</a:t>
            </a:r>
            <a:r>
              <a:rPr sz="1400" b="1" i="1" dirty="0"/>
              <a:t> </a:t>
            </a:r>
            <a:r>
              <a:rPr sz="1400" b="1" i="1" dirty="0" err="1"/>
              <a:t>ổn</a:t>
            </a:r>
            <a:r>
              <a:rPr sz="1400" b="1" i="1" dirty="0"/>
              <a:t> </a:t>
            </a:r>
            <a:r>
              <a:rPr sz="1400" b="1" i="1" dirty="0" err="1"/>
              <a:t>định</a:t>
            </a:r>
            <a:r>
              <a:rPr sz="1400" b="1" i="1" dirty="0"/>
              <a:t> </a:t>
            </a:r>
            <a:r>
              <a:rPr sz="1400" b="1" i="1" dirty="0" err="1"/>
              <a:t>về</a:t>
            </a:r>
            <a:r>
              <a:rPr sz="1400" b="1" i="1" dirty="0"/>
              <a:t> </a:t>
            </a:r>
            <a:r>
              <a:rPr sz="1400" b="1" i="1" dirty="0" err="1"/>
              <a:t>giá</a:t>
            </a:r>
            <a:r>
              <a:rPr sz="1400" b="1" i="1" dirty="0"/>
              <a:t> </a:t>
            </a:r>
            <a:r>
              <a:rPr sz="1400" b="1" i="1" dirty="0" err="1"/>
              <a:t>tiền</a:t>
            </a:r>
            <a:endParaRPr lang="de-DE" sz="1400" b="1" i="1" dirty="0"/>
          </a:p>
          <a:p>
            <a:pPr marL="0" indent="0">
              <a:lnSpc>
                <a:spcPct val="100000"/>
              </a:lnSpc>
              <a:spcBef>
                <a:spcPts val="0"/>
              </a:spcBef>
              <a:buSzTx/>
              <a:buFontTx/>
              <a:buNone/>
              <a:defRPr sz="1400" b="1">
                <a:solidFill>
                  <a:srgbClr val="00B050"/>
                </a:solidFill>
                <a:latin typeface="Verdana"/>
                <a:ea typeface="Verdana"/>
                <a:cs typeface="Verdana"/>
                <a:sym typeface="Verdana"/>
              </a:defRPr>
            </a:pPr>
            <a:endParaRPr sz="1400" b="0" i="1" dirty="0"/>
          </a:p>
          <a:p>
            <a:pPr marL="0" indent="0">
              <a:lnSpc>
                <a:spcPct val="100000"/>
              </a:lnSpc>
              <a:spcBef>
                <a:spcPts val="0"/>
              </a:spcBef>
              <a:buSzTx/>
              <a:buFontTx/>
              <a:buNone/>
              <a:defRPr sz="1400" b="1">
                <a:solidFill>
                  <a:srgbClr val="00B050"/>
                </a:solidFill>
                <a:latin typeface="Verdana"/>
                <a:ea typeface="Verdana"/>
                <a:cs typeface="Verdana"/>
                <a:sym typeface="Verdana"/>
              </a:defRPr>
            </a:pPr>
            <a:r>
              <a:rPr sz="1400" dirty="0"/>
              <a:t>100% free of CO2!</a:t>
            </a:r>
            <a:r>
              <a:rPr lang="de-DE" sz="1400" dirty="0"/>
              <a:t> / </a:t>
            </a:r>
            <a:r>
              <a:rPr sz="1400" b="1" dirty="0"/>
              <a:t>100% </a:t>
            </a:r>
            <a:r>
              <a:rPr sz="1400" b="1" dirty="0" err="1"/>
              <a:t>không</a:t>
            </a:r>
            <a:r>
              <a:rPr sz="1400" b="1" dirty="0"/>
              <a:t> </a:t>
            </a:r>
            <a:r>
              <a:rPr sz="1400" b="1" dirty="0" err="1"/>
              <a:t>có</a:t>
            </a:r>
            <a:r>
              <a:rPr sz="1400" b="1" dirty="0"/>
              <a:t> CO2!</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1478</Words>
  <Application>Microsoft Office PowerPoint</Application>
  <PresentationFormat>Breitbild</PresentationFormat>
  <Paragraphs>168</Paragraphs>
  <Slides>13</Slides>
  <Notes>12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13</vt:i4>
      </vt:variant>
    </vt:vector>
  </HeadingPairs>
  <TitlesOfParts>
    <vt:vector size="17" baseType="lpstr">
      <vt:lpstr>Arial</vt:lpstr>
      <vt:lpstr>Calibri</vt:lpstr>
      <vt:lpstr>Verdana</vt:lpstr>
      <vt:lpstr>Office Theme</vt:lpstr>
      <vt:lpstr>Got the best benefit from the sun</vt:lpstr>
      <vt:lpstr>Fact/ sự thực tế</vt:lpstr>
      <vt:lpstr>Our studies/Nghiên cứu của chúng tôi</vt:lpstr>
      <vt:lpstr>Solution/ giải pháp</vt:lpstr>
      <vt:lpstr>Solution/ giải pháp</vt:lpstr>
      <vt:lpstr>Nano </vt:lpstr>
      <vt:lpstr>Nano – off-grid </vt:lpstr>
      <vt:lpstr>PowerPoint-Präsentation</vt:lpstr>
      <vt:lpstr>Home and Residential/ nhà ở</vt:lpstr>
      <vt:lpstr>Industry and Tourism/ Công nghiệp và du lịch</vt:lpstr>
      <vt:lpstr>Farm/nông trại</vt:lpstr>
      <vt:lpstr>We are here in Vietnam/ chúng tôi đã có mặt tại Viêt Nam</vt:lpstr>
      <vt:lpstr>Contact &amp; Joint-Venture in Vietnam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Got the best benefit from the sun</dc:title>
  <dc:creator>edv</dc:creator>
  <cp:lastModifiedBy>B.Boettcher B.Boettcher</cp:lastModifiedBy>
  <cp:revision>14</cp:revision>
  <dcterms:modified xsi:type="dcterms:W3CDTF">2019-10-05T08:19:04Z</dcterms:modified>
</cp:coreProperties>
</file>