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407" r:id="rId3"/>
    <p:sldId id="424" r:id="rId4"/>
    <p:sldId id="843" r:id="rId5"/>
    <p:sldId id="280" r:id="rId6"/>
    <p:sldId id="418" r:id="rId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ß, Kerstin" initials="MK" lastIdx="5" clrIdx="0">
    <p:extLst>
      <p:ext uri="{19B8F6BF-5375-455C-9EA6-DF929625EA0E}">
        <p15:presenceInfo xmlns:p15="http://schemas.microsoft.com/office/powerpoint/2012/main" userId="S-1-5-21-943854621-876418533-1136263860-15882" providerId="AD"/>
      </p:ext>
    </p:extLst>
  </p:cmAuthor>
  <p:cmAuthor id="2" name="Schaltuganow, Elmira" initials="SE" lastIdx="4" clrIdx="1">
    <p:extLst>
      <p:ext uri="{19B8F6BF-5375-455C-9EA6-DF929625EA0E}">
        <p15:presenceInfo xmlns:p15="http://schemas.microsoft.com/office/powerpoint/2012/main" userId="S-1-5-21-943854621-876418533-1136263860-16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EB6"/>
    <a:srgbClr val="19707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629" y="67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E968D8C-EC49-44B2-BCAD-2C8A240DD5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CD9E8D-BD7D-4E78-928A-9F1E4FE70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A1608-6EC8-43DE-96E4-B71ACB1E20BF}" type="datetimeFigureOut">
              <a:rPr lang="de-DE" smtClean="0"/>
              <a:t>23.02.2021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D03562-3A81-4716-975A-40C548C9E4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B099F7-0986-4EE6-BFC2-536D3B8A3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9B5F-D782-423E-B748-994E7E454F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01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782F4-88A4-47CB-9869-2503BE59E4A0}" type="datetimeFigureOut">
              <a:rPr lang="de-DE" smtClean="0"/>
              <a:t>23.02.2021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703B-4DD7-4836-8CDD-B653AD83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47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703B-4DD7-4836-8CDD-B653AD834B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4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13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651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703B-4DD7-4836-8CDD-B653AD834BF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10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68247" indent="-294468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2804" indent="-235245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6585" indent="-235245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0364" indent="-235245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4144" indent="-2352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77923" indent="-2352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1702" indent="-2352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25482" indent="-2352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14D6BEE-3D71-42A5-B5BA-027345A9FA0D}" type="slidenum">
              <a:rPr lang="de-DE" altLang="de-DE" sz="1200"/>
              <a:pPr/>
              <a:t>5</a:t>
            </a:fld>
            <a:endParaRPr lang="de-DE" altLang="de-DE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" y="773113"/>
            <a:ext cx="6858000" cy="38576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82563" y="833438"/>
            <a:ext cx="7402513" cy="4165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5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">
    <p:bg>
      <p:bgPr>
        <a:solidFill>
          <a:srgbClr val="76A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CF86D4D-F4BD-444B-BDC8-992E8A53A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79" y="304800"/>
            <a:ext cx="8126421" cy="57450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B77B42-A411-400E-BE2F-D5F985976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4733" y="6048893"/>
            <a:ext cx="11785600" cy="6287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EF4665A-0A9B-40BB-A9E4-158EBBA61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7047" y="6175230"/>
            <a:ext cx="1344286" cy="47733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5CEF4C-9930-4400-B32C-492BE5922702}"/>
              </a:ext>
            </a:extLst>
          </p:cNvPr>
          <p:cNvSpPr txBox="1"/>
          <p:nvPr userDrawn="1"/>
        </p:nvSpPr>
        <p:spPr>
          <a:xfrm>
            <a:off x="10549839" y="6049389"/>
            <a:ext cx="560235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Facilitator: 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E97E23F7-FDA5-4AFD-A8F6-C661E3D4B7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733" y="179388"/>
            <a:ext cx="11785600" cy="13774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sz="2400" dirty="0">
              <a:solidFill>
                <a:srgbClr val="004F80"/>
              </a:solidFill>
              <a:latin typeface="Neue Praxis" charset="0"/>
              <a:ea typeface="Times"/>
              <a:cs typeface="Times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B9B29C4-9636-4139-8A40-6F086F19F4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235982"/>
            <a:ext cx="2184416" cy="13208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FFA846F-2248-43E4-BDF9-506A53801D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55" y="191568"/>
            <a:ext cx="2421974" cy="13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0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3392" y="1628800"/>
            <a:ext cx="10896000" cy="4104456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  <a:p>
            <a:endParaRPr lang="de-DE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3392" y="476672"/>
            <a:ext cx="768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8" name="Picture 2" descr="R:\EIENEFF-EEE\03_Öffentlichkeitsarbeit\03_Kommunikation-Marketing\09_Logos\Mittelstand_Global_Energie\Ausland\Mittelstand_Global_Energiesolutions_Made_In_Germany\RGB\BMWi_Mittelstand_Global_Energiesolutions_RGB_Schutzraum.jpg">
            <a:extLst>
              <a:ext uri="{FF2B5EF4-FFF2-40B4-BE49-F238E27FC236}">
                <a16:creationId xmlns:a16="http://schemas.microsoft.com/office/drawing/2014/main" id="{403A01EB-0CF2-4890-9873-4CB580BEC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3810" y="5782917"/>
            <a:ext cx="1634815" cy="891531"/>
          </a:xfrm>
          <a:prstGeom prst="rect">
            <a:avLst/>
          </a:prstGeom>
          <a:noFill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7863E44-437F-45DD-98C8-DB035FBF60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5757383"/>
            <a:ext cx="1640418" cy="991881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4A9217-3566-41AC-9040-9F5E44196D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638" y="1781175"/>
            <a:ext cx="6118225" cy="3902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D355B2-87A6-4C32-A63A-A8FFFEF5BB69}"/>
              </a:ext>
            </a:extLst>
          </p:cNvPr>
          <p:cNvSpPr txBox="1"/>
          <p:nvPr userDrawn="1"/>
        </p:nvSpPr>
        <p:spPr>
          <a:xfrm>
            <a:off x="4343493" y="5773265"/>
            <a:ext cx="71543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Facilitator: 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A85B19-8A8E-4EC8-B031-5A4475C6C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701" y="5880566"/>
            <a:ext cx="1671258" cy="593440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B39AD8FA-74A8-4762-A31C-1ED8E4CB000B}"/>
              </a:ext>
            </a:extLst>
          </p:cNvPr>
          <p:cNvSpPr txBox="1">
            <a:spLocks/>
          </p:cNvSpPr>
          <p:nvPr userDrawn="1"/>
        </p:nvSpPr>
        <p:spPr>
          <a:xfrm>
            <a:off x="5739493" y="6330672"/>
            <a:ext cx="5779899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AHK-Geschäftsreise (Online) 2021 | Seite </a:t>
            </a:r>
            <a:fld id="{8CAB733D-9E84-9F44-9136-8F006C5FEB75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18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3392" y="476672"/>
            <a:ext cx="768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1628800"/>
            <a:ext cx="10896000" cy="410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latin typeface="Arial"/>
                <a:ea typeface="Times"/>
                <a:cs typeface="Arial"/>
              </a:defRPr>
            </a:lvl1pPr>
            <a:lvl2pPr marL="361950" indent="-192088" algn="l">
              <a:buFont typeface="Arial" pitchFamily="34" charset="0"/>
              <a:buChar char="•"/>
              <a:defRPr sz="1800">
                <a:latin typeface="Arial"/>
                <a:ea typeface="Times"/>
                <a:cs typeface="Arial"/>
              </a:defRPr>
            </a:lvl2pPr>
            <a:lvl3pPr marL="711200" indent="-284163" algn="l">
              <a:buFont typeface="Arial" pitchFamily="34" charset="0"/>
              <a:buChar char="•"/>
              <a:tabLst/>
              <a:defRPr sz="1800">
                <a:latin typeface="Arial"/>
                <a:ea typeface="Times"/>
                <a:cs typeface="Arial"/>
              </a:defRPr>
            </a:lvl3pPr>
            <a:lvl4pPr marL="714375" indent="131763" algn="l">
              <a:buFont typeface="Arial" pitchFamily="34" charset="0"/>
              <a:buChar char="•"/>
              <a:defRPr>
                <a:latin typeface="Arial"/>
                <a:ea typeface="Times"/>
                <a:cs typeface="Arial"/>
              </a:defRPr>
            </a:lvl4pPr>
            <a:lvl5pPr marL="1160463" indent="-228600" algn="l">
              <a:buFont typeface="Arial" pitchFamily="34" charset="0"/>
              <a:buChar char="•"/>
              <a:defRPr baseline="0">
                <a:latin typeface="Arial"/>
                <a:ea typeface="Times"/>
                <a:cs typeface="Arial"/>
              </a:defRPr>
            </a:lvl5pPr>
            <a:lvl6pPr marL="1436688" indent="-228600" algn="l">
              <a:buFont typeface="Arial" pitchFamily="34" charset="0"/>
              <a:buChar char="•"/>
              <a:defRPr>
                <a:solidFill>
                  <a:srgbClr val="004F80"/>
                </a:solidFill>
                <a:latin typeface="Arial"/>
                <a:ea typeface="Times"/>
                <a:cs typeface="Arial"/>
              </a:defRPr>
            </a:lvl6pPr>
            <a:lvl7pPr marL="1704975" indent="-171450" algn="l">
              <a:defRPr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7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Aufzählungen über Menüleiste starten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</p:txBody>
      </p:sp>
      <p:pic>
        <p:nvPicPr>
          <p:cNvPr id="13" name="Picture 2" descr="R:\EIENEFF-EEE\03_Öffentlichkeitsarbeit\03_Kommunikation-Marketing\09_Logos\Mittelstand_Global_Energie\Ausland\Mittelstand_Global_Energiesolutions_Made_In_Germany\RGB\BMWi_Mittelstand_Global_Energiesolutions_RGB_Schutzraum.jpg">
            <a:extLst>
              <a:ext uri="{FF2B5EF4-FFF2-40B4-BE49-F238E27FC236}">
                <a16:creationId xmlns:a16="http://schemas.microsoft.com/office/drawing/2014/main" id="{DDE6DAA3-982C-49C0-9033-C57C31B2F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3810" y="5782917"/>
            <a:ext cx="1634815" cy="891531"/>
          </a:xfrm>
          <a:prstGeom prst="rect">
            <a:avLst/>
          </a:prstGeom>
          <a:noFill/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09886DE-0034-42CC-A132-733D4E6CC1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5757383"/>
            <a:ext cx="1640418" cy="99188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E098B19-5098-4519-8EBE-A6F1B9941647}"/>
              </a:ext>
            </a:extLst>
          </p:cNvPr>
          <p:cNvSpPr txBox="1"/>
          <p:nvPr userDrawn="1"/>
        </p:nvSpPr>
        <p:spPr>
          <a:xfrm>
            <a:off x="4343493" y="5773265"/>
            <a:ext cx="71543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Facilitator: 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8DFFCE4-2804-4F93-A74E-3B988F692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701" y="5880566"/>
            <a:ext cx="1671258" cy="593440"/>
          </a:xfrm>
          <a:prstGeom prst="rect">
            <a:avLst/>
          </a:prstGeom>
        </p:spPr>
      </p:pic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0355A042-ED85-4DFF-AC7E-65F1888C9AB3}"/>
              </a:ext>
            </a:extLst>
          </p:cNvPr>
          <p:cNvSpPr txBox="1">
            <a:spLocks/>
          </p:cNvSpPr>
          <p:nvPr userDrawn="1"/>
        </p:nvSpPr>
        <p:spPr>
          <a:xfrm>
            <a:off x="5739493" y="6330672"/>
            <a:ext cx="5779899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AHK-Geschäftsreise (Online) 2021 | Seite </a:t>
            </a:r>
            <a:fld id="{8CAB733D-9E84-9F44-9136-8F006C5FEB75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17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3392" y="476672"/>
            <a:ext cx="768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 hasCustomPrompt="1"/>
          </p:nvPr>
        </p:nvSpPr>
        <p:spPr bwMode="auto">
          <a:xfrm>
            <a:off x="623392" y="1628800"/>
            <a:ext cx="10896000" cy="43924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0975" indent="-180975">
              <a:buFont typeface="Arial" pitchFamily="34" charset="0"/>
              <a:buChar char="•"/>
              <a:defRPr sz="20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539750" indent="-284163">
              <a:buFont typeface="Arial" pitchFamily="34" charset="0"/>
              <a:buChar char="•"/>
              <a:defRPr sz="18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2pPr>
            <a:lvl3pPr marL="892175" indent="-284163">
              <a:buFont typeface="Arial" pitchFamily="34" charset="0"/>
              <a:buChar char="•"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3pPr>
            <a:lvl4pPr marL="1160463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4pPr>
            <a:lvl5pPr marL="1436688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5pPr>
            <a:lvl6pPr marL="1703388" indent="-228600">
              <a:defRPr>
                <a:solidFill>
                  <a:srgbClr val="004F80"/>
                </a:solidFill>
                <a:latin typeface="Arial"/>
                <a:ea typeface="Times"/>
                <a:cs typeface="Arial"/>
              </a:defRPr>
            </a:lvl6pPr>
            <a:lvl7pPr marL="1970088" indent="-228600">
              <a:defRPr sz="1400">
                <a:solidFill>
                  <a:srgbClr val="004F80"/>
                </a:solidFill>
                <a:latin typeface="Times"/>
                <a:ea typeface="Times"/>
                <a:cs typeface="Arial"/>
              </a:defRPr>
            </a:lvl7pPr>
          </a:lstStyle>
          <a:p>
            <a:pPr lvl="0"/>
            <a:r>
              <a:rPr lang="de-DE" noProof="0" dirty="0"/>
              <a:t>Aufzählungen Arial; beginnend bei 20 </a:t>
            </a:r>
            <a:r>
              <a:rPr lang="de-DE" noProof="0" dirty="0" err="1"/>
              <a:t>pt</a:t>
            </a:r>
            <a:endParaRPr lang="de-DE" noProof="0" dirty="0"/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>
                <a:latin typeface="BundesSans Office"/>
              </a:rPr>
              <a:t>Sechste Ebene</a:t>
            </a:r>
          </a:p>
          <a:p>
            <a:pPr lvl="6"/>
            <a:r>
              <a:rPr lang="de-DE" sz="1400" noProof="0" dirty="0">
                <a:latin typeface="BundesSans Office"/>
              </a:rPr>
              <a:t>Siebte Ebene</a:t>
            </a:r>
            <a:endParaRPr lang="de-DE" noProof="0" dirty="0"/>
          </a:p>
        </p:txBody>
      </p:sp>
      <p:pic>
        <p:nvPicPr>
          <p:cNvPr id="14" name="Picture 2" descr="R:\EIENEFF-EEE\03_Öffentlichkeitsarbeit\03_Kommunikation-Marketing\09_Logos\Mittelstand_Global_Energie\Ausland\Mittelstand_Global_Energiesolutions_Made_In_Germany\RGB\BMWi_Mittelstand_Global_Energiesolutions_RGB_Schutzraum.jpg">
            <a:extLst>
              <a:ext uri="{FF2B5EF4-FFF2-40B4-BE49-F238E27FC236}">
                <a16:creationId xmlns:a16="http://schemas.microsoft.com/office/drawing/2014/main" id="{0BBB2E87-345B-4CA0-B178-0C920BF0F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3810" y="5782917"/>
            <a:ext cx="1634815" cy="891531"/>
          </a:xfrm>
          <a:prstGeom prst="rect">
            <a:avLst/>
          </a:prstGeom>
          <a:noFill/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CB2575A-7062-4A23-B84A-97DBE832A5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5757383"/>
            <a:ext cx="1640418" cy="99188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31E61A1-2F06-4A6C-998C-C0C9C31F8C6F}"/>
              </a:ext>
            </a:extLst>
          </p:cNvPr>
          <p:cNvSpPr txBox="1"/>
          <p:nvPr userDrawn="1"/>
        </p:nvSpPr>
        <p:spPr>
          <a:xfrm>
            <a:off x="4343493" y="5773265"/>
            <a:ext cx="71543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Facilitator: 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E552353-AC91-4E4B-9EE0-FA68FD265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701" y="5880566"/>
            <a:ext cx="1671258" cy="593440"/>
          </a:xfrm>
          <a:prstGeom prst="rect">
            <a:avLst/>
          </a:prstGeom>
        </p:spPr>
      </p:pic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6CC80A73-9A7B-499B-AE5A-EDA92DD8F13B}"/>
              </a:ext>
            </a:extLst>
          </p:cNvPr>
          <p:cNvSpPr txBox="1">
            <a:spLocks/>
          </p:cNvSpPr>
          <p:nvPr userDrawn="1"/>
        </p:nvSpPr>
        <p:spPr>
          <a:xfrm>
            <a:off x="5739493" y="6330672"/>
            <a:ext cx="5779899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AHK-Geschäftsreise (Online) 2021 | Seite </a:t>
            </a:r>
            <a:fld id="{8CAB733D-9E84-9F44-9136-8F006C5FEB75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48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3392" y="476672"/>
            <a:ext cx="7488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3392" y="1628800"/>
            <a:ext cx="3408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i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320597" y="1665256"/>
            <a:ext cx="7152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pic>
        <p:nvPicPr>
          <p:cNvPr id="15" name="Picture 2" descr="R:\EIENEFF-EEE\03_Öffentlichkeitsarbeit\03_Kommunikation-Marketing\09_Logos\Mittelstand_Global_Energie\Ausland\Mittelstand_Global_Energiesolutions_Made_In_Germany\RGB\BMWi_Mittelstand_Global_Energiesolutions_RGB_Schutzraum.jpg">
            <a:extLst>
              <a:ext uri="{FF2B5EF4-FFF2-40B4-BE49-F238E27FC236}">
                <a16:creationId xmlns:a16="http://schemas.microsoft.com/office/drawing/2014/main" id="{F309A301-B32D-40E5-8F97-EDB83D5BD1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3810" y="5782917"/>
            <a:ext cx="1634815" cy="891531"/>
          </a:xfrm>
          <a:prstGeom prst="rect">
            <a:avLst/>
          </a:prstGeom>
          <a:noFill/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30E631B-012B-4FBC-9A55-A6692396BF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5757383"/>
            <a:ext cx="1640418" cy="99188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B27CA13-89F5-45E0-8D80-F034D3B5806E}"/>
              </a:ext>
            </a:extLst>
          </p:cNvPr>
          <p:cNvSpPr txBox="1"/>
          <p:nvPr userDrawn="1"/>
        </p:nvSpPr>
        <p:spPr>
          <a:xfrm>
            <a:off x="4343493" y="5773265"/>
            <a:ext cx="71543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Facilitator: 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4F93809-AD29-4D86-BC37-BDACF960C0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701" y="5880566"/>
            <a:ext cx="1671258" cy="593440"/>
          </a:xfrm>
          <a:prstGeom prst="rect">
            <a:avLst/>
          </a:prstGeom>
        </p:spPr>
      </p:pic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38F81A67-1D75-4B09-BE07-4298E0F1468E}"/>
              </a:ext>
            </a:extLst>
          </p:cNvPr>
          <p:cNvSpPr txBox="1">
            <a:spLocks/>
          </p:cNvSpPr>
          <p:nvPr userDrawn="1"/>
        </p:nvSpPr>
        <p:spPr>
          <a:xfrm>
            <a:off x="5739493" y="6330672"/>
            <a:ext cx="5779899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AHK-Geschäftsreise (Online) 2021 | Seite </a:t>
            </a:r>
            <a:fld id="{8CAB733D-9E84-9F44-9136-8F006C5FEB75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43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3392" y="476672"/>
            <a:ext cx="7488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12224" y="1628800"/>
            <a:ext cx="3408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7152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pic>
        <p:nvPicPr>
          <p:cNvPr id="15" name="Picture 2" descr="R:\EIENEFF-EEE\03_Öffentlichkeitsarbeit\03_Kommunikation-Marketing\09_Logos\Mittelstand_Global_Energie\Ausland\Mittelstand_Global_Energiesolutions_Made_In_Germany\RGB\BMWi_Mittelstand_Global_Energiesolutions_RGB_Schutzraum.jpg">
            <a:extLst>
              <a:ext uri="{FF2B5EF4-FFF2-40B4-BE49-F238E27FC236}">
                <a16:creationId xmlns:a16="http://schemas.microsoft.com/office/drawing/2014/main" id="{A3F84DD9-9781-4B5C-A506-5275D77B4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3810" y="5782917"/>
            <a:ext cx="1634815" cy="891531"/>
          </a:xfrm>
          <a:prstGeom prst="rect">
            <a:avLst/>
          </a:prstGeom>
          <a:noFill/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8F1E652-0E43-45BD-93F1-D6A8B530FA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5757383"/>
            <a:ext cx="1640418" cy="99188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A9E16C5-DC72-4C62-ACF8-A627B69ADADA}"/>
              </a:ext>
            </a:extLst>
          </p:cNvPr>
          <p:cNvSpPr txBox="1"/>
          <p:nvPr userDrawn="1"/>
        </p:nvSpPr>
        <p:spPr>
          <a:xfrm>
            <a:off x="4343493" y="5773265"/>
            <a:ext cx="71543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Facilitator: 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6912044-365C-459C-BD36-654380CF9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701" y="5880566"/>
            <a:ext cx="1671258" cy="593440"/>
          </a:xfrm>
          <a:prstGeom prst="rect">
            <a:avLst/>
          </a:prstGeom>
        </p:spPr>
      </p:pic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784A5FBC-8D17-48F9-8772-ED5DD46BE246}"/>
              </a:ext>
            </a:extLst>
          </p:cNvPr>
          <p:cNvSpPr txBox="1">
            <a:spLocks/>
          </p:cNvSpPr>
          <p:nvPr userDrawn="1"/>
        </p:nvSpPr>
        <p:spPr>
          <a:xfrm>
            <a:off x="5739493" y="6330672"/>
            <a:ext cx="5779899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AHK-Geschäftsreise (Online) 2021 | Seite </a:t>
            </a:r>
            <a:fld id="{8CAB733D-9E84-9F44-9136-8F006C5FEB75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99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3392" y="476672"/>
            <a:ext cx="7488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623392" y="1665256"/>
            <a:ext cx="10896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pic>
        <p:nvPicPr>
          <p:cNvPr id="14" name="Picture 2" descr="R:\EIENEFF-EEE\03_Öffentlichkeitsarbeit\03_Kommunikation-Marketing\09_Logos\Mittelstand_Global_Energie\Ausland\Mittelstand_Global_Energiesolutions_Made_In_Germany\RGB\BMWi_Mittelstand_Global_Energiesolutions_RGB_Schutzraum.jpg">
            <a:extLst>
              <a:ext uri="{FF2B5EF4-FFF2-40B4-BE49-F238E27FC236}">
                <a16:creationId xmlns:a16="http://schemas.microsoft.com/office/drawing/2014/main" id="{C7F81E75-B9DA-4E66-AC9C-5A1DD5BBE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3810" y="5782917"/>
            <a:ext cx="1634815" cy="891531"/>
          </a:xfrm>
          <a:prstGeom prst="rect">
            <a:avLst/>
          </a:prstGeom>
          <a:noFill/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175CF35-B1FC-4206-B0FF-A93C63682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5757383"/>
            <a:ext cx="1640418" cy="99188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EBA0D32-9C3A-491E-8D8C-FF165A50136A}"/>
              </a:ext>
            </a:extLst>
          </p:cNvPr>
          <p:cNvSpPr txBox="1"/>
          <p:nvPr userDrawn="1"/>
        </p:nvSpPr>
        <p:spPr>
          <a:xfrm>
            <a:off x="4343493" y="5773265"/>
            <a:ext cx="71543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Facilitator: 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D9C8DC2-DEFD-4E14-944C-DA668A384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701" y="5880566"/>
            <a:ext cx="1671258" cy="593440"/>
          </a:xfrm>
          <a:prstGeom prst="rect">
            <a:avLst/>
          </a:prstGeom>
        </p:spPr>
      </p:pic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C635F617-51C9-43E0-BB35-95CC405A23F5}"/>
              </a:ext>
            </a:extLst>
          </p:cNvPr>
          <p:cNvSpPr txBox="1">
            <a:spLocks/>
          </p:cNvSpPr>
          <p:nvPr userDrawn="1"/>
        </p:nvSpPr>
        <p:spPr>
          <a:xfrm>
            <a:off x="5739493" y="6330672"/>
            <a:ext cx="5779899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AHK-Geschäftsreise (Online) 2021 | Seite </a:t>
            </a:r>
            <a:fld id="{8CAB733D-9E84-9F44-9136-8F006C5FEB75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3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3392" y="476672"/>
            <a:ext cx="7488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2"/>
          </p:nvPr>
        </p:nvSpPr>
        <p:spPr>
          <a:xfrm>
            <a:off x="624417" y="1665256"/>
            <a:ext cx="10896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pic>
        <p:nvPicPr>
          <p:cNvPr id="14" name="Picture 2" descr="R:\EIENEFF-EEE\03_Öffentlichkeitsarbeit\03_Kommunikation-Marketing\09_Logos\Mittelstand_Global_Energie\Ausland\Mittelstand_Global_Energiesolutions_Made_In_Germany\RGB\BMWi_Mittelstand_Global_Energiesolutions_RGB_Schutzraum.jpg">
            <a:extLst>
              <a:ext uri="{FF2B5EF4-FFF2-40B4-BE49-F238E27FC236}">
                <a16:creationId xmlns:a16="http://schemas.microsoft.com/office/drawing/2014/main" id="{7EC180B5-ABCD-4218-9F00-A77BFA36BD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3810" y="5782917"/>
            <a:ext cx="1634815" cy="891531"/>
          </a:xfrm>
          <a:prstGeom prst="rect">
            <a:avLst/>
          </a:prstGeom>
          <a:noFill/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030A7F6-8699-48E2-AE5E-DC117F075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5757383"/>
            <a:ext cx="1640418" cy="99188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8D518E1-1C34-4821-B202-00048364A731}"/>
              </a:ext>
            </a:extLst>
          </p:cNvPr>
          <p:cNvSpPr txBox="1"/>
          <p:nvPr userDrawn="1"/>
        </p:nvSpPr>
        <p:spPr>
          <a:xfrm>
            <a:off x="4343493" y="5773265"/>
            <a:ext cx="71543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Facilitator: 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AA9CA28-35B7-4C3B-88B5-2CF58EDE2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701" y="5880566"/>
            <a:ext cx="1671258" cy="593440"/>
          </a:xfrm>
          <a:prstGeom prst="rect">
            <a:avLst/>
          </a:prstGeom>
        </p:spPr>
      </p:pic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6F2AF72B-6047-4642-AF38-D5319B0C538B}"/>
              </a:ext>
            </a:extLst>
          </p:cNvPr>
          <p:cNvSpPr txBox="1">
            <a:spLocks/>
          </p:cNvSpPr>
          <p:nvPr userDrawn="1"/>
        </p:nvSpPr>
        <p:spPr>
          <a:xfrm>
            <a:off x="5739493" y="6330672"/>
            <a:ext cx="5779899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AHK-Geschäftsreise (Online) 2021 | Seite </a:t>
            </a:r>
            <a:fld id="{8CAB733D-9E84-9F44-9136-8F006C5FEB75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05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3392" y="1628800"/>
            <a:ext cx="10896000" cy="4104456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  <a:p>
            <a:endParaRPr lang="de-DE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3392" y="476672"/>
            <a:ext cx="768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2" name="Picture 2" descr="R:\EIENEFF-EEE\03_Öffentlichkeitsarbeit\03_Kommunikation-Marketing\09_Logos\Mittelstand_Global_Energie\Ausland\Mittelstand_Global_Energiesolutions_Made_In_Germany\RGB\BMWi_Mittelstand_Global_Energiesolutions_RGB_Schutzraum.jpg">
            <a:extLst>
              <a:ext uri="{FF2B5EF4-FFF2-40B4-BE49-F238E27FC236}">
                <a16:creationId xmlns:a16="http://schemas.microsoft.com/office/drawing/2014/main" id="{8FB46E6F-AC24-4FFB-880B-AD468CD8B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3810" y="5782917"/>
            <a:ext cx="1634815" cy="891531"/>
          </a:xfrm>
          <a:prstGeom prst="rect">
            <a:avLst/>
          </a:prstGeom>
          <a:noFill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518BC2-622C-4556-B754-06B67A2B1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5757383"/>
            <a:ext cx="1640418" cy="9918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765C7EC-12F1-4324-BD5A-936241E2C6B1}"/>
              </a:ext>
            </a:extLst>
          </p:cNvPr>
          <p:cNvSpPr txBox="1"/>
          <p:nvPr userDrawn="1"/>
        </p:nvSpPr>
        <p:spPr>
          <a:xfrm>
            <a:off x="4343493" y="5773265"/>
            <a:ext cx="71543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Facilitator: 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07D24B-E8AF-4889-AD9C-FBCA88E1D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701" y="5880566"/>
            <a:ext cx="1671258" cy="59344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A59F94-79A7-4F0C-A986-AE2DCF08F5E6}"/>
              </a:ext>
            </a:extLst>
          </p:cNvPr>
          <p:cNvSpPr txBox="1">
            <a:spLocks/>
          </p:cNvSpPr>
          <p:nvPr userDrawn="1"/>
        </p:nvSpPr>
        <p:spPr>
          <a:xfrm>
            <a:off x="5739493" y="6330672"/>
            <a:ext cx="5779899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AHK-Geschäftsreise (Online) 2021 | Seite </a:t>
            </a:r>
            <a:fld id="{8CAB733D-9E84-9F44-9136-8F006C5FEB75}" type="slidenum">
              <a:rPr kumimoji="0" lang="de-D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66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D8EB351-E9B8-4C83-8AD9-80A315458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4"/>
          <p:cNvSpPr>
            <a:spLocks noChangeArrowheads="1"/>
          </p:cNvSpPr>
          <p:nvPr userDrawn="1"/>
        </p:nvSpPr>
        <p:spPr bwMode="auto">
          <a:xfrm>
            <a:off x="194733" y="179388"/>
            <a:ext cx="11785600" cy="13774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sz="2400" dirty="0">
              <a:solidFill>
                <a:srgbClr val="004F80"/>
              </a:solidFill>
              <a:latin typeface="Neue Praxis" charset="0"/>
              <a:ea typeface="Times"/>
              <a:cs typeface="Time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B20D480-03FF-4507-A17C-5C0DBA4F738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235982"/>
            <a:ext cx="2184416" cy="132081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746FCA-82D8-457F-A298-664D774DF2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55" y="191568"/>
            <a:ext cx="2421974" cy="13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5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6" r:id="rId9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+mj-ea"/>
          <a:cs typeface="Time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9pPr>
    </p:titleStyle>
    <p:bodyStyle>
      <a:lvl1pPr marL="474663" indent="-474663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400">
          <a:solidFill>
            <a:srgbClr val="004F80"/>
          </a:solidFill>
          <a:latin typeface="BundesSerif Office" pitchFamily="18" charset="0"/>
          <a:ea typeface="+mn-ea"/>
          <a:cs typeface="+mn-cs"/>
        </a:defRPr>
      </a:lvl1pPr>
      <a:lvl2pPr marL="949325" indent="-284163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000">
          <a:solidFill>
            <a:srgbClr val="004F80"/>
          </a:solidFill>
          <a:latin typeface="BundesSerif Office" pitchFamily="18" charset="0"/>
          <a:ea typeface="+mn-ea"/>
          <a:cs typeface="+mn-cs"/>
        </a:defRPr>
      </a:lvl2pPr>
      <a:lvl3pPr marL="1425575" indent="-284163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3pPr>
      <a:lvl4pPr marL="1941513" indent="-228600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4pPr>
      <a:lvl5pPr marL="2360613" indent="-228600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5pPr>
      <a:lvl6pPr marL="28178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6pPr>
      <a:lvl7pPr marL="32750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7pPr>
      <a:lvl8pPr marL="37322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8pPr>
      <a:lvl9pPr marL="41894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/>
          <p:cNvSpPr>
            <a:spLocks noGrp="1"/>
          </p:cNvSpPr>
          <p:nvPr>
            <p:ph type="ctrTitle" idx="4294967295"/>
          </p:nvPr>
        </p:nvSpPr>
        <p:spPr>
          <a:xfrm>
            <a:off x="751009" y="2016753"/>
            <a:ext cx="7128792" cy="719138"/>
          </a:xfrm>
          <a:prstGeom prst="rect">
            <a:avLst/>
          </a:prstGeom>
        </p:spPr>
        <p:txBody>
          <a:bodyPr/>
          <a:lstStyle/>
          <a:p>
            <a:r>
              <a:rPr lang="de-DE" dirty="0" err="1">
                <a:solidFill>
                  <a:schemeClr val="bg1"/>
                </a:solidFill>
                <a:latin typeface="+mn-lt"/>
              </a:rPr>
              <a:t>energy</a:t>
            </a:r>
            <a:r>
              <a:rPr lang="de-DE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n-lt"/>
              </a:rPr>
              <a:t>solutions</a:t>
            </a:r>
            <a:r>
              <a:rPr lang="de-DE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de-DE" dirty="0" err="1">
                <a:solidFill>
                  <a:schemeClr val="bg1"/>
                </a:solidFill>
                <a:latin typeface="+mn-lt"/>
              </a:rPr>
              <a:t>made</a:t>
            </a:r>
            <a:r>
              <a:rPr lang="de-DE" dirty="0">
                <a:solidFill>
                  <a:schemeClr val="bg1"/>
                </a:solidFill>
                <a:latin typeface="+mn-lt"/>
              </a:rPr>
              <a:t> in Germany</a:t>
            </a:r>
          </a:p>
        </p:txBody>
      </p:sp>
      <p:sp>
        <p:nvSpPr>
          <p:cNvPr id="45" name="Untertitel 44"/>
          <p:cNvSpPr>
            <a:spLocks noGrp="1"/>
          </p:cNvSpPr>
          <p:nvPr>
            <p:ph type="subTitle" idx="4294967295"/>
          </p:nvPr>
        </p:nvSpPr>
        <p:spPr>
          <a:xfrm>
            <a:off x="844793" y="2855467"/>
            <a:ext cx="5112000" cy="7191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Janine Fleischhacker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German Energy Solutions Initiative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behalf of the Federal Ministry for Economic Affairs and Energy</a:t>
            </a:r>
          </a:p>
          <a:p>
            <a:pPr marL="0" indent="0">
              <a:buNone/>
            </a:pP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eclareon GmbH 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Berlin, Germany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AAA6FC-3E4F-4C38-BAB3-DC2AC3ADD4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9" y="212965"/>
            <a:ext cx="2184416" cy="1320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3392" y="1628800"/>
            <a:ext cx="10896000" cy="3163119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Coordinated and financed by the </a:t>
            </a:r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German Federal Ministry for Economic Affairs and Energy 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1F497D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1F497D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Facilitates business partnerships in the field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renewables, energy efficiency technologies, smart grids and storage technologies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de-DE" dirty="0">
              <a:solidFill>
                <a:srgbClr val="1F497D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</a:pPr>
            <a:endParaRPr lang="en-US" dirty="0">
              <a:solidFill>
                <a:srgbClr val="1F497D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Based on a </a:t>
            </a:r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parliament decision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2002 with the aims </a:t>
            </a:r>
          </a:p>
          <a:p>
            <a:pPr lvl="0" eaLnBrk="1" hangingPunct="1">
              <a:spcBef>
                <a:spcPct val="0"/>
              </a:spcBef>
              <a:buClrTx/>
              <a:buSzTx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- to support SMEs</a:t>
            </a:r>
          </a:p>
          <a:p>
            <a:pPr lvl="0" eaLnBrk="1" hangingPunct="1">
              <a:spcBef>
                <a:spcPct val="0"/>
              </a:spcBef>
              <a:buClrTx/>
              <a:buSzTx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- to distribute smart and sustainable energy solutions</a:t>
            </a:r>
          </a:p>
          <a:p>
            <a:pPr lvl="0" eaLnBrk="1" hangingPunct="1">
              <a:spcBef>
                <a:spcPct val="0"/>
              </a:spcBef>
              <a:buClrTx/>
              <a:buSzTx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- to contribute to international climate protection</a:t>
            </a:r>
          </a:p>
          <a:p>
            <a:pPr lvl="0" eaLnBrk="1" hangingPunct="1">
              <a:spcBef>
                <a:spcPct val="0"/>
              </a:spcBef>
              <a:buClrTx/>
              <a:buSzTx/>
            </a:pPr>
            <a:endParaRPr lang="en-US" dirty="0">
              <a:solidFill>
                <a:srgbClr val="1F497D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</a:pPr>
            <a:endParaRPr lang="en-US" dirty="0">
              <a:solidFill>
                <a:srgbClr val="1F497D"/>
              </a:solidFill>
              <a:latin typeface="BundesSans Office"/>
              <a:ea typeface="Calibri" pitchFamily="34" charset="0"/>
              <a:cs typeface="Times New Roman" pitchFamily="18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</a:pPr>
            <a:endParaRPr lang="en-US" dirty="0">
              <a:solidFill>
                <a:srgbClr val="1F497D"/>
              </a:solidFill>
              <a:latin typeface="BundesSans Office"/>
              <a:ea typeface="Calibri" pitchFamily="34" charset="0"/>
              <a:cs typeface="Times New Roman" pitchFamily="18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</a:pPr>
            <a:endParaRPr lang="de-DE" sz="800" dirty="0">
              <a:solidFill>
                <a:schemeClr val="tx1"/>
              </a:solidFill>
              <a:latin typeface="BundesSans Office"/>
              <a:cs typeface="Arial" pitchFamily="34" charset="0"/>
            </a:endParaRPr>
          </a:p>
        </p:txBody>
      </p:sp>
      <p:sp>
        <p:nvSpPr>
          <p:cNvPr id="44" name="Titel 43"/>
          <p:cNvSpPr>
            <a:spLocks noGrp="1"/>
          </p:cNvSpPr>
          <p:nvPr>
            <p:ph type="ctrTitle"/>
          </p:nvPr>
        </p:nvSpPr>
        <p:spPr>
          <a:xfrm>
            <a:off x="717166" y="418532"/>
            <a:ext cx="10757667" cy="980728"/>
          </a:xfrm>
        </p:spPr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The German Energy Solutions Initiative</a:t>
            </a:r>
          </a:p>
        </p:txBody>
      </p:sp>
    </p:spTree>
    <p:extLst>
      <p:ext uri="{BB962C8B-B14F-4D97-AF65-F5344CB8AC3E}">
        <p14:creationId xmlns:p14="http://schemas.microsoft.com/office/powerpoint/2010/main" val="137804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3392" y="2002420"/>
            <a:ext cx="10896000" cy="2710938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</a:pPr>
            <a:endParaRPr lang="en-US" dirty="0">
              <a:solidFill>
                <a:srgbClr val="1F497D"/>
              </a:solidFill>
              <a:latin typeface="BundesSans Office"/>
              <a:ea typeface="Calibri" pitchFamily="34" charset="0"/>
              <a:cs typeface="Times New Roman" pitchFamily="18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</a:pPr>
            <a:endParaRPr lang="de-DE" dirty="0">
              <a:solidFill>
                <a:srgbClr val="1F497D"/>
              </a:solidFill>
              <a:latin typeface="BundesSans Office"/>
              <a:ea typeface="Calibri" pitchFamily="34" charset="0"/>
              <a:cs typeface="Times New Roman" pitchFamily="18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</a:pPr>
            <a:endParaRPr lang="de-DE" dirty="0">
              <a:solidFill>
                <a:srgbClr val="1F497D"/>
              </a:solidFill>
              <a:latin typeface="BundesSans Office"/>
              <a:ea typeface="Calibri" pitchFamily="34" charset="0"/>
              <a:cs typeface="Times New Roman" pitchFamily="18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</a:pPr>
            <a:endParaRPr lang="de-DE" sz="800" dirty="0">
              <a:solidFill>
                <a:schemeClr val="tx1"/>
              </a:solidFill>
              <a:latin typeface="BundesSans Office"/>
              <a:cs typeface="Arial" pitchFamily="34" charset="0"/>
            </a:endParaRPr>
          </a:p>
        </p:txBody>
      </p:sp>
      <p:sp>
        <p:nvSpPr>
          <p:cNvPr id="44" name="Titel 43"/>
          <p:cNvSpPr>
            <a:spLocks noGrp="1"/>
          </p:cNvSpPr>
          <p:nvPr>
            <p:ph type="ctrTitle"/>
          </p:nvPr>
        </p:nvSpPr>
        <p:spPr>
          <a:xfrm>
            <a:off x="740780" y="418532"/>
            <a:ext cx="10734053" cy="980728"/>
          </a:xfrm>
        </p:spPr>
        <p:txBody>
          <a:bodyPr/>
          <a:lstStyle/>
          <a:p>
            <a:r>
              <a:rPr lang="en-GB" dirty="0">
                <a:latin typeface="Times" panose="02020603050405020304" pitchFamily="18" charset="0"/>
                <a:ea typeface="ＭＳ Ｐゴシック" pitchFamily="34" charset="-128"/>
                <a:cs typeface="Times" panose="02020603050405020304" pitchFamily="18" charset="0"/>
              </a:rPr>
              <a:t>We offer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24B91E8-F0F2-4D67-80AD-E2D2DCD9C10B}"/>
              </a:ext>
            </a:extLst>
          </p:cNvPr>
          <p:cNvSpPr/>
          <p:nvPr/>
        </p:nvSpPr>
        <p:spPr>
          <a:xfrm>
            <a:off x="785340" y="2144641"/>
            <a:ext cx="10734052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kern="0" dirty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000" kern="0" dirty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German energy solutions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kern="0" dirty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and business opportunities</a:t>
            </a:r>
            <a:r>
              <a:rPr lang="en-US" sz="2000" kern="0" dirty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kern="0" dirty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Know-how exchange</a:t>
            </a:r>
            <a:endParaRPr lang="en-US" sz="2000" kern="0" dirty="0">
              <a:solidFill>
                <a:srgbClr val="004F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Showcases of </a:t>
            </a:r>
            <a:r>
              <a:rPr lang="en-US" sz="2000" b="1" kern="0" dirty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projects </a:t>
            </a:r>
            <a:r>
              <a:rPr lang="en-US" sz="2000" kern="0" dirty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world </a:t>
            </a:r>
          </a:p>
        </p:txBody>
      </p:sp>
    </p:spTree>
    <p:extLst>
      <p:ext uri="{BB962C8B-B14F-4D97-AF65-F5344CB8AC3E}">
        <p14:creationId xmlns:p14="http://schemas.microsoft.com/office/powerpoint/2010/main" val="187244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9536996-7965-4225-A475-1ADA3C2B0BFA}"/>
              </a:ext>
            </a:extLst>
          </p:cNvPr>
          <p:cNvSpPr txBox="1">
            <a:spLocks/>
          </p:cNvSpPr>
          <p:nvPr/>
        </p:nvSpPr>
        <p:spPr>
          <a:xfrm>
            <a:off x="166554" y="265765"/>
            <a:ext cx="10788468" cy="9807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BundesSerif Office" pitchFamily="18" charset="0"/>
                <a:ea typeface="ＭＳ Ｐゴシック" pitchFamily="52" charset="-128"/>
                <a:cs typeface="Times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BundesSerif Office" pitchFamily="18" charset="0"/>
                <a:ea typeface="ＭＳ Ｐゴシック" pitchFamily="52" charset="-128"/>
                <a:cs typeface="Times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BundesSerif Office" pitchFamily="18" charset="0"/>
                <a:ea typeface="ＭＳ Ｐゴシック" pitchFamily="52" charset="-128"/>
                <a:cs typeface="Times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BundesSerif Office" pitchFamily="18" charset="0"/>
                <a:ea typeface="ＭＳ Ｐゴシック" pitchFamily="52" charset="-128"/>
                <a:cs typeface="Times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charset="0"/>
                <a:ea typeface="ＭＳ Ｐゴシック" pitchFamily="52" charset="-128"/>
                <a:cs typeface="ＭＳ Ｐゴシック" pitchFamily="5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charset="0"/>
                <a:ea typeface="ＭＳ Ｐゴシック" pitchFamily="52" charset="-128"/>
                <a:cs typeface="ＭＳ Ｐゴシック" pitchFamily="5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charset="0"/>
                <a:ea typeface="ＭＳ Ｐゴシック" pitchFamily="52" charset="-128"/>
                <a:cs typeface="ＭＳ Ｐゴシック" pitchFamily="5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charset="0"/>
                <a:ea typeface="ＭＳ Ｐゴシック" pitchFamily="52" charset="-128"/>
                <a:cs typeface="ＭＳ Ｐゴシック" pitchFamily="52" charset="-128"/>
              </a:defRPr>
            </a:lvl9pPr>
          </a:lstStyle>
          <a:p>
            <a:r>
              <a:rPr lang="en-US" sz="2800" kern="0" spc="-20" dirty="0"/>
              <a:t> Energy-efficient renovation of buildings holds great potential</a:t>
            </a:r>
            <a:endParaRPr lang="en-GB" sz="2800" kern="0" spc="-2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F397D7-7078-4F93-A836-A52D7F45D4F3}"/>
              </a:ext>
            </a:extLst>
          </p:cNvPr>
          <p:cNvSpPr txBox="1">
            <a:spLocks/>
          </p:cNvSpPr>
          <p:nvPr/>
        </p:nvSpPr>
        <p:spPr>
          <a:xfrm>
            <a:off x="1455781" y="5401692"/>
            <a:ext cx="2644988" cy="717512"/>
          </a:xfrm>
          <a:prstGeom prst="rect">
            <a:avLst/>
          </a:prstGeom>
        </p:spPr>
        <p:txBody>
          <a:bodyPr/>
          <a:lstStyle>
            <a:lvl1pPr marL="474663" indent="-474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4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1pPr>
            <a:lvl2pPr marL="9493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4255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kern="0" dirty="0"/>
              <a:t>Source: </a:t>
            </a:r>
            <a:r>
              <a:rPr lang="en-GB" sz="1200" kern="0" dirty="0" err="1"/>
              <a:t>Edelman.ergo</a:t>
            </a:r>
            <a:r>
              <a:rPr lang="en-GB" sz="1200" kern="0" dirty="0"/>
              <a:t>, Navigant 2019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EBDC8FE-3A27-41B6-8FAB-A78D7085C809}"/>
              </a:ext>
            </a:extLst>
          </p:cNvPr>
          <p:cNvSpPr/>
          <p:nvPr/>
        </p:nvSpPr>
        <p:spPr bwMode="auto">
          <a:xfrm>
            <a:off x="4100769" y="3549522"/>
            <a:ext cx="309307" cy="146179"/>
          </a:xfrm>
          <a:prstGeom prst="rect">
            <a:avLst/>
          </a:prstGeom>
          <a:solidFill>
            <a:srgbClr val="F2F6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 dirty="0">
                <a:solidFill>
                  <a:srgbClr val="767F8B"/>
                </a:solidFill>
                <a:latin typeface="BundesSans Office"/>
                <a:ea typeface="ＭＳ Ｐゴシック" pitchFamily="52" charset="-128"/>
                <a:cs typeface="ＭＳ Ｐゴシック" pitchFamily="52" charset="-128"/>
              </a:rPr>
              <a:t>1977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8A7213D-B485-420E-AC02-E39E30B8CD82}"/>
              </a:ext>
            </a:extLst>
          </p:cNvPr>
          <p:cNvSpPr/>
          <p:nvPr/>
        </p:nvSpPr>
        <p:spPr bwMode="auto">
          <a:xfrm>
            <a:off x="3452260" y="4318000"/>
            <a:ext cx="1640534" cy="574040"/>
          </a:xfrm>
          <a:prstGeom prst="rect">
            <a:avLst/>
          </a:prstGeom>
          <a:solidFill>
            <a:srgbClr val="F2F6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767F8B"/>
                </a:solidFill>
                <a:latin typeface="BundesSans Office"/>
                <a:ea typeface="ＭＳ Ｐゴシック" pitchFamily="52" charset="-128"/>
                <a:cs typeface="ＭＳ Ｐゴシック" pitchFamily="52" charset="-128"/>
              </a:rPr>
              <a:t>of final energy consumption is generated by the building sector</a:t>
            </a:r>
            <a:endParaRPr lang="en-GB" sz="1100" dirty="0">
              <a:solidFill>
                <a:srgbClr val="767F8B"/>
              </a:solidFill>
              <a:latin typeface="BundesSans Office"/>
              <a:ea typeface="ＭＳ Ｐゴシック" pitchFamily="52" charset="-128"/>
              <a:cs typeface="ＭＳ Ｐゴシック" pitchFamily="52" charset="-128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6751CDD-EBCB-4200-9BB8-9DD8F71D1D17}"/>
              </a:ext>
            </a:extLst>
          </p:cNvPr>
          <p:cNvGrpSpPr/>
          <p:nvPr/>
        </p:nvGrpSpPr>
        <p:grpSpPr>
          <a:xfrm>
            <a:off x="1517984" y="1357763"/>
            <a:ext cx="9156032" cy="4043929"/>
            <a:chOff x="2080967" y="1661961"/>
            <a:chExt cx="8348846" cy="3707501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5C33A7B-E3CB-431C-BCDD-714CF65C7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967" y="1661961"/>
              <a:ext cx="8348846" cy="3707501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494D4CF0-9662-4C46-9FA1-71F4AE9E7BA9}"/>
                </a:ext>
              </a:extLst>
            </p:cNvPr>
            <p:cNvSpPr/>
            <p:nvPr/>
          </p:nvSpPr>
          <p:spPr bwMode="auto">
            <a:xfrm>
              <a:off x="3123503" y="3489683"/>
              <a:ext cx="475134" cy="3375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000" dirty="0">
                  <a:solidFill>
                    <a:srgbClr val="30B105"/>
                  </a:solidFill>
                  <a:latin typeface="BundesSans Office"/>
                  <a:ea typeface="ＭＳ Ｐゴシック" pitchFamily="52" charset="-128"/>
                  <a:cs typeface="ＭＳ Ｐゴシック" pitchFamily="52" charset="-128"/>
                </a:rPr>
                <a:t>68%</a:t>
              </a:r>
              <a:endParaRPr lang="de-DE" sz="2000" dirty="0">
                <a:solidFill>
                  <a:srgbClr val="004F80"/>
                </a:solidFill>
                <a:latin typeface="BundesSans Office"/>
                <a:ea typeface="ＭＳ Ｐゴシック" pitchFamily="52" charset="-128"/>
                <a:cs typeface="ＭＳ Ｐゴシック" pitchFamily="52" charset="-128"/>
              </a:endParaRPr>
            </a:p>
          </p:txBody>
        </p:sp>
        <p:pic>
          <p:nvPicPr>
            <p:cNvPr id="9" name="Grafik 6">
              <a:extLst>
                <a:ext uri="{FF2B5EF4-FFF2-40B4-BE49-F238E27FC236}">
                  <a16:creationId xmlns:a16="http://schemas.microsoft.com/office/drawing/2014/main" id="{5D594221-9D20-4D02-9DC0-6C28C72CD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2334" y="4410777"/>
              <a:ext cx="1947930" cy="65005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A4AC1876-E0AC-4B05-A4B2-18DB41B4C38D}"/>
                </a:ext>
              </a:extLst>
            </p:cNvPr>
            <p:cNvSpPr/>
            <p:nvPr/>
          </p:nvSpPr>
          <p:spPr bwMode="auto">
            <a:xfrm>
              <a:off x="8119309" y="3221563"/>
              <a:ext cx="475134" cy="3375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000" dirty="0">
                  <a:solidFill>
                    <a:srgbClr val="F48501"/>
                  </a:solidFill>
                  <a:latin typeface="BundesSans Office"/>
                  <a:ea typeface="ＭＳ Ｐゴシック" pitchFamily="52" charset="-128"/>
                  <a:cs typeface="ＭＳ Ｐゴシック" pitchFamily="52" charset="-128"/>
                </a:rPr>
                <a:t>70%</a:t>
              </a:r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7102BF08-46A8-4461-B1AA-7E6FAEF36C23}"/>
                </a:ext>
              </a:extLst>
            </p:cNvPr>
            <p:cNvSpPr/>
            <p:nvPr/>
          </p:nvSpPr>
          <p:spPr bwMode="auto">
            <a:xfrm>
              <a:off x="7461876" y="4645679"/>
              <a:ext cx="508631" cy="2752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300" dirty="0">
                  <a:solidFill>
                    <a:srgbClr val="69737F"/>
                  </a:solidFill>
                  <a:latin typeface="BundesSans Office"/>
                  <a:ea typeface="ＭＳ Ｐゴシック" pitchFamily="52" charset="-128"/>
                  <a:cs typeface="ＭＳ Ｐゴシック" pitchFamily="52" charset="-128"/>
                </a:rPr>
                <a:t>~</a:t>
              </a:r>
              <a:r>
                <a:rPr lang="de-DE" sz="1900" dirty="0">
                  <a:solidFill>
                    <a:srgbClr val="69737F"/>
                  </a:solidFill>
                  <a:latin typeface="BundesSans Office"/>
                  <a:ea typeface="ＭＳ Ｐゴシック" pitchFamily="52" charset="-128"/>
                  <a:cs typeface="ＭＳ Ｐゴシック" pitchFamily="52" charset="-128"/>
                </a:rPr>
                <a:t>31%</a:t>
              </a:r>
              <a:r>
                <a:rPr lang="de-DE" sz="2000" dirty="0">
                  <a:solidFill>
                    <a:srgbClr val="69737F"/>
                  </a:solidFill>
                  <a:latin typeface="BundesSans Office"/>
                  <a:ea typeface="ＭＳ Ｐゴシック" pitchFamily="52" charset="-128"/>
                  <a:cs typeface="ＭＳ Ｐゴシック" pitchFamily="52" charset="-128"/>
                </a:rPr>
                <a:t> </a:t>
              </a:r>
            </a:p>
          </p:txBody>
        </p:sp>
      </p:grpSp>
      <p:sp>
        <p:nvSpPr>
          <p:cNvPr id="13" name="Rectangle 21">
            <a:extLst>
              <a:ext uri="{FF2B5EF4-FFF2-40B4-BE49-F238E27FC236}">
                <a16:creationId xmlns:a16="http://schemas.microsoft.com/office/drawing/2014/main" id="{2F17F155-EF6C-4A95-9CD2-F04F4BE2A009}"/>
              </a:ext>
            </a:extLst>
          </p:cNvPr>
          <p:cNvSpPr/>
          <p:nvPr/>
        </p:nvSpPr>
        <p:spPr bwMode="auto">
          <a:xfrm>
            <a:off x="9087027" y="4767225"/>
            <a:ext cx="70309" cy="1153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767F8B"/>
                </a:solidFill>
                <a:latin typeface="BundesSans Office"/>
                <a:ea typeface="ＭＳ Ｐゴシック" pitchFamily="52" charset="-128"/>
                <a:cs typeface="ＭＳ Ｐゴシック" pitchFamily="52" charset="-128"/>
              </a:rPr>
              <a:t>*</a:t>
            </a:r>
            <a:endParaRPr lang="en-GB" sz="1100" dirty="0">
              <a:solidFill>
                <a:srgbClr val="767F8B"/>
              </a:solidFill>
              <a:latin typeface="BundesSans Office"/>
              <a:ea typeface="ＭＳ Ｐゴシック" pitchFamily="52" charset="-128"/>
              <a:cs typeface="ＭＳ Ｐゴシック" pitchFamily="52" charset="-128"/>
            </a:endParaRP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8BC0E448-AD31-4FF7-B9E6-B5FC7AEBC973}"/>
              </a:ext>
            </a:extLst>
          </p:cNvPr>
          <p:cNvSpPr/>
          <p:nvPr/>
        </p:nvSpPr>
        <p:spPr bwMode="auto">
          <a:xfrm>
            <a:off x="8410837" y="5239443"/>
            <a:ext cx="2325382" cy="574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767F8B"/>
                </a:solidFill>
                <a:latin typeface="BundesSans Office"/>
                <a:ea typeface="ＭＳ Ｐゴシック" pitchFamily="52" charset="-128"/>
                <a:cs typeface="ＭＳ Ｐゴシック" pitchFamily="52" charset="-128"/>
              </a:rPr>
              <a:t>* includes direct and indirect emissions</a:t>
            </a:r>
            <a:endParaRPr lang="en-GB" sz="1100" dirty="0">
              <a:solidFill>
                <a:srgbClr val="767F8B"/>
              </a:solidFill>
              <a:latin typeface="BundesSans Office"/>
              <a:ea typeface="ＭＳ Ｐゴシック" pitchFamily="52" charset="-128"/>
              <a:cs typeface="ＭＳ Ｐゴシック" pitchFamily="5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5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55449" y="476672"/>
            <a:ext cx="8471046" cy="980728"/>
          </a:xfrm>
        </p:spPr>
        <p:txBody>
          <a:bodyPr/>
          <a:lstStyle/>
          <a:p>
            <a:pPr algn="ctr"/>
            <a:r>
              <a:rPr lang="de-DE" dirty="0" err="1"/>
              <a:t>Participating</a:t>
            </a:r>
            <a:r>
              <a:rPr lang="de-DE" dirty="0"/>
              <a:t> German Companies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897210"/>
              </p:ext>
            </p:extLst>
          </p:nvPr>
        </p:nvGraphicFramePr>
        <p:xfrm>
          <a:off x="3185305" y="1119433"/>
          <a:ext cx="6011333" cy="4742884"/>
        </p:xfrm>
        <a:graphic>
          <a:graphicData uri="http://schemas.openxmlformats.org/drawingml/2006/table">
            <a:tbl>
              <a:tblPr firstRow="1" bandRow="1"/>
              <a:tblGrid>
                <a:gridCol w="6011333">
                  <a:extLst>
                    <a:ext uri="{9D8B030D-6E8A-4147-A177-3AD203B41FA5}">
                      <a16:colId xmlns:a16="http://schemas.microsoft.com/office/drawing/2014/main" val="1324472599"/>
                    </a:ext>
                  </a:extLst>
                </a:gridCol>
              </a:tblGrid>
              <a:tr h="500191">
                <a:tc>
                  <a:txBody>
                    <a:bodyPr/>
                    <a:lstStyle/>
                    <a:p>
                      <a:pPr algn="ctr"/>
                      <a:endParaRPr lang="de-DE" sz="20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Alfred Pracht Lichttechnik GmbH</a:t>
                      </a:r>
                      <a:endParaRPr lang="en-US" sz="20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77983"/>
                  </a:ext>
                </a:extLst>
              </a:tr>
              <a:tr h="552773"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EcoSyst</a:t>
                      </a:r>
                      <a:r>
                        <a:rPr lang="de-DE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GmbH</a:t>
                      </a:r>
                      <a:r>
                        <a:rPr lang="de-DE" sz="2000" b="1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7313" marR="7313" marT="731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74747"/>
                  </a:ext>
                </a:extLst>
              </a:tr>
              <a:tr h="55277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Fech Fenstertechnik GmbH &amp; Co. KG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636596"/>
                  </a:ext>
                </a:extLst>
              </a:tr>
              <a:tr h="55277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0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Janitza</a:t>
                      </a:r>
                      <a:r>
                        <a:rPr lang="de-DE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electronics</a:t>
                      </a:r>
                      <a:r>
                        <a:rPr lang="de-DE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GmbH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06452"/>
                  </a:ext>
                </a:extLst>
              </a:tr>
              <a:tr h="616244">
                <a:tc>
                  <a:txBody>
                    <a:bodyPr/>
                    <a:lstStyle/>
                    <a:p>
                      <a:pPr algn="ctr"/>
                      <a:endParaRPr lang="de-DE" sz="20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LED Light Germany GmbH</a:t>
                      </a:r>
                      <a:endParaRPr lang="de-DE" sz="20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207585"/>
                  </a:ext>
                </a:extLst>
              </a:tr>
              <a:tr h="552773">
                <a:tc>
                  <a:txBody>
                    <a:bodyPr/>
                    <a:lstStyle/>
                    <a:p>
                      <a:pPr algn="ctr"/>
                      <a:endParaRPr lang="de-DE" sz="20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mfh</a:t>
                      </a:r>
                      <a:r>
                        <a:rPr lang="de-DE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systems</a:t>
                      </a:r>
                      <a:r>
                        <a:rPr lang="de-DE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GmbH</a:t>
                      </a:r>
                      <a:endParaRPr lang="de-DE" sz="20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703311"/>
                  </a:ext>
                </a:extLst>
              </a:tr>
              <a:tr h="552773">
                <a:tc>
                  <a:txBody>
                    <a:bodyPr/>
                    <a:lstStyle/>
                    <a:p>
                      <a:pPr algn="ctr"/>
                      <a:endParaRPr lang="de-DE" sz="20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Steinel Vertrieb GmbH</a:t>
                      </a:r>
                      <a:endParaRPr lang="de-DE" sz="20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25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20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0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synavision</a:t>
                      </a:r>
                      <a:r>
                        <a:rPr lang="de-DE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GmbH</a:t>
                      </a:r>
                      <a:endParaRPr lang="de-DE" sz="2000" b="1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67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93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07733" y="495359"/>
            <a:ext cx="6912768" cy="980728"/>
          </a:xfrm>
          <a:prstGeom prst="rect">
            <a:avLst/>
          </a:prstGeom>
        </p:spPr>
        <p:txBody>
          <a:bodyPr/>
          <a:lstStyle/>
          <a:p>
            <a:r>
              <a:rPr lang="en-US" altLang="de-DE" dirty="0"/>
              <a:t>Contact us</a:t>
            </a:r>
            <a:endParaRPr lang="de-DE" alt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664EF67-55F0-4FAE-87DE-8F779E02FC67}"/>
              </a:ext>
            </a:extLst>
          </p:cNvPr>
          <p:cNvSpPr txBox="1">
            <a:spLocks/>
          </p:cNvSpPr>
          <p:nvPr/>
        </p:nvSpPr>
        <p:spPr bwMode="auto">
          <a:xfrm>
            <a:off x="1107733" y="1245905"/>
            <a:ext cx="4842691" cy="2387811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>
                    <a:tint val="75000"/>
                  </a:schemeClr>
                </a:solidFill>
                <a:latin typeface="BundesSans Office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lvl="0" algn="l">
              <a:lnSpc>
                <a:spcPts val="2000"/>
              </a:lnSpc>
              <a:buSzPct val="80000"/>
              <a:defRPr/>
            </a:pPr>
            <a:r>
              <a:rPr lang="de-DE" altLang="de-DE" sz="1800" b="1" dirty="0" err="1">
                <a:solidFill>
                  <a:srgbClr val="004F80"/>
                </a:solidFill>
                <a:latin typeface="Arial" charset="0"/>
              </a:rPr>
              <a:t>Coordination</a:t>
            </a:r>
            <a:r>
              <a:rPr lang="de-DE" altLang="de-DE" sz="1800" b="1" dirty="0">
                <a:solidFill>
                  <a:srgbClr val="004F80"/>
                </a:solidFill>
                <a:latin typeface="Arial" charset="0"/>
              </a:rPr>
              <a:t> Office </a:t>
            </a:r>
            <a:r>
              <a:rPr lang="de-DE" altLang="de-DE" sz="1800" b="1" dirty="0" err="1">
                <a:solidFill>
                  <a:srgbClr val="004F80"/>
                </a:solidFill>
                <a:latin typeface="Arial" charset="0"/>
              </a:rPr>
              <a:t>of</a:t>
            </a:r>
            <a:r>
              <a:rPr lang="de-DE" altLang="de-DE" sz="1800" b="1" dirty="0">
                <a:solidFill>
                  <a:srgbClr val="004F80"/>
                </a:solidFill>
                <a:latin typeface="Arial" charset="0"/>
              </a:rPr>
              <a:t> </a:t>
            </a:r>
            <a:r>
              <a:rPr lang="de-DE" altLang="de-DE" sz="1800" b="1" dirty="0" err="1">
                <a:solidFill>
                  <a:srgbClr val="004F80"/>
                </a:solidFill>
                <a:latin typeface="Arial" charset="0"/>
              </a:rPr>
              <a:t>the</a:t>
            </a:r>
            <a:r>
              <a:rPr lang="de-DE" altLang="de-DE" sz="1800" b="1" dirty="0">
                <a:solidFill>
                  <a:srgbClr val="004F80"/>
                </a:solidFill>
                <a:latin typeface="Arial" charset="0"/>
              </a:rPr>
              <a:t> German Energy Solutions Initiative  </a:t>
            </a:r>
          </a:p>
          <a:p>
            <a:pPr lvl="0" algn="l">
              <a:buSzPct val="80000"/>
              <a:defRPr/>
            </a:pPr>
            <a:r>
              <a:rPr lang="pt-BR" altLang="de-DE" sz="1800" dirty="0">
                <a:solidFill>
                  <a:srgbClr val="004F80"/>
                </a:solidFill>
                <a:latin typeface="Arial" charset="0"/>
              </a:rPr>
              <a:t>office@german-energy-solutions.de</a:t>
            </a:r>
          </a:p>
          <a:p>
            <a:pPr lvl="0" algn="l">
              <a:buSzPct val="80000"/>
              <a:defRPr/>
            </a:pPr>
            <a:r>
              <a:rPr lang="pt-BR" altLang="de-DE" sz="1800" dirty="0">
                <a:solidFill>
                  <a:srgbClr val="004F80"/>
                </a:solidFill>
                <a:latin typeface="Arial" charset="0"/>
              </a:rPr>
              <a:t>www.german-energy-solutions.de/en</a:t>
            </a:r>
          </a:p>
          <a:p>
            <a:pPr lvl="0" algn="l">
              <a:buSzPct val="80000"/>
              <a:defRPr/>
            </a:pPr>
            <a:r>
              <a:rPr lang="pt-BR" altLang="de-DE" sz="1800" dirty="0">
                <a:solidFill>
                  <a:srgbClr val="004F80"/>
                </a:solidFill>
                <a:latin typeface="Arial" charset="0"/>
              </a:rPr>
              <a:t>twitter: @export_EE </a:t>
            </a:r>
          </a:p>
          <a:p>
            <a:pPr algn="l">
              <a:lnSpc>
                <a:spcPts val="2000"/>
              </a:lnSpc>
              <a:buSzPct val="80000"/>
              <a:buFont typeface="Wingdings" pitchFamily="2" charset="2"/>
              <a:buNone/>
            </a:pPr>
            <a:endParaRPr lang="en-GB" altLang="de-DE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8B5457-2D0F-4BF8-B67A-FCBB58426E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733" y="3633716"/>
            <a:ext cx="9976534" cy="1927687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FEB2D973-76D3-4554-997D-AD5AE1841078}"/>
              </a:ext>
            </a:extLst>
          </p:cNvPr>
          <p:cNvSpPr txBox="1">
            <a:spLocks/>
          </p:cNvSpPr>
          <p:nvPr/>
        </p:nvSpPr>
        <p:spPr>
          <a:xfrm>
            <a:off x="6241578" y="1245905"/>
            <a:ext cx="5024779" cy="2387810"/>
          </a:xfrm>
          <a:prstGeom prst="rect">
            <a:avLst/>
          </a:prstGeom>
        </p:spPr>
        <p:txBody>
          <a:bodyPr/>
          <a:lstStyle>
            <a:lvl1pPr marL="474663" indent="-474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4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1pPr>
            <a:lvl2pPr marL="9493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4255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de-DE" sz="1800" b="1" dirty="0">
                <a:latin typeface="Arial" charset="0"/>
              </a:rPr>
              <a:t>eclareon GmbH </a:t>
            </a:r>
          </a:p>
          <a:p>
            <a:pPr marL="0" indent="0">
              <a:buNone/>
            </a:pPr>
            <a:r>
              <a:rPr lang="de-DE" altLang="de-DE" sz="1800" dirty="0">
                <a:latin typeface="Arial" charset="0"/>
                <a:ea typeface="ＭＳ Ｐゴシック" pitchFamily="34" charset="-128"/>
              </a:rPr>
              <a:t>Janine Fleischhacker</a:t>
            </a:r>
            <a:endParaRPr lang="de-DE" altLang="de-DE" sz="1800" dirty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>
              <a:buNone/>
              <a:defRPr/>
            </a:pPr>
            <a:r>
              <a:rPr lang="pt-BR" altLang="de-DE" sz="1800" dirty="0">
                <a:latin typeface="Arial" charset="0"/>
                <a:ea typeface="ＭＳ Ｐゴシック" pitchFamily="34" charset="-128"/>
              </a:rPr>
              <a:t>jf@eclareon.com</a:t>
            </a:r>
          </a:p>
          <a:p>
            <a:pPr marL="0" lvl="0" indent="0">
              <a:buNone/>
              <a:defRPr/>
            </a:pPr>
            <a:r>
              <a:rPr lang="pt-BR" altLang="de-DE" sz="1800" dirty="0">
                <a:latin typeface="Arial" charset="0"/>
                <a:ea typeface="ＭＳ Ｐゴシック" pitchFamily="34" charset="-128"/>
              </a:rPr>
              <a:t>www.eclareon.com</a:t>
            </a:r>
          </a:p>
          <a:p>
            <a:pPr marL="0" indent="0">
              <a:buNone/>
            </a:pPr>
            <a:endParaRPr lang="de-DE" sz="1800" i="1" kern="0" dirty="0"/>
          </a:p>
        </p:txBody>
      </p:sp>
    </p:spTree>
    <p:extLst>
      <p:ext uri="{BB962C8B-B14F-4D97-AF65-F5344CB8AC3E}">
        <p14:creationId xmlns:p14="http://schemas.microsoft.com/office/powerpoint/2010/main" val="364686568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Standard blau">
  <a:themeElements>
    <a:clrScheme name="2 Energie 1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194C80"/>
      </a:accent1>
      <a:accent2>
        <a:srgbClr val="386691"/>
      </a:accent2>
      <a:accent3>
        <a:srgbClr val="FFFFFF"/>
      </a:accent3>
      <a:accent4>
        <a:srgbClr val="000000"/>
      </a:accent4>
      <a:accent5>
        <a:srgbClr val="ABB2C0"/>
      </a:accent5>
      <a:accent6>
        <a:srgbClr val="325C83"/>
      </a:accent6>
      <a:hlink>
        <a:srgbClr val="5780A3"/>
      </a:hlink>
      <a:folHlink>
        <a:srgbClr val="7599B8"/>
      </a:folHlink>
    </a:clrScheme>
    <a:fontScheme name="Benutzerdefiniert 1">
      <a:majorFont>
        <a:latin typeface="BundesSerfi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lnDef>
    <a:txDef>
      <a:spPr/>
      <a:bodyPr/>
      <a:lstStyle>
        <a:defPPr marL="474663" marR="0" indent="-474663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4F80"/>
          </a:buClr>
          <a:buSzPct val="80000"/>
          <a:buFont typeface="Wingdings" pitchFamily="2" charset="2"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undesSans Office"/>
            <a:ea typeface="+mn-ea"/>
            <a:cs typeface="+mn-cs"/>
          </a:defRPr>
        </a:defPPr>
      </a:lstStyle>
    </a:txDef>
  </a:objectDefaults>
  <a:extraClrSchemeLst>
    <a:extraClrScheme>
      <a:clrScheme name="2 Energie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</Words>
  <Application>Microsoft Office PowerPoint</Application>
  <PresentationFormat>Breitbild</PresentationFormat>
  <Paragraphs>67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BundesSans Office</vt:lpstr>
      <vt:lpstr>BundesSerif Office</vt:lpstr>
      <vt:lpstr>Calibri</vt:lpstr>
      <vt:lpstr>Neue Praxis</vt:lpstr>
      <vt:lpstr>Times</vt:lpstr>
      <vt:lpstr>Times New Roman</vt:lpstr>
      <vt:lpstr>Verdana</vt:lpstr>
      <vt:lpstr>Wingdings</vt:lpstr>
      <vt:lpstr>Wingdings 3</vt:lpstr>
      <vt:lpstr>Titel Standard blau</vt:lpstr>
      <vt:lpstr>energy solutions – made in Germany</vt:lpstr>
      <vt:lpstr>The German Energy Solutions Initiative</vt:lpstr>
      <vt:lpstr>We offer</vt:lpstr>
      <vt:lpstr>PowerPoint-Präsentation</vt:lpstr>
      <vt:lpstr>Participating German Companies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in neue Märkte!  Angebote der Exportinitiative Energie für Europa und Zentralamerika   Elmira Schaltuganow Intersolar München  20.06.2018</dc:title>
  <dc:creator>Exportinitiative Energie</dc:creator>
  <cp:lastModifiedBy>Janine Fleischhacker</cp:lastModifiedBy>
  <cp:revision>162</cp:revision>
  <cp:lastPrinted>2020-09-29T07:23:15Z</cp:lastPrinted>
  <dcterms:created xsi:type="dcterms:W3CDTF">2018-06-15T11:46:37Z</dcterms:created>
  <dcterms:modified xsi:type="dcterms:W3CDTF">2021-02-23T16:56:18Z</dcterms:modified>
</cp:coreProperties>
</file>