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0"/>
  </p:notesMasterIdLst>
  <p:handoutMasterIdLst>
    <p:handoutMasterId r:id="rId11"/>
  </p:handoutMasterIdLst>
  <p:sldIdLst>
    <p:sldId id="1082" r:id="rId2"/>
    <p:sldId id="1077" r:id="rId3"/>
    <p:sldId id="1073" r:id="rId4"/>
    <p:sldId id="1078" r:id="rId5"/>
    <p:sldId id="1080" r:id="rId6"/>
    <p:sldId id="1039" r:id="rId7"/>
    <p:sldId id="1079" r:id="rId8"/>
    <p:sldId id="989" r:id="rId9"/>
  </p:sldIdLst>
  <p:sldSz cx="12192000" cy="6858000"/>
  <p:notesSz cx="6797675" cy="9926638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F0000"/>
      </a:buClr>
      <a:defRPr sz="2000" b="1" kern="1200">
        <a:solidFill>
          <a:srgbClr val="FF0000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defRPr sz="2000" b="1" kern="1200">
        <a:solidFill>
          <a:srgbClr val="FF0000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defRPr sz="2000" b="1" kern="1200">
        <a:solidFill>
          <a:srgbClr val="FF0000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defRPr sz="2000" b="1" kern="1200">
        <a:solidFill>
          <a:srgbClr val="FF0000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defRPr sz="2000" b="1" kern="1200">
        <a:solidFill>
          <a:srgbClr val="FF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F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F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F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F0000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nforderungen an Flächenheizungen" id="{CC28A21E-B4C3-45E5-BD14-72704158AD72}">
          <p14:sldIdLst>
            <p14:sldId id="1082"/>
            <p14:sldId id="1077"/>
            <p14:sldId id="1073"/>
            <p14:sldId id="1078"/>
            <p14:sldId id="1080"/>
            <p14:sldId id="1039"/>
            <p14:sldId id="1079"/>
            <p14:sldId id="9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846B"/>
    <a:srgbClr val="776941"/>
    <a:srgbClr val="756D43"/>
    <a:srgbClr val="F39800"/>
    <a:srgbClr val="F79646"/>
    <a:srgbClr val="D9D9D9"/>
    <a:srgbClr val="13235B"/>
    <a:srgbClr val="3A80C6"/>
    <a:srgbClr val="5692CE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 autoAdjust="0"/>
    <p:restoredTop sz="94673" autoAdjust="0"/>
  </p:normalViewPr>
  <p:slideViewPr>
    <p:cSldViewPr>
      <p:cViewPr varScale="1">
        <p:scale>
          <a:sx n="71" d="100"/>
          <a:sy n="71" d="100"/>
        </p:scale>
        <p:origin x="77" y="61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20" y="91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5793"/>
          </a:xfrm>
          <a:prstGeom prst="rect">
            <a:avLst/>
          </a:prstGeom>
        </p:spPr>
        <p:txBody>
          <a:bodyPr vert="horz" lIns="88207" tIns="44105" rIns="88207" bIns="4410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6" y="2"/>
            <a:ext cx="2945862" cy="495793"/>
          </a:xfrm>
          <a:prstGeom prst="rect">
            <a:avLst/>
          </a:prstGeom>
        </p:spPr>
        <p:txBody>
          <a:bodyPr vert="horz" lIns="88207" tIns="44105" rIns="88207" bIns="44105" rtlCol="0"/>
          <a:lstStyle>
            <a:lvl1pPr algn="r">
              <a:defRPr sz="1200"/>
            </a:lvl1pPr>
          </a:lstStyle>
          <a:p>
            <a:fld id="{2461C1F4-4F6E-476C-AC53-5529572E173F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7"/>
            <a:ext cx="2945862" cy="495793"/>
          </a:xfrm>
          <a:prstGeom prst="rect">
            <a:avLst/>
          </a:prstGeom>
        </p:spPr>
        <p:txBody>
          <a:bodyPr vert="horz" lIns="88207" tIns="44105" rIns="88207" bIns="4410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6" y="9429307"/>
            <a:ext cx="2945862" cy="495793"/>
          </a:xfrm>
          <a:prstGeom prst="rect">
            <a:avLst/>
          </a:prstGeom>
        </p:spPr>
        <p:txBody>
          <a:bodyPr vert="horz" lIns="88207" tIns="44105" rIns="88207" bIns="44105" rtlCol="0" anchor="b"/>
          <a:lstStyle>
            <a:lvl1pPr algn="r">
              <a:defRPr sz="1200"/>
            </a:lvl1pPr>
          </a:lstStyle>
          <a:p>
            <a:fld id="{B9A3D1BA-C0A3-460A-8AD7-5135E38EB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98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>
            <a:lvl1pPr defTabSz="955577">
              <a:spcBef>
                <a:spcPct val="0"/>
              </a:spcBef>
              <a:buClrTx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6" y="2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>
            <a:lvl1pPr algn="r" defTabSz="955577">
              <a:spcBef>
                <a:spcPct val="0"/>
              </a:spcBef>
              <a:buClrTx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6" tIns="47773" rIns="95546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7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6" tIns="47773" rIns="95546" bIns="47773" numCol="1" anchor="b" anchorCtr="0" compatLnSpc="1">
            <a:prstTxWarp prst="textNoShape">
              <a:avLst/>
            </a:prstTxWarp>
          </a:bodyPr>
          <a:lstStyle>
            <a:lvl1pPr defTabSz="955577">
              <a:spcBef>
                <a:spcPct val="0"/>
              </a:spcBef>
              <a:buClrTx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6" y="9429307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6" tIns="47773" rIns="95546" bIns="47773" numCol="1" anchor="b" anchorCtr="0" compatLnSpc="1">
            <a:prstTxWarp prst="textNoShape">
              <a:avLst/>
            </a:prstTxWarp>
          </a:bodyPr>
          <a:lstStyle>
            <a:lvl1pPr algn="r" defTabSz="955577">
              <a:spcBef>
                <a:spcPct val="0"/>
              </a:spcBef>
              <a:buClrTx/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F32F490-BBBA-487C-9C7F-663BE16113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888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354709"/>
            <a:ext cx="2246040" cy="545648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auto">
          <a:xfrm flipV="1">
            <a:off x="0" y="6309320"/>
            <a:ext cx="12192000" cy="548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12192000" cy="90000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09600" y="1133872"/>
            <a:ext cx="109728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F39800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624418" y="2421410"/>
            <a:ext cx="10943167" cy="36718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79646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buClr>
                <a:srgbClr val="F79646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4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 flipV="1">
            <a:off x="0" y="6309320"/>
            <a:ext cx="12192000" cy="548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09600" y="907200"/>
            <a:ext cx="109728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F39800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90000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354709"/>
            <a:ext cx="2246040" cy="54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3606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 flipV="1">
            <a:off x="0" y="3717032"/>
            <a:ext cx="12192000" cy="31409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</a:pPr>
            <a:endParaRPr kumimoji="0" lang="de-DE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09600" y="907200"/>
            <a:ext cx="109728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F39800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90000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354709"/>
            <a:ext cx="2246040" cy="54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2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0" y="732435"/>
            <a:ext cx="3511290" cy="10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3901" y="1484314"/>
            <a:ext cx="5033433" cy="4511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60534" y="1484314"/>
            <a:ext cx="5033433" cy="4511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38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8" r:id="rId3"/>
    <p:sldLayoutId id="2147483707" r:id="rId4"/>
    <p:sldLayoutId id="2147483710" r:id="rId5"/>
    <p:sldLayoutId id="2147483709" r:id="rId6"/>
    <p:sldLayoutId id="2147483713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60000" y="5387579"/>
            <a:ext cx="302433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 Narrow" panose="020B0606020202030204" pitchFamily="34" charset="0"/>
              </a:rPr>
              <a:t>Martin Feller</a:t>
            </a:r>
          </a:p>
          <a:p>
            <a:r>
              <a:rPr lang="de-DE" sz="1200" b="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Product</a:t>
            </a:r>
            <a:r>
              <a:rPr lang="de-DE" sz="12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Management</a:t>
            </a:r>
            <a:r>
              <a:rPr lang="de-DE" sz="1200" b="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de-DE" sz="1200" b="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de-DE" sz="1200" b="0" dirty="0">
                <a:solidFill>
                  <a:schemeClr val="bg1"/>
                </a:solidFill>
                <a:latin typeface="Arial Narrow" panose="020B0606020202030204" pitchFamily="34" charset="0"/>
              </a:rPr>
              <a:t>E-NERGY Solutions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465313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Company</a:t>
            </a:r>
            <a:endParaRPr lang="de-DE" b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457200" y="907200"/>
            <a:ext cx="8229600" cy="4946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398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</a:pPr>
            <a:r>
              <a:rPr lang="de-DE" smtClean="0"/>
              <a:t>25 years of experience – History mfh systems GmbH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212976"/>
            <a:ext cx="3815207" cy="2520000"/>
          </a:xfrm>
          <a:prstGeom prst="rect">
            <a:avLst/>
          </a:prstGeom>
        </p:spPr>
      </p:pic>
      <p:sp>
        <p:nvSpPr>
          <p:cNvPr id="6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57200" y="1628520"/>
            <a:ext cx="8207375" cy="4464496"/>
          </a:xfrm>
        </p:spPr>
        <p:txBody>
          <a:bodyPr>
            <a:normAutofit/>
          </a:bodyPr>
          <a:lstStyle/>
          <a:p>
            <a:pPr marL="0" indent="0">
              <a:buSzPct val="104000"/>
              <a:buNone/>
            </a:pPr>
            <a:r>
              <a:rPr lang="de-DE" sz="1800" b="1" dirty="0" smtClean="0"/>
              <a:t>1995 JUPITER </a:t>
            </a:r>
            <a:r>
              <a:rPr lang="de-DE" sz="1800" b="1" dirty="0" err="1"/>
              <a:t>heating</a:t>
            </a:r>
            <a:r>
              <a:rPr lang="de-DE" sz="1800" b="1" dirty="0"/>
              <a:t> </a:t>
            </a:r>
            <a:r>
              <a:rPr lang="de-DE" sz="1800" b="1" dirty="0" err="1"/>
              <a:t>systems</a:t>
            </a:r>
            <a:r>
              <a:rPr lang="de-DE" sz="1800" b="1" dirty="0"/>
              <a:t> </a:t>
            </a:r>
            <a:r>
              <a:rPr lang="de-DE" sz="1800" b="1" dirty="0" smtClean="0"/>
              <a:t>GmbH</a:t>
            </a:r>
          </a:p>
          <a:p>
            <a:pPr lvl="1">
              <a:buSzPct val="104000"/>
              <a:buFont typeface="Arial Narrow" pitchFamily="34" charset="0"/>
              <a:buChar char="»"/>
            </a:pPr>
            <a:r>
              <a:rPr lang="en-US" sz="1400" dirty="0"/>
              <a:t>System provider for sanitary connections and surface </a:t>
            </a:r>
            <a:r>
              <a:rPr lang="en-US" sz="1400" dirty="0" smtClean="0"/>
              <a:t>heating</a:t>
            </a:r>
          </a:p>
          <a:p>
            <a:pPr lvl="1">
              <a:buSzPct val="104000"/>
              <a:buFont typeface="Arial Narrow" pitchFamily="34" charset="0"/>
              <a:buChar char="»"/>
            </a:pPr>
            <a:r>
              <a:rPr lang="en-US" sz="1400" dirty="0"/>
              <a:t>Technological market leader in the field of </a:t>
            </a:r>
            <a:r>
              <a:rPr lang="en-US" sz="1400" dirty="0" smtClean="0"/>
              <a:t>dry </a:t>
            </a:r>
            <a:r>
              <a:rPr lang="en-US" sz="1400" dirty="0"/>
              <a:t>underfloor heating </a:t>
            </a:r>
            <a:r>
              <a:rPr lang="en-US" sz="1400" dirty="0" smtClean="0"/>
              <a:t>systems</a:t>
            </a:r>
          </a:p>
          <a:p>
            <a:pPr lvl="1">
              <a:buSzPct val="104000"/>
              <a:buFont typeface="Arial Narrow" pitchFamily="34" charset="0"/>
              <a:buChar char="»"/>
            </a:pPr>
            <a:r>
              <a:rPr lang="en-US" sz="1400" dirty="0"/>
              <a:t>2-stage direct sales to craft enterprises</a:t>
            </a:r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400" dirty="0" smtClean="0"/>
          </a:p>
          <a:p>
            <a:pPr marL="0" indent="0">
              <a:buSzPct val="104000"/>
              <a:buNone/>
            </a:pPr>
            <a:r>
              <a:rPr lang="de-DE" sz="1800" b="1" dirty="0" smtClean="0"/>
              <a:t>2007 </a:t>
            </a:r>
            <a:r>
              <a:rPr lang="de-DE" sz="1800" b="1" dirty="0" err="1"/>
              <a:t>Acquisition</a:t>
            </a:r>
            <a:r>
              <a:rPr lang="de-DE" sz="1800" b="1" dirty="0"/>
              <a:t> </a:t>
            </a:r>
            <a:r>
              <a:rPr lang="de-DE" sz="1800" b="1" dirty="0" err="1"/>
              <a:t>by</a:t>
            </a:r>
            <a:r>
              <a:rPr lang="de-DE" sz="1800" b="1" dirty="0"/>
              <a:t> Danfoss </a:t>
            </a:r>
            <a:endParaRPr lang="de-DE" sz="1800" b="1" dirty="0" smtClean="0"/>
          </a:p>
          <a:p>
            <a:pPr lvl="1">
              <a:buSzPct val="104000"/>
              <a:buFont typeface="Arial Narrow" pitchFamily="34" charset="0"/>
              <a:buChar char="»"/>
            </a:pPr>
            <a:r>
              <a:rPr lang="de-DE" sz="1400" dirty="0"/>
              <a:t>European </a:t>
            </a:r>
            <a:r>
              <a:rPr lang="de-DE" sz="1400" dirty="0" err="1"/>
              <a:t>sales</a:t>
            </a:r>
            <a:r>
              <a:rPr lang="de-DE" sz="1400" dirty="0"/>
              <a:t> </a:t>
            </a:r>
            <a:endParaRPr lang="de-DE" sz="1400" dirty="0" smtClean="0"/>
          </a:p>
          <a:p>
            <a:pPr lvl="1">
              <a:buSzPct val="104000"/>
              <a:buFont typeface="Arial Narrow" pitchFamily="34" charset="0"/>
              <a:buChar char="»"/>
            </a:pPr>
            <a:r>
              <a:rPr lang="de-DE" sz="1400" dirty="0" smtClean="0"/>
              <a:t>„</a:t>
            </a:r>
            <a:r>
              <a:rPr lang="de-DE" sz="1400" dirty="0" err="1"/>
              <a:t>Heating</a:t>
            </a:r>
            <a:r>
              <a:rPr lang="de-DE" sz="1400" dirty="0"/>
              <a:t> </a:t>
            </a:r>
            <a:r>
              <a:rPr lang="de-DE" sz="1400" dirty="0" smtClean="0"/>
              <a:t>Solution“</a:t>
            </a:r>
            <a:r>
              <a:rPr lang="en-US" sz="1400" dirty="0"/>
              <a:t>comprising heat pump,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panel </a:t>
            </a:r>
            <a:r>
              <a:rPr lang="en-US" sz="1400" dirty="0"/>
              <a:t>heating, </a:t>
            </a:r>
            <a:r>
              <a:rPr lang="en-US" sz="1400" dirty="0" smtClean="0"/>
              <a:t>ventilation </a:t>
            </a:r>
            <a:r>
              <a:rPr lang="en-US" sz="1400" dirty="0"/>
              <a:t>and control </a:t>
            </a:r>
            <a:endParaRPr lang="en-US" sz="1400" dirty="0" smtClean="0"/>
          </a:p>
          <a:p>
            <a:pPr lvl="1">
              <a:buSzPct val="104000"/>
              <a:buFont typeface="Arial Narrow" pitchFamily="34" charset="0"/>
              <a:buChar char="»"/>
            </a:pPr>
            <a:r>
              <a:rPr lang="de-DE" sz="1400" dirty="0"/>
              <a:t>3-stage </a:t>
            </a:r>
            <a:r>
              <a:rPr lang="de-DE" sz="1400" dirty="0" err="1"/>
              <a:t>wholesale</a:t>
            </a:r>
            <a:r>
              <a:rPr lang="de-DE" sz="1400" dirty="0"/>
              <a:t> </a:t>
            </a:r>
            <a:r>
              <a:rPr lang="de-DE" sz="1400" dirty="0" err="1"/>
              <a:t>distribution</a:t>
            </a:r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400" dirty="0"/>
          </a:p>
          <a:p>
            <a:pPr marL="0" indent="0">
              <a:buSzPct val="104000"/>
              <a:buNone/>
            </a:pPr>
            <a:r>
              <a:rPr lang="de-DE" sz="1800" b="1" dirty="0" smtClean="0"/>
              <a:t>2012 </a:t>
            </a:r>
            <a:r>
              <a:rPr lang="de-DE" sz="1800" b="1" dirty="0" err="1"/>
              <a:t>Foundation</a:t>
            </a:r>
            <a:r>
              <a:rPr lang="de-DE" sz="1800" b="1" dirty="0"/>
              <a:t> </a:t>
            </a:r>
            <a:r>
              <a:rPr lang="de-DE" sz="1800" b="1" dirty="0" err="1"/>
              <a:t>of</a:t>
            </a:r>
            <a:r>
              <a:rPr lang="de-DE" sz="1800" b="1" dirty="0"/>
              <a:t> </a:t>
            </a:r>
            <a:r>
              <a:rPr lang="de-DE" sz="1800" b="1" dirty="0" err="1" smtClean="0"/>
              <a:t>mfh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systems</a:t>
            </a:r>
            <a:r>
              <a:rPr lang="de-DE" sz="1800" b="1" dirty="0" smtClean="0"/>
              <a:t> GmbH</a:t>
            </a:r>
          </a:p>
          <a:p>
            <a:pPr lvl="1">
              <a:buSzPct val="104000"/>
              <a:buFont typeface="Arial Narrow" pitchFamily="34" charset="0"/>
              <a:buChar char="»"/>
            </a:pPr>
            <a:r>
              <a:rPr lang="de-DE" sz="1400" dirty="0" smtClean="0"/>
              <a:t>Management </a:t>
            </a:r>
            <a:r>
              <a:rPr lang="de-DE" sz="1400" dirty="0" err="1"/>
              <a:t>buyout</a:t>
            </a:r>
            <a:r>
              <a:rPr lang="de-DE" sz="1400" dirty="0"/>
              <a:t> </a:t>
            </a:r>
            <a:endParaRPr lang="de-DE" sz="1400" dirty="0" smtClean="0"/>
          </a:p>
          <a:p>
            <a:pPr lvl="1">
              <a:buSzPct val="104000"/>
              <a:buFont typeface="Arial Narrow" pitchFamily="34" charset="0"/>
              <a:buChar char="»"/>
            </a:pPr>
            <a:r>
              <a:rPr lang="en-US" sz="1400" dirty="0"/>
              <a:t>Product range: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dry </a:t>
            </a:r>
            <a:r>
              <a:rPr lang="en-US" sz="1400" dirty="0"/>
              <a:t>wall panel heating systems, electric panel heating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systems </a:t>
            </a:r>
            <a:r>
              <a:rPr lang="en-US" sz="1400" dirty="0"/>
              <a:t>and </a:t>
            </a:r>
            <a:r>
              <a:rPr lang="en-US" sz="1400" dirty="0" err="1"/>
              <a:t>decentralised</a:t>
            </a:r>
            <a:r>
              <a:rPr lang="en-US" sz="1400" dirty="0"/>
              <a:t> domestic </a:t>
            </a:r>
            <a:r>
              <a:rPr lang="en-US" sz="1400" dirty="0" smtClean="0"/>
              <a:t>ventilation</a:t>
            </a:r>
          </a:p>
          <a:p>
            <a:pPr lvl="1">
              <a:buSzPct val="104000"/>
              <a:buFont typeface="Arial Narrow" pitchFamily="34" charset="0"/>
              <a:buChar char="»"/>
            </a:pPr>
            <a:r>
              <a:rPr lang="de-DE" sz="1400" dirty="0" smtClean="0"/>
              <a:t>OEM </a:t>
            </a:r>
            <a:r>
              <a:rPr lang="de-DE" sz="1400" dirty="0" err="1"/>
              <a:t>and</a:t>
            </a:r>
            <a:r>
              <a:rPr lang="de-DE" sz="1400" dirty="0"/>
              <a:t> Distributors </a:t>
            </a:r>
            <a:r>
              <a:rPr lang="de-DE" sz="1400" dirty="0" err="1"/>
              <a:t>Sales</a:t>
            </a:r>
            <a:endParaRPr lang="de-DE" sz="1600" u="sng" dirty="0"/>
          </a:p>
          <a:p>
            <a:pPr>
              <a:buSzPct val="104000"/>
              <a:buFont typeface="Arial Narrow" pitchFamily="34" charset="0"/>
              <a:buChar char="»"/>
            </a:pPr>
            <a:endParaRPr lang="de-DE" sz="1600" dirty="0"/>
          </a:p>
          <a:p>
            <a:pPr>
              <a:buSzPct val="104000"/>
              <a:buFont typeface="Arial Narrow" pitchFamily="34" charset="0"/>
              <a:buChar char="»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1030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000" y="907200"/>
            <a:ext cx="8229600" cy="494648"/>
          </a:xfrm>
        </p:spPr>
        <p:txBody>
          <a:bodyPr/>
          <a:lstStyle/>
          <a:p>
            <a:r>
              <a:rPr lang="de-DE" dirty="0" err="1" smtClean="0">
                <a:solidFill>
                  <a:srgbClr val="F39800"/>
                </a:solidFill>
              </a:rPr>
              <a:t>mfh</a:t>
            </a:r>
            <a:r>
              <a:rPr lang="de-DE" dirty="0" smtClean="0">
                <a:solidFill>
                  <a:srgbClr val="F39800"/>
                </a:solidFill>
              </a:rPr>
              <a:t> systems GmbH – </a:t>
            </a:r>
            <a:r>
              <a:rPr lang="de-DE" dirty="0" err="1" smtClean="0">
                <a:solidFill>
                  <a:srgbClr val="F39800"/>
                </a:solidFill>
              </a:rPr>
              <a:t>system</a:t>
            </a:r>
            <a:r>
              <a:rPr lang="de-DE" dirty="0" smtClean="0">
                <a:solidFill>
                  <a:srgbClr val="F39800"/>
                </a:solidFill>
              </a:rPr>
              <a:t> </a:t>
            </a:r>
            <a:r>
              <a:rPr lang="de-DE" dirty="0" err="1" smtClean="0">
                <a:solidFill>
                  <a:srgbClr val="F39800"/>
                </a:solidFill>
              </a:rPr>
              <a:t>overview</a:t>
            </a:r>
            <a:r>
              <a:rPr lang="de-DE" dirty="0" smtClean="0">
                <a:solidFill>
                  <a:srgbClr val="F39800"/>
                </a:solidFill>
              </a:rPr>
              <a:t> </a:t>
            </a:r>
            <a:endParaRPr lang="de-DE" dirty="0">
              <a:solidFill>
                <a:srgbClr val="F398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594188"/>
            <a:ext cx="5040560" cy="21876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788" t="26212" r="1423" b="4538"/>
          <a:stretch/>
        </p:blipFill>
        <p:spPr>
          <a:xfrm>
            <a:off x="623392" y="4149079"/>
            <a:ext cx="8928992" cy="1872209"/>
          </a:xfrm>
          <a:prstGeom prst="rect">
            <a:avLst/>
          </a:prstGeom>
        </p:spPr>
      </p:pic>
      <p:sp>
        <p:nvSpPr>
          <p:cNvPr id="10" name="Titel 3"/>
          <p:cNvSpPr txBox="1">
            <a:spLocks/>
          </p:cNvSpPr>
          <p:nvPr/>
        </p:nvSpPr>
        <p:spPr>
          <a:xfrm>
            <a:off x="6096000" y="2485735"/>
            <a:ext cx="5081964" cy="129614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79646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</a:pPr>
            <a:r>
              <a:rPr lang="de-DE" dirty="0" smtClean="0">
                <a:solidFill>
                  <a:srgbClr val="F39800"/>
                </a:solidFill>
              </a:rPr>
              <a:t>IDEAL</a:t>
            </a:r>
            <a:br>
              <a:rPr lang="de-DE" dirty="0" smtClean="0">
                <a:solidFill>
                  <a:srgbClr val="F39800"/>
                </a:solidFill>
              </a:rPr>
            </a:b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Comfortable warmth and comfort at the touch of a button</a:t>
            </a:r>
            <a:r>
              <a:rPr lang="de-DE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Fast reacting drywall surface heating / cooling</a:t>
            </a:r>
            <a:endParaRPr lang="de-DE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39416" y="5734239"/>
            <a:ext cx="2304256" cy="292388"/>
          </a:xfrm>
          <a:prstGeom prst="rect">
            <a:avLst/>
          </a:prstGeom>
          <a:solidFill>
            <a:srgbClr val="A184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300" b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Floor</a:t>
            </a:r>
            <a:endParaRPr lang="de-DE" sz="1300" b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35760" y="5728900"/>
            <a:ext cx="2304256" cy="292388"/>
          </a:xfrm>
          <a:prstGeom prst="rect">
            <a:avLst/>
          </a:prstGeom>
          <a:solidFill>
            <a:srgbClr val="A184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300" b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Wall</a:t>
            </a:r>
            <a:endParaRPr lang="de-DE" sz="1300" b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960096" y="5730072"/>
            <a:ext cx="2304256" cy="292388"/>
          </a:xfrm>
          <a:prstGeom prst="rect">
            <a:avLst/>
          </a:prstGeom>
          <a:solidFill>
            <a:srgbClr val="A184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300" b="0" dirty="0" err="1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Ceiling</a:t>
            </a:r>
            <a:endParaRPr lang="de-DE" sz="1300" b="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93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000" y="907200"/>
            <a:ext cx="8229600" cy="494648"/>
          </a:xfrm>
        </p:spPr>
        <p:txBody>
          <a:bodyPr/>
          <a:lstStyle/>
          <a:p>
            <a:r>
              <a:rPr lang="de-DE" dirty="0" err="1" smtClean="0">
                <a:solidFill>
                  <a:srgbClr val="F39800"/>
                </a:solidFill>
              </a:rPr>
              <a:t>mfh</a:t>
            </a:r>
            <a:r>
              <a:rPr lang="de-DE" dirty="0" smtClean="0">
                <a:solidFill>
                  <a:srgbClr val="F39800"/>
                </a:solidFill>
              </a:rPr>
              <a:t> systems GmbH </a:t>
            </a:r>
            <a:r>
              <a:rPr lang="de-DE" dirty="0">
                <a:solidFill>
                  <a:srgbClr val="F39800"/>
                </a:solidFill>
              </a:rPr>
              <a:t>–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endParaRPr lang="de-DE" dirty="0">
              <a:solidFill>
                <a:srgbClr val="F398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33" y="1659209"/>
            <a:ext cx="2520541" cy="25205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t="13156" b="11245"/>
          <a:stretch/>
        </p:blipFill>
        <p:spPr>
          <a:xfrm>
            <a:off x="7608168" y="3861048"/>
            <a:ext cx="3867150" cy="2232248"/>
          </a:xfrm>
          <a:prstGeom prst="rect">
            <a:avLst/>
          </a:prstGeom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6096000" y="2485735"/>
            <a:ext cx="3528392" cy="11062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79646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F39800"/>
                </a:solidFill>
              </a:rPr>
              <a:t>E-NERGY IQ</a:t>
            </a:r>
            <a:br>
              <a:rPr lang="de-DE" dirty="0" smtClean="0">
                <a:solidFill>
                  <a:srgbClr val="F39800"/>
                </a:solidFill>
              </a:rPr>
            </a:br>
            <a:r>
              <a:rPr lang="de-DE" sz="18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Self-regulating</a:t>
            </a:r>
            <a:r>
              <a:rPr lang="de-DE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floor</a:t>
            </a:r>
            <a:r>
              <a:rPr lang="de-DE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heating</a:t>
            </a:r>
            <a:r>
              <a:rPr lang="de-DE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endParaRPr lang="de-DE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new building and renovation</a:t>
            </a:r>
            <a:endParaRPr lang="de-DE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00" y="4437112"/>
            <a:ext cx="3750172" cy="15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082" y="4632010"/>
            <a:ext cx="24669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000" y="907200"/>
            <a:ext cx="8229600" cy="494648"/>
          </a:xfrm>
        </p:spPr>
        <p:txBody>
          <a:bodyPr/>
          <a:lstStyle/>
          <a:p>
            <a:r>
              <a:rPr lang="de-DE" dirty="0" err="1" smtClean="0">
                <a:solidFill>
                  <a:srgbClr val="F39800"/>
                </a:solidFill>
              </a:rPr>
              <a:t>mfh</a:t>
            </a:r>
            <a:r>
              <a:rPr lang="de-DE" dirty="0" smtClean="0">
                <a:solidFill>
                  <a:srgbClr val="F39800"/>
                </a:solidFill>
              </a:rPr>
              <a:t> sy</a:t>
            </a:r>
            <a:r>
              <a:rPr lang="de-DE" dirty="0" smtClean="0"/>
              <a:t>stems </a:t>
            </a:r>
            <a:r>
              <a:rPr lang="de-DE" dirty="0" smtClean="0">
                <a:solidFill>
                  <a:srgbClr val="F39800"/>
                </a:solidFill>
              </a:rPr>
              <a:t>GmbH </a:t>
            </a:r>
            <a:r>
              <a:rPr lang="de-DE" dirty="0">
                <a:solidFill>
                  <a:srgbClr val="F39800"/>
                </a:solidFill>
              </a:rPr>
              <a:t>–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endParaRPr lang="de-DE" dirty="0">
              <a:solidFill>
                <a:srgbClr val="F398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2204864"/>
            <a:ext cx="4465779" cy="1800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0" y="4450407"/>
            <a:ext cx="2911337" cy="1714897"/>
          </a:xfrm>
          <a:prstGeom prst="rect">
            <a:avLst/>
          </a:prstGeom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6093783" y="2485735"/>
            <a:ext cx="5184576" cy="11062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79646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</a:pPr>
            <a:r>
              <a:rPr lang="de-DE" dirty="0" smtClean="0">
                <a:solidFill>
                  <a:srgbClr val="F39800"/>
                </a:solidFill>
              </a:rPr>
              <a:t>E-NERGY CARBON</a:t>
            </a:r>
            <a:br>
              <a:rPr lang="de-DE" dirty="0" smtClean="0">
                <a:solidFill>
                  <a:srgbClr val="F39800"/>
                </a:solidFill>
              </a:rPr>
            </a:b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Comfortable warmth and comfort at the touch of a button</a:t>
            </a:r>
            <a:r>
              <a:rPr lang="de-DE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Innovative heating foils for ceiling, wall &amp; floor</a:t>
            </a:r>
            <a:endParaRPr lang="de-DE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76" y="3746131"/>
            <a:ext cx="3240360" cy="24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68000" y="907201"/>
            <a:ext cx="6696746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39800"/>
                </a:solidFill>
                <a:latin typeface="Arial Narrow" panose="020B0606020202030204" pitchFamily="34" charset="0"/>
              </a:rPr>
              <a:t>E-NERGY CARBON </a:t>
            </a:r>
          </a:p>
          <a:p>
            <a:r>
              <a:rPr lang="de-DE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Installation on </a:t>
            </a:r>
            <a:r>
              <a:rPr lang="de-DE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ceiling</a:t>
            </a:r>
            <a:r>
              <a:rPr lang="de-DE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, wall </a:t>
            </a:r>
            <a:r>
              <a:rPr lang="de-DE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and</a:t>
            </a:r>
            <a:r>
              <a:rPr lang="de-DE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de-DE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floor</a:t>
            </a:r>
            <a:endParaRPr lang="de-DE" sz="18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192000" cy="43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5212"/>
            <a:ext cx="5313272" cy="237626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000" y="907200"/>
            <a:ext cx="8229600" cy="494648"/>
          </a:xfrm>
        </p:spPr>
        <p:txBody>
          <a:bodyPr/>
          <a:lstStyle/>
          <a:p>
            <a:r>
              <a:rPr lang="de-DE" dirty="0" err="1" smtClean="0">
                <a:solidFill>
                  <a:srgbClr val="F39800"/>
                </a:solidFill>
              </a:rPr>
              <a:t>mfh</a:t>
            </a:r>
            <a:r>
              <a:rPr lang="de-DE" dirty="0" smtClean="0">
                <a:solidFill>
                  <a:srgbClr val="F39800"/>
                </a:solidFill>
              </a:rPr>
              <a:t> systems GmbH </a:t>
            </a:r>
            <a:r>
              <a:rPr lang="de-DE" dirty="0">
                <a:solidFill>
                  <a:srgbClr val="F39800"/>
                </a:solidFill>
              </a:rPr>
              <a:t>– </a:t>
            </a:r>
            <a:r>
              <a:rPr lang="de-DE" dirty="0" err="1" smtClean="0">
                <a:solidFill>
                  <a:srgbClr val="F39800"/>
                </a:solidFill>
              </a:rPr>
              <a:t>system</a:t>
            </a:r>
            <a:r>
              <a:rPr lang="de-DE" dirty="0" smtClean="0">
                <a:solidFill>
                  <a:srgbClr val="F39800"/>
                </a:solidFill>
              </a:rPr>
              <a:t> </a:t>
            </a:r>
            <a:r>
              <a:rPr lang="de-DE" dirty="0" err="1" smtClean="0">
                <a:solidFill>
                  <a:srgbClr val="F39800"/>
                </a:solidFill>
              </a:rPr>
              <a:t>overview</a:t>
            </a:r>
            <a:endParaRPr lang="de-DE" dirty="0">
              <a:solidFill>
                <a:srgbClr val="F398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719139" y="5806545"/>
            <a:ext cx="156966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AIRUNIT SOLUS</a:t>
            </a:r>
            <a:endParaRPr lang="de-DE" sz="17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7408" y="4541476"/>
            <a:ext cx="15905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rPr>
              <a:t>AIRUNIT GEMINI</a:t>
            </a:r>
            <a:endParaRPr lang="de-DE" sz="17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712" y="3784151"/>
            <a:ext cx="1985543" cy="20162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789041"/>
            <a:ext cx="4286547" cy="2016224"/>
          </a:xfrm>
          <a:prstGeom prst="rect">
            <a:avLst/>
          </a:prstGeom>
        </p:spPr>
      </p:pic>
      <p:sp>
        <p:nvSpPr>
          <p:cNvPr id="10" name="Titel 3"/>
          <p:cNvSpPr txBox="1">
            <a:spLocks/>
          </p:cNvSpPr>
          <p:nvPr/>
        </p:nvSpPr>
        <p:spPr>
          <a:xfrm>
            <a:off x="6093783" y="2485735"/>
            <a:ext cx="5184576" cy="11062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79646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F39800"/>
                </a:solidFill>
              </a:rPr>
              <a:t>AIRUNIT</a:t>
            </a:r>
            <a:br>
              <a:rPr lang="de-DE" dirty="0" smtClean="0">
                <a:solidFill>
                  <a:srgbClr val="F39800"/>
                </a:solidFill>
              </a:rPr>
            </a:b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Fresh and healthy air in the house</a:t>
            </a:r>
          </a:p>
          <a:p>
            <a:r>
              <a:rPr 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Decentralised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domestic ventilation with high heat recovery</a:t>
            </a:r>
            <a:endParaRPr lang="de-DE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0"/>
          <a:stretch/>
        </p:blipFill>
        <p:spPr bwMode="auto">
          <a:xfrm>
            <a:off x="0" y="1340768"/>
            <a:ext cx="1219420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4"/>
          <p:cNvSpPr txBox="1">
            <a:spLocks/>
          </p:cNvSpPr>
          <p:nvPr/>
        </p:nvSpPr>
        <p:spPr>
          <a:xfrm>
            <a:off x="3647728" y="2852936"/>
            <a:ext cx="8136904" cy="3041825"/>
          </a:xfrm>
          <a:prstGeom prst="rect">
            <a:avLst/>
          </a:prstGeom>
        </p:spPr>
        <p:txBody>
          <a:bodyPr vert="horz" lIns="180000" tIns="144000" rIns="91440" bIns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104000"/>
              <a:buNone/>
            </a:pPr>
            <a:r>
              <a:rPr lang="de-DE" sz="1600" b="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</a:rPr>
              <a:t>mfh</a:t>
            </a:r>
            <a:r>
              <a:rPr lang="de-DE" sz="1600" b="0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</a:rPr>
              <a:t> </a:t>
            </a:r>
            <a:r>
              <a:rPr lang="de-DE" sz="1600" b="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</a:rPr>
              <a:t>systems</a:t>
            </a:r>
            <a:r>
              <a:rPr lang="de-DE" sz="1600" b="0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</a:rPr>
              <a:t> GmbH  ·  Hager Feld 8  ·  49191 </a:t>
            </a:r>
            <a:r>
              <a:rPr lang="de-DE" sz="1600" b="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</a:rPr>
              <a:t>Belm</a:t>
            </a:r>
            <a:r>
              <a:rPr lang="de-DE" sz="1600" b="0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</a:rPr>
              <a:t/>
            </a:r>
            <a:br>
              <a:rPr lang="de-DE" sz="1600" b="0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</a:rPr>
            </a:br>
            <a:r>
              <a:rPr lang="de-DE" sz="1600" b="0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</a:rPr>
              <a:t>Fon  +49 (0) 54 06 | 6 99 95-10  ·  Fax  +49 (0) 54 06 | 6 99 95-90</a:t>
            </a:r>
            <a:br>
              <a:rPr lang="de-DE" sz="1600" b="0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</a:rPr>
            </a:br>
            <a:r>
              <a:rPr lang="de-DE" sz="1600" b="0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</a:rPr>
              <a:t>mail@mfh-systems.com  </a:t>
            </a:r>
            <a:r>
              <a:rPr lang="de-DE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</a:rPr>
              <a:t>·  www.mfh-systems.com</a:t>
            </a:r>
          </a:p>
        </p:txBody>
      </p:sp>
    </p:spTree>
    <p:extLst>
      <p:ext uri="{BB962C8B-B14F-4D97-AF65-F5344CB8AC3E}">
        <p14:creationId xmlns:p14="http://schemas.microsoft.com/office/powerpoint/2010/main" val="28669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Breitbild</PresentationFormat>
  <Paragraphs>34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Verdana</vt:lpstr>
      <vt:lpstr>Benutzerdefiniertes Design</vt:lpstr>
      <vt:lpstr>PowerPoint-Präsentation</vt:lpstr>
      <vt:lpstr>PowerPoint-Präsentation</vt:lpstr>
      <vt:lpstr>mfh systems GmbH – system overview </vt:lpstr>
      <vt:lpstr>mfh systems GmbH – system overview</vt:lpstr>
      <vt:lpstr>mfh systems GmbH – system overview</vt:lpstr>
      <vt:lpstr>PowerPoint-Präsentation</vt:lpstr>
      <vt:lpstr>mfh systems GmbH – system overview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Anne-Katrin Kröger</dc:creator>
  <cp:lastModifiedBy>Martin Feller</cp:lastModifiedBy>
  <cp:revision>1471</cp:revision>
  <cp:lastPrinted>2012-11-05T07:10:21Z</cp:lastPrinted>
  <dcterms:created xsi:type="dcterms:W3CDTF">2010-11-10T18:33:02Z</dcterms:created>
  <dcterms:modified xsi:type="dcterms:W3CDTF">2021-01-25T11:31:02Z</dcterms:modified>
</cp:coreProperties>
</file>