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268" r:id="rId2"/>
    <p:sldId id="269" r:id="rId3"/>
    <p:sldId id="270" r:id="rId4"/>
    <p:sldId id="276" r:id="rId5"/>
    <p:sldId id="286" r:id="rId6"/>
    <p:sldId id="279" r:id="rId7"/>
    <p:sldId id="281" r:id="rId8"/>
    <p:sldId id="282" r:id="rId9"/>
    <p:sldId id="284" r:id="rId10"/>
    <p:sldId id="277" r:id="rId11"/>
    <p:sldId id="285" r:id="rId12"/>
    <p:sldId id="283" r:id="rId13"/>
  </p:sldIdLst>
  <p:sldSz cx="9144000" cy="6858000" type="screen4x3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y Schulze" initials="LS" lastIdx="9" clrIdx="0"/>
  <p:cmAuthor id="2" name="Kalle Bleu" initials="KB" lastIdx="6" clrIdx="1"/>
  <p:cmAuthor id="3" name="Oliver Schöner" initials="OS" lastIdx="9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AEB6"/>
    <a:srgbClr val="004F80"/>
    <a:srgbClr val="1E3E5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28" autoAdjust="0"/>
    <p:restoredTop sz="94737" autoAdjust="0"/>
  </p:normalViewPr>
  <p:slideViewPr>
    <p:cSldViewPr>
      <p:cViewPr varScale="1">
        <p:scale>
          <a:sx n="114" d="100"/>
          <a:sy n="114" d="100"/>
        </p:scale>
        <p:origin x="19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17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3-25T04:43:18.060" idx="4">
    <p:pos x="10" y="10"/>
    <p:text>Hier bastle ich gerade</p:text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de-DE" dirty="0">
              <a:latin typeface="Times"/>
              <a:ea typeface="Times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fld id="{908FCEED-0728-4934-AA77-C20330B476D3}" type="datetimeFigureOut">
              <a:rPr lang="de-DE">
                <a:latin typeface="Times"/>
                <a:ea typeface="Times"/>
              </a:rPr>
              <a:pPr>
                <a:defRPr/>
              </a:pPr>
              <a:t>08.10.2019</a:t>
            </a:fld>
            <a:endParaRPr lang="de-DE" dirty="0">
              <a:latin typeface="Times"/>
              <a:ea typeface="Time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r>
              <a:rPr lang="de-DE" dirty="0">
                <a:latin typeface="Times"/>
                <a:ea typeface="Times"/>
              </a:rPr>
              <a:t>Fußzeile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FD02C1D2-A2AA-447F-B73B-11AE9475ECD4}" type="slidenum">
              <a:rPr lang="de-DE">
                <a:latin typeface="Times"/>
                <a:ea typeface="Times"/>
              </a:rPr>
              <a:pPr>
                <a:defRPr/>
              </a:pPr>
              <a:t>‹Nr.›</a:t>
            </a:fld>
            <a:endParaRPr lang="de-DE" dirty="0">
              <a:latin typeface="Times"/>
              <a:ea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50745281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Times"/>
                <a:ea typeface="Time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Times"/>
                <a:ea typeface="Times"/>
              </a:defRPr>
            </a:lvl1pPr>
          </a:lstStyle>
          <a:p>
            <a:pPr>
              <a:defRPr/>
            </a:pPr>
            <a:fld id="{614CF948-7B6E-408A-9769-D75D0886CAC0}" type="datetimeFigureOut">
              <a:rPr lang="de-DE" smtClean="0"/>
              <a:pPr>
                <a:defRPr/>
              </a:pPr>
              <a:t>08.10.2019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Times"/>
                <a:ea typeface="Times"/>
              </a:defRPr>
            </a:lvl1pPr>
          </a:lstStyle>
          <a:p>
            <a:pPr>
              <a:defRPr/>
            </a:pPr>
            <a:r>
              <a:rPr lang="de-DE" dirty="0"/>
              <a:t>Fußzeile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Times"/>
                <a:ea typeface="Times"/>
              </a:defRPr>
            </a:lvl1pPr>
          </a:lstStyle>
          <a:p>
            <a:pPr>
              <a:defRPr/>
            </a:pPr>
            <a:fld id="{1E97BDFF-0AC5-494C-90C2-63A8BE427F0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675433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97BDFF-0AC5-494C-90C2-63A8BE427F09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9572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 userDrawn="1"/>
        </p:nvSpPr>
        <p:spPr bwMode="auto">
          <a:xfrm>
            <a:off x="-1228" y="0"/>
            <a:ext cx="9145227" cy="6158700"/>
          </a:xfrm>
          <a:prstGeom prst="rect">
            <a:avLst/>
          </a:prstGeom>
          <a:solidFill>
            <a:srgbClr val="76AEB6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de-DE" altLang="de-DE" dirty="0">
              <a:solidFill>
                <a:srgbClr val="004F80"/>
              </a:solidFill>
              <a:latin typeface="Neue Praxis" charset="0"/>
              <a:ea typeface="Times"/>
              <a:cs typeface="Times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74C7A98-8358-4217-A5FF-0B9E65936C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68702"/>
            <a:ext cx="9145227" cy="5203498"/>
          </a:xfrm>
          <a:prstGeom prst="rect">
            <a:avLst/>
          </a:prstGeom>
        </p:spPr>
      </p:pic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900113" y="6172200"/>
            <a:ext cx="759301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de-DE" sz="1600" dirty="0">
              <a:solidFill>
                <a:schemeClr val="tx2"/>
              </a:solidFill>
              <a:latin typeface="Times"/>
              <a:ea typeface="Times"/>
              <a:cs typeface="Times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8229600" y="6324600"/>
            <a:ext cx="338234" cy="9233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474663" marR="0" indent="-474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None/>
              <a:tabLst/>
            </a:pPr>
            <a:r>
              <a:rPr kumimoji="0" lang="de-DE" sz="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Times"/>
                <a:cs typeface="Times"/>
              </a:rPr>
              <a:t>Facilitatorr</a:t>
            </a:r>
            <a:endParaRPr kumimoji="0" lang="de-DE" sz="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/>
              <a:ea typeface="Times"/>
              <a:cs typeface="Times"/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3EF2D008-38EC-4C44-A29E-455E55D7DFE0}"/>
              </a:ext>
            </a:extLst>
          </p:cNvPr>
          <p:cNvGrpSpPr/>
          <p:nvPr userDrawn="1"/>
        </p:nvGrpSpPr>
        <p:grpSpPr>
          <a:xfrm>
            <a:off x="166785" y="240873"/>
            <a:ext cx="8809200" cy="1314000"/>
            <a:chOff x="167400" y="179387"/>
            <a:chExt cx="8809200" cy="1314000"/>
          </a:xfrm>
        </p:grpSpPr>
        <p:sp>
          <p:nvSpPr>
            <p:cNvPr id="10" name="Rectangle 14">
              <a:extLst>
                <a:ext uri="{FF2B5EF4-FFF2-40B4-BE49-F238E27FC236}">
                  <a16:creationId xmlns:a16="http://schemas.microsoft.com/office/drawing/2014/main" id="{6F22506F-3AD7-1F4F-8445-B6DCE90AA35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7400" y="179387"/>
              <a:ext cx="8809200" cy="131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endParaRPr lang="de-DE" altLang="de-DE" dirty="0">
                <a:solidFill>
                  <a:srgbClr val="004F80"/>
                </a:solidFill>
                <a:latin typeface="Neue Praxis" charset="0"/>
                <a:ea typeface="Times"/>
                <a:cs typeface="Times"/>
              </a:endParaRPr>
            </a:p>
          </p:txBody>
        </p:sp>
        <p:pic>
          <p:nvPicPr>
            <p:cNvPr id="13" name="Bild 1" descr="BMWi_Mittelstand_Global_Energie_RGB_Schutzraum.jpg">
              <a:extLst>
                <a:ext uri="{FF2B5EF4-FFF2-40B4-BE49-F238E27FC236}">
                  <a16:creationId xmlns:a16="http://schemas.microsoft.com/office/drawing/2014/main" id="{F5AC65F6-09CA-F54E-9CF1-AA9C17A571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230400"/>
              <a:ext cx="2289056" cy="1098259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78AEE2D4-FFDD-AA40-B3B8-D9FEF7A6D38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4412" t="5451" r="-534" b="7330"/>
            <a:stretch/>
          </p:blipFill>
          <p:spPr>
            <a:xfrm>
              <a:off x="251520" y="252000"/>
              <a:ext cx="2052000" cy="1152000"/>
            </a:xfrm>
            <a:prstGeom prst="rect">
              <a:avLst/>
            </a:prstGeom>
          </p:spPr>
        </p:pic>
      </p:grpSp>
      <p:pic>
        <p:nvPicPr>
          <p:cNvPr id="18" name="Grafik 17">
            <a:extLst>
              <a:ext uri="{FF2B5EF4-FFF2-40B4-BE49-F238E27FC236}">
                <a16:creationId xmlns:a16="http://schemas.microsoft.com/office/drawing/2014/main" id="{15BC6C3C-CF43-4298-8125-4E6F03D4D03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243" y="6245625"/>
            <a:ext cx="258535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78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Rectangle 19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7544" y="1628800"/>
            <a:ext cx="8172000" cy="4104456"/>
          </a:xfrm>
          <a:prstGeom prst="rect">
            <a:avLst/>
          </a:prstGeom>
        </p:spPr>
        <p:txBody>
          <a:bodyPr tIns="36000" rIns="36000" bIns="3600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Arial" pitchFamily="34" charset="0"/>
              <a:buNone/>
              <a:tabLst/>
              <a:defRPr lang="de-DE" sz="2000" b="0" baseline="0" smtClean="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1pPr>
          </a:lstStyle>
          <a:p>
            <a:r>
              <a:rPr lang="de-DE" dirty="0"/>
              <a:t>Standard-Fließtext: Arial 20 </a:t>
            </a:r>
            <a:r>
              <a:rPr lang="de-DE" dirty="0" err="1"/>
              <a:t>pt</a:t>
            </a:r>
            <a:r>
              <a:rPr lang="de-DE" dirty="0"/>
              <a:t> (wenn nötig: bis min. 16 </a:t>
            </a:r>
            <a:r>
              <a:rPr lang="de-DE" dirty="0" err="1"/>
              <a:t>pt</a:t>
            </a:r>
            <a:r>
              <a:rPr lang="de-DE" dirty="0"/>
              <a:t> verkleinern); Zwischenheadlines und Hervorhebungen fett</a:t>
            </a:r>
          </a:p>
          <a:p>
            <a:endParaRPr lang="de-DE" dirty="0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476672"/>
            <a:ext cx="5760000" cy="980728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="0">
                <a:solidFill>
                  <a:srgbClr val="004F80"/>
                </a:solidFill>
                <a:latin typeface="Times"/>
                <a:ea typeface="Times"/>
                <a:cs typeface="Times"/>
              </a:defRPr>
            </a:lvl1pPr>
          </a:lstStyle>
          <a:p>
            <a:r>
              <a:rPr lang="de-DE" dirty="0"/>
              <a:t>Headline Times 30 </a:t>
            </a:r>
            <a:r>
              <a:rPr lang="de-DE" dirty="0" err="1"/>
              <a:t>pt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max. zweizeilig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04840" y="5929200"/>
            <a:ext cx="1386840" cy="858520"/>
          </a:xfrm>
          <a:prstGeom prst="rect">
            <a:avLst/>
          </a:prstGeom>
          <a:noFill/>
        </p:spPr>
      </p:pic>
      <p:sp>
        <p:nvSpPr>
          <p:cNvPr id="9" name="Textfeld 8"/>
          <p:cNvSpPr txBox="1"/>
          <p:nvPr userDrawn="1"/>
        </p:nvSpPr>
        <p:spPr>
          <a:xfrm>
            <a:off x="4267200" y="6096000"/>
            <a:ext cx="384721" cy="9233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474663" marR="0" indent="-474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None/>
              <a:tabLst/>
            </a:pPr>
            <a:r>
              <a:rPr kumimoji="0" lang="de-DE" sz="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Times"/>
                <a:cs typeface="Times"/>
              </a:rPr>
              <a:t>Durchführer</a:t>
            </a:r>
            <a:endParaRPr kumimoji="0" lang="de-DE" sz="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/>
              <a:ea typeface="Times"/>
              <a:cs typeface="Times"/>
            </a:endParaRPr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5760000" y="6309320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Absender | Titel | TT.MM.JJJJ | Seite </a:t>
            </a:r>
            <a:fld id="{8CAB733D-9E84-9F44-9136-8F006C5FEB7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1" name="Bild 10" descr="BMWi_Mittelstand_Global_Energie_RGB_Schutzrau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01" y="5949280"/>
            <a:ext cx="1538639" cy="73821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DF86C04-4EFB-4069-9167-13DB6C152F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415" y="6096000"/>
            <a:ext cx="172357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78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476672"/>
            <a:ext cx="5760000" cy="980728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="0">
                <a:solidFill>
                  <a:srgbClr val="004F80"/>
                </a:solidFill>
                <a:latin typeface="Times"/>
                <a:ea typeface="Times"/>
                <a:cs typeface="Times"/>
              </a:defRPr>
            </a:lvl1pPr>
          </a:lstStyle>
          <a:p>
            <a:r>
              <a:rPr lang="de-DE" dirty="0"/>
              <a:t>Headline Times 30 </a:t>
            </a:r>
            <a:r>
              <a:rPr lang="de-DE" dirty="0" err="1"/>
              <a:t>pt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max. zweizeilig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628800"/>
            <a:ext cx="8172000" cy="410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None/>
              <a:tabLst/>
              <a:defRPr sz="2000">
                <a:latin typeface="Arial"/>
                <a:ea typeface="Times"/>
                <a:cs typeface="Arial"/>
              </a:defRPr>
            </a:lvl1pPr>
            <a:lvl2pPr marL="361950" indent="-192088" algn="l">
              <a:buFont typeface="Arial" pitchFamily="34" charset="0"/>
              <a:buChar char="•"/>
              <a:defRPr sz="1800">
                <a:latin typeface="Arial"/>
                <a:ea typeface="Times"/>
                <a:cs typeface="Arial"/>
              </a:defRPr>
            </a:lvl2pPr>
            <a:lvl3pPr marL="711200" indent="-284163" algn="l">
              <a:buFont typeface="Arial" pitchFamily="34" charset="0"/>
              <a:buChar char="•"/>
              <a:tabLst/>
              <a:defRPr sz="1800">
                <a:latin typeface="Arial"/>
                <a:ea typeface="Times"/>
                <a:cs typeface="Arial"/>
              </a:defRPr>
            </a:lvl3pPr>
            <a:lvl4pPr marL="714375" indent="131763" algn="l">
              <a:buFont typeface="Arial" pitchFamily="34" charset="0"/>
              <a:buChar char="•"/>
              <a:defRPr>
                <a:latin typeface="Arial"/>
                <a:ea typeface="Times"/>
                <a:cs typeface="Arial"/>
              </a:defRPr>
            </a:lvl4pPr>
            <a:lvl5pPr marL="1160463" indent="-228600" algn="l">
              <a:buFont typeface="Arial" pitchFamily="34" charset="0"/>
              <a:buChar char="•"/>
              <a:defRPr baseline="0">
                <a:latin typeface="Arial"/>
                <a:ea typeface="Times"/>
                <a:cs typeface="Arial"/>
              </a:defRPr>
            </a:lvl5pPr>
            <a:lvl6pPr marL="1436688" indent="-228600" algn="l">
              <a:buFont typeface="Arial" pitchFamily="34" charset="0"/>
              <a:buChar char="•"/>
              <a:defRPr>
                <a:solidFill>
                  <a:srgbClr val="004F80"/>
                </a:solidFill>
                <a:latin typeface="Arial"/>
                <a:ea typeface="Times"/>
                <a:cs typeface="Arial"/>
              </a:defRPr>
            </a:lvl6pPr>
            <a:lvl7pPr marL="1704975" indent="-171450" algn="l">
              <a:defRPr baseline="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7pPr>
          </a:lstStyle>
          <a:p>
            <a:r>
              <a:rPr lang="de-DE" dirty="0"/>
              <a:t>Standard-Fließtext: Arial 20 </a:t>
            </a:r>
            <a:r>
              <a:rPr lang="de-DE" dirty="0" err="1"/>
              <a:t>pt</a:t>
            </a:r>
            <a:r>
              <a:rPr lang="de-DE" dirty="0"/>
              <a:t> (wenn nötig: bis min. 16 </a:t>
            </a:r>
            <a:r>
              <a:rPr lang="de-DE" dirty="0" err="1"/>
              <a:t>pt</a:t>
            </a:r>
            <a:r>
              <a:rPr lang="de-DE" dirty="0"/>
              <a:t> verkleinern); Aufzählungen über Menüleiste starten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  <a:p>
            <a:pPr lvl="6"/>
            <a:r>
              <a:rPr lang="de-DE" dirty="0"/>
              <a:t>Sechste Ebene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4267200" y="6096000"/>
            <a:ext cx="384721" cy="9233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474663" marR="0" indent="-474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None/>
              <a:tabLst/>
            </a:pPr>
            <a:r>
              <a:rPr kumimoji="0" lang="de-DE" sz="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Times"/>
                <a:cs typeface="Times"/>
              </a:rPr>
              <a:t>Durchführer</a:t>
            </a:r>
            <a:endParaRPr kumimoji="0" lang="de-DE" sz="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/>
              <a:ea typeface="Times"/>
              <a:cs typeface="Times"/>
            </a:endParaRPr>
          </a:p>
        </p:txBody>
      </p:sp>
      <p:sp>
        <p:nvSpPr>
          <p:cNvPr id="16" name="Fußzeilenplatzhalter 5"/>
          <p:cNvSpPr>
            <a:spLocks noGrp="1"/>
          </p:cNvSpPr>
          <p:nvPr>
            <p:ph type="ftr" sz="quarter" idx="12"/>
          </p:nvPr>
        </p:nvSpPr>
        <p:spPr>
          <a:xfrm>
            <a:off x="5760000" y="6309320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Absender | Titel | TT.MM.JJJJ | Seite </a:t>
            </a:r>
            <a:fld id="{8CAB733D-9E84-9F44-9136-8F006C5FEB7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B229AF2F-3038-8B47-9B66-46569C75F9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04840" y="5929200"/>
            <a:ext cx="1386840" cy="858520"/>
          </a:xfrm>
          <a:prstGeom prst="rect">
            <a:avLst/>
          </a:prstGeom>
          <a:noFill/>
        </p:spPr>
      </p:pic>
      <p:pic>
        <p:nvPicPr>
          <p:cNvPr id="17" name="Bild 10" descr="BMWi_Mittelstand_Global_Energie_RGB_Schutzraum.jpg">
            <a:extLst>
              <a:ext uri="{FF2B5EF4-FFF2-40B4-BE49-F238E27FC236}">
                <a16:creationId xmlns:a16="http://schemas.microsoft.com/office/drawing/2014/main" id="{7CEA7825-F625-4113-B325-CEFB1722C4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01" y="5949280"/>
            <a:ext cx="1538639" cy="73821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8706D7C6-DA8C-4A42-BF4B-C742AABB80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415" y="6096000"/>
            <a:ext cx="172357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78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476672"/>
            <a:ext cx="5760000" cy="980728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="0">
                <a:solidFill>
                  <a:srgbClr val="004F80"/>
                </a:solidFill>
                <a:latin typeface="Times"/>
                <a:ea typeface="Times"/>
                <a:cs typeface="Times"/>
              </a:defRPr>
            </a:lvl1pPr>
          </a:lstStyle>
          <a:p>
            <a:r>
              <a:rPr lang="de-DE" dirty="0"/>
              <a:t>Headline Times 30 </a:t>
            </a:r>
            <a:r>
              <a:rPr lang="de-DE" dirty="0" err="1"/>
              <a:t>pt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max. zweizeilig 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idx="1" hasCustomPrompt="1"/>
          </p:nvPr>
        </p:nvSpPr>
        <p:spPr bwMode="auto">
          <a:xfrm>
            <a:off x="467544" y="1628800"/>
            <a:ext cx="8172000" cy="424847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80975" indent="-180975">
              <a:buFont typeface="Arial" pitchFamily="34" charset="0"/>
              <a:buChar char="•"/>
              <a:defRPr sz="2000" baseline="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1pPr>
            <a:lvl2pPr marL="539750" indent="-284163">
              <a:buFont typeface="Arial" pitchFamily="34" charset="0"/>
              <a:buChar char="•"/>
              <a:defRPr sz="1800" baseline="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2pPr>
            <a:lvl3pPr marL="892175" indent="-284163">
              <a:buFont typeface="Arial" pitchFamily="34" charset="0"/>
              <a:buChar char="•"/>
              <a:defRPr sz="180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3pPr>
            <a:lvl4pPr marL="1160463" indent="-228600">
              <a:buFont typeface="Arial" pitchFamily="34" charset="0"/>
              <a:buChar char="•"/>
              <a:defRPr sz="160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4pPr>
            <a:lvl5pPr marL="1436688" indent="-228600">
              <a:buFont typeface="Arial" pitchFamily="34" charset="0"/>
              <a:buChar char="•"/>
              <a:defRPr sz="160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5pPr>
            <a:lvl6pPr marL="1703388" indent="-228600">
              <a:defRPr>
                <a:solidFill>
                  <a:srgbClr val="004F80"/>
                </a:solidFill>
                <a:latin typeface="Arial"/>
                <a:ea typeface="Times"/>
                <a:cs typeface="Arial"/>
              </a:defRPr>
            </a:lvl6pPr>
            <a:lvl7pPr marL="1970088" indent="-228600">
              <a:defRPr sz="1400">
                <a:solidFill>
                  <a:srgbClr val="004F80"/>
                </a:solidFill>
                <a:latin typeface="Times"/>
                <a:ea typeface="Times"/>
                <a:cs typeface="Arial"/>
              </a:defRPr>
            </a:lvl7pPr>
          </a:lstStyle>
          <a:p>
            <a:pPr lvl="0"/>
            <a:r>
              <a:rPr lang="de-DE" noProof="0" dirty="0"/>
              <a:t>Aufzählungen Arial; beginnend bei 20 </a:t>
            </a:r>
            <a:r>
              <a:rPr lang="de-DE" noProof="0" dirty="0" err="1"/>
              <a:t>pt</a:t>
            </a:r>
            <a:endParaRPr lang="de-DE" noProof="0" dirty="0"/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  <a:p>
            <a:pPr lvl="5"/>
            <a:r>
              <a:rPr lang="de-DE" noProof="0" dirty="0">
                <a:latin typeface="BundesSans Office"/>
              </a:rPr>
              <a:t>Sechste Ebene</a:t>
            </a:r>
          </a:p>
          <a:p>
            <a:pPr lvl="6"/>
            <a:r>
              <a:rPr lang="de-DE" sz="1400" noProof="0" dirty="0">
                <a:latin typeface="BundesSans Office"/>
              </a:rPr>
              <a:t>Siebte Ebene</a:t>
            </a:r>
            <a:endParaRPr lang="de-DE" noProof="0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4267200" y="6096000"/>
            <a:ext cx="384721" cy="9233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474663" marR="0" indent="-474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None/>
              <a:tabLst/>
            </a:pPr>
            <a:r>
              <a:rPr kumimoji="0" lang="de-DE" sz="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Times"/>
                <a:cs typeface="Times"/>
              </a:rPr>
              <a:t>Durchführer</a:t>
            </a:r>
            <a:endParaRPr kumimoji="0" lang="de-DE" sz="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/>
              <a:ea typeface="Times"/>
              <a:cs typeface="Times"/>
            </a:endParaRPr>
          </a:p>
        </p:txBody>
      </p:sp>
      <p:sp>
        <p:nvSpPr>
          <p:cNvPr id="1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5760000" y="6309320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Absender | Titel | TT.MM.JJJJ | Seite </a:t>
            </a:r>
            <a:fld id="{8CAB733D-9E84-9F44-9136-8F006C5FEB7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A1DDB76-2B83-D649-BE99-CFF2FA1B48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04840" y="5929200"/>
            <a:ext cx="1386840" cy="858520"/>
          </a:xfrm>
          <a:prstGeom prst="rect">
            <a:avLst/>
          </a:prstGeom>
          <a:noFill/>
        </p:spPr>
      </p:pic>
      <p:pic>
        <p:nvPicPr>
          <p:cNvPr id="17" name="Bild 10" descr="BMWi_Mittelstand_Global_Energie_RGB_Schutzraum.jpg">
            <a:extLst>
              <a:ext uri="{FF2B5EF4-FFF2-40B4-BE49-F238E27FC236}">
                <a16:creationId xmlns:a16="http://schemas.microsoft.com/office/drawing/2014/main" id="{93B58ADC-FF71-489D-BA40-949E172C74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01" y="5949280"/>
            <a:ext cx="1538639" cy="73821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FFDA6AD-8371-4EBD-B760-A4599C2D86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415" y="6096000"/>
            <a:ext cx="172357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78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gross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476672"/>
            <a:ext cx="5616000" cy="980728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="0">
                <a:solidFill>
                  <a:srgbClr val="004F80"/>
                </a:solidFill>
                <a:latin typeface="Times"/>
                <a:ea typeface="Times"/>
                <a:cs typeface="Times"/>
              </a:defRPr>
            </a:lvl1pPr>
          </a:lstStyle>
          <a:p>
            <a:r>
              <a:rPr lang="de-DE" dirty="0"/>
              <a:t>Headline Times 30 </a:t>
            </a:r>
            <a:r>
              <a:rPr lang="de-DE" dirty="0" err="1"/>
              <a:t>pt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max. zweizeilig 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7544" y="1628800"/>
            <a:ext cx="2556000" cy="4068000"/>
          </a:xfrm>
          <a:prstGeom prst="rect">
            <a:avLst/>
          </a:prstGeom>
        </p:spPr>
        <p:txBody>
          <a:bodyPr tIns="36000" rIns="36000" bIns="3600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 3" charset="2"/>
              <a:buNone/>
              <a:tabLst/>
              <a:defRPr lang="de-DE" sz="2000" b="0" i="0" baseline="0" smtClean="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1pPr>
          </a:lstStyle>
          <a:p>
            <a:r>
              <a:rPr lang="de-DE" dirty="0"/>
              <a:t>Standard-Fließtext: Arial 20 </a:t>
            </a:r>
            <a:r>
              <a:rPr lang="de-DE" dirty="0" err="1"/>
              <a:t>pt</a:t>
            </a:r>
            <a:r>
              <a:rPr lang="de-DE" dirty="0"/>
              <a:t> (wenn nötig: bis min. 16 </a:t>
            </a:r>
            <a:r>
              <a:rPr lang="de-DE" dirty="0" err="1"/>
              <a:t>pt</a:t>
            </a:r>
            <a:r>
              <a:rPr lang="de-DE" dirty="0"/>
              <a:t> verkleinern); Zwischenheadlines und Hervorhebungen fett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3240448" y="1665256"/>
            <a:ext cx="5364000" cy="4068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"/>
                <a:ea typeface="Times"/>
                <a:cs typeface="Times"/>
              </a:defRPr>
            </a:lvl1pPr>
          </a:lstStyle>
          <a:p>
            <a:endParaRPr lang="de-DE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4267200" y="6096000"/>
            <a:ext cx="384721" cy="9233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474663" marR="0" indent="-474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None/>
              <a:tabLst/>
            </a:pPr>
            <a:r>
              <a:rPr kumimoji="0" lang="de-DE" sz="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Times"/>
                <a:cs typeface="Times"/>
              </a:rPr>
              <a:t>Durchführer</a:t>
            </a:r>
            <a:endParaRPr kumimoji="0" lang="de-DE" sz="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/>
              <a:ea typeface="Times"/>
              <a:cs typeface="Times"/>
            </a:endParaRPr>
          </a:p>
        </p:txBody>
      </p:sp>
      <p:sp>
        <p:nvSpPr>
          <p:cNvPr id="1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5760000" y="6309320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Absender | Titel | TT.MM.JJJJ | Seite </a:t>
            </a:r>
            <a:fld id="{8CAB733D-9E84-9F44-9136-8F006C5FEB7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F5D5984-5D4A-0148-A9CC-28B68E1A0B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04840" y="5929200"/>
            <a:ext cx="1386840" cy="858520"/>
          </a:xfrm>
          <a:prstGeom prst="rect">
            <a:avLst/>
          </a:prstGeom>
          <a:noFill/>
        </p:spPr>
      </p:pic>
      <p:pic>
        <p:nvPicPr>
          <p:cNvPr id="18" name="Bild 10" descr="BMWi_Mittelstand_Global_Energie_RGB_Schutzraum.jpg">
            <a:extLst>
              <a:ext uri="{FF2B5EF4-FFF2-40B4-BE49-F238E27FC236}">
                <a16:creationId xmlns:a16="http://schemas.microsoft.com/office/drawing/2014/main" id="{35575043-616B-4EEA-8FDD-9679DA8E7C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01" y="5949280"/>
            <a:ext cx="1538639" cy="73821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2CD2275-7F1D-4491-B02B-8BE0D4FFD2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415" y="6096000"/>
            <a:ext cx="172357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78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gross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476672"/>
            <a:ext cx="5616000" cy="980728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="0">
                <a:solidFill>
                  <a:srgbClr val="004F80"/>
                </a:solidFill>
                <a:latin typeface="Times"/>
                <a:ea typeface="Times"/>
                <a:cs typeface="Times"/>
              </a:defRPr>
            </a:lvl1pPr>
          </a:lstStyle>
          <a:p>
            <a:r>
              <a:rPr lang="de-DE" dirty="0"/>
              <a:t>Headline Times 30 </a:t>
            </a:r>
            <a:r>
              <a:rPr lang="de-DE" dirty="0" err="1"/>
              <a:t>pt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max. zweizeilig 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084168" y="1628800"/>
            <a:ext cx="2556000" cy="4068000"/>
          </a:xfrm>
          <a:prstGeom prst="rect">
            <a:avLst/>
          </a:prstGeom>
        </p:spPr>
        <p:txBody>
          <a:bodyPr tIns="36000" rIns="36000" bIns="3600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 3" charset="2"/>
              <a:buNone/>
              <a:tabLst/>
              <a:defRPr lang="de-DE" sz="2000" b="0" baseline="0" smtClean="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1pPr>
          </a:lstStyle>
          <a:p>
            <a:r>
              <a:rPr lang="de-DE" dirty="0"/>
              <a:t>Standard-Fließtext: Arial 20 </a:t>
            </a:r>
            <a:r>
              <a:rPr lang="de-DE" dirty="0" err="1"/>
              <a:t>pt</a:t>
            </a:r>
            <a:r>
              <a:rPr lang="de-DE" dirty="0"/>
              <a:t> (wenn nötig: bis min. 16 </a:t>
            </a:r>
            <a:r>
              <a:rPr lang="de-DE" dirty="0" err="1"/>
              <a:t>pt</a:t>
            </a:r>
            <a:r>
              <a:rPr lang="de-DE" dirty="0"/>
              <a:t> verkleinern); Zwischenheadlines und Hervorhebungen fett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467544" y="1628800"/>
            <a:ext cx="5364000" cy="4068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"/>
                <a:ea typeface="Times"/>
                <a:cs typeface="Times"/>
              </a:defRPr>
            </a:lvl1pPr>
          </a:lstStyle>
          <a:p>
            <a:endParaRPr lang="de-DE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4267200" y="6096000"/>
            <a:ext cx="384721" cy="9233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474663" marR="0" indent="-474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None/>
              <a:tabLst/>
            </a:pPr>
            <a:r>
              <a:rPr kumimoji="0" lang="de-DE" sz="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Times"/>
                <a:cs typeface="Times"/>
              </a:rPr>
              <a:t>Durchführer</a:t>
            </a:r>
            <a:endParaRPr kumimoji="0" lang="de-DE" sz="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/>
              <a:ea typeface="Times"/>
              <a:cs typeface="Times"/>
            </a:endParaRPr>
          </a:p>
        </p:txBody>
      </p:sp>
      <p:sp>
        <p:nvSpPr>
          <p:cNvPr id="1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5760000" y="6309320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Absender | Titel | TT.MM.JJJJ | Seite </a:t>
            </a:r>
            <a:fld id="{8CAB733D-9E84-9F44-9136-8F006C5FEB7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E61654B-F54B-E349-8B12-22DB25F020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04840" y="5929200"/>
            <a:ext cx="1386840" cy="858520"/>
          </a:xfrm>
          <a:prstGeom prst="rect">
            <a:avLst/>
          </a:prstGeom>
          <a:noFill/>
        </p:spPr>
      </p:pic>
      <p:pic>
        <p:nvPicPr>
          <p:cNvPr id="18" name="Bild 10" descr="BMWi_Mittelstand_Global_Energie_RGB_Schutzraum.jpg">
            <a:extLst>
              <a:ext uri="{FF2B5EF4-FFF2-40B4-BE49-F238E27FC236}">
                <a16:creationId xmlns:a16="http://schemas.microsoft.com/office/drawing/2014/main" id="{CC7CFA0D-AEC4-438C-A512-D4A11A4181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01" y="5949280"/>
            <a:ext cx="1538639" cy="73821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7244CD7-D8FE-4159-B810-17886CA963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415" y="6096000"/>
            <a:ext cx="172357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78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ae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476672"/>
            <a:ext cx="5616000" cy="980728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="0">
                <a:solidFill>
                  <a:srgbClr val="004F80"/>
                </a:solidFill>
                <a:latin typeface="Times"/>
                <a:ea typeface="Times"/>
                <a:cs typeface="Times"/>
              </a:defRPr>
            </a:lvl1pPr>
          </a:lstStyle>
          <a:p>
            <a:r>
              <a:rPr lang="de-DE" dirty="0"/>
              <a:t>Headline Times 30 </a:t>
            </a:r>
            <a:r>
              <a:rPr lang="de-DE" dirty="0" err="1"/>
              <a:t>pt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max. zweizeilig 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467544" y="1665256"/>
            <a:ext cx="8172000" cy="4068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"/>
                <a:ea typeface="Times"/>
                <a:cs typeface="Times"/>
              </a:defRPr>
            </a:lvl1pPr>
          </a:lstStyle>
          <a:p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4267200" y="6096000"/>
            <a:ext cx="384721" cy="9233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474663" marR="0" indent="-474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None/>
              <a:tabLst/>
            </a:pPr>
            <a:r>
              <a:rPr kumimoji="0" lang="de-DE" sz="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Times"/>
                <a:cs typeface="Times"/>
              </a:rPr>
              <a:t>Durchführer</a:t>
            </a:r>
            <a:endParaRPr kumimoji="0" lang="de-DE" sz="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/>
              <a:ea typeface="Times"/>
              <a:cs typeface="Times"/>
            </a:endParaRPr>
          </a:p>
        </p:txBody>
      </p:sp>
      <p:sp>
        <p:nvSpPr>
          <p:cNvPr id="1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5760000" y="6309320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Absender | Titel | TT.MM.JJJJ | Seite </a:t>
            </a:r>
            <a:fld id="{8CAB733D-9E84-9F44-9136-8F006C5FEB7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5FCA0D9-71CE-9B4B-9516-58FF43A287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04840" y="5929200"/>
            <a:ext cx="1386840" cy="858520"/>
          </a:xfrm>
          <a:prstGeom prst="rect">
            <a:avLst/>
          </a:prstGeom>
          <a:noFill/>
        </p:spPr>
      </p:pic>
      <p:pic>
        <p:nvPicPr>
          <p:cNvPr id="17" name="Bild 10" descr="BMWi_Mittelstand_Global_Energie_RGB_Schutzraum.jpg">
            <a:extLst>
              <a:ext uri="{FF2B5EF4-FFF2-40B4-BE49-F238E27FC236}">
                <a16:creationId xmlns:a16="http://schemas.microsoft.com/office/drawing/2014/main" id="{4723D520-37BE-4182-8A52-B38FC37D12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01" y="5949280"/>
            <a:ext cx="1538639" cy="73821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7C5A56F-DBE6-41F7-AE43-84F3C128D5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415" y="6096000"/>
            <a:ext cx="172357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7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m vollflae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476672"/>
            <a:ext cx="5616000" cy="980728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="0">
                <a:solidFill>
                  <a:srgbClr val="004F80"/>
                </a:solidFill>
                <a:latin typeface="Times"/>
                <a:ea typeface="Times"/>
                <a:cs typeface="Times"/>
              </a:defRPr>
            </a:lvl1pPr>
          </a:lstStyle>
          <a:p>
            <a:r>
              <a:rPr lang="de-DE" dirty="0"/>
              <a:t>Headline Times 30 </a:t>
            </a:r>
            <a:r>
              <a:rPr lang="de-DE" dirty="0" err="1"/>
              <a:t>pt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max. zweizeilig 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2"/>
          </p:nvPr>
        </p:nvSpPr>
        <p:spPr>
          <a:xfrm>
            <a:off x="468313" y="1665256"/>
            <a:ext cx="8172000" cy="4068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"/>
                <a:ea typeface="Times"/>
                <a:cs typeface="Times"/>
              </a:defRPr>
            </a:lvl1pPr>
          </a:lstStyle>
          <a:p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4267200" y="6096000"/>
            <a:ext cx="384721" cy="9233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474663" marR="0" indent="-474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None/>
              <a:tabLst/>
            </a:pPr>
            <a:r>
              <a:rPr kumimoji="0" lang="de-DE" sz="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Times"/>
                <a:cs typeface="Times"/>
              </a:rPr>
              <a:t>Durchführer</a:t>
            </a:r>
            <a:endParaRPr kumimoji="0" lang="de-DE" sz="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/>
              <a:ea typeface="Times"/>
              <a:cs typeface="Times"/>
            </a:endParaRPr>
          </a:p>
        </p:txBody>
      </p:sp>
      <p:sp>
        <p:nvSpPr>
          <p:cNvPr id="15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5760000" y="6309320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Absender | Titel | TT.MM.JJJJ | Seite </a:t>
            </a:r>
            <a:fld id="{8CAB733D-9E84-9F44-9136-8F006C5FEB7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D131A37-3CAF-4848-BEAF-BC8A67E26F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04840" y="5929200"/>
            <a:ext cx="1386840" cy="858520"/>
          </a:xfrm>
          <a:prstGeom prst="rect">
            <a:avLst/>
          </a:prstGeom>
          <a:noFill/>
        </p:spPr>
      </p:pic>
      <p:pic>
        <p:nvPicPr>
          <p:cNvPr id="18" name="Bild 10" descr="BMWi_Mittelstand_Global_Energie_RGB_Schutzraum.jpg">
            <a:extLst>
              <a:ext uri="{FF2B5EF4-FFF2-40B4-BE49-F238E27FC236}">
                <a16:creationId xmlns:a16="http://schemas.microsoft.com/office/drawing/2014/main" id="{C970E118-E9A5-4B09-A863-FC7F73FE2A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01" y="5949280"/>
            <a:ext cx="1538639" cy="73821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1402C98-A464-4954-BDED-F540E2079B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415" y="6096000"/>
            <a:ext cx="172357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78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6172200"/>
          </a:xfrm>
          <a:prstGeom prst="rect">
            <a:avLst/>
          </a:prstGeom>
          <a:solidFill>
            <a:srgbClr val="76AEB6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de-DE" altLang="de-DE" dirty="0">
              <a:solidFill>
                <a:srgbClr val="004F80"/>
              </a:solidFill>
              <a:latin typeface="Neue Praxis" charset="0"/>
              <a:ea typeface="Times"/>
              <a:cs typeface="Times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DB57CAA-1B6E-4D58-8422-232181F7819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968702"/>
            <a:ext cx="9145227" cy="5203498"/>
          </a:xfrm>
          <a:prstGeom prst="rect">
            <a:avLst/>
          </a:prstGeom>
        </p:spPr>
      </p:pic>
      <p:sp>
        <p:nvSpPr>
          <p:cNvPr id="16" name="Rectangle 14"/>
          <p:cNvSpPr>
            <a:spLocks noChangeArrowheads="1"/>
          </p:cNvSpPr>
          <p:nvPr userDrawn="1"/>
        </p:nvSpPr>
        <p:spPr bwMode="auto">
          <a:xfrm>
            <a:off x="167400" y="235502"/>
            <a:ext cx="8809200" cy="131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de-DE" altLang="de-DE" dirty="0">
              <a:solidFill>
                <a:srgbClr val="004F80"/>
              </a:solidFill>
              <a:latin typeface="Neue Praxis" charset="0"/>
              <a:ea typeface="Times"/>
              <a:cs typeface="Times"/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 userDrawn="1"/>
        </p:nvSpPr>
        <p:spPr bwMode="auto">
          <a:xfrm>
            <a:off x="900113" y="6172200"/>
            <a:ext cx="759301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de-DE" sz="1600" dirty="0">
              <a:solidFill>
                <a:schemeClr val="tx2"/>
              </a:solidFill>
              <a:latin typeface="Times"/>
              <a:ea typeface="Times"/>
              <a:cs typeface="Times"/>
            </a:endParaRPr>
          </a:p>
        </p:txBody>
      </p:sp>
      <p:sp>
        <p:nvSpPr>
          <p:cNvPr id="22" name="Textfeld 21"/>
          <p:cNvSpPr txBox="1"/>
          <p:nvPr userDrawn="1"/>
        </p:nvSpPr>
        <p:spPr>
          <a:xfrm>
            <a:off x="8229600" y="6324600"/>
            <a:ext cx="384721" cy="9233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474663" marR="0" indent="-474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None/>
              <a:tabLst/>
            </a:pPr>
            <a:r>
              <a:rPr kumimoji="0" lang="de-DE" sz="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Times"/>
                <a:cs typeface="Times"/>
              </a:rPr>
              <a:t>Durchführer</a:t>
            </a:r>
            <a:endParaRPr kumimoji="0" lang="de-DE" sz="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/>
              <a:ea typeface="Times"/>
              <a:cs typeface="Times"/>
            </a:endParaRPr>
          </a:p>
        </p:txBody>
      </p:sp>
      <p:pic>
        <p:nvPicPr>
          <p:cNvPr id="2" name="Bild 1" descr="BMWi_Mittelstand_Global_Energie_RGB_Schutzraum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86515"/>
            <a:ext cx="2289056" cy="109825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784744A-07FB-BB43-B382-407B05A793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l="4412" t="5451" r="-534" b="7330"/>
          <a:stretch/>
        </p:blipFill>
        <p:spPr>
          <a:xfrm>
            <a:off x="251520" y="308115"/>
            <a:ext cx="2052000" cy="1152000"/>
          </a:xfrm>
          <a:prstGeom prst="rect">
            <a:avLst/>
          </a:prstGeom>
        </p:spPr>
      </p:pic>
      <p:sp>
        <p:nvSpPr>
          <p:cNvPr id="10" name="Textplatzhalter 21">
            <a:extLst>
              <a:ext uri="{FF2B5EF4-FFF2-40B4-BE49-F238E27FC236}">
                <a16:creationId xmlns:a16="http://schemas.microsoft.com/office/drawing/2014/main" id="{CDF3CEEB-0111-714C-997E-EB224D0A4C75}"/>
              </a:ext>
            </a:extLst>
          </p:cNvPr>
          <p:cNvSpPr txBox="1">
            <a:spLocks/>
          </p:cNvSpPr>
          <p:nvPr userDrawn="1"/>
        </p:nvSpPr>
        <p:spPr>
          <a:xfrm>
            <a:off x="929635" y="2271841"/>
            <a:ext cx="7593012" cy="79711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Tx/>
              <a:buNone/>
              <a:defRPr sz="3600" baseline="0">
                <a:solidFill>
                  <a:schemeClr val="bg1"/>
                </a:solidFill>
                <a:latin typeface="Times" pitchFamily="2" charset="0"/>
                <a:ea typeface="+mn-ea"/>
                <a:cs typeface="+mn-cs"/>
              </a:defRPr>
            </a:lvl1pPr>
            <a:lvl2pPr marL="94932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Char char="§"/>
              <a:defRPr sz="2000">
                <a:solidFill>
                  <a:srgbClr val="004F80"/>
                </a:solidFill>
                <a:latin typeface="BundesSerif Office" pitchFamily="18" charset="0"/>
                <a:ea typeface="+mn-ea"/>
                <a:cs typeface="+mn-cs"/>
              </a:defRPr>
            </a:lvl2pPr>
            <a:lvl3pPr marL="142557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4F80"/>
                </a:solidFill>
                <a:latin typeface="BundesSerif Office" pitchFamily="18" charset="0"/>
                <a:ea typeface="+mn-ea"/>
                <a:cs typeface="+mn-cs"/>
              </a:defRPr>
            </a:lvl3pPr>
            <a:lvl4pPr marL="19415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4F80"/>
                </a:solidFill>
                <a:latin typeface="BundesSerif Office" pitchFamily="18" charset="0"/>
                <a:ea typeface="+mn-ea"/>
                <a:cs typeface="+mn-cs"/>
              </a:defRPr>
            </a:lvl4pPr>
            <a:lvl5pPr marL="2360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4F80"/>
                </a:solidFill>
                <a:latin typeface="BundesSerif Office" pitchFamily="18" charset="0"/>
                <a:ea typeface="+mn-ea"/>
                <a:cs typeface="+mn-cs"/>
              </a:defRPr>
            </a:lvl5pPr>
            <a:lvl6pPr marL="28178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charset="0"/>
              <a:buChar char="•"/>
              <a:defRPr sz="1600">
                <a:solidFill>
                  <a:srgbClr val="1E3E5A"/>
                </a:solidFill>
                <a:latin typeface="+mn-lt"/>
                <a:ea typeface="+mn-ea"/>
                <a:cs typeface="+mn-cs"/>
              </a:defRPr>
            </a:lvl6pPr>
            <a:lvl7pPr marL="32750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charset="0"/>
              <a:buChar char="•"/>
              <a:defRPr sz="1600">
                <a:solidFill>
                  <a:srgbClr val="1E3E5A"/>
                </a:solidFill>
                <a:latin typeface="+mn-lt"/>
                <a:ea typeface="+mn-ea"/>
                <a:cs typeface="+mn-cs"/>
              </a:defRPr>
            </a:lvl7pPr>
            <a:lvl8pPr marL="37322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charset="0"/>
              <a:buChar char="•"/>
              <a:defRPr sz="1600">
                <a:solidFill>
                  <a:srgbClr val="1E3E5A"/>
                </a:solidFill>
                <a:latin typeface="+mn-lt"/>
                <a:ea typeface="+mn-ea"/>
                <a:cs typeface="+mn-cs"/>
              </a:defRPr>
            </a:lvl8pPr>
            <a:lvl9pPr marL="41894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charset="0"/>
              <a:buChar char="•"/>
              <a:defRPr sz="1600">
                <a:solidFill>
                  <a:srgbClr val="1E3E5A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kern="0" dirty="0"/>
              <a:t>Mastertextformat bearbeiten HL 36pt</a:t>
            </a:r>
          </a:p>
        </p:txBody>
      </p:sp>
      <p:sp>
        <p:nvSpPr>
          <p:cNvPr id="11" name="Textplatzhalter 21">
            <a:extLst>
              <a:ext uri="{FF2B5EF4-FFF2-40B4-BE49-F238E27FC236}">
                <a16:creationId xmlns:a16="http://schemas.microsoft.com/office/drawing/2014/main" id="{3FF955A7-3759-C64A-8D1E-5F4D67387AEC}"/>
              </a:ext>
            </a:extLst>
          </p:cNvPr>
          <p:cNvSpPr txBox="1">
            <a:spLocks/>
          </p:cNvSpPr>
          <p:nvPr userDrawn="1"/>
        </p:nvSpPr>
        <p:spPr>
          <a:xfrm>
            <a:off x="929635" y="3210775"/>
            <a:ext cx="7593012" cy="79711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Tx/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94932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Char char="§"/>
              <a:defRPr sz="2000">
                <a:solidFill>
                  <a:srgbClr val="004F80"/>
                </a:solidFill>
                <a:latin typeface="BundesSerif Office" pitchFamily="18" charset="0"/>
                <a:ea typeface="+mn-ea"/>
                <a:cs typeface="+mn-cs"/>
              </a:defRPr>
            </a:lvl2pPr>
            <a:lvl3pPr marL="142557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4F80"/>
                </a:solidFill>
                <a:latin typeface="BundesSerif Office" pitchFamily="18" charset="0"/>
                <a:ea typeface="+mn-ea"/>
                <a:cs typeface="+mn-cs"/>
              </a:defRPr>
            </a:lvl3pPr>
            <a:lvl4pPr marL="19415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4F80"/>
                </a:solidFill>
                <a:latin typeface="BundesSerif Office" pitchFamily="18" charset="0"/>
                <a:ea typeface="+mn-ea"/>
                <a:cs typeface="+mn-cs"/>
              </a:defRPr>
            </a:lvl4pPr>
            <a:lvl5pPr marL="2360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4F80"/>
                </a:solidFill>
                <a:latin typeface="BundesSerif Office" pitchFamily="18" charset="0"/>
                <a:ea typeface="+mn-ea"/>
                <a:cs typeface="+mn-cs"/>
              </a:defRPr>
            </a:lvl5pPr>
            <a:lvl6pPr marL="28178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charset="0"/>
              <a:buChar char="•"/>
              <a:defRPr sz="1600">
                <a:solidFill>
                  <a:srgbClr val="1E3E5A"/>
                </a:solidFill>
                <a:latin typeface="+mn-lt"/>
                <a:ea typeface="+mn-ea"/>
                <a:cs typeface="+mn-cs"/>
              </a:defRPr>
            </a:lvl6pPr>
            <a:lvl7pPr marL="32750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charset="0"/>
              <a:buChar char="•"/>
              <a:defRPr sz="1600">
                <a:solidFill>
                  <a:srgbClr val="1E3E5A"/>
                </a:solidFill>
                <a:latin typeface="+mn-lt"/>
                <a:ea typeface="+mn-ea"/>
                <a:cs typeface="+mn-cs"/>
              </a:defRPr>
            </a:lvl7pPr>
            <a:lvl8pPr marL="37322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charset="0"/>
              <a:buChar char="•"/>
              <a:defRPr sz="1600">
                <a:solidFill>
                  <a:srgbClr val="1E3E5A"/>
                </a:solidFill>
                <a:latin typeface="+mn-lt"/>
                <a:ea typeface="+mn-ea"/>
                <a:cs typeface="+mn-cs"/>
              </a:defRPr>
            </a:lvl8pPr>
            <a:lvl9pPr marL="41894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charset="0"/>
              <a:buChar char="•"/>
              <a:defRPr sz="1600">
                <a:solidFill>
                  <a:srgbClr val="1E3E5A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kern="0"/>
              <a:t>Mastertextformat bearbeiten SL 20pt</a:t>
            </a:r>
            <a:endParaRPr lang="de-DE" kern="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C6CC5DD-A5CF-4586-9D94-5A7A18C34BC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247" y="6423215"/>
            <a:ext cx="1723571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23" r:id="rId2"/>
    <p:sldLayoutId id="2147483825" r:id="rId3"/>
    <p:sldLayoutId id="2147483816" r:id="rId4"/>
    <p:sldLayoutId id="2147483817" r:id="rId5"/>
    <p:sldLayoutId id="2147483819" r:id="rId6"/>
    <p:sldLayoutId id="2147483820" r:id="rId7"/>
    <p:sldLayoutId id="2147483824" r:id="rId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F80"/>
          </a:solidFill>
          <a:latin typeface="BundesSerif Office" pitchFamily="18" charset="0"/>
          <a:ea typeface="+mj-ea"/>
          <a:cs typeface="Time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F80"/>
          </a:solidFill>
          <a:latin typeface="BundesSerif Office" pitchFamily="18" charset="0"/>
          <a:ea typeface="ＭＳ Ｐゴシック" pitchFamily="52" charset="-128"/>
          <a:cs typeface="Times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F80"/>
          </a:solidFill>
          <a:latin typeface="BundesSerif Office" pitchFamily="18" charset="0"/>
          <a:ea typeface="ＭＳ Ｐゴシック" pitchFamily="52" charset="-128"/>
          <a:cs typeface="Times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F80"/>
          </a:solidFill>
          <a:latin typeface="BundesSerif Office" pitchFamily="18" charset="0"/>
          <a:ea typeface="ＭＳ Ｐゴシック" pitchFamily="52" charset="-128"/>
          <a:cs typeface="Times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F80"/>
          </a:solidFill>
          <a:latin typeface="BundesSerif Office" pitchFamily="18" charset="0"/>
          <a:ea typeface="ＭＳ Ｐゴシック" pitchFamily="52" charset="-128"/>
          <a:cs typeface="Times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Verdana" charset="0"/>
          <a:ea typeface="ＭＳ Ｐゴシック" pitchFamily="52" charset="-128"/>
          <a:cs typeface="ＭＳ Ｐゴシック" pitchFamily="5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Verdana" charset="0"/>
          <a:ea typeface="ＭＳ Ｐゴシック" pitchFamily="52" charset="-128"/>
          <a:cs typeface="ＭＳ Ｐゴシック" pitchFamily="5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Verdana" charset="0"/>
          <a:ea typeface="ＭＳ Ｐゴシック" pitchFamily="52" charset="-128"/>
          <a:cs typeface="ＭＳ Ｐゴシック" pitchFamily="5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Verdana" charset="0"/>
          <a:ea typeface="ＭＳ Ｐゴシック" pitchFamily="52" charset="-128"/>
          <a:cs typeface="ＭＳ Ｐゴシック" pitchFamily="52" charset="-128"/>
        </a:defRPr>
      </a:lvl9pPr>
    </p:titleStyle>
    <p:bodyStyle>
      <a:lvl1pPr marL="474663" indent="-474663" algn="l" rtl="0" eaLnBrk="0" fontAlgn="base" hangingPunct="0">
        <a:spcBef>
          <a:spcPct val="20000"/>
        </a:spcBef>
        <a:spcAft>
          <a:spcPct val="0"/>
        </a:spcAft>
        <a:buClr>
          <a:srgbClr val="004F80"/>
        </a:buClr>
        <a:buSzPct val="80000"/>
        <a:buFont typeface="Wingdings" pitchFamily="2" charset="2"/>
        <a:buChar char="§"/>
        <a:defRPr sz="2400">
          <a:solidFill>
            <a:srgbClr val="004F80"/>
          </a:solidFill>
          <a:latin typeface="BundesSerif Office" pitchFamily="18" charset="0"/>
          <a:ea typeface="+mn-ea"/>
          <a:cs typeface="+mn-cs"/>
        </a:defRPr>
      </a:lvl1pPr>
      <a:lvl2pPr marL="949325" indent="-284163" algn="l" rtl="0" eaLnBrk="0" fontAlgn="base" hangingPunct="0">
        <a:spcBef>
          <a:spcPct val="20000"/>
        </a:spcBef>
        <a:spcAft>
          <a:spcPct val="0"/>
        </a:spcAft>
        <a:buClr>
          <a:srgbClr val="004F80"/>
        </a:buClr>
        <a:buSzPct val="80000"/>
        <a:buFont typeface="Wingdings" pitchFamily="2" charset="2"/>
        <a:buChar char="§"/>
        <a:defRPr sz="2000">
          <a:solidFill>
            <a:srgbClr val="004F80"/>
          </a:solidFill>
          <a:latin typeface="BundesSerif Office" pitchFamily="18" charset="0"/>
          <a:ea typeface="+mn-ea"/>
          <a:cs typeface="+mn-cs"/>
        </a:defRPr>
      </a:lvl2pPr>
      <a:lvl3pPr marL="1425575" indent="-284163" algn="l" rtl="0" eaLnBrk="0" fontAlgn="base" hangingPunct="0">
        <a:spcBef>
          <a:spcPct val="20000"/>
        </a:spcBef>
        <a:spcAft>
          <a:spcPct val="0"/>
        </a:spcAft>
        <a:buClr>
          <a:srgbClr val="004F80"/>
        </a:buClr>
        <a:buSzPct val="80000"/>
        <a:buFont typeface="Wingdings" pitchFamily="2" charset="2"/>
        <a:buChar char="§"/>
        <a:defRPr sz="1600">
          <a:solidFill>
            <a:srgbClr val="004F80"/>
          </a:solidFill>
          <a:latin typeface="BundesSerif Office" pitchFamily="18" charset="0"/>
          <a:ea typeface="+mn-ea"/>
          <a:cs typeface="+mn-cs"/>
        </a:defRPr>
      </a:lvl3pPr>
      <a:lvl4pPr marL="1941513" indent="-228600" algn="l" rtl="0" eaLnBrk="0" fontAlgn="base" hangingPunct="0">
        <a:spcBef>
          <a:spcPct val="20000"/>
        </a:spcBef>
        <a:spcAft>
          <a:spcPct val="0"/>
        </a:spcAft>
        <a:buClr>
          <a:srgbClr val="004F80"/>
        </a:buClr>
        <a:buSzPct val="80000"/>
        <a:buFont typeface="Wingdings" pitchFamily="2" charset="2"/>
        <a:buChar char="§"/>
        <a:defRPr sz="1600">
          <a:solidFill>
            <a:srgbClr val="004F80"/>
          </a:solidFill>
          <a:latin typeface="BundesSerif Office" pitchFamily="18" charset="0"/>
          <a:ea typeface="+mn-ea"/>
          <a:cs typeface="+mn-cs"/>
        </a:defRPr>
      </a:lvl4pPr>
      <a:lvl5pPr marL="2360613" indent="-228600" algn="l" rtl="0" eaLnBrk="0" fontAlgn="base" hangingPunct="0">
        <a:spcBef>
          <a:spcPct val="20000"/>
        </a:spcBef>
        <a:spcAft>
          <a:spcPct val="0"/>
        </a:spcAft>
        <a:buClr>
          <a:srgbClr val="004F80"/>
        </a:buClr>
        <a:buSzPct val="80000"/>
        <a:buFont typeface="Wingdings" pitchFamily="2" charset="2"/>
        <a:buChar char="§"/>
        <a:defRPr sz="1600">
          <a:solidFill>
            <a:srgbClr val="004F80"/>
          </a:solidFill>
          <a:latin typeface="BundesSerif Office" pitchFamily="18" charset="0"/>
          <a:ea typeface="+mn-ea"/>
          <a:cs typeface="+mn-cs"/>
        </a:defRPr>
      </a:lvl5pPr>
      <a:lvl6pPr marL="2817813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charset="0"/>
        <a:buChar char="•"/>
        <a:defRPr sz="1600">
          <a:solidFill>
            <a:srgbClr val="1E3E5A"/>
          </a:solidFill>
          <a:latin typeface="+mn-lt"/>
          <a:ea typeface="+mn-ea"/>
          <a:cs typeface="+mn-cs"/>
        </a:defRPr>
      </a:lvl6pPr>
      <a:lvl7pPr marL="3275013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charset="0"/>
        <a:buChar char="•"/>
        <a:defRPr sz="1600">
          <a:solidFill>
            <a:srgbClr val="1E3E5A"/>
          </a:solidFill>
          <a:latin typeface="+mn-lt"/>
          <a:ea typeface="+mn-ea"/>
          <a:cs typeface="+mn-cs"/>
        </a:defRPr>
      </a:lvl7pPr>
      <a:lvl8pPr marL="3732213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charset="0"/>
        <a:buChar char="•"/>
        <a:defRPr sz="1600">
          <a:solidFill>
            <a:srgbClr val="1E3E5A"/>
          </a:solidFill>
          <a:latin typeface="+mn-lt"/>
          <a:ea typeface="+mn-ea"/>
          <a:cs typeface="+mn-cs"/>
        </a:defRPr>
      </a:lvl8pPr>
      <a:lvl9pPr marL="4189413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charset="0"/>
        <a:buChar char="•"/>
        <a:defRPr sz="1600">
          <a:solidFill>
            <a:srgbClr val="1E3E5A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kb@team-blau.net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youtu.be/0GlIRl8BHXo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1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HXmZW8Wnvko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647359AA-2A10-4446-AB5B-A91102DD48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803759"/>
              </p:ext>
            </p:extLst>
          </p:nvPr>
        </p:nvGraphicFramePr>
        <p:xfrm>
          <a:off x="971601" y="2052280"/>
          <a:ext cx="7128792" cy="2168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8792">
                  <a:extLst>
                    <a:ext uri="{9D8B030D-6E8A-4147-A177-3AD203B41FA5}">
                      <a16:colId xmlns:a16="http://schemas.microsoft.com/office/drawing/2014/main" val="1920698724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en-US" sz="3600" b="0" kern="0" noProof="0" dirty="0">
                          <a:latin typeface="Times" pitchFamily="2" charset="0"/>
                        </a:rPr>
                        <a:t>Sun creates New Energy</a:t>
                      </a:r>
                    </a:p>
                  </a:txBody>
                  <a:tcPr marL="0" marR="0" marT="36000" marB="7200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877140"/>
                  </a:ext>
                </a:extLst>
              </a:tr>
              <a:tr h="15121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Self-sufficiency of buildings with solar energy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Karlheinz Blau,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CVO of Team Blau GmbH </a:t>
                      </a:r>
                      <a:endParaRPr lang="de-DE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228608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5976664" cy="98072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Team Blau is looking for partners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Legal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Project Acquisition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Funding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Logistics providers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General contractors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Contractors for electric installation (PV)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Team </a:t>
            </a:r>
            <a:r>
              <a:rPr lang="en-US" dirty="0" err="1"/>
              <a:t>Blau</a:t>
            </a:r>
            <a:r>
              <a:rPr lang="en-US" dirty="0"/>
              <a:t> GmbH | Sun creates new energy</a:t>
            </a:r>
          </a:p>
          <a:p>
            <a:r>
              <a:rPr lang="de-DE" dirty="0"/>
              <a:t>| 29.09.2019 | Seite </a:t>
            </a:r>
            <a:fld id="{8CAB733D-9E84-9F44-9136-8F006C5FEB75}" type="slidenum">
              <a:rPr lang="de-DE"/>
              <a:pPr/>
              <a:t>10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9F15BC-0549-4716-9589-BE16639BD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12" y="0"/>
            <a:ext cx="2643188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3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Goals in Vietnam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October we are starting business in Vietnam (and region)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will enter the market for solar and environmental business in the region with our Vietnamese partners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will found a company in Vietnam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There are already interested companies as potential partners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want to team up with local companies and experts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Team </a:t>
            </a:r>
            <a:r>
              <a:rPr lang="en-US" dirty="0" err="1"/>
              <a:t>Blau</a:t>
            </a:r>
            <a:r>
              <a:rPr lang="en-US" dirty="0"/>
              <a:t> GmbH | Sun creates new energy</a:t>
            </a:r>
          </a:p>
          <a:p>
            <a:r>
              <a:rPr lang="de-DE" dirty="0"/>
              <a:t>| 29.09.2019 | Seite </a:t>
            </a:r>
            <a:fld id="{8CAB733D-9E84-9F44-9136-8F006C5FEB75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4F66FB7-65C5-4FC4-8054-6A3235548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12" y="0"/>
            <a:ext cx="2643188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27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Thank you for listening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Karlheinz Blau, CVO</a:t>
            </a:r>
          </a:p>
          <a:p>
            <a:endParaRPr lang="en-US" dirty="0"/>
          </a:p>
          <a:p>
            <a:r>
              <a:rPr lang="en-US" dirty="0"/>
              <a:t>Team Blau GmbH</a:t>
            </a:r>
          </a:p>
          <a:p>
            <a:r>
              <a:rPr lang="en-US" dirty="0"/>
              <a:t>Hans </a:t>
            </a:r>
            <a:r>
              <a:rPr lang="en-US" dirty="0" err="1"/>
              <a:t>Boecklerstrasse</a:t>
            </a:r>
            <a:r>
              <a:rPr lang="en-US" dirty="0"/>
              <a:t> 99</a:t>
            </a:r>
          </a:p>
          <a:p>
            <a:r>
              <a:rPr lang="en-US" dirty="0"/>
              <a:t>D-80995 </a:t>
            </a:r>
            <a:r>
              <a:rPr lang="en-US" dirty="0" err="1"/>
              <a:t>Muenchen</a:t>
            </a:r>
            <a:endParaRPr lang="en-US" dirty="0"/>
          </a:p>
          <a:p>
            <a:r>
              <a:rPr lang="en-US" dirty="0" err="1">
                <a:hlinkClick r:id="rId2"/>
              </a:rPr>
              <a:t>eMail</a:t>
            </a:r>
            <a:r>
              <a:rPr lang="en-US" dirty="0">
                <a:hlinkClick r:id="rId2"/>
              </a:rPr>
              <a:t>: kb@team-blau.net</a:t>
            </a:r>
            <a:endParaRPr lang="en-US" dirty="0"/>
          </a:p>
          <a:p>
            <a:r>
              <a:rPr lang="en-US" dirty="0"/>
              <a:t>Mobile: +49 170 3861708</a:t>
            </a:r>
          </a:p>
          <a:p>
            <a:r>
              <a:rPr lang="en-US" dirty="0"/>
              <a:t>WhatsApp: +49 170 3861708</a:t>
            </a:r>
          </a:p>
          <a:p>
            <a:r>
              <a:rPr lang="en-US"/>
              <a:t>Website: </a:t>
            </a:r>
            <a:r>
              <a:rPr lang="en-US" dirty="0"/>
              <a:t>https://team-blau.net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Team </a:t>
            </a:r>
            <a:r>
              <a:rPr lang="en-US" dirty="0" err="1"/>
              <a:t>Blau</a:t>
            </a:r>
            <a:r>
              <a:rPr lang="en-US" dirty="0"/>
              <a:t> GmbH | Sun creates new energy</a:t>
            </a:r>
          </a:p>
          <a:p>
            <a:r>
              <a:rPr lang="de-DE" dirty="0"/>
              <a:t>| 29.09.2019 | Seite </a:t>
            </a:r>
            <a:fld id="{8CAB733D-9E84-9F44-9136-8F006C5FEB75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4F66FB7-65C5-4FC4-8054-6A3235548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12" y="0"/>
            <a:ext cx="2643188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86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8172000" cy="4104456"/>
          </a:xfrm>
        </p:spPr>
        <p:txBody>
          <a:bodyPr/>
          <a:lstStyle/>
          <a:p>
            <a:r>
              <a:rPr lang="en-US" dirty="0">
                <a:ea typeface="Times New Roman"/>
              </a:rPr>
              <a:t>Team Blau is a group of experts, working together in different projects with different customers</a:t>
            </a:r>
            <a:endParaRPr lang="en-US" dirty="0"/>
          </a:p>
          <a:p>
            <a:r>
              <a:rPr lang="en-US" dirty="0">
                <a:ea typeface="Times New Roman"/>
              </a:rPr>
              <a:t>Types of customer: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Commercial and industrial enterprises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Public institutions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Private persons</a:t>
            </a:r>
          </a:p>
          <a:p>
            <a:r>
              <a:rPr lang="en-US" dirty="0">
                <a:ea typeface="Times New Roman"/>
              </a:rPr>
              <a:t>Types of projects: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Planning and installation of IT infrastructure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Planning and re-organization of IT infrastructure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Re-organization of companies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Planning and installation of units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Planning and installation of production plants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Planning and installation of power supply</a:t>
            </a:r>
            <a:endParaRPr lang="de-DE" sz="16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About Team Blau GmbH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012412" y="6309320"/>
            <a:ext cx="2643188" cy="365125"/>
          </a:xfrm>
        </p:spPr>
        <p:txBody>
          <a:bodyPr/>
          <a:lstStyle/>
          <a:p>
            <a:r>
              <a:rPr lang="en-US" dirty="0"/>
              <a:t>Team </a:t>
            </a:r>
            <a:r>
              <a:rPr lang="en-US" dirty="0" err="1"/>
              <a:t>Blau</a:t>
            </a:r>
            <a:r>
              <a:rPr lang="en-US" dirty="0"/>
              <a:t> GmbH | </a:t>
            </a: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Sun creates new energy</a:t>
            </a:r>
            <a:endParaRPr lang="en-US" sz="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/>
              <a:t>| 29.09.2019 | Seite </a:t>
            </a:r>
            <a:fld id="{8CAB733D-9E84-9F44-9136-8F006C5FEB75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AF17A29-6975-4049-82A6-A27309857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12" y="0"/>
            <a:ext cx="2643188" cy="1228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we work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ea typeface="Times New Roman"/>
              </a:rPr>
              <a:t> </a:t>
            </a:r>
            <a:r>
              <a:rPr lang="en-US" dirty="0"/>
              <a:t>Our business is based on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Wide range of expertise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Highly efficient problem-solving skills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of knowledge transfer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Sustainability in planning and thinking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Swift and efficient reaction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Excellent contacts to German suppliers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30 years experience in energy supply and units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Realization of high level automation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Networking/Membership in important Bavarian business associations (</a:t>
            </a:r>
            <a:r>
              <a:rPr lang="en-US" dirty="0" err="1"/>
              <a:t>BayME</a:t>
            </a:r>
            <a:r>
              <a:rPr lang="en-US" dirty="0"/>
              <a:t>, VBM, VBW)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>
          <a:xfrm>
            <a:off x="5744713" y="6309320"/>
            <a:ext cx="2895600" cy="365125"/>
          </a:xfrm>
        </p:spPr>
        <p:txBody>
          <a:bodyPr/>
          <a:lstStyle/>
          <a:p>
            <a:r>
              <a:rPr lang="de-DE" dirty="0"/>
              <a:t>  </a:t>
            </a:r>
            <a:r>
              <a:rPr lang="en-US" dirty="0"/>
              <a:t>Team </a:t>
            </a:r>
            <a:r>
              <a:rPr lang="en-US" dirty="0" err="1"/>
              <a:t>Blau</a:t>
            </a:r>
            <a:r>
              <a:rPr lang="en-US" dirty="0"/>
              <a:t> GmbH | Sun creates new energy</a:t>
            </a:r>
          </a:p>
          <a:p>
            <a:r>
              <a:rPr lang="de-DE" dirty="0"/>
              <a:t>| 29.09.2019 | Seite </a:t>
            </a:r>
            <a:fld id="{8CAB733D-9E84-9F44-9136-8F006C5FEB75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992CAE0-B4E1-4B55-BA6C-419FC7322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12" y="0"/>
            <a:ext cx="2643188" cy="12287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Projects in Energy Supply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Projects with Liebert </a:t>
            </a:r>
            <a:r>
              <a:rPr lang="en-US" dirty="0" err="1"/>
              <a:t>Hiross</a:t>
            </a:r>
            <a:r>
              <a:rPr lang="en-US" dirty="0"/>
              <a:t> (</a:t>
            </a:r>
            <a:r>
              <a:rPr lang="en-US" dirty="0" err="1"/>
              <a:t>Vertiv</a:t>
            </a:r>
            <a:r>
              <a:rPr lang="en-US" dirty="0"/>
              <a:t>), Europe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Energy supply for private homes independent from public sources with high level of automation (in Munich)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Energy consulting based on BAFA and the European guidelines for Energy efficiency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Consulting for energy management and – supply, Hamburg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Early project: biogas plant for the Philippines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Team </a:t>
            </a:r>
            <a:r>
              <a:rPr lang="en-US" dirty="0" err="1"/>
              <a:t>Blau</a:t>
            </a:r>
            <a:r>
              <a:rPr lang="en-US" dirty="0"/>
              <a:t> GmbH | Sun creates new energy</a:t>
            </a:r>
          </a:p>
          <a:p>
            <a:r>
              <a:rPr lang="de-DE" dirty="0"/>
              <a:t>| 29.09.2019 | Seite </a:t>
            </a:r>
            <a:fld id="{8CAB733D-9E84-9F44-9136-8F006C5FEB75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C74EEB9-1659-4422-87BA-B57A897C8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12" y="0"/>
            <a:ext cx="2643188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53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Our Products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Our current portfolio is based on inverters, energy storage and </a:t>
            </a:r>
            <a:r>
              <a:rPr lang="en-US"/>
              <a:t>computer (PV and IT)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have established partnerships with innovative European producers of PV inverters and storage units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Based on these products we provide</a:t>
            </a:r>
          </a:p>
          <a:p>
            <a:pPr marL="704850" lvl="1" indent="-342900"/>
            <a:r>
              <a:rPr lang="en-US" dirty="0"/>
              <a:t>Distribution in Asia</a:t>
            </a:r>
          </a:p>
          <a:p>
            <a:pPr marL="704850" lvl="1" indent="-342900"/>
            <a:r>
              <a:rPr lang="en-US" dirty="0"/>
              <a:t>Solution design</a:t>
            </a:r>
          </a:p>
          <a:p>
            <a:pPr marL="704850" lvl="1" indent="-342900"/>
            <a:r>
              <a:rPr lang="en-US" dirty="0"/>
              <a:t>Training</a:t>
            </a:r>
          </a:p>
          <a:p>
            <a:pPr marL="704850" lvl="1" indent="-342900"/>
            <a:r>
              <a:rPr lang="en-US" dirty="0"/>
              <a:t>Maintenance and replacement parts</a:t>
            </a:r>
          </a:p>
          <a:p>
            <a:pPr marL="704850" lvl="1" indent="-342900"/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Team </a:t>
            </a:r>
            <a:r>
              <a:rPr lang="en-US" dirty="0" err="1"/>
              <a:t>Blau</a:t>
            </a:r>
            <a:r>
              <a:rPr lang="en-US" dirty="0"/>
              <a:t> GmbH | Sun creates new energy</a:t>
            </a:r>
          </a:p>
          <a:p>
            <a:r>
              <a:rPr lang="de-DE" dirty="0"/>
              <a:t>| 29.09.2019 | Seite </a:t>
            </a:r>
            <a:fld id="{8CAB733D-9E84-9F44-9136-8F006C5FEB75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C74EEB9-1659-4422-87BA-B57A897C8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12" y="0"/>
            <a:ext cx="2643188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81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3F08B7-0F89-4167-A392-FCFEE0EBFD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SMA Products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67B387-A41A-4F68-81FE-F15484E705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SMA is the leading manufacturer of PV inverters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Team </a:t>
            </a:r>
            <a:r>
              <a:rPr lang="en-US" dirty="0" err="1"/>
              <a:t>Blau</a:t>
            </a:r>
            <a:r>
              <a:rPr lang="en-US" dirty="0"/>
              <a:t> is the official distributor for SMA products in Sri Lanka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Solar-Hybrid-System auf St. Eustatius is a brilliant example of the potential of SMA-based solutions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>
                <a:hlinkClick r:id="rId2"/>
              </a:rPr>
              <a:t>https://youtu.be/0GlIRl8BHXo</a:t>
            </a:r>
            <a:endParaRPr lang="de-DE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081301-6B97-4B82-B903-842F3A9CEF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Team </a:t>
            </a:r>
            <a:r>
              <a:rPr lang="en-US" dirty="0" err="1"/>
              <a:t>Blau</a:t>
            </a:r>
            <a:r>
              <a:rPr lang="en-US" dirty="0"/>
              <a:t> GmbH | Sun creates new energy</a:t>
            </a:r>
          </a:p>
          <a:p>
            <a:r>
              <a:rPr lang="de-DE" dirty="0"/>
              <a:t>| 29.09.2019 | Seite </a:t>
            </a:r>
            <a:fld id="{8CAB733D-9E84-9F44-9136-8F006C5FEB75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CEB6D06-B025-4C05-8CE8-059125979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086" y="3571792"/>
            <a:ext cx="3036395" cy="216069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D4F20DD-27FB-43ED-A3AB-981FC3691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5210" y="-15536"/>
            <a:ext cx="3468790" cy="164311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20AAD0B-629B-40F2-9568-006D5138C0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902" y="3628274"/>
            <a:ext cx="3640411" cy="204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96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3F08B7-0F89-4167-A392-FCFEE0EBFD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ADS-TEC Products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67B387-A41A-4F68-81FE-F15484E705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ADS-TEC is a German manufacturer of lithium ion battery &amp; storage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Battery-Storage for net-stabilization – even in snow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081301-6B97-4B82-B903-842F3A9CEF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Team </a:t>
            </a:r>
            <a:r>
              <a:rPr lang="en-US" dirty="0" err="1"/>
              <a:t>Blau</a:t>
            </a:r>
            <a:r>
              <a:rPr lang="en-US" dirty="0"/>
              <a:t> GmbH | Sun creates new energy</a:t>
            </a:r>
          </a:p>
          <a:p>
            <a:r>
              <a:rPr lang="de-DE" dirty="0"/>
              <a:t>| 29.09.2019 | Seite </a:t>
            </a:r>
            <a:fld id="{8CAB733D-9E84-9F44-9136-8F006C5FEB75}" type="slidenum">
              <a:rPr lang="de-DE"/>
              <a:pPr/>
              <a:t>7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AA4C729-7099-49A9-9CDD-0D7223860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325" y="216434"/>
            <a:ext cx="3876675" cy="112395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952E50A-815C-4A50-B9B4-CAD9D393B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012" y="4291930"/>
            <a:ext cx="2857500" cy="165735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2A48416-6357-41F4-8414-0F24C9172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1" y="2924944"/>
            <a:ext cx="374441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18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3F08B7-0F89-4167-A392-FCFEE0EBFD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BlueSky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Energy Products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67B387-A41A-4F68-81FE-F15484E705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GREENROCK builds very boring batteries</a:t>
            </a:r>
          </a:p>
          <a:p>
            <a:pPr marL="704850" lvl="1" indent="-342900"/>
            <a:r>
              <a:rPr lang="en-US" dirty="0"/>
              <a:t>They do not burn</a:t>
            </a:r>
          </a:p>
          <a:p>
            <a:pPr marL="704850" lvl="1" indent="-342900"/>
            <a:r>
              <a:rPr lang="en-US" dirty="0"/>
              <a:t>They do not explode</a:t>
            </a:r>
          </a:p>
          <a:p>
            <a:pPr marL="704850" lvl="1" indent="-342900"/>
            <a:r>
              <a:rPr lang="en-US" dirty="0"/>
              <a:t>They do not leak toxic fluids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Team Blau plans to produce saltwater-batteries in Sri Lanka</a:t>
            </a:r>
            <a:br>
              <a:rPr lang="en-US" dirty="0"/>
            </a:br>
            <a:r>
              <a:rPr lang="en-US" dirty="0">
                <a:hlinkClick r:id="rId2"/>
              </a:rPr>
              <a:t>https://www.youtube.com/watch?v=HXmZW8Wnvko</a:t>
            </a:r>
            <a:endParaRPr lang="en-US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081301-6B97-4B82-B903-842F3A9CEF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Team </a:t>
            </a:r>
            <a:r>
              <a:rPr lang="en-US" dirty="0" err="1"/>
              <a:t>Blau</a:t>
            </a:r>
            <a:r>
              <a:rPr lang="en-US" dirty="0"/>
              <a:t> GmbH | Sun creates new energy</a:t>
            </a:r>
          </a:p>
          <a:p>
            <a:r>
              <a:rPr lang="de-DE" dirty="0"/>
              <a:t>| 29.09.2019 | Seite </a:t>
            </a:r>
            <a:fld id="{8CAB733D-9E84-9F44-9136-8F006C5FEB75}" type="slidenum">
              <a:rPr lang="de-DE"/>
              <a:pPr/>
              <a:t>8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EA87F26-C5BF-4DD0-8A07-8C1E9C4B1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570007"/>
            <a:ext cx="3422911" cy="55473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D8E384E-3716-4FF8-A034-10DE62C02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78" y="3663202"/>
            <a:ext cx="2857143" cy="236190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0114F0A-6ED3-4F26-B48E-54B43FC8E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616" y="3772592"/>
            <a:ext cx="3411384" cy="226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51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 status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At the moment we found the Team </a:t>
            </a:r>
            <a:r>
              <a:rPr lang="en-US" dirty="0" err="1"/>
              <a:t>Blau</a:t>
            </a:r>
            <a:r>
              <a:rPr lang="en-US" dirty="0"/>
              <a:t> Group Ceylon (Pvt. Ltd.)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 5</a:t>
            </a:r>
            <a:r>
              <a:rPr lang="en-US" baseline="30000" dirty="0"/>
              <a:t>st</a:t>
            </a:r>
            <a:r>
              <a:rPr lang="en-US" dirty="0"/>
              <a:t> November we are celebrating the opening of our Sri Lanka office with integrated training center in 41  B, </a:t>
            </a:r>
            <a:r>
              <a:rPr lang="en-US" dirty="0" err="1"/>
              <a:t>Thalapathpitiya</a:t>
            </a:r>
            <a:r>
              <a:rPr lang="en-US" dirty="0"/>
              <a:t> Road, </a:t>
            </a:r>
            <a:r>
              <a:rPr lang="en-US" dirty="0" err="1"/>
              <a:t>Embuldeniya</a:t>
            </a:r>
            <a:r>
              <a:rPr lang="en-US" dirty="0"/>
              <a:t>, Nugegoda (Colombo)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Our on-site manager is Siegfried </a:t>
            </a:r>
            <a:r>
              <a:rPr lang="en-US" dirty="0" err="1"/>
              <a:t>Schosser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already found many interested companies and partners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Together with our partners in Sri Lanka and Europe we aim to set up a medium sized company within the next three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Our goal is to set up production in Sri Lanka and create new jobs</a:t>
            </a:r>
            <a:endParaRPr lang="en-US" strike="sngStrik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Team </a:t>
            </a:r>
            <a:r>
              <a:rPr lang="en-US" dirty="0" err="1"/>
              <a:t>Blau</a:t>
            </a:r>
            <a:r>
              <a:rPr lang="en-US" dirty="0"/>
              <a:t> GmbH | Sun creates new energy</a:t>
            </a:r>
          </a:p>
          <a:p>
            <a:r>
              <a:rPr lang="de-DE" dirty="0"/>
              <a:t>| 29.09.2019 | Seite </a:t>
            </a:r>
            <a:fld id="{8CAB733D-9E84-9F44-9136-8F006C5FEB75}" type="slidenum">
              <a:rPr lang="de-DE"/>
              <a:pPr/>
              <a:t>9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4F66FB7-65C5-4FC4-8054-6A3235548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12" y="0"/>
            <a:ext cx="2643188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6402"/>
      </p:ext>
    </p:extLst>
  </p:cSld>
  <p:clrMapOvr>
    <a:masterClrMapping/>
  </p:clrMapOvr>
</p:sld>
</file>

<file path=ppt/theme/theme1.xml><?xml version="1.0" encoding="utf-8"?>
<a:theme xmlns:a="http://schemas.openxmlformats.org/drawingml/2006/main" name="Titel Standard blau">
  <a:themeElements>
    <a:clrScheme name="2 Energie 1">
      <a:dk1>
        <a:srgbClr val="000000"/>
      </a:dk1>
      <a:lt1>
        <a:srgbClr val="FFFFFF"/>
      </a:lt1>
      <a:dk2>
        <a:srgbClr val="FFFFFF"/>
      </a:dk2>
      <a:lt2>
        <a:srgbClr val="668CB3"/>
      </a:lt2>
      <a:accent1>
        <a:srgbClr val="194C80"/>
      </a:accent1>
      <a:accent2>
        <a:srgbClr val="386691"/>
      </a:accent2>
      <a:accent3>
        <a:srgbClr val="FFFFFF"/>
      </a:accent3>
      <a:accent4>
        <a:srgbClr val="000000"/>
      </a:accent4>
      <a:accent5>
        <a:srgbClr val="ABB2C0"/>
      </a:accent5>
      <a:accent6>
        <a:srgbClr val="325C83"/>
      </a:accent6>
      <a:hlink>
        <a:srgbClr val="5780A3"/>
      </a:hlink>
      <a:folHlink>
        <a:srgbClr val="7599B8"/>
      </a:folHlink>
    </a:clrScheme>
    <a:fontScheme name="Benutzerdefiniert 1">
      <a:majorFont>
        <a:latin typeface="BundesSerfi"/>
        <a:ea typeface="ＭＳ Ｐゴシック"/>
        <a:cs typeface="ＭＳ Ｐゴシック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2" charset="-128"/>
            <a:cs typeface="ＭＳ Ｐゴシック" pitchFamily="5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2" charset="-128"/>
            <a:cs typeface="ＭＳ Ｐゴシック" pitchFamily="52" charset="-128"/>
          </a:defRPr>
        </a:defPPr>
      </a:lstStyle>
    </a:lnDef>
    <a:txDef>
      <a:spPr/>
      <a:bodyPr/>
      <a:lstStyle>
        <a:defPPr marL="474663" marR="0" indent="-474663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4F80"/>
          </a:buClr>
          <a:buSzPct val="80000"/>
          <a:buFont typeface="Wingdings" pitchFamily="2" charset="2"/>
          <a:buNone/>
          <a:tabLst/>
          <a:defRPr kumimoji="0" sz="1100" b="0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BundesSans Office"/>
            <a:ea typeface="+mn-ea"/>
            <a:cs typeface="+mn-cs"/>
          </a:defRPr>
        </a:defPPr>
      </a:lstStyle>
    </a:txDef>
  </a:objectDefaults>
  <a:extraClrSchemeLst>
    <a:extraClrScheme>
      <a:clrScheme name="2 Energie 1">
        <a:dk1>
          <a:srgbClr val="000000"/>
        </a:dk1>
        <a:lt1>
          <a:srgbClr val="FFFFFF"/>
        </a:lt1>
        <a:dk2>
          <a:srgbClr val="FFFFFF"/>
        </a:dk2>
        <a:lt2>
          <a:srgbClr val="668CB3"/>
        </a:lt2>
        <a:accent1>
          <a:srgbClr val="194C80"/>
        </a:accent1>
        <a:accent2>
          <a:srgbClr val="386691"/>
        </a:accent2>
        <a:accent3>
          <a:srgbClr val="FFFFFF"/>
        </a:accent3>
        <a:accent4>
          <a:srgbClr val="000000"/>
        </a:accent4>
        <a:accent5>
          <a:srgbClr val="ABB2C0"/>
        </a:accent5>
        <a:accent6>
          <a:srgbClr val="325C83"/>
        </a:accent6>
        <a:hlink>
          <a:srgbClr val="5780A3"/>
        </a:hlink>
        <a:folHlink>
          <a:srgbClr val="7599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654</Words>
  <Application>Microsoft Office PowerPoint</Application>
  <PresentationFormat>Bildschirmpräsentation (4:3)</PresentationFormat>
  <Paragraphs>110</Paragraphs>
  <Slides>12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2" baseType="lpstr">
      <vt:lpstr>Arial</vt:lpstr>
      <vt:lpstr>BundesSans Office</vt:lpstr>
      <vt:lpstr>BundesSerif Office</vt:lpstr>
      <vt:lpstr>Calibri</vt:lpstr>
      <vt:lpstr>Neue Praxis</vt:lpstr>
      <vt:lpstr>Times</vt:lpstr>
      <vt:lpstr>Verdana</vt:lpstr>
      <vt:lpstr>Wingdings</vt:lpstr>
      <vt:lpstr>Wingdings 3</vt:lpstr>
      <vt:lpstr>Titel Standard blau</vt:lpstr>
      <vt:lpstr>PowerPoint-Präsentation</vt:lpstr>
      <vt:lpstr>About Team Blau GmbH</vt:lpstr>
      <vt:lpstr>How we work</vt:lpstr>
      <vt:lpstr>Past Projects in Energy Supply </vt:lpstr>
      <vt:lpstr>Our Products</vt:lpstr>
      <vt:lpstr>SMA Products</vt:lpstr>
      <vt:lpstr>ADS-TEC Products</vt:lpstr>
      <vt:lpstr> BlueSky Energy Products</vt:lpstr>
      <vt:lpstr>Current status </vt:lpstr>
      <vt:lpstr>Team Blau is looking for partners </vt:lpstr>
      <vt:lpstr>Goals in Vietnam </vt:lpstr>
      <vt:lpstr>Thank you for listening </vt:lpstr>
    </vt:vector>
  </TitlesOfParts>
  <Company>Bundesministerium für Wirtschaft und Technologie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HILLE.HEIKE</dc:creator>
  <cp:lastModifiedBy>Sylvia Hartmann</cp:lastModifiedBy>
  <cp:revision>246</cp:revision>
  <cp:lastPrinted>2012-01-24T16:30:12Z</cp:lastPrinted>
  <dcterms:created xsi:type="dcterms:W3CDTF">2014-11-25T10:10:41Z</dcterms:created>
  <dcterms:modified xsi:type="dcterms:W3CDTF">2019-10-08T06:33:37Z</dcterms:modified>
</cp:coreProperties>
</file>