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  <p:sldMasterId id="2147483829" r:id="rId2"/>
    <p:sldMasterId id="2147483858" r:id="rId3"/>
  </p:sldMasterIdLst>
  <p:notesMasterIdLst>
    <p:notesMasterId r:id="rId23"/>
  </p:notesMasterIdLst>
  <p:handoutMasterIdLst>
    <p:handoutMasterId r:id="rId24"/>
  </p:handoutMasterIdLst>
  <p:sldIdLst>
    <p:sldId id="281" r:id="rId4"/>
    <p:sldId id="366" r:id="rId5"/>
    <p:sldId id="401" r:id="rId6"/>
    <p:sldId id="402" r:id="rId7"/>
    <p:sldId id="403" r:id="rId8"/>
    <p:sldId id="404" r:id="rId9"/>
    <p:sldId id="405" r:id="rId10"/>
    <p:sldId id="406" r:id="rId11"/>
    <p:sldId id="385" r:id="rId12"/>
    <p:sldId id="389" r:id="rId13"/>
    <p:sldId id="300" r:id="rId14"/>
    <p:sldId id="363" r:id="rId15"/>
    <p:sldId id="390" r:id="rId16"/>
    <p:sldId id="407" r:id="rId17"/>
    <p:sldId id="396" r:id="rId18"/>
    <p:sldId id="398" r:id="rId19"/>
    <p:sldId id="399" r:id="rId20"/>
    <p:sldId id="400" r:id="rId21"/>
    <p:sldId id="303" r:id="rId22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0000"/>
    <a:srgbClr val="004F80"/>
    <a:srgbClr val="C3DBF3"/>
    <a:srgbClr val="D9E4EF"/>
    <a:srgbClr val="1E3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90" autoAdjust="0"/>
    <p:restoredTop sz="95915" autoAdjust="0"/>
  </p:normalViewPr>
  <p:slideViewPr>
    <p:cSldViewPr>
      <p:cViewPr varScale="1">
        <p:scale>
          <a:sx n="128" d="100"/>
          <a:sy n="128" d="100"/>
        </p:scale>
        <p:origin x="-1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19A467-09D6-4B25-96BB-A92FD3330A17}" type="doc">
      <dgm:prSet loTypeId="urn:microsoft.com/office/officeart/2005/8/layout/cycle4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BE43E3-4548-4F62-9748-68E6D8DBCD0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latin typeface="Cambria" panose="02040503050406030204" pitchFamily="18" charset="0"/>
            </a:rPr>
            <a:t>Technical</a:t>
          </a:r>
        </a:p>
      </dgm:t>
    </dgm:pt>
    <dgm:pt modelId="{B3788319-BE17-4B52-B994-B0D84B9B7846}" type="parTrans" cxnId="{320C01AD-A82B-4948-9E5C-2614834DE4E2}">
      <dgm:prSet/>
      <dgm:spPr/>
      <dgm:t>
        <a:bodyPr/>
        <a:lstStyle/>
        <a:p>
          <a:endParaRPr lang="en-US"/>
        </a:p>
      </dgm:t>
    </dgm:pt>
    <dgm:pt modelId="{E485934F-BA9E-4E2E-8B5C-B6070F6E7A57}" type="sibTrans" cxnId="{320C01AD-A82B-4948-9E5C-2614834DE4E2}">
      <dgm:prSet/>
      <dgm:spPr/>
      <dgm:t>
        <a:bodyPr/>
        <a:lstStyle/>
        <a:p>
          <a:endParaRPr lang="en-US"/>
        </a:p>
      </dgm:t>
    </dgm:pt>
    <dgm:pt modelId="{E6D7BA1E-EC72-4ABD-8A7B-B8D95C022E4F}">
      <dgm:prSet phldrT="[Text]" custT="1"/>
      <dgm:spPr/>
      <dgm:t>
        <a:bodyPr/>
        <a:lstStyle/>
        <a:p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Limited data and low reliability</a:t>
          </a:r>
        </a:p>
      </dgm:t>
    </dgm:pt>
    <dgm:pt modelId="{5448423C-20C1-4644-9CE7-46EA6CAF106F}" type="parTrans" cxnId="{824A4470-DFDC-48D8-A84D-AEAFEA6F9D79}">
      <dgm:prSet/>
      <dgm:spPr/>
      <dgm:t>
        <a:bodyPr/>
        <a:lstStyle/>
        <a:p>
          <a:endParaRPr lang="en-US"/>
        </a:p>
      </dgm:t>
    </dgm:pt>
    <dgm:pt modelId="{1FCE352A-896C-4F27-AA16-6BDBCAA3D6C0}" type="sibTrans" cxnId="{824A4470-DFDC-48D8-A84D-AEAFEA6F9D79}">
      <dgm:prSet/>
      <dgm:spPr/>
      <dgm:t>
        <a:bodyPr/>
        <a:lstStyle/>
        <a:p>
          <a:endParaRPr lang="en-US"/>
        </a:p>
      </dgm:t>
    </dgm:pt>
    <dgm:pt modelId="{F6A22ABC-4AA5-4640-B5BE-C6FCA5C980C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400" dirty="0" err="1">
              <a:latin typeface="Cambria" panose="02040503050406030204" pitchFamily="18" charset="0"/>
            </a:rPr>
            <a:t>Adminis-trative</a:t>
          </a:r>
          <a:endParaRPr lang="en-US" sz="1700" dirty="0">
            <a:latin typeface="Cambria" panose="02040503050406030204" pitchFamily="18" charset="0"/>
          </a:endParaRPr>
        </a:p>
      </dgm:t>
    </dgm:pt>
    <dgm:pt modelId="{3D2368DA-D617-4EFA-BCE2-B61971E0034E}" type="parTrans" cxnId="{039846EC-532D-4AE9-ADCB-A9AF67E73958}">
      <dgm:prSet/>
      <dgm:spPr/>
      <dgm:t>
        <a:bodyPr/>
        <a:lstStyle/>
        <a:p>
          <a:endParaRPr lang="en-US"/>
        </a:p>
      </dgm:t>
    </dgm:pt>
    <dgm:pt modelId="{8A38068C-8C36-4D34-A404-3CAFF96E0AA2}" type="sibTrans" cxnId="{039846EC-532D-4AE9-ADCB-A9AF67E73958}">
      <dgm:prSet/>
      <dgm:spPr/>
      <dgm:t>
        <a:bodyPr/>
        <a:lstStyle/>
        <a:p>
          <a:endParaRPr lang="en-US"/>
        </a:p>
      </dgm:t>
    </dgm:pt>
    <dgm:pt modelId="{E5C89215-F691-4367-900B-F53265603307}">
      <dgm:prSet phldrT="[Text]" custT="1"/>
      <dgm:spPr/>
      <dgm:t>
        <a:bodyPr/>
        <a:lstStyle/>
        <a:p>
          <a:pPr algn="r"/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Complex, unclear investment procedure</a:t>
          </a:r>
        </a:p>
      </dgm:t>
    </dgm:pt>
    <dgm:pt modelId="{E79A0A96-CFCE-4461-B591-542EB6AEF717}" type="parTrans" cxnId="{DBC929AA-FA87-4C8C-898B-8DBC4EF4BCC2}">
      <dgm:prSet/>
      <dgm:spPr/>
      <dgm:t>
        <a:bodyPr/>
        <a:lstStyle/>
        <a:p>
          <a:endParaRPr lang="en-US"/>
        </a:p>
      </dgm:t>
    </dgm:pt>
    <dgm:pt modelId="{663E9CB2-FE5E-47DF-9A34-87E1AEE26872}" type="sibTrans" cxnId="{DBC929AA-FA87-4C8C-898B-8DBC4EF4BCC2}">
      <dgm:prSet/>
      <dgm:spPr/>
      <dgm:t>
        <a:bodyPr/>
        <a:lstStyle/>
        <a:p>
          <a:endParaRPr lang="en-US"/>
        </a:p>
      </dgm:t>
    </dgm:pt>
    <dgm:pt modelId="{28D692D6-AFEB-4EE1-8513-17BB546240D4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>
              <a:latin typeface="Cambria" panose="02040503050406030204" pitchFamily="18" charset="0"/>
            </a:rPr>
            <a:t>Human resource</a:t>
          </a:r>
        </a:p>
      </dgm:t>
    </dgm:pt>
    <dgm:pt modelId="{E92891DA-6C25-409F-89C3-31BBFD0CCED1}" type="parTrans" cxnId="{6D6327E8-641D-46D0-A664-2758F30FD9A8}">
      <dgm:prSet/>
      <dgm:spPr/>
      <dgm:t>
        <a:bodyPr/>
        <a:lstStyle/>
        <a:p>
          <a:endParaRPr lang="en-US"/>
        </a:p>
      </dgm:t>
    </dgm:pt>
    <dgm:pt modelId="{F2DCD198-AF00-4E85-9ECA-1555B85A8B2E}" type="sibTrans" cxnId="{6D6327E8-641D-46D0-A664-2758F30FD9A8}">
      <dgm:prSet/>
      <dgm:spPr/>
      <dgm:t>
        <a:bodyPr/>
        <a:lstStyle/>
        <a:p>
          <a:endParaRPr lang="en-US"/>
        </a:p>
      </dgm:t>
    </dgm:pt>
    <dgm:pt modelId="{737880DC-5F47-43AD-8708-5772798DE4A0}">
      <dgm:prSet phldrT="[Text]" custT="1"/>
      <dgm:spPr/>
      <dgm:t>
        <a:bodyPr/>
        <a:lstStyle/>
        <a:p>
          <a:pPr algn="r"/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Limited human resource of authorities</a:t>
          </a:r>
        </a:p>
      </dgm:t>
    </dgm:pt>
    <dgm:pt modelId="{9223D381-B31A-456F-89ED-D2A881E8ECA1}" type="parTrans" cxnId="{8DB0DF41-BED8-4E7B-96C7-24B61B1EB664}">
      <dgm:prSet/>
      <dgm:spPr/>
      <dgm:t>
        <a:bodyPr/>
        <a:lstStyle/>
        <a:p>
          <a:endParaRPr lang="en-US"/>
        </a:p>
      </dgm:t>
    </dgm:pt>
    <dgm:pt modelId="{5B8F8674-B70F-41D9-B1C2-476731DFD22E}" type="sibTrans" cxnId="{8DB0DF41-BED8-4E7B-96C7-24B61B1EB664}">
      <dgm:prSet/>
      <dgm:spPr/>
      <dgm:t>
        <a:bodyPr/>
        <a:lstStyle/>
        <a:p>
          <a:endParaRPr lang="en-US"/>
        </a:p>
      </dgm:t>
    </dgm:pt>
    <dgm:pt modelId="{3E8F1646-60F6-4ED7-A82B-0AA0D53E8843}">
      <dgm:prSet phldrT="[Text]" custT="1"/>
      <dgm:spPr/>
      <dgm:t>
        <a:bodyPr/>
        <a:lstStyle/>
        <a:p>
          <a:pPr algn="l"/>
          <a:r>
            <a:rPr lang="en-US" sz="2300" dirty="0">
              <a:solidFill>
                <a:schemeClr val="tx1"/>
              </a:solidFill>
              <a:latin typeface="Cambria" panose="02040503050406030204" pitchFamily="18" charset="0"/>
            </a:rPr>
            <a:t>Financial</a:t>
          </a:r>
        </a:p>
      </dgm:t>
    </dgm:pt>
    <dgm:pt modelId="{F911E414-D196-4FD1-AC53-F25E0F2F64F0}" type="parTrans" cxnId="{D83149B2-1A56-41BE-B8D6-84C736B85EEF}">
      <dgm:prSet/>
      <dgm:spPr/>
      <dgm:t>
        <a:bodyPr/>
        <a:lstStyle/>
        <a:p>
          <a:endParaRPr lang="en-US"/>
        </a:p>
      </dgm:t>
    </dgm:pt>
    <dgm:pt modelId="{55032B9E-24BE-483B-879D-0640339D3316}" type="sibTrans" cxnId="{D83149B2-1A56-41BE-B8D6-84C736B85EEF}">
      <dgm:prSet/>
      <dgm:spPr/>
      <dgm:t>
        <a:bodyPr/>
        <a:lstStyle/>
        <a:p>
          <a:endParaRPr lang="en-US"/>
        </a:p>
      </dgm:t>
    </dgm:pt>
    <dgm:pt modelId="{F3E4B91E-6CE3-440D-BD6E-FD365BCE171E}">
      <dgm:prSet phldrT="[Text]" custT="1"/>
      <dgm:spPr/>
      <dgm:t>
        <a:bodyPr/>
        <a:lstStyle/>
        <a:p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Not bankable PPA</a:t>
          </a:r>
        </a:p>
      </dgm:t>
    </dgm:pt>
    <dgm:pt modelId="{27CD1F16-3F1E-459E-B74A-192791141AC4}" type="parTrans" cxnId="{502BD0D4-CE38-4EA8-8213-8CD0D0DDB970}">
      <dgm:prSet/>
      <dgm:spPr/>
      <dgm:t>
        <a:bodyPr/>
        <a:lstStyle/>
        <a:p>
          <a:endParaRPr lang="en-US"/>
        </a:p>
      </dgm:t>
    </dgm:pt>
    <dgm:pt modelId="{ADE3639D-4BC2-4B3D-A80D-46B6026FA998}" type="sibTrans" cxnId="{502BD0D4-CE38-4EA8-8213-8CD0D0DDB970}">
      <dgm:prSet/>
      <dgm:spPr/>
      <dgm:t>
        <a:bodyPr/>
        <a:lstStyle/>
        <a:p>
          <a:endParaRPr lang="en-US"/>
        </a:p>
      </dgm:t>
    </dgm:pt>
    <dgm:pt modelId="{BAE22407-D1EB-404B-9DBC-3F2F583D0486}">
      <dgm:prSet phldrT="[Text]" custT="1"/>
      <dgm:spPr/>
      <dgm:t>
        <a:bodyPr/>
        <a:lstStyle/>
        <a:p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Limited access to finance</a:t>
          </a:r>
        </a:p>
      </dgm:t>
    </dgm:pt>
    <dgm:pt modelId="{94551EEE-9E1A-48A5-A41A-F971EE1F7131}" type="parTrans" cxnId="{1E55F9DB-79BD-4785-A80A-8DA820A36239}">
      <dgm:prSet/>
      <dgm:spPr/>
      <dgm:t>
        <a:bodyPr/>
        <a:lstStyle/>
        <a:p>
          <a:endParaRPr lang="en-US"/>
        </a:p>
      </dgm:t>
    </dgm:pt>
    <dgm:pt modelId="{E5EEC0E0-14B4-4772-BBC5-FF688E29C181}" type="sibTrans" cxnId="{1E55F9DB-79BD-4785-A80A-8DA820A36239}">
      <dgm:prSet/>
      <dgm:spPr/>
      <dgm:t>
        <a:bodyPr/>
        <a:lstStyle/>
        <a:p>
          <a:endParaRPr lang="en-US"/>
        </a:p>
      </dgm:t>
    </dgm:pt>
    <dgm:pt modelId="{28197877-5E49-444E-A692-0A0D585ECAC5}">
      <dgm:prSet phldrT="[Text]" custT="1"/>
      <dgm:spPr/>
      <dgm:t>
        <a:bodyPr/>
        <a:lstStyle/>
        <a:p>
          <a:pPr algn="r"/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Lack of national law for RE</a:t>
          </a:r>
        </a:p>
      </dgm:t>
    </dgm:pt>
    <dgm:pt modelId="{B4613714-94FC-49D4-9794-BA12754D7780}" type="parTrans" cxnId="{40DA74B9-5765-471B-8D26-1AB8E9BA61A5}">
      <dgm:prSet/>
      <dgm:spPr/>
      <dgm:t>
        <a:bodyPr/>
        <a:lstStyle/>
        <a:p>
          <a:endParaRPr lang="en-US"/>
        </a:p>
      </dgm:t>
    </dgm:pt>
    <dgm:pt modelId="{96287792-9135-4B6F-9D3A-2322B6A6BBD8}" type="sibTrans" cxnId="{40DA74B9-5765-471B-8D26-1AB8E9BA61A5}">
      <dgm:prSet/>
      <dgm:spPr/>
      <dgm:t>
        <a:bodyPr/>
        <a:lstStyle/>
        <a:p>
          <a:endParaRPr lang="en-US"/>
        </a:p>
      </dgm:t>
    </dgm:pt>
    <dgm:pt modelId="{525084A4-4AAD-45E2-A2EB-903FB4E0652F}">
      <dgm:prSet phldrT="[Text]" custT="1"/>
      <dgm:spPr/>
      <dgm:t>
        <a:bodyPr/>
        <a:lstStyle/>
        <a:p>
          <a:pPr algn="r"/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Loose communication and follow-ups between authorities</a:t>
          </a:r>
        </a:p>
      </dgm:t>
    </dgm:pt>
    <dgm:pt modelId="{FC1E2721-B1A0-4B0E-AAF2-70F1FEFF6F45}" type="parTrans" cxnId="{7257B0C4-965F-41EE-A385-9E49E90F7DC6}">
      <dgm:prSet/>
      <dgm:spPr/>
      <dgm:t>
        <a:bodyPr/>
        <a:lstStyle/>
        <a:p>
          <a:endParaRPr lang="en-US"/>
        </a:p>
      </dgm:t>
    </dgm:pt>
    <dgm:pt modelId="{72F12DD6-623E-4082-8820-FB517E3C869E}" type="sibTrans" cxnId="{7257B0C4-965F-41EE-A385-9E49E90F7DC6}">
      <dgm:prSet/>
      <dgm:spPr/>
      <dgm:t>
        <a:bodyPr/>
        <a:lstStyle/>
        <a:p>
          <a:endParaRPr lang="en-US"/>
        </a:p>
      </dgm:t>
    </dgm:pt>
    <dgm:pt modelId="{347A52C2-737B-474F-B352-9D4186F669F6}">
      <dgm:prSet phldrT="[Text]" custT="1"/>
      <dgm:spPr/>
      <dgm:t>
        <a:bodyPr/>
        <a:lstStyle/>
        <a:p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Low electricity price</a:t>
          </a:r>
        </a:p>
      </dgm:t>
    </dgm:pt>
    <dgm:pt modelId="{FF9EA747-7593-40B1-BB7E-2CE360586F3A}" type="parTrans" cxnId="{515460FF-40BE-4ABB-9626-1AC53174EE72}">
      <dgm:prSet/>
      <dgm:spPr/>
      <dgm:t>
        <a:bodyPr/>
        <a:lstStyle/>
        <a:p>
          <a:endParaRPr lang="en-US"/>
        </a:p>
      </dgm:t>
    </dgm:pt>
    <dgm:pt modelId="{3E906FAF-D8D8-4A5F-9EE5-7E610F8FB542}" type="sibTrans" cxnId="{515460FF-40BE-4ABB-9626-1AC53174EE72}">
      <dgm:prSet/>
      <dgm:spPr/>
      <dgm:t>
        <a:bodyPr/>
        <a:lstStyle/>
        <a:p>
          <a:endParaRPr lang="en-US"/>
        </a:p>
      </dgm:t>
    </dgm:pt>
    <dgm:pt modelId="{A9C8F9A0-C1C3-4A3B-9657-99647A5B5164}">
      <dgm:prSet phldrT="[Text]" custT="1"/>
      <dgm:spPr/>
      <dgm:t>
        <a:bodyPr/>
        <a:lstStyle/>
        <a:p>
          <a:pPr algn="r"/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Lack of qualified local service providers</a:t>
          </a:r>
        </a:p>
      </dgm:t>
    </dgm:pt>
    <dgm:pt modelId="{3ECF0343-FD40-4032-A6DF-A44654C4FCD0}" type="parTrans" cxnId="{4B0AA559-7401-4016-A123-BAE99C5640FB}">
      <dgm:prSet/>
      <dgm:spPr/>
      <dgm:t>
        <a:bodyPr/>
        <a:lstStyle/>
        <a:p>
          <a:endParaRPr lang="en-US"/>
        </a:p>
      </dgm:t>
    </dgm:pt>
    <dgm:pt modelId="{9AF690CF-B15F-495E-B912-50795D3CDAAA}" type="sibTrans" cxnId="{4B0AA559-7401-4016-A123-BAE99C5640FB}">
      <dgm:prSet/>
      <dgm:spPr/>
      <dgm:t>
        <a:bodyPr/>
        <a:lstStyle/>
        <a:p>
          <a:endParaRPr lang="en-US"/>
        </a:p>
      </dgm:t>
    </dgm:pt>
    <dgm:pt modelId="{06C87B66-5AD8-497F-A70A-7F6FFF44633D}">
      <dgm:prSet phldrT="[Text]" custT="1"/>
      <dgm:spPr/>
      <dgm:t>
        <a:bodyPr/>
        <a:lstStyle/>
        <a:p>
          <a:r>
            <a: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Difficult access to information	</a:t>
          </a:r>
        </a:p>
      </dgm:t>
    </dgm:pt>
    <dgm:pt modelId="{86241549-6FC7-46C2-9BFD-86F657D407AA}" type="sibTrans" cxnId="{6BD436DF-A03E-4014-82DC-BE859740CAC2}">
      <dgm:prSet/>
      <dgm:spPr/>
      <dgm:t>
        <a:bodyPr/>
        <a:lstStyle/>
        <a:p>
          <a:endParaRPr lang="en-US"/>
        </a:p>
      </dgm:t>
    </dgm:pt>
    <dgm:pt modelId="{B60B30FF-266C-4C55-8A15-AAFEDDC74604}" type="parTrans" cxnId="{6BD436DF-A03E-4014-82DC-BE859740CAC2}">
      <dgm:prSet/>
      <dgm:spPr/>
      <dgm:t>
        <a:bodyPr/>
        <a:lstStyle/>
        <a:p>
          <a:endParaRPr lang="en-US"/>
        </a:p>
      </dgm:t>
    </dgm:pt>
    <dgm:pt modelId="{43C7EF74-E5C3-48D7-A2B4-1277B675AAC9}" type="pres">
      <dgm:prSet presAssocID="{E419A467-09D6-4B25-96BB-A92FD3330A1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88EAE-736F-4A12-A6BD-4791C2BA1C3F}" type="pres">
      <dgm:prSet presAssocID="{E419A467-09D6-4B25-96BB-A92FD3330A17}" presName="children" presStyleCnt="0"/>
      <dgm:spPr/>
    </dgm:pt>
    <dgm:pt modelId="{2A167696-63ED-42A7-816F-011104ACAFDF}" type="pres">
      <dgm:prSet presAssocID="{E419A467-09D6-4B25-96BB-A92FD3330A17}" presName="child1group" presStyleCnt="0"/>
      <dgm:spPr/>
    </dgm:pt>
    <dgm:pt modelId="{207BCD08-A74B-48C8-AEFF-23AC37018F76}" type="pres">
      <dgm:prSet presAssocID="{E419A467-09D6-4B25-96BB-A92FD3330A17}" presName="child1" presStyleLbl="bgAcc1" presStyleIdx="0" presStyleCnt="4" custScaleX="119002" custScaleY="101861" custLinFactNeighborX="-12496" custLinFactNeighborY="34000"/>
      <dgm:spPr/>
      <dgm:t>
        <a:bodyPr/>
        <a:lstStyle/>
        <a:p>
          <a:endParaRPr lang="en-US"/>
        </a:p>
      </dgm:t>
    </dgm:pt>
    <dgm:pt modelId="{7D9F11D4-3707-4F47-B290-9152ED8E38CA}" type="pres">
      <dgm:prSet presAssocID="{E419A467-09D6-4B25-96BB-A92FD3330A1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56C54-D8F4-4EC7-B20F-7E352E2847AC}" type="pres">
      <dgm:prSet presAssocID="{E419A467-09D6-4B25-96BB-A92FD3330A17}" presName="child2group" presStyleCnt="0"/>
      <dgm:spPr/>
    </dgm:pt>
    <dgm:pt modelId="{9BF0F8ED-6C99-45E9-BF2F-CD953480BC8B}" type="pres">
      <dgm:prSet presAssocID="{E419A467-09D6-4B25-96BB-A92FD3330A17}" presName="child2" presStyleLbl="bgAcc1" presStyleIdx="1" presStyleCnt="4" custScaleX="136318" custLinFactNeighborX="29311" custLinFactNeighborY="31695"/>
      <dgm:spPr/>
      <dgm:t>
        <a:bodyPr/>
        <a:lstStyle/>
        <a:p>
          <a:endParaRPr lang="en-US"/>
        </a:p>
      </dgm:t>
    </dgm:pt>
    <dgm:pt modelId="{8D0108C8-67CB-48CC-9A7D-BCBE883740F6}" type="pres">
      <dgm:prSet presAssocID="{E419A467-09D6-4B25-96BB-A92FD3330A1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FE7CC-A2F1-4F98-BC8A-A2519275FDA5}" type="pres">
      <dgm:prSet presAssocID="{E419A467-09D6-4B25-96BB-A92FD3330A17}" presName="child3group" presStyleCnt="0"/>
      <dgm:spPr/>
    </dgm:pt>
    <dgm:pt modelId="{B4285EED-7DA8-4851-81B7-51BBD277C751}" type="pres">
      <dgm:prSet presAssocID="{E419A467-09D6-4B25-96BB-A92FD3330A17}" presName="child3" presStyleLbl="bgAcc1" presStyleIdx="2" presStyleCnt="4" custScaleX="133912" custScaleY="95526" custLinFactNeighborX="28349" custLinFactNeighborY="-22877"/>
      <dgm:spPr/>
      <dgm:t>
        <a:bodyPr/>
        <a:lstStyle/>
        <a:p>
          <a:endParaRPr lang="en-US"/>
        </a:p>
      </dgm:t>
    </dgm:pt>
    <dgm:pt modelId="{B4718510-F75A-43C6-8F6F-421DA2848EBC}" type="pres">
      <dgm:prSet presAssocID="{E419A467-09D6-4B25-96BB-A92FD3330A1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DF8DE-B0E4-45A2-9D5B-9AE6DDC5B9FA}" type="pres">
      <dgm:prSet presAssocID="{E419A467-09D6-4B25-96BB-A92FD3330A17}" presName="child4group" presStyleCnt="0"/>
      <dgm:spPr/>
    </dgm:pt>
    <dgm:pt modelId="{A430C13D-A0B9-450D-A934-1A31462C92D1}" type="pres">
      <dgm:prSet presAssocID="{E419A467-09D6-4B25-96BB-A92FD3330A17}" presName="child4" presStyleLbl="bgAcc1" presStyleIdx="3" presStyleCnt="4" custScaleX="117448" custScaleY="105111" custLinFactNeighborX="-12860" custLinFactNeighborY="-26808"/>
      <dgm:spPr/>
      <dgm:t>
        <a:bodyPr/>
        <a:lstStyle/>
        <a:p>
          <a:endParaRPr lang="en-US"/>
        </a:p>
      </dgm:t>
    </dgm:pt>
    <dgm:pt modelId="{FA93EE2D-CD3D-454A-931A-72D9C1949863}" type="pres">
      <dgm:prSet presAssocID="{E419A467-09D6-4B25-96BB-A92FD3330A1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A24FB-2552-44F3-873E-2D540951C365}" type="pres">
      <dgm:prSet presAssocID="{E419A467-09D6-4B25-96BB-A92FD3330A17}" presName="childPlaceholder" presStyleCnt="0"/>
      <dgm:spPr/>
    </dgm:pt>
    <dgm:pt modelId="{30F417A0-2BD1-4A35-BD3F-DEAE96B8B193}" type="pres">
      <dgm:prSet presAssocID="{E419A467-09D6-4B25-96BB-A92FD3330A17}" presName="circle" presStyleCnt="0"/>
      <dgm:spPr/>
    </dgm:pt>
    <dgm:pt modelId="{365171B3-879E-49F4-9626-7C670C270C50}" type="pres">
      <dgm:prSet presAssocID="{E419A467-09D6-4B25-96BB-A92FD3330A1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C4E63-AE6E-4518-ABF0-E38B6ECF76F9}" type="pres">
      <dgm:prSet presAssocID="{E419A467-09D6-4B25-96BB-A92FD3330A17}" presName="quadrant2" presStyleLbl="node1" presStyleIdx="1" presStyleCnt="4" custLinFactNeighborX="-551" custLinFactNeighborY="-2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680A2-21E4-461E-AA84-BC2DC5D1465B}" type="pres">
      <dgm:prSet presAssocID="{E419A467-09D6-4B25-96BB-A92FD3330A1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935257-B622-4070-9986-C7C476D0A7EE}" type="pres">
      <dgm:prSet presAssocID="{E419A467-09D6-4B25-96BB-A92FD3330A17}" presName="quadrant4" presStyleLbl="node1" presStyleIdx="3" presStyleCnt="4" custLinFactNeighborX="2190" custLinFactNeighborY="-12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46AB9B-F9CC-4CB5-99F1-0C4327F655AC}" type="pres">
      <dgm:prSet presAssocID="{E419A467-09D6-4B25-96BB-A92FD3330A17}" presName="quadrantPlaceholder" presStyleCnt="0"/>
      <dgm:spPr/>
    </dgm:pt>
    <dgm:pt modelId="{057F6713-2A53-404A-AD75-9E1E654AA934}" type="pres">
      <dgm:prSet presAssocID="{E419A467-09D6-4B25-96BB-A92FD3330A17}" presName="center1" presStyleLbl="fgShp" presStyleIdx="0" presStyleCnt="2"/>
      <dgm:spPr/>
    </dgm:pt>
    <dgm:pt modelId="{5D06A2CD-D81F-4788-9B5B-CF6B150D3AB1}" type="pres">
      <dgm:prSet presAssocID="{E419A467-09D6-4B25-96BB-A92FD3330A17}" presName="center2" presStyleLbl="fgShp" presStyleIdx="1" presStyleCnt="2"/>
      <dgm:spPr/>
    </dgm:pt>
  </dgm:ptLst>
  <dgm:cxnLst>
    <dgm:cxn modelId="{502BD0D4-CE38-4EA8-8213-8CD0D0DDB970}" srcId="{3E8F1646-60F6-4ED7-A82B-0AA0D53E8843}" destId="{F3E4B91E-6CE3-440D-BD6E-FD365BCE171E}" srcOrd="0" destOrd="0" parTransId="{27CD1F16-3F1E-459E-B74A-192791141AC4}" sibTransId="{ADE3639D-4BC2-4B3D-A80D-46B6026FA998}"/>
    <dgm:cxn modelId="{25905D61-33ED-4772-A2B0-804238E0AD32}" type="presOf" srcId="{E5C89215-F691-4367-900B-F53265603307}" destId="{8D0108C8-67CB-48CC-9A7D-BCBE883740F6}" srcOrd="1" destOrd="0" presId="urn:microsoft.com/office/officeart/2005/8/layout/cycle4"/>
    <dgm:cxn modelId="{40DA74B9-5765-471B-8D26-1AB8E9BA61A5}" srcId="{F6A22ABC-4AA5-4640-B5BE-C6FCA5C980CD}" destId="{28197877-5E49-444E-A692-0A0D585ECAC5}" srcOrd="1" destOrd="0" parTransId="{B4613714-94FC-49D4-9794-BA12754D7780}" sibTransId="{96287792-9135-4B6F-9D3A-2322B6A6BBD8}"/>
    <dgm:cxn modelId="{BF5E010C-9325-44BD-911E-FDB567A3CB85}" type="presOf" srcId="{E419A467-09D6-4B25-96BB-A92FD3330A17}" destId="{43C7EF74-E5C3-48D7-A2B4-1277B675AAC9}" srcOrd="0" destOrd="0" presId="urn:microsoft.com/office/officeart/2005/8/layout/cycle4"/>
    <dgm:cxn modelId="{321D078D-807A-495B-B699-6FCDB7867E8A}" type="presOf" srcId="{737880DC-5F47-43AD-8708-5772798DE4A0}" destId="{B4285EED-7DA8-4851-81B7-51BBD277C751}" srcOrd="0" destOrd="0" presId="urn:microsoft.com/office/officeart/2005/8/layout/cycle4"/>
    <dgm:cxn modelId="{7257B0C4-965F-41EE-A385-9E49E90F7DC6}" srcId="{F6A22ABC-4AA5-4640-B5BE-C6FCA5C980CD}" destId="{525084A4-4AAD-45E2-A2EB-903FB4E0652F}" srcOrd="2" destOrd="0" parTransId="{FC1E2721-B1A0-4B0E-AAF2-70F1FEFF6F45}" sibTransId="{72F12DD6-623E-4082-8820-FB517E3C869E}"/>
    <dgm:cxn modelId="{4140E06E-373F-44C1-9B28-21DD66979021}" type="presOf" srcId="{BAE22407-D1EB-404B-9DBC-3F2F583D0486}" destId="{FA93EE2D-CD3D-454A-931A-72D9C1949863}" srcOrd="1" destOrd="1" presId="urn:microsoft.com/office/officeart/2005/8/layout/cycle4"/>
    <dgm:cxn modelId="{4B0AA559-7401-4016-A123-BAE99C5640FB}" srcId="{28D692D6-AFEB-4EE1-8513-17BB546240D4}" destId="{A9C8F9A0-C1C3-4A3B-9657-99647A5B5164}" srcOrd="1" destOrd="0" parTransId="{3ECF0343-FD40-4032-A6DF-A44654C4FCD0}" sibTransId="{9AF690CF-B15F-495E-B912-50795D3CDAAA}"/>
    <dgm:cxn modelId="{C34153DE-F523-4B72-82EA-E7D61929245A}" type="presOf" srcId="{06C87B66-5AD8-497F-A70A-7F6FFF44633D}" destId="{207BCD08-A74B-48C8-AEFF-23AC37018F76}" srcOrd="0" destOrd="1" presId="urn:microsoft.com/office/officeart/2005/8/layout/cycle4"/>
    <dgm:cxn modelId="{0873F6A2-DA90-4A36-B7E3-8426E5BBB427}" type="presOf" srcId="{06C87B66-5AD8-497F-A70A-7F6FFF44633D}" destId="{7D9F11D4-3707-4F47-B290-9152ED8E38CA}" srcOrd="1" destOrd="1" presId="urn:microsoft.com/office/officeart/2005/8/layout/cycle4"/>
    <dgm:cxn modelId="{5B289BBD-F202-4894-ABF6-25BA565A4016}" type="presOf" srcId="{E5C89215-F691-4367-900B-F53265603307}" destId="{9BF0F8ED-6C99-45E9-BF2F-CD953480BC8B}" srcOrd="0" destOrd="0" presId="urn:microsoft.com/office/officeart/2005/8/layout/cycle4"/>
    <dgm:cxn modelId="{1E72B1F9-AE5E-4041-AC78-C83212B17E11}" type="presOf" srcId="{347A52C2-737B-474F-B352-9D4186F669F6}" destId="{FA93EE2D-CD3D-454A-931A-72D9C1949863}" srcOrd="1" destOrd="2" presId="urn:microsoft.com/office/officeart/2005/8/layout/cycle4"/>
    <dgm:cxn modelId="{D794D058-9041-4FB8-BA80-B3E03EB7704B}" type="presOf" srcId="{3E8F1646-60F6-4ED7-A82B-0AA0D53E8843}" destId="{C4935257-B622-4070-9986-C7C476D0A7EE}" srcOrd="0" destOrd="0" presId="urn:microsoft.com/office/officeart/2005/8/layout/cycle4"/>
    <dgm:cxn modelId="{29120E9E-5425-4532-9AAE-1EB7BDB0130A}" type="presOf" srcId="{525084A4-4AAD-45E2-A2EB-903FB4E0652F}" destId="{8D0108C8-67CB-48CC-9A7D-BCBE883740F6}" srcOrd="1" destOrd="2" presId="urn:microsoft.com/office/officeart/2005/8/layout/cycle4"/>
    <dgm:cxn modelId="{CD149C3D-7CA1-4BAB-BF10-36A0332F70AC}" type="presOf" srcId="{28D692D6-AFEB-4EE1-8513-17BB546240D4}" destId="{491680A2-21E4-461E-AA84-BC2DC5D1465B}" srcOrd="0" destOrd="0" presId="urn:microsoft.com/office/officeart/2005/8/layout/cycle4"/>
    <dgm:cxn modelId="{6D6327E8-641D-46D0-A664-2758F30FD9A8}" srcId="{E419A467-09D6-4B25-96BB-A92FD3330A17}" destId="{28D692D6-AFEB-4EE1-8513-17BB546240D4}" srcOrd="2" destOrd="0" parTransId="{E92891DA-6C25-409F-89C3-31BBFD0CCED1}" sibTransId="{F2DCD198-AF00-4E85-9ECA-1555B85A8B2E}"/>
    <dgm:cxn modelId="{320C01AD-A82B-4948-9E5C-2614834DE4E2}" srcId="{E419A467-09D6-4B25-96BB-A92FD3330A17}" destId="{E0BE43E3-4548-4F62-9748-68E6D8DBCD0B}" srcOrd="0" destOrd="0" parTransId="{B3788319-BE17-4B52-B994-B0D84B9B7846}" sibTransId="{E485934F-BA9E-4E2E-8B5C-B6070F6E7A57}"/>
    <dgm:cxn modelId="{D83149B2-1A56-41BE-B8D6-84C736B85EEF}" srcId="{E419A467-09D6-4B25-96BB-A92FD3330A17}" destId="{3E8F1646-60F6-4ED7-A82B-0AA0D53E8843}" srcOrd="3" destOrd="0" parTransId="{F911E414-D196-4FD1-AC53-F25E0F2F64F0}" sibTransId="{55032B9E-24BE-483B-879D-0640339D3316}"/>
    <dgm:cxn modelId="{74335300-EECF-4037-B1D1-602C0406702E}" type="presOf" srcId="{525084A4-4AAD-45E2-A2EB-903FB4E0652F}" destId="{9BF0F8ED-6C99-45E9-BF2F-CD953480BC8B}" srcOrd="0" destOrd="2" presId="urn:microsoft.com/office/officeart/2005/8/layout/cycle4"/>
    <dgm:cxn modelId="{1DD0DB72-7DE5-46B7-9A31-B63B2850D19D}" type="presOf" srcId="{E6D7BA1E-EC72-4ABD-8A7B-B8D95C022E4F}" destId="{207BCD08-A74B-48C8-AEFF-23AC37018F76}" srcOrd="0" destOrd="0" presId="urn:microsoft.com/office/officeart/2005/8/layout/cycle4"/>
    <dgm:cxn modelId="{48678BF7-ACD2-4AC6-A034-AC37CE9E2547}" type="presOf" srcId="{A9C8F9A0-C1C3-4A3B-9657-99647A5B5164}" destId="{B4285EED-7DA8-4851-81B7-51BBD277C751}" srcOrd="0" destOrd="1" presId="urn:microsoft.com/office/officeart/2005/8/layout/cycle4"/>
    <dgm:cxn modelId="{ED59E8EB-2EB6-4967-921B-E6CE8AE042A6}" type="presOf" srcId="{737880DC-5F47-43AD-8708-5772798DE4A0}" destId="{B4718510-F75A-43C6-8F6F-421DA2848EBC}" srcOrd="1" destOrd="0" presId="urn:microsoft.com/office/officeart/2005/8/layout/cycle4"/>
    <dgm:cxn modelId="{F3C5BA84-5984-4A48-B239-853F1149E5FE}" type="presOf" srcId="{E6D7BA1E-EC72-4ABD-8A7B-B8D95C022E4F}" destId="{7D9F11D4-3707-4F47-B290-9152ED8E38CA}" srcOrd="1" destOrd="0" presId="urn:microsoft.com/office/officeart/2005/8/layout/cycle4"/>
    <dgm:cxn modelId="{104FE38E-1E95-4A31-9798-054F53CECB22}" type="presOf" srcId="{F3E4B91E-6CE3-440D-BD6E-FD365BCE171E}" destId="{A430C13D-A0B9-450D-A934-1A31462C92D1}" srcOrd="0" destOrd="0" presId="urn:microsoft.com/office/officeart/2005/8/layout/cycle4"/>
    <dgm:cxn modelId="{AF0EF182-C6A2-406A-A3D0-447802AAD46E}" type="presOf" srcId="{28197877-5E49-444E-A692-0A0D585ECAC5}" destId="{8D0108C8-67CB-48CC-9A7D-BCBE883740F6}" srcOrd="1" destOrd="1" presId="urn:microsoft.com/office/officeart/2005/8/layout/cycle4"/>
    <dgm:cxn modelId="{65D2BC83-A1E9-41A6-B2B3-37D36AA87864}" type="presOf" srcId="{E0BE43E3-4548-4F62-9748-68E6D8DBCD0B}" destId="{365171B3-879E-49F4-9626-7C670C270C50}" srcOrd="0" destOrd="0" presId="urn:microsoft.com/office/officeart/2005/8/layout/cycle4"/>
    <dgm:cxn modelId="{6BD436DF-A03E-4014-82DC-BE859740CAC2}" srcId="{E0BE43E3-4548-4F62-9748-68E6D8DBCD0B}" destId="{06C87B66-5AD8-497F-A70A-7F6FFF44633D}" srcOrd="1" destOrd="0" parTransId="{B60B30FF-266C-4C55-8A15-AAFEDDC74604}" sibTransId="{86241549-6FC7-46C2-9BFD-86F657D407AA}"/>
    <dgm:cxn modelId="{DBC929AA-FA87-4C8C-898B-8DBC4EF4BCC2}" srcId="{F6A22ABC-4AA5-4640-B5BE-C6FCA5C980CD}" destId="{E5C89215-F691-4367-900B-F53265603307}" srcOrd="0" destOrd="0" parTransId="{E79A0A96-CFCE-4461-B591-542EB6AEF717}" sibTransId="{663E9CB2-FE5E-47DF-9A34-87E1AEE26872}"/>
    <dgm:cxn modelId="{8DB0DF41-BED8-4E7B-96C7-24B61B1EB664}" srcId="{28D692D6-AFEB-4EE1-8513-17BB546240D4}" destId="{737880DC-5F47-43AD-8708-5772798DE4A0}" srcOrd="0" destOrd="0" parTransId="{9223D381-B31A-456F-89ED-D2A881E8ECA1}" sibTransId="{5B8F8674-B70F-41D9-B1C2-476731DFD22E}"/>
    <dgm:cxn modelId="{1E55F9DB-79BD-4785-A80A-8DA820A36239}" srcId="{3E8F1646-60F6-4ED7-A82B-0AA0D53E8843}" destId="{BAE22407-D1EB-404B-9DBC-3F2F583D0486}" srcOrd="1" destOrd="0" parTransId="{94551EEE-9E1A-48A5-A41A-F971EE1F7131}" sibTransId="{E5EEC0E0-14B4-4772-BBC5-FF688E29C181}"/>
    <dgm:cxn modelId="{4E56EEBA-8872-4F26-9EBC-52FD988BC0D6}" type="presOf" srcId="{28197877-5E49-444E-A692-0A0D585ECAC5}" destId="{9BF0F8ED-6C99-45E9-BF2F-CD953480BC8B}" srcOrd="0" destOrd="1" presId="urn:microsoft.com/office/officeart/2005/8/layout/cycle4"/>
    <dgm:cxn modelId="{515460FF-40BE-4ABB-9626-1AC53174EE72}" srcId="{3E8F1646-60F6-4ED7-A82B-0AA0D53E8843}" destId="{347A52C2-737B-474F-B352-9D4186F669F6}" srcOrd="2" destOrd="0" parTransId="{FF9EA747-7593-40B1-BB7E-2CE360586F3A}" sibTransId="{3E906FAF-D8D8-4A5F-9EE5-7E610F8FB542}"/>
    <dgm:cxn modelId="{B9CA5107-D586-4574-BE62-F3A13A32B2E5}" type="presOf" srcId="{BAE22407-D1EB-404B-9DBC-3F2F583D0486}" destId="{A430C13D-A0B9-450D-A934-1A31462C92D1}" srcOrd="0" destOrd="1" presId="urn:microsoft.com/office/officeart/2005/8/layout/cycle4"/>
    <dgm:cxn modelId="{039846EC-532D-4AE9-ADCB-A9AF67E73958}" srcId="{E419A467-09D6-4B25-96BB-A92FD3330A17}" destId="{F6A22ABC-4AA5-4640-B5BE-C6FCA5C980CD}" srcOrd="1" destOrd="0" parTransId="{3D2368DA-D617-4EFA-BCE2-B61971E0034E}" sibTransId="{8A38068C-8C36-4D34-A404-3CAFF96E0AA2}"/>
    <dgm:cxn modelId="{651AA29F-10AC-4CA5-B5EF-B61D11E3C193}" type="presOf" srcId="{F6A22ABC-4AA5-4640-B5BE-C6FCA5C980CD}" destId="{928C4E63-AE6E-4518-ABF0-E38B6ECF76F9}" srcOrd="0" destOrd="0" presId="urn:microsoft.com/office/officeart/2005/8/layout/cycle4"/>
    <dgm:cxn modelId="{824A4470-DFDC-48D8-A84D-AEAFEA6F9D79}" srcId="{E0BE43E3-4548-4F62-9748-68E6D8DBCD0B}" destId="{E6D7BA1E-EC72-4ABD-8A7B-B8D95C022E4F}" srcOrd="0" destOrd="0" parTransId="{5448423C-20C1-4644-9CE7-46EA6CAF106F}" sibTransId="{1FCE352A-896C-4F27-AA16-6BDBCAA3D6C0}"/>
    <dgm:cxn modelId="{B2FFE41C-3728-4A55-B8E2-D3B31FFD2056}" type="presOf" srcId="{A9C8F9A0-C1C3-4A3B-9657-99647A5B5164}" destId="{B4718510-F75A-43C6-8F6F-421DA2848EBC}" srcOrd="1" destOrd="1" presId="urn:microsoft.com/office/officeart/2005/8/layout/cycle4"/>
    <dgm:cxn modelId="{D8146B06-B72E-416F-96D6-FEC75D9BEA00}" type="presOf" srcId="{F3E4B91E-6CE3-440D-BD6E-FD365BCE171E}" destId="{FA93EE2D-CD3D-454A-931A-72D9C1949863}" srcOrd="1" destOrd="0" presId="urn:microsoft.com/office/officeart/2005/8/layout/cycle4"/>
    <dgm:cxn modelId="{C4501064-54D7-4927-8757-8C2E224249F7}" type="presOf" srcId="{347A52C2-737B-474F-B352-9D4186F669F6}" destId="{A430C13D-A0B9-450D-A934-1A31462C92D1}" srcOrd="0" destOrd="2" presId="urn:microsoft.com/office/officeart/2005/8/layout/cycle4"/>
    <dgm:cxn modelId="{7C5B69C8-18C1-4B9E-868B-1A5CF70DFD48}" type="presParOf" srcId="{43C7EF74-E5C3-48D7-A2B4-1277B675AAC9}" destId="{5B288EAE-736F-4A12-A6BD-4791C2BA1C3F}" srcOrd="0" destOrd="0" presId="urn:microsoft.com/office/officeart/2005/8/layout/cycle4"/>
    <dgm:cxn modelId="{8029E07B-08BC-448C-91EF-FAD48EDB17D6}" type="presParOf" srcId="{5B288EAE-736F-4A12-A6BD-4791C2BA1C3F}" destId="{2A167696-63ED-42A7-816F-011104ACAFDF}" srcOrd="0" destOrd="0" presId="urn:microsoft.com/office/officeart/2005/8/layout/cycle4"/>
    <dgm:cxn modelId="{E63503D1-267D-410A-91C3-ED42CC6F2311}" type="presParOf" srcId="{2A167696-63ED-42A7-816F-011104ACAFDF}" destId="{207BCD08-A74B-48C8-AEFF-23AC37018F76}" srcOrd="0" destOrd="0" presId="urn:microsoft.com/office/officeart/2005/8/layout/cycle4"/>
    <dgm:cxn modelId="{F39C0D0C-B8B6-40A7-9D8C-F98E5D3BEB66}" type="presParOf" srcId="{2A167696-63ED-42A7-816F-011104ACAFDF}" destId="{7D9F11D4-3707-4F47-B290-9152ED8E38CA}" srcOrd="1" destOrd="0" presId="urn:microsoft.com/office/officeart/2005/8/layout/cycle4"/>
    <dgm:cxn modelId="{BC9179DA-F9E4-47CD-A7C7-75276172E4F0}" type="presParOf" srcId="{5B288EAE-736F-4A12-A6BD-4791C2BA1C3F}" destId="{E7456C54-D8F4-4EC7-B20F-7E352E2847AC}" srcOrd="1" destOrd="0" presId="urn:microsoft.com/office/officeart/2005/8/layout/cycle4"/>
    <dgm:cxn modelId="{15722710-A84A-40CC-9871-C7F85CDBA374}" type="presParOf" srcId="{E7456C54-D8F4-4EC7-B20F-7E352E2847AC}" destId="{9BF0F8ED-6C99-45E9-BF2F-CD953480BC8B}" srcOrd="0" destOrd="0" presId="urn:microsoft.com/office/officeart/2005/8/layout/cycle4"/>
    <dgm:cxn modelId="{AFAB0897-CBD0-424B-8563-A12BD0E23EE2}" type="presParOf" srcId="{E7456C54-D8F4-4EC7-B20F-7E352E2847AC}" destId="{8D0108C8-67CB-48CC-9A7D-BCBE883740F6}" srcOrd="1" destOrd="0" presId="urn:microsoft.com/office/officeart/2005/8/layout/cycle4"/>
    <dgm:cxn modelId="{B7EA34F7-03B5-48E8-9C9D-55663881AC32}" type="presParOf" srcId="{5B288EAE-736F-4A12-A6BD-4791C2BA1C3F}" destId="{5D1FE7CC-A2F1-4F98-BC8A-A2519275FDA5}" srcOrd="2" destOrd="0" presId="urn:microsoft.com/office/officeart/2005/8/layout/cycle4"/>
    <dgm:cxn modelId="{CB927C95-E6BA-450E-B2D2-4B6E8D1D627D}" type="presParOf" srcId="{5D1FE7CC-A2F1-4F98-BC8A-A2519275FDA5}" destId="{B4285EED-7DA8-4851-81B7-51BBD277C751}" srcOrd="0" destOrd="0" presId="urn:microsoft.com/office/officeart/2005/8/layout/cycle4"/>
    <dgm:cxn modelId="{E5585E86-14EB-42E9-8F16-3E749B0DDFAD}" type="presParOf" srcId="{5D1FE7CC-A2F1-4F98-BC8A-A2519275FDA5}" destId="{B4718510-F75A-43C6-8F6F-421DA2848EBC}" srcOrd="1" destOrd="0" presId="urn:microsoft.com/office/officeart/2005/8/layout/cycle4"/>
    <dgm:cxn modelId="{9C3D0A57-2C63-4D51-8FF5-6ABB53A88F05}" type="presParOf" srcId="{5B288EAE-736F-4A12-A6BD-4791C2BA1C3F}" destId="{F79DF8DE-B0E4-45A2-9D5B-9AE6DDC5B9FA}" srcOrd="3" destOrd="0" presId="urn:microsoft.com/office/officeart/2005/8/layout/cycle4"/>
    <dgm:cxn modelId="{50D7FFAA-E056-4F8D-822B-35229C5D046A}" type="presParOf" srcId="{F79DF8DE-B0E4-45A2-9D5B-9AE6DDC5B9FA}" destId="{A430C13D-A0B9-450D-A934-1A31462C92D1}" srcOrd="0" destOrd="0" presId="urn:microsoft.com/office/officeart/2005/8/layout/cycle4"/>
    <dgm:cxn modelId="{7D1C2324-3A97-411E-BBEC-7369E230AC01}" type="presParOf" srcId="{F79DF8DE-B0E4-45A2-9D5B-9AE6DDC5B9FA}" destId="{FA93EE2D-CD3D-454A-931A-72D9C1949863}" srcOrd="1" destOrd="0" presId="urn:microsoft.com/office/officeart/2005/8/layout/cycle4"/>
    <dgm:cxn modelId="{F91C0AA4-68DA-40BC-8819-674752987C4C}" type="presParOf" srcId="{5B288EAE-736F-4A12-A6BD-4791C2BA1C3F}" destId="{6CCA24FB-2552-44F3-873E-2D540951C365}" srcOrd="4" destOrd="0" presId="urn:microsoft.com/office/officeart/2005/8/layout/cycle4"/>
    <dgm:cxn modelId="{FE7DD77D-CF04-4859-BD7A-C1CBD5C783EC}" type="presParOf" srcId="{43C7EF74-E5C3-48D7-A2B4-1277B675AAC9}" destId="{30F417A0-2BD1-4A35-BD3F-DEAE96B8B193}" srcOrd="1" destOrd="0" presId="urn:microsoft.com/office/officeart/2005/8/layout/cycle4"/>
    <dgm:cxn modelId="{0BE9F0AC-5F08-446F-910D-8C3EB76CEC59}" type="presParOf" srcId="{30F417A0-2BD1-4A35-BD3F-DEAE96B8B193}" destId="{365171B3-879E-49F4-9626-7C670C270C50}" srcOrd="0" destOrd="0" presId="urn:microsoft.com/office/officeart/2005/8/layout/cycle4"/>
    <dgm:cxn modelId="{C9F73D84-36FB-4788-B439-79583583DFC7}" type="presParOf" srcId="{30F417A0-2BD1-4A35-BD3F-DEAE96B8B193}" destId="{928C4E63-AE6E-4518-ABF0-E38B6ECF76F9}" srcOrd="1" destOrd="0" presId="urn:microsoft.com/office/officeart/2005/8/layout/cycle4"/>
    <dgm:cxn modelId="{222AB412-CCF1-47DA-BE64-A816C9E5528D}" type="presParOf" srcId="{30F417A0-2BD1-4A35-BD3F-DEAE96B8B193}" destId="{491680A2-21E4-461E-AA84-BC2DC5D1465B}" srcOrd="2" destOrd="0" presId="urn:microsoft.com/office/officeart/2005/8/layout/cycle4"/>
    <dgm:cxn modelId="{3A20D4C8-FEBF-4529-95D7-2E3E6C8772DF}" type="presParOf" srcId="{30F417A0-2BD1-4A35-BD3F-DEAE96B8B193}" destId="{C4935257-B622-4070-9986-C7C476D0A7EE}" srcOrd="3" destOrd="0" presId="urn:microsoft.com/office/officeart/2005/8/layout/cycle4"/>
    <dgm:cxn modelId="{3907E6E5-8D4C-40BC-8ED9-10CA26B836E7}" type="presParOf" srcId="{30F417A0-2BD1-4A35-BD3F-DEAE96B8B193}" destId="{EB46AB9B-F9CC-4CB5-99F1-0C4327F655AC}" srcOrd="4" destOrd="0" presId="urn:microsoft.com/office/officeart/2005/8/layout/cycle4"/>
    <dgm:cxn modelId="{C164E138-0F74-4B28-AD08-197A152C18C1}" type="presParOf" srcId="{43C7EF74-E5C3-48D7-A2B4-1277B675AAC9}" destId="{057F6713-2A53-404A-AD75-9E1E654AA934}" srcOrd="2" destOrd="0" presId="urn:microsoft.com/office/officeart/2005/8/layout/cycle4"/>
    <dgm:cxn modelId="{C2DB0E92-EF35-4E8C-87B8-6CEB87BC3810}" type="presParOf" srcId="{43C7EF74-E5C3-48D7-A2B4-1277B675AAC9}" destId="{5D06A2CD-D81F-4788-9B5B-CF6B150D3AB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57534B-5EE0-4CAB-9DA9-E0C204E2EA44}" type="doc">
      <dgm:prSet loTypeId="urn:microsoft.com/office/officeart/2005/8/layout/chevron2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FA75D6-AED6-4277-AEB1-3E92FDB99E5E}">
      <dgm:prSet phldrT="[Text]"/>
      <dgm:spPr>
        <a:xfrm rot="5400000">
          <a:off x="-326231" y="326692"/>
          <a:ext cx="2174874" cy="1522412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Decision 37</a:t>
          </a:r>
        </a:p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(2011)</a:t>
          </a:r>
        </a:p>
      </dgm:t>
    </dgm:pt>
    <dgm:pt modelId="{0407B07E-AE70-49B8-8D92-10B9BB8FA00E}" type="parTrans" cxnId="{88FE1336-46E9-45D0-B02A-728782FFDDB0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0BBCEE0C-0EC3-4762-A924-CFEE9EDCA768}" type="sibTrans" cxnId="{88FE1336-46E9-45D0-B02A-728782FFDDB0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B1E492E-CF45-4F62-8853-777D096E2EC0}">
      <dgm:prSet phldrT="[Text]" custT="1"/>
      <dgm:spPr>
        <a:xfrm rot="5400000">
          <a:off x="4207271" y="-2684398"/>
          <a:ext cx="1413668" cy="6783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FIT: 7.8 </a:t>
          </a:r>
          <a:r>
            <a:rPr lang="en-US" sz="1600" b="0" baseline="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USct</a:t>
          </a:r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/ kWh</a:t>
          </a:r>
        </a:p>
      </dgm:t>
    </dgm:pt>
    <dgm:pt modelId="{4C44BF67-0D4A-471F-97C7-31D3699B4D8A}" type="parTrans" cxnId="{3413A30D-3750-4BF2-B677-3D48AA1DFF1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829CEDD4-72A5-45BC-A7CB-B689901F064E}" type="sibTrans" cxnId="{3413A30D-3750-4BF2-B677-3D48AA1DFF15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C49AE825-5F74-4D93-98D8-AEEA196FD603}">
      <dgm:prSet phldrT="[Text]" custT="1"/>
      <dgm:spPr>
        <a:xfrm rot="5400000">
          <a:off x="4207271" y="-2684398"/>
          <a:ext cx="1413668" cy="6783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6 projects </a:t>
          </a:r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  <a:sym typeface="Symbol"/>
            </a:rPr>
            <a:t> 200 MW</a:t>
          </a:r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 in operation </a:t>
          </a:r>
          <a:r>
            <a:rPr lang="en-US" sz="1600" b="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by Mid </a:t>
          </a:r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2018</a:t>
          </a:r>
        </a:p>
      </dgm:t>
    </dgm:pt>
    <dgm:pt modelId="{4A579D37-47CA-4DB4-A933-BAA9B94FF4D2}" type="parTrans" cxnId="{A26D5489-67F2-4051-A439-650CA471B929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93C6705D-29AF-468D-A64E-5CC5B2062E47}" type="sibTrans" cxnId="{A26D5489-67F2-4051-A439-650CA471B929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B481E4D3-FB31-4D2F-B5A8-4DC3107F0F4C}">
      <dgm:prSet phldrT="[Text]"/>
      <dgm:spPr>
        <a:xfrm rot="5400000">
          <a:off x="-326231" y="2214895"/>
          <a:ext cx="2174874" cy="1522412"/>
        </a:xfr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Decision 39</a:t>
          </a:r>
        </a:p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(2018)</a:t>
          </a:r>
        </a:p>
      </dgm:t>
    </dgm:pt>
    <dgm:pt modelId="{08A7C702-735F-4B77-BD00-8EC816FCBEFA}" type="parTrans" cxnId="{08167D87-EA90-432D-9078-633CACC6F8E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1E851BBD-6802-4EB6-9E03-B585DB497795}" type="sibTrans" cxnId="{08167D87-EA90-432D-9078-633CACC6F8E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B3F6390D-FB35-4B4E-8A0F-6151666FB053}">
      <dgm:prSet phldrT="[Text]" custT="1"/>
      <dgm:spPr>
        <a:xfrm rot="5400000">
          <a:off x="4207271" y="-796195"/>
          <a:ext cx="1413668" cy="6783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FIT for onshore projects: 8.5 </a:t>
          </a:r>
          <a:r>
            <a:rPr lang="en-US" sz="1600" b="0" baseline="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USct</a:t>
          </a:r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/kWh</a:t>
          </a:r>
        </a:p>
      </dgm:t>
    </dgm:pt>
    <dgm:pt modelId="{DB35E5F8-6880-4FBD-B0E9-0A65D1EEC313}" type="parTrans" cxnId="{C3F6D729-C407-4BAD-91A4-EC062BFB51EF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8C988D0A-DD1C-4171-AC2B-663ADFD4BDA6}" type="sibTrans" cxnId="{C3F6D729-C407-4BAD-91A4-EC062BFB51EF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7C5B0464-17EF-4563-8074-A49037E36438}">
      <dgm:prSet phldrT="[Text]" custT="1"/>
      <dgm:spPr>
        <a:xfrm rot="5400000">
          <a:off x="4207271" y="-796195"/>
          <a:ext cx="1413668" cy="6783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FIT for nearshore projects: 9.8 </a:t>
          </a:r>
          <a:r>
            <a:rPr lang="en-US" sz="1600" b="0" baseline="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USct</a:t>
          </a:r>
          <a:r>
            <a:rPr lang="en-US" sz="1600" b="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/kWh</a:t>
          </a:r>
        </a:p>
      </dgm:t>
    </dgm:pt>
    <dgm:pt modelId="{EFADE8D1-547B-4CA5-B8A9-91E9AD8046EE}" type="parTrans" cxnId="{58DC06A6-67ED-4603-9DAF-465951CEB2B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0EEAB9D-070F-4D6D-A549-CB54B72C2A7E}" type="sibTrans" cxnId="{58DC06A6-67ED-4603-9DAF-465951CEB2B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D3842B1F-0115-4E5A-8ACB-A6DE39353C98}" type="pres">
      <dgm:prSet presAssocID="{8F57534B-5EE0-4CAB-9DA9-E0C204E2EA4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E17337-1CB8-47F8-A7DB-5D63D5448776}" type="pres">
      <dgm:prSet presAssocID="{B1FA75D6-AED6-4277-AEB1-3E92FDB99E5E}" presName="composite" presStyleCnt="0"/>
      <dgm:spPr/>
    </dgm:pt>
    <dgm:pt modelId="{4036BE14-409A-41FA-B6CA-1EBA29B1AA97}" type="pres">
      <dgm:prSet presAssocID="{B1FA75D6-AED6-4277-AEB1-3E92FDB99E5E}" presName="parentText" presStyleLbl="alignNode1" presStyleIdx="0" presStyleCnt="2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360F3CC3-F9A0-4541-8B36-253522E751DB}" type="pres">
      <dgm:prSet presAssocID="{B1FA75D6-AED6-4277-AEB1-3E92FDB99E5E}" presName="descendantText" presStyleLbl="alignAcc1" presStyleIdx="0" presStyleCnt="2" custScaleY="100000" custLinFactNeighborX="-287" custLinFactNeighborY="-1917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259F622F-25D8-4872-AC26-BCBBA1142FC9}" type="pres">
      <dgm:prSet presAssocID="{0BBCEE0C-0EC3-4762-A924-CFEE9EDCA768}" presName="sp" presStyleCnt="0"/>
      <dgm:spPr/>
    </dgm:pt>
    <dgm:pt modelId="{0A16939D-8A77-4714-8CDC-14C1B251E341}" type="pres">
      <dgm:prSet presAssocID="{B481E4D3-FB31-4D2F-B5A8-4DC3107F0F4C}" presName="composite" presStyleCnt="0"/>
      <dgm:spPr/>
    </dgm:pt>
    <dgm:pt modelId="{E1AA165D-61ED-4A49-AC14-B662BD77F0C8}" type="pres">
      <dgm:prSet presAssocID="{B481E4D3-FB31-4D2F-B5A8-4DC3107F0F4C}" presName="parentText" presStyleLbl="alignNode1" presStyleIdx="1" presStyleCnt="2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DCFEB8C9-50E5-4D68-8B04-A0E46F68DD8D}" type="pres">
      <dgm:prSet presAssocID="{B481E4D3-FB31-4D2F-B5A8-4DC3107F0F4C}" presName="descendantText" presStyleLbl="alignAcc1" presStyleIdx="1" presStyleCnt="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</dgm:ptLst>
  <dgm:cxnLst>
    <dgm:cxn modelId="{58DC06A6-67ED-4603-9DAF-465951CEB2B7}" srcId="{B481E4D3-FB31-4D2F-B5A8-4DC3107F0F4C}" destId="{7C5B0464-17EF-4563-8074-A49037E36438}" srcOrd="1" destOrd="0" parTransId="{EFADE8D1-547B-4CA5-B8A9-91E9AD8046EE}" sibTransId="{50EEAB9D-070F-4D6D-A549-CB54B72C2A7E}"/>
    <dgm:cxn modelId="{88FE1336-46E9-45D0-B02A-728782FFDDB0}" srcId="{8F57534B-5EE0-4CAB-9DA9-E0C204E2EA44}" destId="{B1FA75D6-AED6-4277-AEB1-3E92FDB99E5E}" srcOrd="0" destOrd="0" parTransId="{0407B07E-AE70-49B8-8D92-10B9BB8FA00E}" sibTransId="{0BBCEE0C-0EC3-4762-A924-CFEE9EDCA768}"/>
    <dgm:cxn modelId="{D2CEBBD1-CAB3-47F5-91F5-068809847F4A}" type="presOf" srcId="{5B1E492E-CF45-4F62-8853-777D096E2EC0}" destId="{360F3CC3-F9A0-4541-8B36-253522E751DB}" srcOrd="0" destOrd="0" presId="urn:microsoft.com/office/officeart/2005/8/layout/chevron2"/>
    <dgm:cxn modelId="{B77F162D-7623-4E22-BDE3-17D285CF1FC3}" type="presOf" srcId="{B481E4D3-FB31-4D2F-B5A8-4DC3107F0F4C}" destId="{E1AA165D-61ED-4A49-AC14-B662BD77F0C8}" srcOrd="0" destOrd="0" presId="urn:microsoft.com/office/officeart/2005/8/layout/chevron2"/>
    <dgm:cxn modelId="{A964DF99-DFAC-4F6A-B6CD-B75AB6D0DC85}" type="presOf" srcId="{8F57534B-5EE0-4CAB-9DA9-E0C204E2EA44}" destId="{D3842B1F-0115-4E5A-8ACB-A6DE39353C98}" srcOrd="0" destOrd="0" presId="urn:microsoft.com/office/officeart/2005/8/layout/chevron2"/>
    <dgm:cxn modelId="{3413A30D-3750-4BF2-B677-3D48AA1DFF15}" srcId="{B1FA75D6-AED6-4277-AEB1-3E92FDB99E5E}" destId="{5B1E492E-CF45-4F62-8853-777D096E2EC0}" srcOrd="0" destOrd="0" parTransId="{4C44BF67-0D4A-471F-97C7-31D3699B4D8A}" sibTransId="{829CEDD4-72A5-45BC-A7CB-B689901F064E}"/>
    <dgm:cxn modelId="{10726A84-3C8A-4A43-9F3F-D83B9EBD786B}" type="presOf" srcId="{B1FA75D6-AED6-4277-AEB1-3E92FDB99E5E}" destId="{4036BE14-409A-41FA-B6CA-1EBA29B1AA97}" srcOrd="0" destOrd="0" presId="urn:microsoft.com/office/officeart/2005/8/layout/chevron2"/>
    <dgm:cxn modelId="{08167D87-EA90-432D-9078-633CACC6F8ED}" srcId="{8F57534B-5EE0-4CAB-9DA9-E0C204E2EA44}" destId="{B481E4D3-FB31-4D2F-B5A8-4DC3107F0F4C}" srcOrd="1" destOrd="0" parTransId="{08A7C702-735F-4B77-BD00-8EC816FCBEFA}" sibTransId="{1E851BBD-6802-4EB6-9E03-B585DB497795}"/>
    <dgm:cxn modelId="{C3492E5B-4EC3-496E-B1AD-F64878E3BEF0}" type="presOf" srcId="{B3F6390D-FB35-4B4E-8A0F-6151666FB053}" destId="{DCFEB8C9-50E5-4D68-8B04-A0E46F68DD8D}" srcOrd="0" destOrd="0" presId="urn:microsoft.com/office/officeart/2005/8/layout/chevron2"/>
    <dgm:cxn modelId="{CBFA115E-D331-4D46-96C1-D8ED74687B0E}" type="presOf" srcId="{C49AE825-5F74-4D93-98D8-AEEA196FD603}" destId="{360F3CC3-F9A0-4541-8B36-253522E751DB}" srcOrd="0" destOrd="1" presId="urn:microsoft.com/office/officeart/2005/8/layout/chevron2"/>
    <dgm:cxn modelId="{067AC445-337A-4A89-B473-13B0DEE868D7}" type="presOf" srcId="{7C5B0464-17EF-4563-8074-A49037E36438}" destId="{DCFEB8C9-50E5-4D68-8B04-A0E46F68DD8D}" srcOrd="0" destOrd="1" presId="urn:microsoft.com/office/officeart/2005/8/layout/chevron2"/>
    <dgm:cxn modelId="{C3F6D729-C407-4BAD-91A4-EC062BFB51EF}" srcId="{B481E4D3-FB31-4D2F-B5A8-4DC3107F0F4C}" destId="{B3F6390D-FB35-4B4E-8A0F-6151666FB053}" srcOrd="0" destOrd="0" parTransId="{DB35E5F8-6880-4FBD-B0E9-0A65D1EEC313}" sibTransId="{8C988D0A-DD1C-4171-AC2B-663ADFD4BDA6}"/>
    <dgm:cxn modelId="{A26D5489-67F2-4051-A439-650CA471B929}" srcId="{B1FA75D6-AED6-4277-AEB1-3E92FDB99E5E}" destId="{C49AE825-5F74-4D93-98D8-AEEA196FD603}" srcOrd="1" destOrd="0" parTransId="{4A579D37-47CA-4DB4-A933-BAA9B94FF4D2}" sibTransId="{93C6705D-29AF-468D-A64E-5CC5B2062E47}"/>
    <dgm:cxn modelId="{AF67A0BD-9591-4DDE-82A4-C18B0F555D36}" type="presParOf" srcId="{D3842B1F-0115-4E5A-8ACB-A6DE39353C98}" destId="{DBE17337-1CB8-47F8-A7DB-5D63D5448776}" srcOrd="0" destOrd="0" presId="urn:microsoft.com/office/officeart/2005/8/layout/chevron2"/>
    <dgm:cxn modelId="{A629D75A-F44B-4267-AF6B-C100BE1CFDB1}" type="presParOf" srcId="{DBE17337-1CB8-47F8-A7DB-5D63D5448776}" destId="{4036BE14-409A-41FA-B6CA-1EBA29B1AA97}" srcOrd="0" destOrd="0" presId="urn:microsoft.com/office/officeart/2005/8/layout/chevron2"/>
    <dgm:cxn modelId="{6BF237A0-1724-4B03-8ADB-EA7A264C905B}" type="presParOf" srcId="{DBE17337-1CB8-47F8-A7DB-5D63D5448776}" destId="{360F3CC3-F9A0-4541-8B36-253522E751DB}" srcOrd="1" destOrd="0" presId="urn:microsoft.com/office/officeart/2005/8/layout/chevron2"/>
    <dgm:cxn modelId="{9C1F9750-A9E8-462A-A0F3-E897E6ADE054}" type="presParOf" srcId="{D3842B1F-0115-4E5A-8ACB-A6DE39353C98}" destId="{259F622F-25D8-4872-AC26-BCBBA1142FC9}" srcOrd="1" destOrd="0" presId="urn:microsoft.com/office/officeart/2005/8/layout/chevron2"/>
    <dgm:cxn modelId="{B9DA32D3-4131-4E2C-AE3D-321EFC6C7A2B}" type="presParOf" srcId="{D3842B1F-0115-4E5A-8ACB-A6DE39353C98}" destId="{0A16939D-8A77-4714-8CDC-14C1B251E341}" srcOrd="2" destOrd="0" presId="urn:microsoft.com/office/officeart/2005/8/layout/chevron2"/>
    <dgm:cxn modelId="{53E4ACD2-D4B3-4EDB-86AE-18A666F836AA}" type="presParOf" srcId="{0A16939D-8A77-4714-8CDC-14C1B251E341}" destId="{E1AA165D-61ED-4A49-AC14-B662BD77F0C8}" srcOrd="0" destOrd="0" presId="urn:microsoft.com/office/officeart/2005/8/layout/chevron2"/>
    <dgm:cxn modelId="{EBCD9DCA-F8AD-4042-B173-1B27E173D7FB}" type="presParOf" srcId="{0A16939D-8A77-4714-8CDC-14C1B251E341}" destId="{DCFEB8C9-50E5-4D68-8B04-A0E46F68DD8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314B0C-3B4E-4032-8424-11ADF13A02C1}" type="doc">
      <dgm:prSet loTypeId="urn:microsoft.com/office/officeart/2005/8/layout/chevron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98E890-B4C4-4AAE-952F-DB49126E4812}">
      <dgm:prSet phldrT="[Text]"/>
      <dgm:spPr>
        <a:xfrm rot="5400000">
          <a:off x="-222646" y="223826"/>
          <a:ext cx="1484312" cy="1039018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Performance data</a:t>
          </a:r>
        </a:p>
      </dgm:t>
    </dgm:pt>
    <dgm:pt modelId="{AD803E2A-9034-469E-B01C-3577058FDCA0}" type="parTrans" cxnId="{25C31A52-5F03-4E8F-8E86-E199028B161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638CED4-CA88-44B2-8510-A4B874942FD4}" type="sibTrans" cxnId="{25C31A52-5F03-4E8F-8E86-E199028B161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FEC5E42B-C1ED-4B49-8E6C-7E9D193EEE6D}">
      <dgm:prSet phldrT="[Text]" custT="1"/>
      <dgm:spPr>
        <a:xfrm rot="5400000">
          <a:off x="3085107" y="-2044909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171450" marR="0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-"/>
            <a:tabLst/>
          </a:pPr>
          <a:r>
            <a:rPr lang="en-US" sz="1000" kern="1200" dirty="0" err="1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Tuy</a:t>
          </a: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</a:t>
          </a:r>
          <a:r>
            <a:rPr lang="en-US" sz="1000" kern="1200" dirty="0" err="1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Phong</a:t>
          </a: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REVN (30MW)</a:t>
          </a:r>
        </a:p>
      </dgm:t>
    </dgm:pt>
    <dgm:pt modelId="{FC0D1B42-BC56-4D37-BA6F-4F6C4636CC67}" type="parTrans" cxnId="{28D0A230-CA4B-401E-BBF6-7959F1CB64EC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2C623873-F3BE-4D0E-9D6B-618F4ED810B5}" type="sibTrans" cxnId="{28D0A230-CA4B-401E-BBF6-7959F1CB64EC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47EF07D-E8C2-4483-ACAA-5DB5551E4A6F}">
      <dgm:prSet phldrT="[Text]"/>
      <dgm:spPr>
        <a:xfrm rot="5400000">
          <a:off x="-222646" y="1512490"/>
          <a:ext cx="1484312" cy="1039018"/>
        </a:xfr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LCOE assessment</a:t>
          </a:r>
        </a:p>
      </dgm:t>
    </dgm:pt>
    <dgm:pt modelId="{D7252018-72FA-4A6B-8536-3D62522723C0}" type="parTrans" cxnId="{0733C584-DC6E-4EE0-96B9-A506B9D861B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07273D6D-0EB8-4F38-852A-BFF2E5F6C1BD}" type="sibTrans" cxnId="{0733C584-DC6E-4EE0-96B9-A506B9D861B7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2C3FBBB-F009-4E3B-8653-CA4E25B0FA2B}">
      <dgm:prSet phldrT="[Text]" custT="1"/>
      <dgm:spPr>
        <a:xfrm rot="5400000">
          <a:off x="3085107" y="-756245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0" marR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   Financial parameters:</a:t>
          </a:r>
        </a:p>
      </dgm:t>
    </dgm:pt>
    <dgm:pt modelId="{A956B114-ECD3-4DAA-A7B6-DEE28D6DCA2E}" type="parTrans" cxnId="{18FF1087-284A-4D69-B1B0-FC2B90D1089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977B0B0F-497C-4A44-9140-FC8EF6FA8288}" type="sibTrans" cxnId="{18FF1087-284A-4D69-B1B0-FC2B90D1089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6EECFDC0-AF39-4FB9-A118-EC9A7B772CA3}">
      <dgm:prSet phldrT="[Text]"/>
      <dgm:spPr>
        <a:xfrm rot="5400000">
          <a:off x="-222646" y="2801154"/>
          <a:ext cx="1484312" cy="1039018"/>
        </a:xfr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hueOff val="4681519"/>
              <a:satOff val="-5839"/>
              <a:lumOff val="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Proposed revised </a:t>
          </a:r>
          <a:r>
            <a:rPr lang="en-US" dirty="0" err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FiT</a:t>
          </a:r>
          <a:endParaRPr lang="en-US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80800DA8-A86D-4F24-BD3A-F7E6BAE4116A}" type="parTrans" cxnId="{8D2D8737-40EF-4771-9B10-78E587E8CAB1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DC4F3C9B-2395-45D7-BFCD-5D58BC1D916B}" type="sibTrans" cxnId="{8D2D8737-40EF-4771-9B10-78E587E8CAB1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258BD0C6-5259-43BD-B802-66E52CC4CE51}">
      <dgm:prSet phldrT="[Text]" custT="1"/>
      <dgm:spPr>
        <a:xfrm rot="5400000">
          <a:off x="3085107" y="532418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4681519"/>
              <a:satOff val="-5839"/>
              <a:lumOff val="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 sz="1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9252291D-BE5D-4B21-8D67-D23C6D2C1121}" type="parTrans" cxnId="{55FEC6DE-55FA-40DB-A280-42AB39C319C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5F220BB4-B70C-42FE-B884-2C61234EA3EC}" type="sibTrans" cxnId="{55FEC6DE-55FA-40DB-A280-42AB39C319C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DFF63ED4-15B8-48EC-85A3-3DA4F7831349}">
      <dgm:prSet phldrT="[Text]" custT="1"/>
      <dgm:spPr>
        <a:xfrm rot="5400000">
          <a:off x="3085107" y="532418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4681519"/>
              <a:satOff val="-5839"/>
              <a:lumOff val="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 sz="1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mbria" panose="02040503050406030204" pitchFamily="18" charset="0"/>
            <a:ea typeface="+mn-ea"/>
            <a:cs typeface="+mn-cs"/>
          </a:endParaRPr>
        </a:p>
      </dgm:t>
    </dgm:pt>
    <dgm:pt modelId="{3C09D05C-37F9-43CA-A96F-E51B42899641}" type="parTrans" cxnId="{CBC70EF4-D7DC-4AF2-99EB-0AD835E2238F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B1751336-FD2C-4E4A-B073-0D96F6015307}" type="sibTrans" cxnId="{CBC70EF4-D7DC-4AF2-99EB-0AD835E2238F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EF6092FE-DF5A-4242-8654-2FDA82D6C4F3}">
      <dgm:prSet phldrT="[Text]" custT="1"/>
      <dgm:spPr>
        <a:xfrm rot="5400000">
          <a:off x="3085107" y="-2044909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171450" marR="0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-"/>
            <a:tabLst/>
          </a:pPr>
          <a:r>
            <a:rPr lang="en-US" sz="1000" kern="1200" dirty="0" err="1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Phu</a:t>
          </a: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Lac (24 MW)</a:t>
          </a:r>
        </a:p>
      </dgm:t>
    </dgm:pt>
    <dgm:pt modelId="{FEEFC010-6CE5-4ECB-AF36-EBE2B209033B}" type="parTrans" cxnId="{DC3644A2-3B8E-42F1-924F-AE9D1EBE459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1424F54D-42B4-4B12-90F4-061853E40E39}" type="sibTrans" cxnId="{DC3644A2-3B8E-42F1-924F-AE9D1EBE459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8445E931-7058-489A-B895-9E5383C6FB46}">
      <dgm:prSet phldrT="[Text]" custT="1"/>
      <dgm:spPr>
        <a:xfrm rot="5400000">
          <a:off x="3085107" y="-2044909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171450" marR="0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-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Cong Ly (99.2 MW)</a:t>
          </a:r>
        </a:p>
      </dgm:t>
    </dgm:pt>
    <dgm:pt modelId="{9897BB19-A3BF-4ED0-A305-677EABA6961B}" type="parTrans" cxnId="{6BBD65F8-3828-46B2-BB69-17A8DA4969A1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16526829-99A6-49D2-8862-A32205AC05CD}" type="sibTrans" cxnId="{6BBD65F8-3828-46B2-BB69-17A8DA4969A1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45E344A6-22A4-4008-97BF-D1A5C19D4856}">
      <dgm:prSet phldrT="[Text]" custT="1"/>
      <dgm:spPr>
        <a:xfrm rot="5400000">
          <a:off x="3085107" y="-756245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171450" marR="0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-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Investment cost</a:t>
          </a:r>
        </a:p>
      </dgm:t>
    </dgm:pt>
    <dgm:pt modelId="{CD0082BC-9332-4BC9-B3B6-EF23C48143F8}" type="parTrans" cxnId="{6AFCC6CA-E5C8-47F0-92B5-54A7B0343D41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8D2E5370-7D73-4248-AB98-F2576454A29D}" type="sibTrans" cxnId="{6AFCC6CA-E5C8-47F0-92B5-54A7B0343D41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FA49A62E-F498-4E63-B243-7BA159546938}">
      <dgm:prSet phldrT="[Text]" custT="1"/>
      <dgm:spPr>
        <a:xfrm rot="5400000">
          <a:off x="3085107" y="-756245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171450" marR="0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-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O&amp;M costs</a:t>
          </a:r>
        </a:p>
      </dgm:t>
    </dgm:pt>
    <dgm:pt modelId="{6C71530B-5A36-476C-B069-E4959C94D3C6}" type="parTrans" cxnId="{E7B2E285-9A03-45A6-8492-3D29C0E685D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B05682DC-8E17-4626-B3E7-762B35E2FB72}" type="sibTrans" cxnId="{E7B2E285-9A03-45A6-8492-3D29C0E685DD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774C8588-616B-4424-97A8-25CE550C7A0B}">
      <dgm:prSet phldrT="[Text]" custT="1"/>
      <dgm:spPr>
        <a:xfrm rot="5400000">
          <a:off x="3085107" y="-756245"/>
          <a:ext cx="964803" cy="505698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171450" marR="0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-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Energy production</a:t>
          </a:r>
        </a:p>
      </dgm:t>
    </dgm:pt>
    <dgm:pt modelId="{19412204-8ABD-41CF-8DBE-3D5825EE45BD}" type="parTrans" cxnId="{BD17AACD-E6E1-41EF-96BA-1E9A3359050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AAC73A5E-02E6-4AFC-B13C-B4F4C1B30D0C}" type="sibTrans" cxnId="{BD17AACD-E6E1-41EF-96BA-1E9A33590502}">
      <dgm:prSet/>
      <dgm:spPr/>
      <dgm:t>
        <a:bodyPr/>
        <a:lstStyle/>
        <a:p>
          <a:endParaRPr lang="en-US">
            <a:latin typeface="Cambria" panose="02040503050406030204" pitchFamily="18" charset="0"/>
          </a:endParaRPr>
        </a:p>
      </dgm:t>
    </dgm:pt>
    <dgm:pt modelId="{87FC00E8-E53A-437D-9FCC-F6597187F8F2}" type="pres">
      <dgm:prSet presAssocID="{32314B0C-3B4E-4032-8424-11ADF13A02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00D78D-F55E-45C6-BB39-AB4631E1B385}" type="pres">
      <dgm:prSet presAssocID="{4798E890-B4C4-4AAE-952F-DB49126E4812}" presName="composite" presStyleCnt="0"/>
      <dgm:spPr/>
    </dgm:pt>
    <dgm:pt modelId="{FC2E1C88-0277-4AA3-9D5B-60FD404AAE48}" type="pres">
      <dgm:prSet presAssocID="{4798E890-B4C4-4AAE-952F-DB49126E4812}" presName="parentText" presStyleLbl="alignNode1" presStyleIdx="0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A48746AA-BA5C-42E2-AEF9-7229B488F304}" type="pres">
      <dgm:prSet presAssocID="{4798E890-B4C4-4AAE-952F-DB49126E4812}" presName="descendantText" presStyleLbl="alignAcc1" presStyleIdx="0" presStyleCnt="3" custLinFactNeighborX="15434" custLinFactNeighborY="204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77872DF9-A7D6-4CDB-AD16-9CEC15D1DC35}" type="pres">
      <dgm:prSet presAssocID="{E638CED4-CA88-44B2-8510-A4B874942FD4}" presName="sp" presStyleCnt="0"/>
      <dgm:spPr/>
    </dgm:pt>
    <dgm:pt modelId="{7A224232-9860-4796-8B9C-565EBEC0093F}" type="pres">
      <dgm:prSet presAssocID="{E47EF07D-E8C2-4483-ACAA-5DB5551E4A6F}" presName="composite" presStyleCnt="0"/>
      <dgm:spPr/>
    </dgm:pt>
    <dgm:pt modelId="{0D2D9366-35F2-45B8-A4F7-23CB29195D20}" type="pres">
      <dgm:prSet presAssocID="{E47EF07D-E8C2-4483-ACAA-5DB5551E4A6F}" presName="parentText" presStyleLbl="alignNode1" presStyleIdx="1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4B07F747-5F53-4890-83CF-2BD0B2F23ED2}" type="pres">
      <dgm:prSet presAssocID="{E47EF07D-E8C2-4483-ACAA-5DB5551E4A6F}" presName="descendantText" presStyleLbl="alignAcc1" presStyleIdx="1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D541C183-3BAE-495D-BEEB-5087589DA037}" type="pres">
      <dgm:prSet presAssocID="{07273D6D-0EB8-4F38-852A-BFF2E5F6C1BD}" presName="sp" presStyleCnt="0"/>
      <dgm:spPr/>
    </dgm:pt>
    <dgm:pt modelId="{CC6588AD-ECA8-4738-9876-1A35B2A64456}" type="pres">
      <dgm:prSet presAssocID="{6EECFDC0-AF39-4FB9-A118-EC9A7B772CA3}" presName="composite" presStyleCnt="0"/>
      <dgm:spPr/>
    </dgm:pt>
    <dgm:pt modelId="{F9918492-4CAC-4287-8FEC-3B719A7812F7}" type="pres">
      <dgm:prSet presAssocID="{6EECFDC0-AF39-4FB9-A118-EC9A7B772CA3}" presName="parentText" presStyleLbl="alignNode1" presStyleIdx="2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B2BCB302-6C82-4F21-9A2C-713B835F2675}" type="pres">
      <dgm:prSet presAssocID="{6EECFDC0-AF39-4FB9-A118-EC9A7B772CA3}" presName="descendantText" presStyleLbl="alignAcc1" presStyleIdx="2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</dgm:ptLst>
  <dgm:cxnLst>
    <dgm:cxn modelId="{0F4DAE23-97BE-4792-A70E-1570AA46DF24}" type="presOf" srcId="{E2C3FBBB-F009-4E3B-8653-CA4E25B0FA2B}" destId="{4B07F747-5F53-4890-83CF-2BD0B2F23ED2}" srcOrd="0" destOrd="0" presId="urn:microsoft.com/office/officeart/2005/8/layout/chevron2"/>
    <dgm:cxn modelId="{547A7982-CF68-4BD7-817F-6040254F9393}" type="presOf" srcId="{32314B0C-3B4E-4032-8424-11ADF13A02C1}" destId="{87FC00E8-E53A-437D-9FCC-F6597187F8F2}" srcOrd="0" destOrd="0" presId="urn:microsoft.com/office/officeart/2005/8/layout/chevron2"/>
    <dgm:cxn modelId="{E7B2E285-9A03-45A6-8492-3D29C0E685DD}" srcId="{E47EF07D-E8C2-4483-ACAA-5DB5551E4A6F}" destId="{FA49A62E-F498-4E63-B243-7BA159546938}" srcOrd="2" destOrd="0" parTransId="{6C71530B-5A36-476C-B069-E4959C94D3C6}" sibTransId="{B05682DC-8E17-4626-B3E7-762B35E2FB72}"/>
    <dgm:cxn modelId="{6AFCC6CA-E5C8-47F0-92B5-54A7B0343D41}" srcId="{E47EF07D-E8C2-4483-ACAA-5DB5551E4A6F}" destId="{45E344A6-22A4-4008-97BF-D1A5C19D4856}" srcOrd="1" destOrd="0" parTransId="{CD0082BC-9332-4BC9-B3B6-EF23C48143F8}" sibTransId="{8D2E5370-7D73-4248-AB98-F2576454A29D}"/>
    <dgm:cxn modelId="{3A17FF7A-E110-4581-91B6-7BA080265E6E}" type="presOf" srcId="{FEC5E42B-C1ED-4B49-8E6C-7E9D193EEE6D}" destId="{A48746AA-BA5C-42E2-AEF9-7229B488F304}" srcOrd="0" destOrd="0" presId="urn:microsoft.com/office/officeart/2005/8/layout/chevron2"/>
    <dgm:cxn modelId="{0733C584-DC6E-4EE0-96B9-A506B9D861B7}" srcId="{32314B0C-3B4E-4032-8424-11ADF13A02C1}" destId="{E47EF07D-E8C2-4483-ACAA-5DB5551E4A6F}" srcOrd="1" destOrd="0" parTransId="{D7252018-72FA-4A6B-8536-3D62522723C0}" sibTransId="{07273D6D-0EB8-4F38-852A-BFF2E5F6C1BD}"/>
    <dgm:cxn modelId="{18D226DD-012A-4245-B28B-3446E05DA37A}" type="presOf" srcId="{EF6092FE-DF5A-4242-8654-2FDA82D6C4F3}" destId="{A48746AA-BA5C-42E2-AEF9-7229B488F304}" srcOrd="0" destOrd="1" presId="urn:microsoft.com/office/officeart/2005/8/layout/chevron2"/>
    <dgm:cxn modelId="{28D0A230-CA4B-401E-BBF6-7959F1CB64EC}" srcId="{4798E890-B4C4-4AAE-952F-DB49126E4812}" destId="{FEC5E42B-C1ED-4B49-8E6C-7E9D193EEE6D}" srcOrd="0" destOrd="0" parTransId="{FC0D1B42-BC56-4D37-BA6F-4F6C4636CC67}" sibTransId="{2C623873-F3BE-4D0E-9D6B-618F4ED810B5}"/>
    <dgm:cxn modelId="{274CC3CC-B100-454B-AE71-27DF3D40D047}" type="presOf" srcId="{258BD0C6-5259-43BD-B802-66E52CC4CE51}" destId="{B2BCB302-6C82-4F21-9A2C-713B835F2675}" srcOrd="0" destOrd="0" presId="urn:microsoft.com/office/officeart/2005/8/layout/chevron2"/>
    <dgm:cxn modelId="{10981289-A115-4D52-B2C9-6E6B69FFBCB3}" type="presOf" srcId="{4798E890-B4C4-4AAE-952F-DB49126E4812}" destId="{FC2E1C88-0277-4AA3-9D5B-60FD404AAE48}" srcOrd="0" destOrd="0" presId="urn:microsoft.com/office/officeart/2005/8/layout/chevron2"/>
    <dgm:cxn modelId="{2A96EC3E-A3B7-4A42-8042-CBFF60A2820E}" type="presOf" srcId="{6EECFDC0-AF39-4FB9-A118-EC9A7B772CA3}" destId="{F9918492-4CAC-4287-8FEC-3B719A7812F7}" srcOrd="0" destOrd="0" presId="urn:microsoft.com/office/officeart/2005/8/layout/chevron2"/>
    <dgm:cxn modelId="{18FF1087-284A-4D69-B1B0-FC2B90D10892}" srcId="{E47EF07D-E8C2-4483-ACAA-5DB5551E4A6F}" destId="{E2C3FBBB-F009-4E3B-8653-CA4E25B0FA2B}" srcOrd="0" destOrd="0" parTransId="{A956B114-ECD3-4DAA-A7B6-DEE28D6DCA2E}" sibTransId="{977B0B0F-497C-4A44-9140-FC8EF6FA8288}"/>
    <dgm:cxn modelId="{C23F00A7-4E0E-407B-8C11-2E6781F23F46}" type="presOf" srcId="{DFF63ED4-15B8-48EC-85A3-3DA4F7831349}" destId="{B2BCB302-6C82-4F21-9A2C-713B835F2675}" srcOrd="0" destOrd="1" presId="urn:microsoft.com/office/officeart/2005/8/layout/chevron2"/>
    <dgm:cxn modelId="{DC3644A2-3B8E-42F1-924F-AE9D1EBE459D}" srcId="{4798E890-B4C4-4AAE-952F-DB49126E4812}" destId="{EF6092FE-DF5A-4242-8654-2FDA82D6C4F3}" srcOrd="1" destOrd="0" parTransId="{FEEFC010-6CE5-4ECB-AF36-EBE2B209033B}" sibTransId="{1424F54D-42B4-4B12-90F4-061853E40E39}"/>
    <dgm:cxn modelId="{5446544C-037A-411A-996C-107FA0D7F9B3}" type="presOf" srcId="{FA49A62E-F498-4E63-B243-7BA159546938}" destId="{4B07F747-5F53-4890-83CF-2BD0B2F23ED2}" srcOrd="0" destOrd="2" presId="urn:microsoft.com/office/officeart/2005/8/layout/chevron2"/>
    <dgm:cxn modelId="{6BBD65F8-3828-46B2-BB69-17A8DA4969A1}" srcId="{4798E890-B4C4-4AAE-952F-DB49126E4812}" destId="{8445E931-7058-489A-B895-9E5383C6FB46}" srcOrd="2" destOrd="0" parTransId="{9897BB19-A3BF-4ED0-A305-677EABA6961B}" sibTransId="{16526829-99A6-49D2-8862-A32205AC05CD}"/>
    <dgm:cxn modelId="{1A429490-0040-4FE8-8C1B-078B013C7063}" type="presOf" srcId="{45E344A6-22A4-4008-97BF-D1A5C19D4856}" destId="{4B07F747-5F53-4890-83CF-2BD0B2F23ED2}" srcOrd="0" destOrd="1" presId="urn:microsoft.com/office/officeart/2005/8/layout/chevron2"/>
    <dgm:cxn modelId="{CBC70EF4-D7DC-4AF2-99EB-0AD835E2238F}" srcId="{6EECFDC0-AF39-4FB9-A118-EC9A7B772CA3}" destId="{DFF63ED4-15B8-48EC-85A3-3DA4F7831349}" srcOrd="1" destOrd="0" parTransId="{3C09D05C-37F9-43CA-A96F-E51B42899641}" sibTransId="{B1751336-FD2C-4E4A-B073-0D96F6015307}"/>
    <dgm:cxn modelId="{55FEC6DE-55FA-40DB-A280-42AB39C319CD}" srcId="{6EECFDC0-AF39-4FB9-A118-EC9A7B772CA3}" destId="{258BD0C6-5259-43BD-B802-66E52CC4CE51}" srcOrd="0" destOrd="0" parTransId="{9252291D-BE5D-4B21-8D67-D23C6D2C1121}" sibTransId="{5F220BB4-B70C-42FE-B884-2C61234EA3EC}"/>
    <dgm:cxn modelId="{614B6340-8576-4844-87F5-648DAB32E0C7}" type="presOf" srcId="{774C8588-616B-4424-97A8-25CE550C7A0B}" destId="{4B07F747-5F53-4890-83CF-2BD0B2F23ED2}" srcOrd="0" destOrd="3" presId="urn:microsoft.com/office/officeart/2005/8/layout/chevron2"/>
    <dgm:cxn modelId="{BD17AACD-E6E1-41EF-96BA-1E9A33590502}" srcId="{E47EF07D-E8C2-4483-ACAA-5DB5551E4A6F}" destId="{774C8588-616B-4424-97A8-25CE550C7A0B}" srcOrd="3" destOrd="0" parTransId="{19412204-8ABD-41CF-8DBE-3D5825EE45BD}" sibTransId="{AAC73A5E-02E6-4AFC-B13C-B4F4C1B30D0C}"/>
    <dgm:cxn modelId="{AF12D520-D3E7-4FF8-97A5-ADF8B6A0DAE2}" type="presOf" srcId="{E47EF07D-E8C2-4483-ACAA-5DB5551E4A6F}" destId="{0D2D9366-35F2-45B8-A4F7-23CB29195D20}" srcOrd="0" destOrd="0" presId="urn:microsoft.com/office/officeart/2005/8/layout/chevron2"/>
    <dgm:cxn modelId="{490882FB-2DDB-40C2-B7A4-EEC000779B4B}" type="presOf" srcId="{8445E931-7058-489A-B895-9E5383C6FB46}" destId="{A48746AA-BA5C-42E2-AEF9-7229B488F304}" srcOrd="0" destOrd="2" presId="urn:microsoft.com/office/officeart/2005/8/layout/chevron2"/>
    <dgm:cxn modelId="{25C31A52-5F03-4E8F-8E86-E199028B161D}" srcId="{32314B0C-3B4E-4032-8424-11ADF13A02C1}" destId="{4798E890-B4C4-4AAE-952F-DB49126E4812}" srcOrd="0" destOrd="0" parTransId="{AD803E2A-9034-469E-B01C-3577058FDCA0}" sibTransId="{E638CED4-CA88-44B2-8510-A4B874942FD4}"/>
    <dgm:cxn modelId="{8D2D8737-40EF-4771-9B10-78E587E8CAB1}" srcId="{32314B0C-3B4E-4032-8424-11ADF13A02C1}" destId="{6EECFDC0-AF39-4FB9-A118-EC9A7B772CA3}" srcOrd="2" destOrd="0" parTransId="{80800DA8-A86D-4F24-BD3A-F7E6BAE4116A}" sibTransId="{DC4F3C9B-2395-45D7-BFCD-5D58BC1D916B}"/>
    <dgm:cxn modelId="{917DAE57-0F71-4EF1-A0D7-5DA1F8D56581}" type="presParOf" srcId="{87FC00E8-E53A-437D-9FCC-F6597187F8F2}" destId="{0200D78D-F55E-45C6-BB39-AB4631E1B385}" srcOrd="0" destOrd="0" presId="urn:microsoft.com/office/officeart/2005/8/layout/chevron2"/>
    <dgm:cxn modelId="{108F3C9C-CA91-48AC-9A1B-CE7C902D14C2}" type="presParOf" srcId="{0200D78D-F55E-45C6-BB39-AB4631E1B385}" destId="{FC2E1C88-0277-4AA3-9D5B-60FD404AAE48}" srcOrd="0" destOrd="0" presId="urn:microsoft.com/office/officeart/2005/8/layout/chevron2"/>
    <dgm:cxn modelId="{94704C82-0B84-4B9C-8083-B0683DB836C9}" type="presParOf" srcId="{0200D78D-F55E-45C6-BB39-AB4631E1B385}" destId="{A48746AA-BA5C-42E2-AEF9-7229B488F304}" srcOrd="1" destOrd="0" presId="urn:microsoft.com/office/officeart/2005/8/layout/chevron2"/>
    <dgm:cxn modelId="{57723263-EB10-446E-A058-F6EFFB066221}" type="presParOf" srcId="{87FC00E8-E53A-437D-9FCC-F6597187F8F2}" destId="{77872DF9-A7D6-4CDB-AD16-9CEC15D1DC35}" srcOrd="1" destOrd="0" presId="urn:microsoft.com/office/officeart/2005/8/layout/chevron2"/>
    <dgm:cxn modelId="{997841A1-D349-4676-89B3-819F1D504A3A}" type="presParOf" srcId="{87FC00E8-E53A-437D-9FCC-F6597187F8F2}" destId="{7A224232-9860-4796-8B9C-565EBEC0093F}" srcOrd="2" destOrd="0" presId="urn:microsoft.com/office/officeart/2005/8/layout/chevron2"/>
    <dgm:cxn modelId="{5C2679AE-1C1E-467D-B423-50FEA1C363E5}" type="presParOf" srcId="{7A224232-9860-4796-8B9C-565EBEC0093F}" destId="{0D2D9366-35F2-45B8-A4F7-23CB29195D20}" srcOrd="0" destOrd="0" presId="urn:microsoft.com/office/officeart/2005/8/layout/chevron2"/>
    <dgm:cxn modelId="{C4EBAB3F-6FB1-4301-9C90-2B615C775AE8}" type="presParOf" srcId="{7A224232-9860-4796-8B9C-565EBEC0093F}" destId="{4B07F747-5F53-4890-83CF-2BD0B2F23ED2}" srcOrd="1" destOrd="0" presId="urn:microsoft.com/office/officeart/2005/8/layout/chevron2"/>
    <dgm:cxn modelId="{71F80AF6-AF7F-430F-803A-D36A3BFE200C}" type="presParOf" srcId="{87FC00E8-E53A-437D-9FCC-F6597187F8F2}" destId="{D541C183-3BAE-495D-BEEB-5087589DA037}" srcOrd="3" destOrd="0" presId="urn:microsoft.com/office/officeart/2005/8/layout/chevron2"/>
    <dgm:cxn modelId="{FFFD72BC-683B-46BF-A7C7-8E9E712C895E}" type="presParOf" srcId="{87FC00E8-E53A-437D-9FCC-F6597187F8F2}" destId="{CC6588AD-ECA8-4738-9876-1A35B2A64456}" srcOrd="4" destOrd="0" presId="urn:microsoft.com/office/officeart/2005/8/layout/chevron2"/>
    <dgm:cxn modelId="{B38E06C2-3A6B-4426-BA0F-93196D24B149}" type="presParOf" srcId="{CC6588AD-ECA8-4738-9876-1A35B2A64456}" destId="{F9918492-4CAC-4287-8FEC-3B719A7812F7}" srcOrd="0" destOrd="0" presId="urn:microsoft.com/office/officeart/2005/8/layout/chevron2"/>
    <dgm:cxn modelId="{C625B8EF-411A-4D74-BBC9-96F3EF6E4248}" type="presParOf" srcId="{CC6588AD-ECA8-4738-9876-1A35B2A64456}" destId="{B2BCB302-6C82-4F21-9A2C-713B835F26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85EED-7DA8-4851-81B7-51BBD277C751}">
      <dsp:nvSpPr>
        <dsp:cNvPr id="0" name=""/>
        <dsp:cNvSpPr/>
      </dsp:nvSpPr>
      <dsp:spPr>
        <a:xfrm>
          <a:off x="5478534" y="3053114"/>
          <a:ext cx="3295327" cy="15227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8359575"/>
              <a:satOff val="-29518"/>
              <a:lumOff val="403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Limited human resource of authorities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Lack of qualified local service providers</a:t>
          </a:r>
        </a:p>
      </dsp:txBody>
      <dsp:txXfrm>
        <a:off x="6500581" y="3467246"/>
        <a:ext cx="2239830" cy="1075151"/>
      </dsp:txXfrm>
    </dsp:sp>
    <dsp:sp modelId="{A430C13D-A0B9-450D-A934-1A31462C92D1}">
      <dsp:nvSpPr>
        <dsp:cNvPr id="0" name=""/>
        <dsp:cNvSpPr/>
      </dsp:nvSpPr>
      <dsp:spPr>
        <a:xfrm>
          <a:off x="652016" y="2914057"/>
          <a:ext cx="2890178" cy="1675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539362"/>
              <a:satOff val="-44277"/>
              <a:lumOff val="6058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Not bankable PPA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Limited access to finance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Low electricity price</a:t>
          </a:r>
        </a:p>
      </dsp:txBody>
      <dsp:txXfrm>
        <a:off x="688822" y="3369744"/>
        <a:ext cx="1949512" cy="1183029"/>
      </dsp:txXfrm>
    </dsp:sp>
    <dsp:sp modelId="{9BF0F8ED-6C99-45E9-BF2F-CD953480BC8B}">
      <dsp:nvSpPr>
        <dsp:cNvPr id="0" name=""/>
        <dsp:cNvSpPr/>
      </dsp:nvSpPr>
      <dsp:spPr>
        <a:xfrm>
          <a:off x="5472604" y="500003"/>
          <a:ext cx="3354534" cy="15940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179787"/>
              <a:satOff val="-14759"/>
              <a:lumOff val="20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Complex, unclear investment procedure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Lack of national law for RE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Loose communication and follow-ups between authorities</a:t>
          </a:r>
        </a:p>
      </dsp:txBody>
      <dsp:txXfrm>
        <a:off x="6513980" y="535019"/>
        <a:ext cx="2278142" cy="1125505"/>
      </dsp:txXfrm>
    </dsp:sp>
    <dsp:sp modelId="{207BCD08-A74B-48C8-AEFF-23AC37018F76}">
      <dsp:nvSpPr>
        <dsp:cNvPr id="0" name=""/>
        <dsp:cNvSpPr/>
      </dsp:nvSpPr>
      <dsp:spPr>
        <a:xfrm>
          <a:off x="641853" y="521914"/>
          <a:ext cx="2928419" cy="1623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Limited data and low reliability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rPr>
            <a:t> Difficult access to information	</a:t>
          </a:r>
        </a:p>
      </dsp:txBody>
      <dsp:txXfrm>
        <a:off x="677521" y="557582"/>
        <a:ext cx="1978557" cy="1146450"/>
      </dsp:txXfrm>
    </dsp:sp>
    <dsp:sp modelId="{365171B3-879E-49F4-9626-7C670C270C50}">
      <dsp:nvSpPr>
        <dsp:cNvPr id="0" name=""/>
        <dsp:cNvSpPr/>
      </dsp:nvSpPr>
      <dsp:spPr>
        <a:xfrm>
          <a:off x="2320839" y="291661"/>
          <a:ext cx="2156949" cy="2156949"/>
        </a:xfrm>
        <a:prstGeom prst="pieWedge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mbria" panose="02040503050406030204" pitchFamily="18" charset="0"/>
            </a:rPr>
            <a:t>Technical</a:t>
          </a:r>
        </a:p>
      </dsp:txBody>
      <dsp:txXfrm>
        <a:off x="2952595" y="923417"/>
        <a:ext cx="1525193" cy="1525193"/>
      </dsp:txXfrm>
    </dsp:sp>
    <dsp:sp modelId="{928C4E63-AE6E-4518-ABF0-E38B6ECF76F9}">
      <dsp:nvSpPr>
        <dsp:cNvPr id="0" name=""/>
        <dsp:cNvSpPr/>
      </dsp:nvSpPr>
      <dsp:spPr>
        <a:xfrm rot="5400000">
          <a:off x="4565532" y="285880"/>
          <a:ext cx="2156949" cy="2156949"/>
        </a:xfrm>
        <a:prstGeom prst="pieWedg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Cambria" panose="02040503050406030204" pitchFamily="18" charset="0"/>
            </a:rPr>
            <a:t>Adminis-trative</a:t>
          </a:r>
          <a:endParaRPr lang="en-US" sz="1700" kern="1200" dirty="0">
            <a:latin typeface="Cambria" panose="02040503050406030204" pitchFamily="18" charset="0"/>
          </a:endParaRPr>
        </a:p>
      </dsp:txBody>
      <dsp:txXfrm rot="-5400000">
        <a:off x="4565532" y="917636"/>
        <a:ext cx="1525193" cy="1525193"/>
      </dsp:txXfrm>
    </dsp:sp>
    <dsp:sp modelId="{491680A2-21E4-461E-AA84-BC2DC5D1465B}">
      <dsp:nvSpPr>
        <dsp:cNvPr id="0" name=""/>
        <dsp:cNvSpPr/>
      </dsp:nvSpPr>
      <dsp:spPr>
        <a:xfrm rot="10800000">
          <a:off x="4577417" y="2548239"/>
          <a:ext cx="2156949" cy="2156949"/>
        </a:xfrm>
        <a:prstGeom prst="pieWedg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mbria" panose="02040503050406030204" pitchFamily="18" charset="0"/>
            </a:rPr>
            <a:t>Human resource</a:t>
          </a:r>
        </a:p>
      </dsp:txBody>
      <dsp:txXfrm rot="10800000">
        <a:off x="4577417" y="2548239"/>
        <a:ext cx="1525193" cy="1525193"/>
      </dsp:txXfrm>
    </dsp:sp>
    <dsp:sp modelId="{C4935257-B622-4070-9986-C7C476D0A7EE}">
      <dsp:nvSpPr>
        <dsp:cNvPr id="0" name=""/>
        <dsp:cNvSpPr/>
      </dsp:nvSpPr>
      <dsp:spPr>
        <a:xfrm rot="16200000">
          <a:off x="2368076" y="2520285"/>
          <a:ext cx="2156949" cy="2156949"/>
        </a:xfrm>
        <a:prstGeom prst="pieWedge">
          <a:avLst/>
        </a:prstGeom>
        <a:gradFill rotWithShape="0">
          <a:gsLst>
            <a:gs pos="0">
              <a:schemeClr val="accent2">
                <a:hueOff val="-12539362"/>
                <a:satOff val="-44277"/>
                <a:lumOff val="605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-12539362"/>
                <a:satOff val="-44277"/>
                <a:lumOff val="605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  <a:latin typeface="Cambria" panose="02040503050406030204" pitchFamily="18" charset="0"/>
            </a:rPr>
            <a:t>Financial</a:t>
          </a:r>
        </a:p>
      </dsp:txBody>
      <dsp:txXfrm rot="5400000">
        <a:off x="2999832" y="2520285"/>
        <a:ext cx="1525193" cy="1525193"/>
      </dsp:txXfrm>
    </dsp:sp>
    <dsp:sp modelId="{057F6713-2A53-404A-AD75-9E1E654AA934}">
      <dsp:nvSpPr>
        <dsp:cNvPr id="0" name=""/>
        <dsp:cNvSpPr/>
      </dsp:nvSpPr>
      <dsp:spPr>
        <a:xfrm>
          <a:off x="4155242" y="2050098"/>
          <a:ext cx="744720" cy="647582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5D06A2CD-D81F-4788-9B5B-CF6B150D3AB1}">
      <dsp:nvSpPr>
        <dsp:cNvPr id="0" name=""/>
        <dsp:cNvSpPr/>
      </dsp:nvSpPr>
      <dsp:spPr>
        <a:xfrm rot="10800000">
          <a:off x="4155242" y="2299168"/>
          <a:ext cx="744720" cy="647582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6BE14-409A-41FA-B6CA-1EBA29B1AA97}">
      <dsp:nvSpPr>
        <dsp:cNvPr id="0" name=""/>
        <dsp:cNvSpPr/>
      </dsp:nvSpPr>
      <dsp:spPr>
        <a:xfrm rot="5400000">
          <a:off x="-251889" y="251952"/>
          <a:ext cx="1679264" cy="1175485"/>
        </a:xfrm>
        <a:prstGeom prst="chevron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Decision 37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(2011)</a:t>
          </a:r>
        </a:p>
      </dsp:txBody>
      <dsp:txXfrm rot="-5400000">
        <a:off x="1" y="587806"/>
        <a:ext cx="1175485" cy="503779"/>
      </dsp:txXfrm>
    </dsp:sp>
    <dsp:sp modelId="{360F3CC3-F9A0-4541-8B36-253522E751DB}">
      <dsp:nvSpPr>
        <dsp:cNvPr id="0" name=""/>
        <dsp:cNvSpPr/>
      </dsp:nvSpPr>
      <dsp:spPr>
        <a:xfrm rot="5400000">
          <a:off x="2730155" y="-1566796"/>
          <a:ext cx="1091522" cy="422511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FIT: 7.8 </a:t>
          </a:r>
          <a:r>
            <a:rPr lang="en-US" sz="1600" b="0" kern="1200" baseline="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USct</a:t>
          </a: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/ kWh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6 projects </a:t>
          </a: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  <a:sym typeface="Symbol"/>
            </a:rPr>
            <a:t> 200 MW</a:t>
          </a: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 in operation </a:t>
          </a:r>
          <a:r>
            <a:rPr lang="en-US" sz="1600" b="0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by Mid </a:t>
          </a: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2018</a:t>
          </a:r>
        </a:p>
      </dsp:txBody>
      <dsp:txXfrm rot="-5400000">
        <a:off x="1163359" y="53284"/>
        <a:ext cx="4171830" cy="984954"/>
      </dsp:txXfrm>
    </dsp:sp>
    <dsp:sp modelId="{E1AA165D-61ED-4A49-AC14-B662BD77F0C8}">
      <dsp:nvSpPr>
        <dsp:cNvPr id="0" name=""/>
        <dsp:cNvSpPr/>
      </dsp:nvSpPr>
      <dsp:spPr>
        <a:xfrm rot="5400000">
          <a:off x="-251889" y="1637744"/>
          <a:ext cx="1679264" cy="1175485"/>
        </a:xfrm>
        <a:prstGeom prst="chevron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Decision 39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(2018)</a:t>
          </a:r>
        </a:p>
      </dsp:txBody>
      <dsp:txXfrm rot="-5400000">
        <a:off x="1" y="1973598"/>
        <a:ext cx="1175485" cy="503779"/>
      </dsp:txXfrm>
    </dsp:sp>
    <dsp:sp modelId="{DCFEB8C9-50E5-4D68-8B04-A0E46F68DD8D}">
      <dsp:nvSpPr>
        <dsp:cNvPr id="0" name=""/>
        <dsp:cNvSpPr/>
      </dsp:nvSpPr>
      <dsp:spPr>
        <a:xfrm rot="5400000">
          <a:off x="2742281" y="-180941"/>
          <a:ext cx="1091522" cy="422511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FIT for onshore projects: 8.5 </a:t>
          </a:r>
          <a:r>
            <a:rPr lang="en-US" sz="1600" b="0" kern="1200" baseline="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USct</a:t>
          </a: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/kWh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FIT for nearshore projects: 9.8 </a:t>
          </a:r>
          <a:r>
            <a:rPr lang="en-US" sz="1600" b="0" kern="1200" baseline="0" dirty="0" err="1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USct</a:t>
          </a:r>
          <a:r>
            <a:rPr lang="en-US" sz="1600" b="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rPr>
            <a:t>/kWh</a:t>
          </a:r>
        </a:p>
      </dsp:txBody>
      <dsp:txXfrm rot="-5400000">
        <a:off x="1175485" y="1439139"/>
        <a:ext cx="4171830" cy="984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E1C88-0277-4AA3-9D5B-60FD404AAE48}">
      <dsp:nvSpPr>
        <dsp:cNvPr id="0" name=""/>
        <dsp:cNvSpPr/>
      </dsp:nvSpPr>
      <dsp:spPr>
        <a:xfrm rot="5400000">
          <a:off x="-203664" y="206021"/>
          <a:ext cx="1357766" cy="950436"/>
        </a:xfrm>
        <a:prstGeom prst="chevron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Performance data</a:t>
          </a:r>
        </a:p>
      </dsp:txBody>
      <dsp:txXfrm rot="-5400000">
        <a:off x="1" y="477574"/>
        <a:ext cx="950436" cy="407330"/>
      </dsp:txXfrm>
    </dsp:sp>
    <dsp:sp modelId="{A48746AA-BA5C-42E2-AEF9-7229B488F304}">
      <dsp:nvSpPr>
        <dsp:cNvPr id="0" name=""/>
        <dsp:cNvSpPr/>
      </dsp:nvSpPr>
      <dsp:spPr>
        <a:xfrm rot="5400000">
          <a:off x="1578234" y="-607401"/>
          <a:ext cx="882548" cy="213814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171450" marR="0" lvl="1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lang="en-US" sz="1000" kern="1200" dirty="0" err="1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Tuy</a:t>
          </a: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</a:t>
          </a:r>
          <a:r>
            <a:rPr lang="en-US" sz="1000" kern="1200" dirty="0" err="1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Phong</a:t>
          </a: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REVN (30MW)</a:t>
          </a:r>
        </a:p>
        <a:p>
          <a:pPr marL="171450" marR="0" lvl="1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lang="en-US" sz="1000" kern="1200" dirty="0" err="1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Phu</a:t>
          </a: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Lac (24 MW)</a:t>
          </a:r>
        </a:p>
        <a:p>
          <a:pPr marL="171450" marR="0" lvl="1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Cong Ly (99.2 MW)</a:t>
          </a:r>
        </a:p>
      </dsp:txBody>
      <dsp:txXfrm rot="-5400000">
        <a:off x="950436" y="63479"/>
        <a:ext cx="2095062" cy="796384"/>
      </dsp:txXfrm>
    </dsp:sp>
    <dsp:sp modelId="{0D2D9366-35F2-45B8-A4F7-23CB29195D20}">
      <dsp:nvSpPr>
        <dsp:cNvPr id="0" name=""/>
        <dsp:cNvSpPr/>
      </dsp:nvSpPr>
      <dsp:spPr>
        <a:xfrm rot="5400000">
          <a:off x="-203664" y="1366308"/>
          <a:ext cx="1357766" cy="950436"/>
        </a:xfrm>
        <a:prstGeom prst="chevron">
          <a:avLst/>
        </a:prstGeo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LCOE assessment</a:t>
          </a:r>
        </a:p>
      </dsp:txBody>
      <dsp:txXfrm rot="-5400000">
        <a:off x="1" y="1637861"/>
        <a:ext cx="950436" cy="407330"/>
      </dsp:txXfrm>
    </dsp:sp>
    <dsp:sp modelId="{4B07F747-5F53-4890-83CF-2BD0B2F23ED2}">
      <dsp:nvSpPr>
        <dsp:cNvPr id="0" name=""/>
        <dsp:cNvSpPr/>
      </dsp:nvSpPr>
      <dsp:spPr>
        <a:xfrm rot="5400000">
          <a:off x="1578234" y="534845"/>
          <a:ext cx="882548" cy="213814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2340759"/>
              <a:satOff val="-2919"/>
              <a:lumOff val="68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0" marR="0" lvl="1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    Financial parameters:</a:t>
          </a:r>
        </a:p>
        <a:p>
          <a:pPr marL="171450" marR="0" lvl="1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Investment cost</a:t>
          </a:r>
        </a:p>
        <a:p>
          <a:pPr marL="171450" marR="0" lvl="1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O&amp;M costs</a:t>
          </a:r>
        </a:p>
        <a:p>
          <a:pPr marL="171450" marR="0" lvl="1" indent="-17145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Char char="••"/>
            <a:tabLst/>
          </a:pPr>
          <a:r>
            <a:rPr lang="en-US" sz="1000" kern="1200" dirty="0">
              <a:solidFill>
                <a:srgbClr val="004F80"/>
              </a:solidFill>
              <a:latin typeface="Cambria" panose="02040503050406030204" pitchFamily="18" charset="0"/>
              <a:ea typeface="Times"/>
              <a:cs typeface="Arial"/>
            </a:rPr>
            <a:t>Energy production</a:t>
          </a:r>
        </a:p>
      </dsp:txBody>
      <dsp:txXfrm rot="-5400000">
        <a:off x="950436" y="1205725"/>
        <a:ext cx="2095062" cy="796384"/>
      </dsp:txXfrm>
    </dsp:sp>
    <dsp:sp modelId="{F9918492-4CAC-4287-8FEC-3B719A7812F7}">
      <dsp:nvSpPr>
        <dsp:cNvPr id="0" name=""/>
        <dsp:cNvSpPr/>
      </dsp:nvSpPr>
      <dsp:spPr>
        <a:xfrm rot="5400000">
          <a:off x="-203664" y="2526595"/>
          <a:ext cx="1357766" cy="950436"/>
        </a:xfrm>
        <a:prstGeom prst="chevron">
          <a:avLst/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hueOff val="4681519"/>
              <a:satOff val="-5839"/>
              <a:lumOff val="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Proposed revised </a:t>
          </a:r>
          <a:r>
            <a:rPr lang="en-US" sz="1300" kern="1200" dirty="0" err="1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FiT</a:t>
          </a:r>
          <a:endParaRPr lang="en-US" sz="1300" kern="1200" dirty="0">
            <a:solidFill>
              <a:sysClr val="window" lastClr="FFFFFF"/>
            </a:solidFill>
            <a:latin typeface="Cambria" panose="02040503050406030204" pitchFamily="18" charset="0"/>
            <a:ea typeface="+mn-ea"/>
            <a:cs typeface="+mn-cs"/>
          </a:endParaRPr>
        </a:p>
      </dsp:txBody>
      <dsp:txXfrm rot="-5400000">
        <a:off x="1" y="2798148"/>
        <a:ext cx="950436" cy="407330"/>
      </dsp:txXfrm>
    </dsp:sp>
    <dsp:sp modelId="{B2BCB302-6C82-4F21-9A2C-713B835F2675}">
      <dsp:nvSpPr>
        <dsp:cNvPr id="0" name=""/>
        <dsp:cNvSpPr/>
      </dsp:nvSpPr>
      <dsp:spPr>
        <a:xfrm rot="5400000">
          <a:off x="1578234" y="1695132"/>
          <a:ext cx="882548" cy="213814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4681519"/>
              <a:satOff val="-5839"/>
              <a:lumOff val="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mbria" panose="02040503050406030204" pitchFamily="18" charset="0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mbria" panose="02040503050406030204" pitchFamily="18" charset="0"/>
            <a:ea typeface="+mn-ea"/>
            <a:cs typeface="+mn-cs"/>
          </a:endParaRPr>
        </a:p>
      </dsp:txBody>
      <dsp:txXfrm rot="-5400000">
        <a:off x="950436" y="2366012"/>
        <a:ext cx="2095062" cy="796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de-DE" dirty="0">
              <a:latin typeface="Times"/>
              <a:ea typeface="Times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427" y="0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908FCEED-0728-4934-AA77-C20330B476D3}" type="datetimeFigureOut">
              <a:rPr lang="de-DE">
                <a:latin typeface="Times"/>
                <a:ea typeface="Times"/>
              </a:rPr>
              <a:pPr>
                <a:defRPr/>
              </a:pPr>
              <a:t>22.10.2018</a:t>
            </a:fld>
            <a:endParaRPr lang="de-DE" dirty="0">
              <a:latin typeface="Times"/>
              <a:ea typeface="Time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de-DE" dirty="0">
                <a:latin typeface="Times"/>
                <a:ea typeface="Times"/>
              </a:rPr>
              <a:t>Fußzeile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FD02C1D2-A2AA-447F-B73B-11AE9475ECD4}" type="slidenum">
              <a:rPr lang="de-DE">
                <a:latin typeface="Times"/>
                <a:ea typeface="Times"/>
              </a:rPr>
              <a:pPr>
                <a:defRPr/>
              </a:pPr>
              <a:t>‹#›</a:t>
            </a:fld>
            <a:endParaRPr lang="de-DE" dirty="0">
              <a:latin typeface="Times"/>
              <a:ea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074528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Times"/>
                <a:ea typeface="Time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427" y="0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Times"/>
                <a:ea typeface="Times"/>
              </a:defRPr>
            </a:lvl1pPr>
          </a:lstStyle>
          <a:p>
            <a:pPr>
              <a:defRPr/>
            </a:pPr>
            <a:fld id="{614CF948-7B6E-408A-9769-D75D0886CAC0}" type="datetimeFigureOut">
              <a:rPr lang="de-DE" smtClean="0"/>
              <a:pPr>
                <a:defRPr/>
              </a:pPr>
              <a:t>22.10.2018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194" y="4560087"/>
            <a:ext cx="5852814" cy="4320317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120172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Times"/>
                <a:ea typeface="Times"/>
              </a:defRPr>
            </a:lvl1pPr>
          </a:lstStyle>
          <a:p>
            <a:pPr>
              <a:defRPr/>
            </a:pPr>
            <a:r>
              <a:rPr lang="de-DE" dirty="0"/>
              <a:t>Fußzeile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427" y="9120172"/>
            <a:ext cx="3170139" cy="479539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Times"/>
                <a:ea typeface="Times"/>
              </a:defRPr>
            </a:lvl1pPr>
          </a:lstStyle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67543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9908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633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8959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421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63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7199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defTabSz="883402">
              <a:defRPr/>
            </a:pPr>
            <a:r>
              <a:rPr lang="de-DE" b="1" u="sng" dirty="0"/>
              <a:t>Hintergrund</a:t>
            </a:r>
          </a:p>
          <a:p>
            <a:pPr defTabSz="883402">
              <a:defRPr/>
            </a:pPr>
            <a:endParaRPr lang="de-DE" b="1" dirty="0"/>
          </a:p>
          <a:p>
            <a:pPr defTabSz="883402">
              <a:defRPr/>
            </a:pPr>
            <a:r>
              <a:rPr lang="de-DE" dirty="0"/>
              <a:t>2005</a:t>
            </a:r>
            <a:r>
              <a:rPr lang="de-DE" b="1" dirty="0"/>
              <a:t> forderte der Bundestag eine stärkere Berücksichtigung von Schwellen- und Entwicklungsländern </a:t>
            </a:r>
            <a:r>
              <a:rPr lang="de-DE" dirty="0"/>
              <a:t>im Rahmen der Exportinitiative Energie </a:t>
            </a:r>
          </a:p>
          <a:p>
            <a:pPr defTabSz="883402">
              <a:defRPr/>
            </a:pPr>
            <a:r>
              <a:rPr lang="de-DE" dirty="0"/>
              <a:t>Seit 2007 PEP Teil der Exportinitiative Energie der Bundesregierung. </a:t>
            </a:r>
          </a:p>
          <a:p>
            <a:pPr defTabSz="883402">
              <a:defRPr/>
            </a:pPr>
            <a:endParaRPr lang="de-DE" dirty="0"/>
          </a:p>
          <a:p>
            <a:endParaRPr lang="de-DE" b="1" u="sng" dirty="0"/>
          </a:p>
          <a:p>
            <a:r>
              <a:rPr lang="de-DE" b="1" u="sng" dirty="0"/>
              <a:t>Organisationsstruktur</a:t>
            </a:r>
          </a:p>
          <a:p>
            <a:endParaRPr lang="de-DE" b="1" u="sng" dirty="0"/>
          </a:p>
          <a:p>
            <a:r>
              <a:rPr lang="de-DE" b="1" dirty="0"/>
              <a:t>Auftraggeber </a:t>
            </a:r>
            <a:r>
              <a:rPr lang="de-DE" b="1" dirty="0" err="1"/>
              <a:t>BMWi</a:t>
            </a:r>
            <a:r>
              <a:rPr lang="de-DE" dirty="0"/>
              <a:t>: </a:t>
            </a:r>
            <a:r>
              <a:rPr lang="de-DE" b="1" dirty="0"/>
              <a:t>Gesamtsteuerung</a:t>
            </a:r>
            <a:r>
              <a:rPr lang="de-DE" dirty="0"/>
              <a:t> </a:t>
            </a:r>
          </a:p>
          <a:p>
            <a:r>
              <a:rPr lang="de-DE" dirty="0"/>
              <a:t>Für Entwicklungs- und Schwellenländer: Zusammenarbeit mit </a:t>
            </a:r>
            <a:r>
              <a:rPr lang="de-DE" b="1" dirty="0"/>
              <a:t>GIZ als Durchführer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b="1" dirty="0"/>
              <a:t>PEP</a:t>
            </a:r>
            <a:r>
              <a:rPr lang="de-DE" dirty="0"/>
              <a:t>: Inhaltliche Steuerung und regionale Koordination </a:t>
            </a:r>
          </a:p>
          <a:p>
            <a:r>
              <a:rPr lang="de-DE" b="1" dirty="0"/>
              <a:t>PEP-Kollegen vor Ort</a:t>
            </a:r>
            <a:r>
              <a:rPr lang="de-DE" dirty="0"/>
              <a:t>: lokale Implementierung </a:t>
            </a:r>
          </a:p>
          <a:p>
            <a:endParaRPr lang="de-DE" dirty="0"/>
          </a:p>
          <a:p>
            <a:pPr defTabSz="883402">
              <a:defRPr/>
            </a:pPr>
            <a:r>
              <a:rPr lang="de-DE" dirty="0"/>
              <a:t>Dabei: </a:t>
            </a:r>
            <a:r>
              <a:rPr lang="de-DE" b="1" dirty="0"/>
              <a:t>enge Zusammenarbeit mit den Durchführern der Exportinitiative Energie</a:t>
            </a:r>
            <a:r>
              <a:rPr lang="de-DE" dirty="0"/>
              <a:t>, insbesondere der AHK</a:t>
            </a:r>
            <a:r>
              <a:rPr lang="de-DE" baseline="0" dirty="0"/>
              <a:t> u. DIHK, </a:t>
            </a:r>
          </a:p>
          <a:p>
            <a:pPr defTabSz="883402">
              <a:defRPr/>
            </a:pPr>
            <a:r>
              <a:rPr lang="de-DE" dirty="0"/>
              <a:t>sowie mit den deutschen Energie-Verbänden</a:t>
            </a:r>
          </a:p>
          <a:p>
            <a:endParaRPr lang="de-DE" dirty="0"/>
          </a:p>
          <a:p>
            <a:r>
              <a:rPr lang="de-DE" b="1" u="sng" dirty="0"/>
              <a:t>Unique</a:t>
            </a:r>
            <a:r>
              <a:rPr lang="de-DE" b="1" u="sng" baseline="0" dirty="0"/>
              <a:t> </a:t>
            </a:r>
            <a:r>
              <a:rPr lang="de-DE" b="1" u="sng" baseline="0" dirty="0" err="1"/>
              <a:t>Selling</a:t>
            </a:r>
            <a:r>
              <a:rPr lang="de-DE" b="1" u="sng" baseline="0" dirty="0"/>
              <a:t> Point</a:t>
            </a:r>
            <a:r>
              <a:rPr lang="de-DE" b="1" u="sng" dirty="0"/>
              <a:t> PEP</a:t>
            </a:r>
          </a:p>
          <a:p>
            <a:endParaRPr lang="de-DE" b="1" u="sng" dirty="0"/>
          </a:p>
          <a:p>
            <a:r>
              <a:rPr lang="de-DE" b="1" dirty="0"/>
              <a:t>Fachliches </a:t>
            </a:r>
            <a:r>
              <a:rPr lang="de-DE" b="1" dirty="0" err="1"/>
              <a:t>Know</a:t>
            </a:r>
            <a:r>
              <a:rPr lang="de-DE" b="1" baseline="0" dirty="0" err="1"/>
              <a:t>-How</a:t>
            </a:r>
            <a:r>
              <a:rPr lang="de-DE" baseline="0" dirty="0"/>
              <a:t>: Team mit technischer und betriebswirtschaftlicher Expertise </a:t>
            </a:r>
          </a:p>
          <a:p>
            <a:r>
              <a:rPr lang="de-DE" b="1" baseline="0" dirty="0"/>
              <a:t>Länder- und </a:t>
            </a:r>
            <a:r>
              <a:rPr lang="de-DE" b="1" baseline="0" dirty="0" err="1"/>
              <a:t>Sektorkenntnisse</a:t>
            </a:r>
            <a:r>
              <a:rPr lang="de-DE" baseline="0" dirty="0"/>
              <a:t>: Sektorale Kenntnisse der GIZ + auf Nachhaltigkeit ausgerichteten privatwirtschaftlichen Ansatz PEP</a:t>
            </a:r>
            <a:endParaRPr lang="de-DE" baseline="0" dirty="0">
              <a:sym typeface="Wingding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7891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5896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638" indent="-165638">
              <a:buFontTx/>
              <a:buChar char="-"/>
            </a:pPr>
            <a:r>
              <a:rPr lang="de-DE" dirty="0"/>
              <a:t>Bereitstellung </a:t>
            </a:r>
            <a:r>
              <a:rPr lang="de-DE" b="1" dirty="0"/>
              <a:t>praxisorientierter Marktinformationen</a:t>
            </a:r>
            <a:r>
              <a:rPr lang="de-DE" b="0" baseline="0" dirty="0"/>
              <a:t> </a:t>
            </a:r>
          </a:p>
          <a:p>
            <a:r>
              <a:rPr lang="de-DE" b="0" baseline="0" dirty="0">
                <a:sym typeface="Wingdings"/>
              </a:rPr>
              <a:t>	 Entscheidungshilfe für KMU für oder gegen Markteintritt </a:t>
            </a:r>
          </a:p>
          <a:p>
            <a:endParaRPr lang="de-DE" b="0" baseline="0" dirty="0">
              <a:sym typeface="Wingdings"/>
            </a:endParaRPr>
          </a:p>
          <a:p>
            <a:pPr marL="165638" indent="-165638">
              <a:buFontTx/>
              <a:buChar char="-"/>
            </a:pPr>
            <a:r>
              <a:rPr lang="de-DE" b="1" baseline="0" dirty="0">
                <a:sym typeface="Wingdings"/>
              </a:rPr>
              <a:t>Kontaktanbahnung und Anbahnung von Geschäftspartnerschaften </a:t>
            </a:r>
            <a:r>
              <a:rPr lang="de-DE" b="0" baseline="0" dirty="0">
                <a:sym typeface="Wingdings"/>
              </a:rPr>
              <a:t>zwischen deutschen und lokalen Unternehmen </a:t>
            </a:r>
          </a:p>
          <a:p>
            <a:pPr marL="165638" indent="-165638">
              <a:buFontTx/>
              <a:buChar char="-"/>
            </a:pPr>
            <a:endParaRPr lang="de-DE" b="0" baseline="0" dirty="0">
              <a:sym typeface="Wingdings"/>
            </a:endParaRPr>
          </a:p>
          <a:p>
            <a:r>
              <a:rPr lang="de-DE" b="1" u="sng" baseline="0" dirty="0">
                <a:sym typeface="Wingdings"/>
              </a:rPr>
              <a:t>Instrumente</a:t>
            </a:r>
            <a:r>
              <a:rPr lang="de-DE" b="0" u="sng" baseline="0" dirty="0">
                <a:sym typeface="Wingdings"/>
              </a:rPr>
              <a:t>: </a:t>
            </a:r>
          </a:p>
          <a:p>
            <a:pPr marL="165638" indent="-165638">
              <a:buFont typeface="Arial"/>
              <a:buChar char="•"/>
            </a:pPr>
            <a:r>
              <a:rPr lang="de-DE" b="0" baseline="0" dirty="0">
                <a:sym typeface="Wingdings"/>
              </a:rPr>
              <a:t>Informationsveranstaltungen	</a:t>
            </a:r>
          </a:p>
          <a:p>
            <a:pPr marL="165638" indent="-165638">
              <a:buFont typeface="Arial"/>
              <a:buChar char="•"/>
            </a:pPr>
            <a:r>
              <a:rPr lang="de-DE" b="0" baseline="0" dirty="0">
                <a:sym typeface="Wingdings"/>
              </a:rPr>
              <a:t>AHK-Geschäftsreisen</a:t>
            </a:r>
          </a:p>
          <a:p>
            <a:pPr marL="165638" indent="-165638">
              <a:buFont typeface="Arial"/>
              <a:buChar char="•"/>
            </a:pPr>
            <a:r>
              <a:rPr lang="de-DE" b="0" baseline="0" dirty="0">
                <a:sym typeface="Wingdings"/>
              </a:rPr>
              <a:t>Informationsreisen nach Deutschland 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174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u="sng" dirty="0"/>
              <a:t>Instrumente</a:t>
            </a:r>
          </a:p>
          <a:p>
            <a:pPr marL="165638" indent="-165638">
              <a:buFont typeface="Arial"/>
              <a:buChar char="•"/>
            </a:pPr>
            <a:r>
              <a:rPr lang="de-DE" b="1" dirty="0"/>
              <a:t>Beratung lokaler Entscheidungsträger </a:t>
            </a:r>
            <a:r>
              <a:rPr lang="de-DE" dirty="0"/>
              <a:t>zu pol. Rahmenbedingungen:</a:t>
            </a:r>
          </a:p>
          <a:p>
            <a:r>
              <a:rPr lang="de-DE" dirty="0">
                <a:sym typeface="Wingdings"/>
              </a:rPr>
              <a:t>	Regulierung zur technischen Netzintegration </a:t>
            </a:r>
          </a:p>
          <a:p>
            <a:pPr defTabSz="883402">
              <a:defRPr/>
            </a:pPr>
            <a:r>
              <a:rPr lang="de-DE" dirty="0">
                <a:sym typeface="Wingdings"/>
              </a:rPr>
              <a:t>	Technische Beratung von Kommunen, Energieversorgern und Ministerien zu </a:t>
            </a:r>
            <a:r>
              <a:rPr lang="de-DE" b="1" dirty="0" err="1">
                <a:sym typeface="Wingdings"/>
              </a:rPr>
              <a:t>Grid</a:t>
            </a:r>
            <a:r>
              <a:rPr lang="de-DE" b="1" dirty="0">
                <a:sym typeface="Wingdings"/>
              </a:rPr>
              <a:t>-Codes u. Net </a:t>
            </a:r>
            <a:r>
              <a:rPr lang="de-DE" b="1" dirty="0" err="1">
                <a:sym typeface="Wingdings"/>
              </a:rPr>
              <a:t>Metering</a:t>
            </a:r>
            <a:r>
              <a:rPr lang="de-DE" b="1" dirty="0">
                <a:sym typeface="Wingdings"/>
              </a:rPr>
              <a:t> </a:t>
            </a:r>
          </a:p>
          <a:p>
            <a:pPr defTabSz="883402">
              <a:defRPr/>
            </a:pPr>
            <a:r>
              <a:rPr lang="de-DE" dirty="0">
                <a:sym typeface="Wingdings"/>
              </a:rPr>
              <a:t>	</a:t>
            </a:r>
            <a:r>
              <a:rPr lang="de-DE" dirty="0">
                <a:solidFill>
                  <a:srgbClr val="004F80"/>
                </a:solidFill>
                <a:latin typeface="Arial"/>
                <a:ea typeface="Times"/>
                <a:cs typeface="Arial"/>
              </a:rPr>
              <a:t>Beratung zu Abbau von administrativen Hürden in </a:t>
            </a:r>
            <a:r>
              <a:rPr lang="de-DE" b="1" dirty="0">
                <a:solidFill>
                  <a:srgbClr val="004F80"/>
                </a:solidFill>
                <a:latin typeface="Arial"/>
                <a:ea typeface="Times"/>
                <a:cs typeface="Arial"/>
              </a:rPr>
              <a:t>Genehmigungsprozessen</a:t>
            </a:r>
          </a:p>
          <a:p>
            <a:pPr defTabSz="883402">
              <a:defRPr/>
            </a:pPr>
            <a:endParaRPr lang="de-DE" dirty="0">
              <a:solidFill>
                <a:schemeClr val="bg1"/>
              </a:solidFill>
              <a:latin typeface="Arial"/>
              <a:ea typeface="Times"/>
              <a:cs typeface="Arial"/>
            </a:endParaRPr>
          </a:p>
          <a:p>
            <a:pPr marL="165638" indent="-165638">
              <a:buFont typeface="Arial"/>
              <a:buChar char="•"/>
            </a:pPr>
            <a:r>
              <a:rPr lang="de-DE" dirty="0"/>
              <a:t>Kooperation mit Verbänden aus Energiesektor </a:t>
            </a:r>
          </a:p>
          <a:p>
            <a:pPr marL="165638" indent="-165638">
              <a:buFont typeface="Arial"/>
              <a:buChar char="•"/>
            </a:pPr>
            <a:r>
              <a:rPr lang="de-DE" dirty="0"/>
              <a:t>Öffentlichkeitsarbeit/ Messebeteiligungen </a:t>
            </a:r>
          </a:p>
          <a:p>
            <a:r>
              <a:rPr lang="de-DE" dirty="0">
                <a:sym typeface="Wingdings"/>
              </a:rPr>
              <a:t>	Förderung des Bewusstseins für EE und Wettbewerbsvorteil deutscher Produkte</a:t>
            </a:r>
          </a:p>
          <a:p>
            <a:endParaRPr lang="de-DE" dirty="0">
              <a:sym typeface="Wingdings"/>
            </a:endParaRPr>
          </a:p>
          <a:p>
            <a:pPr marL="165638" indent="-165638">
              <a:buFont typeface="Arial"/>
              <a:buChar char="•"/>
            </a:pPr>
            <a:r>
              <a:rPr lang="de-DE" dirty="0">
                <a:sym typeface="Wingdings"/>
              </a:rPr>
              <a:t>Fortbildung von </a:t>
            </a:r>
            <a:r>
              <a:rPr lang="de-DE" dirty="0" err="1">
                <a:sym typeface="Wingdings"/>
              </a:rPr>
              <a:t>stakeholdern</a:t>
            </a:r>
            <a:r>
              <a:rPr lang="de-DE" dirty="0">
                <a:sym typeface="Wingdings"/>
              </a:rPr>
              <a:t> zu Ausschreibungen </a:t>
            </a:r>
          </a:p>
          <a:p>
            <a:pPr marL="165638" indent="-165638">
              <a:buFont typeface="Arial"/>
              <a:buChar char="•"/>
            </a:pPr>
            <a:r>
              <a:rPr lang="de-DE" dirty="0">
                <a:sym typeface="Wingdings"/>
              </a:rPr>
              <a:t>Erstellung von Studien </a:t>
            </a:r>
          </a:p>
          <a:p>
            <a:pPr marL="165638" indent="-165638" defTabSz="883402">
              <a:buFont typeface="Arial"/>
              <a:buChar char="•"/>
              <a:defRPr/>
            </a:pPr>
            <a:r>
              <a:rPr lang="de-DE" b="0" baseline="0" dirty="0">
                <a:sym typeface="Wingdings"/>
              </a:rPr>
              <a:t>Kompetenzaufbau: GSTW </a:t>
            </a:r>
          </a:p>
          <a:p>
            <a:pPr marL="165638" indent="-165638">
              <a:buFont typeface="Arial"/>
              <a:buChar char="•"/>
            </a:pPr>
            <a:endParaRPr lang="de-DE" dirty="0">
              <a:sym typeface="Wingding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028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59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75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2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32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984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3378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7088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Fußzeile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97BDFF-0AC5-494C-90C2-63A8BE427F0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63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172200"/>
          </a:xfrm>
          <a:prstGeom prst="rect">
            <a:avLst/>
          </a:prstGeom>
          <a:solidFill>
            <a:srgbClr val="004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de-DE" altLang="de-DE" dirty="0">
              <a:solidFill>
                <a:srgbClr val="004F80"/>
              </a:solidFill>
              <a:latin typeface="Neue Praxis" charset="0"/>
              <a:ea typeface="Times"/>
              <a:cs typeface="Times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900113" y="6172200"/>
            <a:ext cx="75930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sz="1600" dirty="0">
              <a:solidFill>
                <a:schemeClr val="tx2"/>
              </a:solidFill>
              <a:latin typeface="Times"/>
              <a:ea typeface="Times"/>
              <a:cs typeface="Time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99592" y="2844000"/>
            <a:ext cx="5112000" cy="719138"/>
          </a:xfrm>
          <a:prstGeom prst="rect">
            <a:avLst/>
          </a:prstGeom>
        </p:spPr>
        <p:txBody>
          <a:bodyPr/>
          <a:lstStyle>
            <a:lvl1pPr>
              <a:defRPr sz="3300" b="0" i="0">
                <a:solidFill>
                  <a:schemeClr val="bg1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33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99592" y="3717032"/>
            <a:ext cx="5112000" cy="431800"/>
          </a:xfrm>
          <a:prstGeom prst="rect">
            <a:avLst/>
          </a:prstGeom>
        </p:spPr>
        <p:txBody>
          <a:bodyPr tIns="36000" rIns="36000" bIns="36000"/>
          <a:lstStyle>
            <a:lvl1pPr marL="0" indent="0">
              <a:buFont typeface="Wingdings 3" charset="2"/>
              <a:buNone/>
              <a:defRPr sz="2000" b="0" i="0">
                <a:solidFill>
                  <a:schemeClr val="bg1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 Arial 20pt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72201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ieren 10"/>
          <p:cNvGrpSpPr/>
          <p:nvPr userDrawn="1"/>
        </p:nvGrpSpPr>
        <p:grpSpPr>
          <a:xfrm>
            <a:off x="146050" y="179388"/>
            <a:ext cx="8839200" cy="1296987"/>
            <a:chOff x="146050" y="179388"/>
            <a:chExt cx="8839200" cy="1296987"/>
          </a:xfrm>
        </p:grpSpPr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146050" y="179388"/>
              <a:ext cx="8839200" cy="1296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endParaRPr lang="de-DE" altLang="de-DE" dirty="0">
                <a:solidFill>
                  <a:srgbClr val="004F80"/>
                </a:solidFill>
                <a:latin typeface="Neue Praxis" charset="0"/>
                <a:ea typeface="Times"/>
                <a:cs typeface="Times"/>
              </a:endParaRPr>
            </a:p>
          </p:txBody>
        </p:sp>
        <p:pic>
          <p:nvPicPr>
            <p:cNvPr id="13" name="Picture 4" descr="BMWi_Mittelstand_Global_Energiesolutions_RGB_Schutzra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6"/>
            <a:stretch>
              <a:fillRect/>
            </a:stretch>
          </p:blipFill>
          <p:spPr bwMode="auto">
            <a:xfrm>
              <a:off x="6760730" y="339242"/>
              <a:ext cx="2045075" cy="91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Bild 10" descr="BMWi_Office_Farbe_en.bmp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88640"/>
              <a:ext cx="2184416" cy="1270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355" y="2130851"/>
            <a:ext cx="7773293" cy="147004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824" y="3886650"/>
            <a:ext cx="6400353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36774" indent="0" algn="ctr">
              <a:buNone/>
              <a:defRPr/>
            </a:lvl2pPr>
            <a:lvl3pPr marL="673547" indent="0" algn="ctr">
              <a:buNone/>
              <a:defRPr/>
            </a:lvl3pPr>
            <a:lvl4pPr marL="1010321" indent="0" algn="ctr">
              <a:buNone/>
              <a:defRPr/>
            </a:lvl4pPr>
            <a:lvl5pPr marL="1347094" indent="0" algn="ctr">
              <a:buNone/>
              <a:defRPr/>
            </a:lvl5pPr>
            <a:lvl6pPr marL="1683868" indent="0" algn="ctr">
              <a:buNone/>
              <a:defRPr/>
            </a:lvl6pPr>
            <a:lvl7pPr marL="2020641" indent="0" algn="ctr">
              <a:buNone/>
              <a:defRPr/>
            </a:lvl7pPr>
            <a:lvl8pPr marL="2357415" indent="0" algn="ctr">
              <a:buNone/>
              <a:defRPr/>
            </a:lvl8pPr>
            <a:lvl9pPr marL="2694188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77FC50B2-6412-4A1E-9775-8FD3D3F36A84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334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8BE2B199-369F-4CED-A926-940E00FF5792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943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88" y="4406804"/>
            <a:ext cx="7772177" cy="1361777"/>
          </a:xfrm>
        </p:spPr>
        <p:txBody>
          <a:bodyPr/>
          <a:lstStyle>
            <a:lvl1pPr algn="l">
              <a:defRPr sz="29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88" y="2906613"/>
            <a:ext cx="7772177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36774" indent="0">
              <a:buNone/>
              <a:defRPr sz="1300"/>
            </a:lvl2pPr>
            <a:lvl3pPr marL="673547" indent="0">
              <a:buNone/>
              <a:defRPr sz="1200"/>
            </a:lvl3pPr>
            <a:lvl4pPr marL="1010321" indent="0">
              <a:buNone/>
              <a:defRPr sz="1000"/>
            </a:lvl4pPr>
            <a:lvl5pPr marL="1347094" indent="0">
              <a:buNone/>
              <a:defRPr sz="1000"/>
            </a:lvl5pPr>
            <a:lvl6pPr marL="1683868" indent="0">
              <a:buNone/>
              <a:defRPr sz="1000"/>
            </a:lvl6pPr>
            <a:lvl7pPr marL="2020641" indent="0">
              <a:buNone/>
              <a:defRPr sz="1000"/>
            </a:lvl7pPr>
            <a:lvl8pPr marL="2357415" indent="0">
              <a:buNone/>
              <a:defRPr sz="1000"/>
            </a:lvl8pPr>
            <a:lvl9pPr marL="2694188" indent="0">
              <a:buNone/>
              <a:defRPr sz="10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710F6680-C0DB-4F1B-A99B-E87E41B8C0C2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3073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3077" y="1504656"/>
            <a:ext cx="2946797" cy="4323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27031" y="1504656"/>
            <a:ext cx="2946797" cy="4323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A67D6CCD-28E1-4B4B-89B0-DC6378E5AB9B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368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7" cy="6395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74" indent="0">
              <a:buNone/>
              <a:defRPr sz="1500" b="1"/>
            </a:lvl2pPr>
            <a:lvl3pPr marL="673547" indent="0">
              <a:buNone/>
              <a:defRPr sz="1300" b="1"/>
            </a:lvl3pPr>
            <a:lvl4pPr marL="1010321" indent="0">
              <a:buNone/>
              <a:defRPr sz="1200" b="1"/>
            </a:lvl4pPr>
            <a:lvl5pPr marL="1347094" indent="0">
              <a:buNone/>
              <a:defRPr sz="1200" b="1"/>
            </a:lvl5pPr>
            <a:lvl6pPr marL="1683868" indent="0">
              <a:buNone/>
              <a:defRPr sz="1200" b="1"/>
            </a:lvl6pPr>
            <a:lvl7pPr marL="2020641" indent="0">
              <a:buNone/>
              <a:defRPr sz="1200" b="1"/>
            </a:lvl7pPr>
            <a:lvl8pPr marL="2357415" indent="0">
              <a:buNone/>
              <a:defRPr sz="1200" b="1"/>
            </a:lvl8pPr>
            <a:lvl9pPr marL="2694188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648" y="2174382"/>
            <a:ext cx="4039567" cy="39513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56" y="1534791"/>
            <a:ext cx="4041799" cy="6395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74" indent="0">
              <a:buNone/>
              <a:defRPr sz="1500" b="1"/>
            </a:lvl2pPr>
            <a:lvl3pPr marL="673547" indent="0">
              <a:buNone/>
              <a:defRPr sz="1300" b="1"/>
            </a:lvl3pPr>
            <a:lvl4pPr marL="1010321" indent="0">
              <a:buNone/>
              <a:defRPr sz="1200" b="1"/>
            </a:lvl4pPr>
            <a:lvl5pPr marL="1347094" indent="0">
              <a:buNone/>
              <a:defRPr sz="1200" b="1"/>
            </a:lvl5pPr>
            <a:lvl6pPr marL="1683868" indent="0">
              <a:buNone/>
              <a:defRPr sz="1200" b="1"/>
            </a:lvl6pPr>
            <a:lvl7pPr marL="2020641" indent="0">
              <a:buNone/>
              <a:defRPr sz="1200" b="1"/>
            </a:lvl7pPr>
            <a:lvl8pPr marL="2357415" indent="0">
              <a:buNone/>
              <a:defRPr sz="1200" b="1"/>
            </a:lvl8pPr>
            <a:lvl9pPr marL="2694188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56" y="2174382"/>
            <a:ext cx="4041799" cy="39513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4AFE016D-3358-4655-BC70-58143C7F7E50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609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0AF6E35C-52FB-4722-A222-C52D65E5053E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722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8C39246B-683A-4595-8121-66672A017640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115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648" y="273476"/>
            <a:ext cx="3008189" cy="11619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36774" indent="0">
              <a:buNone/>
              <a:defRPr sz="900"/>
            </a:lvl2pPr>
            <a:lvl3pPr marL="673547" indent="0">
              <a:buNone/>
              <a:defRPr sz="700"/>
            </a:lvl3pPr>
            <a:lvl4pPr marL="1010321" indent="0">
              <a:buNone/>
              <a:defRPr sz="700"/>
            </a:lvl4pPr>
            <a:lvl5pPr marL="1347094" indent="0">
              <a:buNone/>
              <a:defRPr sz="700"/>
            </a:lvl5pPr>
            <a:lvl6pPr marL="1683868" indent="0">
              <a:buNone/>
              <a:defRPr sz="700"/>
            </a:lvl6pPr>
            <a:lvl7pPr marL="2020641" indent="0">
              <a:buNone/>
              <a:defRPr sz="700"/>
            </a:lvl7pPr>
            <a:lvl8pPr marL="2357415" indent="0">
              <a:buNone/>
              <a:defRPr sz="700"/>
            </a:lvl8pPr>
            <a:lvl9pPr marL="2694188" indent="0">
              <a:buNone/>
              <a:defRPr sz="7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436768CB-AF7D-4CF9-9FFA-6D8BC9255B01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61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8" cy="4114354"/>
          </a:xfrm>
        </p:spPr>
        <p:txBody>
          <a:bodyPr/>
          <a:lstStyle>
            <a:lvl1pPr marL="0" indent="0">
              <a:buNone/>
              <a:defRPr sz="2400"/>
            </a:lvl1pPr>
            <a:lvl2pPr marL="336774" indent="0">
              <a:buNone/>
              <a:defRPr sz="2100"/>
            </a:lvl2pPr>
            <a:lvl3pPr marL="673547" indent="0">
              <a:buNone/>
              <a:defRPr sz="1800"/>
            </a:lvl3pPr>
            <a:lvl4pPr marL="1010321" indent="0">
              <a:buNone/>
              <a:defRPr sz="1500"/>
            </a:lvl4pPr>
            <a:lvl5pPr marL="1347094" indent="0">
              <a:buNone/>
              <a:defRPr sz="1500"/>
            </a:lvl5pPr>
            <a:lvl6pPr marL="1683868" indent="0">
              <a:buNone/>
              <a:defRPr sz="1500"/>
            </a:lvl6pPr>
            <a:lvl7pPr marL="2020641" indent="0">
              <a:buNone/>
              <a:defRPr sz="1500"/>
            </a:lvl7pPr>
            <a:lvl8pPr marL="2357415" indent="0">
              <a:buNone/>
              <a:defRPr sz="1500"/>
            </a:lvl8pPr>
            <a:lvl9pPr marL="2694188" indent="0">
              <a:buNone/>
              <a:defRPr sz="1500"/>
            </a:lvl9pPr>
          </a:lstStyle>
          <a:p>
            <a:pPr lvl="0"/>
            <a:endParaRPr lang="de-AT" noProof="0">
              <a:sym typeface="Gill Sans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8" cy="804788"/>
          </a:xfrm>
        </p:spPr>
        <p:txBody>
          <a:bodyPr/>
          <a:lstStyle>
            <a:lvl1pPr marL="0" indent="0">
              <a:buNone/>
              <a:defRPr sz="1000"/>
            </a:lvl1pPr>
            <a:lvl2pPr marL="336774" indent="0">
              <a:buNone/>
              <a:defRPr sz="900"/>
            </a:lvl2pPr>
            <a:lvl3pPr marL="673547" indent="0">
              <a:buNone/>
              <a:defRPr sz="700"/>
            </a:lvl3pPr>
            <a:lvl4pPr marL="1010321" indent="0">
              <a:buNone/>
              <a:defRPr sz="700"/>
            </a:lvl4pPr>
            <a:lvl5pPr marL="1347094" indent="0">
              <a:buNone/>
              <a:defRPr sz="700"/>
            </a:lvl5pPr>
            <a:lvl6pPr marL="1683868" indent="0">
              <a:buNone/>
              <a:defRPr sz="700"/>
            </a:lvl6pPr>
            <a:lvl7pPr marL="2020641" indent="0">
              <a:buNone/>
              <a:defRPr sz="700"/>
            </a:lvl7pPr>
            <a:lvl8pPr marL="2357415" indent="0">
              <a:buNone/>
              <a:defRPr sz="700"/>
            </a:lvl8pPr>
            <a:lvl9pPr marL="2694188" indent="0">
              <a:buNone/>
              <a:defRPr sz="7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3C882CC6-9759-47BC-A8EC-04C71F024581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316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6196C7A2-B633-4FB2-A00C-77463A39BDA5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170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7544" y="1628800"/>
            <a:ext cx="8172000" cy="4104456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Arial" pitchFamily="34" charset="0"/>
              <a:buNone/>
              <a:tabLst/>
              <a:defRPr lang="de-DE" sz="2000" b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Zwischenheadlines und Hervorhebungen fett</a:t>
            </a:r>
          </a:p>
          <a:p>
            <a:endParaRPr lang="de-DE" dirty="0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760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Absender | Titel | TT.MM.JJJJ | Seite </a:t>
            </a:r>
            <a:fld id="{8CAB733D-9E84-9F44-9136-8F006C5FEB7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1" name="Bild 10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BMWi_Mittelstand_Global_Energiesolutions_RGB_Schutzrau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1886788" y="6032266"/>
            <a:ext cx="1267654" cy="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66607" y="542482"/>
            <a:ext cx="1797100" cy="528525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73075" y="542482"/>
            <a:ext cx="5286375" cy="5285259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prstClr val="black"/>
                </a:solidFill>
              </a:rPr>
              <a:t>page </a:t>
            </a:r>
            <a:fld id="{4C631661-2773-47C0-93CF-25D5195F44AA}" type="slidenum">
              <a:rPr lang="de-AT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198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:\2_AKQ\06_Kommunikation\01_Corporate_Identity_ILF\04_Powerpoint\rev9_2012\titelfolie_transp_fina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/>
          <a:stretch>
            <a:fillRect/>
          </a:stretch>
        </p:blipFill>
        <p:spPr bwMode="auto">
          <a:xfrm>
            <a:off x="747035" y="1782763"/>
            <a:ext cx="7163178" cy="4630407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4008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page </a:t>
            </a:r>
            <a:fld id="{D55BFC5C-6A7F-4269-A2C7-20F4B282F2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32178" y="6089650"/>
            <a:ext cx="369277" cy="368300"/>
          </a:xfrm>
          <a:prstGeom prst="rect">
            <a:avLst/>
          </a:prstGeom>
          <a:solidFill>
            <a:srgbClr val="37508F"/>
          </a:solidFill>
          <a:ln w="25400">
            <a:noFill/>
            <a:miter lim="800000"/>
            <a:headEnd/>
            <a:tailEnd/>
          </a:ln>
        </p:spPr>
        <p:txBody>
          <a:bodyPr lIns="67355" tIns="33677" rIns="67355" bIns="33677"/>
          <a:lstStyle/>
          <a:p>
            <a:pPr algn="ctr" eaLnBrk="1" hangingPunct="1">
              <a:defRPr/>
            </a:pPr>
            <a:endParaRPr lang="de-AT" sz="1800">
              <a:solidFill>
                <a:srgbClr val="339966"/>
              </a:solidFill>
              <a:latin typeface="Gill Sans" charset="0"/>
              <a:ea typeface="+mn-ea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8042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172200"/>
          </a:xfrm>
          <a:prstGeom prst="rect">
            <a:avLst/>
          </a:prstGeom>
          <a:solidFill>
            <a:srgbClr val="004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de-DE" altLang="de-DE" dirty="0">
              <a:solidFill>
                <a:srgbClr val="004F80"/>
              </a:solidFill>
              <a:latin typeface="Neue Praxis" charset="0"/>
              <a:ea typeface="Times"/>
              <a:cs typeface="Times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900113" y="6172200"/>
            <a:ext cx="75930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sz="1600" dirty="0">
              <a:solidFill>
                <a:srgbClr val="FFFFFF"/>
              </a:solidFill>
              <a:latin typeface="Times"/>
              <a:ea typeface="Times"/>
              <a:cs typeface="Time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99592" y="2844000"/>
            <a:ext cx="5112000" cy="719138"/>
          </a:xfrm>
          <a:prstGeom prst="rect">
            <a:avLst/>
          </a:prstGeom>
        </p:spPr>
        <p:txBody>
          <a:bodyPr/>
          <a:lstStyle>
            <a:lvl1pPr>
              <a:defRPr sz="3300" b="0" i="0">
                <a:solidFill>
                  <a:schemeClr val="bg1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33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99592" y="3717032"/>
            <a:ext cx="5112000" cy="431800"/>
          </a:xfrm>
          <a:prstGeom prst="rect">
            <a:avLst/>
          </a:prstGeom>
        </p:spPr>
        <p:txBody>
          <a:bodyPr tIns="36000" rIns="36000" bIns="36000"/>
          <a:lstStyle>
            <a:lvl1pPr marL="0" indent="0">
              <a:buFont typeface="Wingdings 3" charset="2"/>
              <a:buNone/>
              <a:defRPr sz="2000" b="0" i="0">
                <a:solidFill>
                  <a:schemeClr val="bg1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 err="1"/>
              <a:t>Subline</a:t>
            </a:r>
            <a:r>
              <a:rPr lang="de-DE" dirty="0"/>
              <a:t> Arial 20pt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72201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ieren 10"/>
          <p:cNvGrpSpPr/>
          <p:nvPr userDrawn="1"/>
        </p:nvGrpSpPr>
        <p:grpSpPr>
          <a:xfrm>
            <a:off x="146050" y="179388"/>
            <a:ext cx="8839200" cy="1296987"/>
            <a:chOff x="146050" y="179388"/>
            <a:chExt cx="8839200" cy="1296987"/>
          </a:xfrm>
        </p:grpSpPr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146050" y="179388"/>
              <a:ext cx="8839200" cy="1296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endParaRPr lang="de-DE" altLang="de-DE" dirty="0">
                <a:solidFill>
                  <a:srgbClr val="004F80"/>
                </a:solidFill>
                <a:latin typeface="Neue Praxis" charset="0"/>
                <a:ea typeface="Times"/>
                <a:cs typeface="Times"/>
              </a:endParaRPr>
            </a:p>
          </p:txBody>
        </p:sp>
        <p:pic>
          <p:nvPicPr>
            <p:cNvPr id="15" name="Bild 10" descr="BMWi_Office_Farbe_en.bmp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88640"/>
              <a:ext cx="2184416" cy="127000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74" y="260648"/>
            <a:ext cx="1979290" cy="107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4922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7544" y="1628800"/>
            <a:ext cx="8172000" cy="4104456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Arial" pitchFamily="34" charset="0"/>
              <a:buNone/>
              <a:tabLst/>
              <a:defRPr lang="de-DE" sz="2000" b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Zwischenheadlines und Hervorhebungen fett</a:t>
            </a:r>
          </a:p>
          <a:p>
            <a:endParaRPr lang="de-DE" dirty="0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760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PDP | Titel | 27.04.2017 | Seite </a:t>
            </a:r>
            <a:fld id="{8CAB733D-9E84-9F44-9136-8F006C5FEB75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1" name="Bild 10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17" y="5983560"/>
            <a:ext cx="1212536" cy="66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472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760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628800"/>
            <a:ext cx="8172000" cy="410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None/>
              <a:tabLst/>
              <a:defRPr sz="2000">
                <a:latin typeface="Arial"/>
                <a:ea typeface="Times"/>
                <a:cs typeface="Arial"/>
              </a:defRPr>
            </a:lvl1pPr>
            <a:lvl2pPr marL="361950" indent="-192088" algn="l">
              <a:buFont typeface="Arial" pitchFamily="34" charset="0"/>
              <a:buChar char="•"/>
              <a:defRPr sz="1800">
                <a:latin typeface="Arial"/>
                <a:ea typeface="Times"/>
                <a:cs typeface="Arial"/>
              </a:defRPr>
            </a:lvl2pPr>
            <a:lvl3pPr marL="711200" indent="-284163" algn="l">
              <a:buFont typeface="Arial" pitchFamily="34" charset="0"/>
              <a:buChar char="•"/>
              <a:tabLst/>
              <a:defRPr sz="1800">
                <a:latin typeface="Arial"/>
                <a:ea typeface="Times"/>
                <a:cs typeface="Arial"/>
              </a:defRPr>
            </a:lvl3pPr>
            <a:lvl4pPr marL="714375" indent="131763" algn="l">
              <a:buFont typeface="Arial" pitchFamily="34" charset="0"/>
              <a:buChar char="•"/>
              <a:defRPr>
                <a:latin typeface="Arial"/>
                <a:ea typeface="Times"/>
                <a:cs typeface="Arial"/>
              </a:defRPr>
            </a:lvl4pPr>
            <a:lvl5pPr marL="1160463" indent="-228600" algn="l">
              <a:buFont typeface="Arial" pitchFamily="34" charset="0"/>
              <a:buChar char="•"/>
              <a:defRPr baseline="0">
                <a:latin typeface="Arial"/>
                <a:ea typeface="Times"/>
                <a:cs typeface="Arial"/>
              </a:defRPr>
            </a:lvl5pPr>
            <a:lvl6pPr marL="1436688" indent="-228600" algn="l">
              <a:buFont typeface="Arial" pitchFamily="34" charset="0"/>
              <a:buChar char="•"/>
              <a:defRPr>
                <a:solidFill>
                  <a:srgbClr val="004F80"/>
                </a:solidFill>
                <a:latin typeface="Arial"/>
                <a:ea typeface="Times"/>
                <a:cs typeface="Arial"/>
              </a:defRPr>
            </a:lvl6pPr>
            <a:lvl7pPr marL="1704975" indent="-171450" algn="l">
              <a:defRPr baseline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7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Aufzählungen über Menüleiste starten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5"/>
            <a:r>
              <a:rPr lang="de-DE" dirty="0"/>
              <a:t>Fünfte Ebene</a:t>
            </a:r>
          </a:p>
          <a:p>
            <a:pPr lvl="6"/>
            <a:r>
              <a:rPr lang="de-DE" dirty="0"/>
              <a:t>Sechste Ebene</a:t>
            </a:r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Absender | Titel | TT.MM.JJJJ | Seite </a:t>
            </a:r>
            <a:fld id="{8CAB733D-9E84-9F44-9136-8F006C5FEB75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" name="Bild 9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17" y="5983560"/>
            <a:ext cx="1212536" cy="66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5771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760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idx="1" hasCustomPrompt="1"/>
          </p:nvPr>
        </p:nvSpPr>
        <p:spPr bwMode="auto">
          <a:xfrm>
            <a:off x="467544" y="1628800"/>
            <a:ext cx="8172000" cy="430773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180975" indent="-180975">
              <a:buFont typeface="Arial" pitchFamily="34" charset="0"/>
              <a:buChar char="•"/>
              <a:defRPr sz="2000" baseline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  <a:lvl2pPr marL="539750" indent="-284163">
              <a:buFont typeface="Arial" pitchFamily="34" charset="0"/>
              <a:buChar char="•"/>
              <a:defRPr sz="1800" baseline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2pPr>
            <a:lvl3pPr marL="892175" indent="-284163">
              <a:buFont typeface="Arial" pitchFamily="34" charset="0"/>
              <a:buChar char="•"/>
              <a:defRPr sz="180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3pPr>
            <a:lvl4pPr marL="1160463" indent="-228600">
              <a:buFont typeface="Arial" pitchFamily="34" charset="0"/>
              <a:buChar char="•"/>
              <a:defRPr sz="160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4pPr>
            <a:lvl5pPr marL="1436688" indent="-228600">
              <a:buFont typeface="Arial" pitchFamily="34" charset="0"/>
              <a:buChar char="•"/>
              <a:defRPr sz="160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5pPr>
            <a:lvl6pPr marL="1703388" indent="-228600">
              <a:defRPr>
                <a:solidFill>
                  <a:srgbClr val="004F80"/>
                </a:solidFill>
                <a:latin typeface="Arial"/>
                <a:ea typeface="Times"/>
                <a:cs typeface="Arial"/>
              </a:defRPr>
            </a:lvl6pPr>
            <a:lvl7pPr marL="1970088" indent="-228600">
              <a:defRPr sz="1400">
                <a:solidFill>
                  <a:srgbClr val="004F80"/>
                </a:solidFill>
                <a:latin typeface="Times"/>
                <a:ea typeface="Times"/>
                <a:cs typeface="Arial"/>
              </a:defRPr>
            </a:lvl7pPr>
          </a:lstStyle>
          <a:p>
            <a:pPr lvl="0"/>
            <a:r>
              <a:rPr lang="de-DE" noProof="0" dirty="0"/>
              <a:t>Aufzählungen Arial; beginnend bei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>
                <a:latin typeface="BundesSans Office"/>
              </a:rPr>
              <a:t>Sechste Ebene</a:t>
            </a:r>
          </a:p>
          <a:p>
            <a:pPr lvl="6"/>
            <a:r>
              <a:rPr lang="de-DE" sz="1400" noProof="0" dirty="0">
                <a:latin typeface="BundesSans Office"/>
              </a:rPr>
              <a:t>Siebte Ebene</a:t>
            </a:r>
            <a:endParaRPr lang="de-DE" noProof="0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Absender | Titel | TT.MM.JJJJ | Seite </a:t>
            </a:r>
            <a:fld id="{8CAB733D-9E84-9F44-9136-8F006C5FEB75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" name="Bild 9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17" y="5983560"/>
            <a:ext cx="1212536" cy="66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96582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ross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7544" y="1628800"/>
            <a:ext cx="2556000" cy="4068000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 3" charset="2"/>
              <a:buNone/>
              <a:tabLst/>
              <a:defRPr lang="de-DE" sz="2000" b="0" i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Zwischenheadlines und Hervorhebungen fett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3240448" y="1665256"/>
            <a:ext cx="5364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Absender | Titel | TT.MM.JJJJ | Seite </a:t>
            </a:r>
            <a:fld id="{8CAB733D-9E84-9F44-9136-8F006C5FEB75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1" name="Bild 10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17" y="5983560"/>
            <a:ext cx="1212536" cy="66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72913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ros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84168" y="1628800"/>
            <a:ext cx="2556000" cy="4068000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 3" charset="2"/>
              <a:buNone/>
              <a:tabLst/>
              <a:defRPr lang="de-DE" sz="2000" b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Zwischenheadlines und Hervorhebungen fett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467544" y="1628800"/>
            <a:ext cx="5364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Absender | Titel | TT.MM.JJJJ | Seite </a:t>
            </a:r>
            <a:fld id="{8CAB733D-9E84-9F44-9136-8F006C5FEB75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1" name="Bild 10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17" y="5983560"/>
            <a:ext cx="1212536" cy="66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0404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ae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467544" y="1665256"/>
            <a:ext cx="8172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Absender | Titel | TT.MM.JJJJ | Seite </a:t>
            </a:r>
            <a:fld id="{8CAB733D-9E84-9F44-9136-8F006C5FEB75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" name="Bild 9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17" y="5983560"/>
            <a:ext cx="1212536" cy="66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4884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760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628800"/>
            <a:ext cx="8172000" cy="410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None/>
              <a:tabLst/>
              <a:defRPr sz="2000">
                <a:latin typeface="Arial"/>
                <a:ea typeface="Times"/>
                <a:cs typeface="Arial"/>
              </a:defRPr>
            </a:lvl1pPr>
            <a:lvl2pPr marL="361950" indent="-192088" algn="l">
              <a:buFont typeface="Arial" pitchFamily="34" charset="0"/>
              <a:buChar char="•"/>
              <a:defRPr sz="1800">
                <a:latin typeface="Arial"/>
                <a:ea typeface="Times"/>
                <a:cs typeface="Arial"/>
              </a:defRPr>
            </a:lvl2pPr>
            <a:lvl3pPr marL="711200" indent="-284163" algn="l">
              <a:buFont typeface="Arial" pitchFamily="34" charset="0"/>
              <a:buChar char="•"/>
              <a:tabLst/>
              <a:defRPr sz="1800">
                <a:latin typeface="Arial"/>
                <a:ea typeface="Times"/>
                <a:cs typeface="Arial"/>
              </a:defRPr>
            </a:lvl3pPr>
            <a:lvl4pPr marL="714375" indent="131763" algn="l">
              <a:buFont typeface="Arial" pitchFamily="34" charset="0"/>
              <a:buChar char="•"/>
              <a:defRPr>
                <a:latin typeface="Arial"/>
                <a:ea typeface="Times"/>
                <a:cs typeface="Arial"/>
              </a:defRPr>
            </a:lvl4pPr>
            <a:lvl5pPr marL="1160463" indent="-228600" algn="l">
              <a:buFont typeface="Arial" pitchFamily="34" charset="0"/>
              <a:buChar char="•"/>
              <a:defRPr baseline="0">
                <a:latin typeface="Arial"/>
                <a:ea typeface="Times"/>
                <a:cs typeface="Arial"/>
              </a:defRPr>
            </a:lvl5pPr>
            <a:lvl6pPr marL="1436688" indent="-228600" algn="l">
              <a:buFont typeface="Arial" pitchFamily="34" charset="0"/>
              <a:buChar char="•"/>
              <a:defRPr>
                <a:solidFill>
                  <a:srgbClr val="004F80"/>
                </a:solidFill>
                <a:latin typeface="Arial"/>
                <a:ea typeface="Times"/>
                <a:cs typeface="Arial"/>
              </a:defRPr>
            </a:lvl6pPr>
            <a:lvl7pPr marL="1704975" indent="-171450" algn="l">
              <a:defRPr baseline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7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Aufzählungen über Menüleiste starten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  <a:p>
            <a:pPr lvl="5"/>
            <a:r>
              <a:rPr lang="de-DE" dirty="0"/>
              <a:t>Fünfte Ebene</a:t>
            </a:r>
          </a:p>
          <a:p>
            <a:pPr lvl="6"/>
            <a:r>
              <a:rPr lang="de-DE" dirty="0"/>
              <a:t>Sechste Ebene</a:t>
            </a:r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Absender | Titel | TT.MM.JJJJ | Seite </a:t>
            </a:r>
            <a:fld id="{8CAB733D-9E84-9F44-9136-8F006C5FEB7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Bild 9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BMWi_Mittelstand_Global_Energiesolutions_RGB_Schutzrau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1886788" y="6032266"/>
            <a:ext cx="1267654" cy="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m vollflae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9" name="Diagrammplatzhalter 8"/>
          <p:cNvSpPr>
            <a:spLocks noGrp="1"/>
          </p:cNvSpPr>
          <p:nvPr>
            <p:ph type="chart" sz="quarter" idx="12"/>
          </p:nvPr>
        </p:nvSpPr>
        <p:spPr>
          <a:xfrm>
            <a:off x="468313" y="1665256"/>
            <a:ext cx="8172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Absender | Titel | TT.MM.JJJJ | Seite </a:t>
            </a:r>
            <a:fld id="{8CAB733D-9E84-9F44-9136-8F006C5FEB75}" type="slidenum">
              <a:rPr lang="de-DE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de-DE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4" name="Bild 13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17" y="5983560"/>
            <a:ext cx="1212536" cy="66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9496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760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idx="1" hasCustomPrompt="1"/>
          </p:nvPr>
        </p:nvSpPr>
        <p:spPr bwMode="auto">
          <a:xfrm>
            <a:off x="467544" y="1628800"/>
            <a:ext cx="8172000" cy="430773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180975" indent="-180975">
              <a:buFont typeface="Arial" pitchFamily="34" charset="0"/>
              <a:buChar char="•"/>
              <a:defRPr sz="2000" baseline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  <a:lvl2pPr marL="539750" indent="-284163">
              <a:buFont typeface="Arial" pitchFamily="34" charset="0"/>
              <a:buChar char="•"/>
              <a:defRPr sz="1800" baseline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2pPr>
            <a:lvl3pPr marL="892175" indent="-284163">
              <a:buFont typeface="Arial" pitchFamily="34" charset="0"/>
              <a:buChar char="•"/>
              <a:defRPr sz="180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3pPr>
            <a:lvl4pPr marL="1160463" indent="-228600">
              <a:buFont typeface="Arial" pitchFamily="34" charset="0"/>
              <a:buChar char="•"/>
              <a:defRPr sz="160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4pPr>
            <a:lvl5pPr marL="1436688" indent="-228600">
              <a:buFont typeface="Arial" pitchFamily="34" charset="0"/>
              <a:buChar char="•"/>
              <a:defRPr sz="160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5pPr>
            <a:lvl6pPr marL="1703388" indent="-228600">
              <a:defRPr>
                <a:solidFill>
                  <a:srgbClr val="004F80"/>
                </a:solidFill>
                <a:latin typeface="Arial"/>
                <a:ea typeface="Times"/>
                <a:cs typeface="Arial"/>
              </a:defRPr>
            </a:lvl6pPr>
            <a:lvl7pPr marL="1970088" indent="-228600">
              <a:defRPr sz="1400">
                <a:solidFill>
                  <a:srgbClr val="004F80"/>
                </a:solidFill>
                <a:latin typeface="Times"/>
                <a:ea typeface="Times"/>
                <a:cs typeface="Arial"/>
              </a:defRPr>
            </a:lvl7pPr>
          </a:lstStyle>
          <a:p>
            <a:pPr lvl="0"/>
            <a:r>
              <a:rPr lang="de-DE" noProof="0" dirty="0"/>
              <a:t>Aufzählungen Arial; beginnend bei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>
                <a:latin typeface="BundesSans Office"/>
              </a:rPr>
              <a:t>Sechste Ebene</a:t>
            </a:r>
          </a:p>
          <a:p>
            <a:pPr lvl="6"/>
            <a:r>
              <a:rPr lang="de-DE" sz="1400" noProof="0" dirty="0">
                <a:latin typeface="BundesSans Office"/>
              </a:rPr>
              <a:t>Siebte Ebene</a:t>
            </a:r>
            <a:endParaRPr lang="de-DE" noProof="0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Absender | Titel | TT.MM.JJJJ | Seite </a:t>
            </a:r>
            <a:fld id="{8CAB733D-9E84-9F44-9136-8F006C5FEB7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Bild 9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BMWi_Mittelstand_Global_Energiesolutions_RGB_Schutzrau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1886788" y="6032266"/>
            <a:ext cx="1267654" cy="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ross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67544" y="1628800"/>
            <a:ext cx="2556000" cy="4068000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 3" charset="2"/>
              <a:buNone/>
              <a:tabLst/>
              <a:defRPr lang="de-DE" sz="2000" b="0" i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Zwischenheadlines und Hervorhebungen fett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3240448" y="1665256"/>
            <a:ext cx="5364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Absender | Titel | TT.MM.JJJJ | Seite </a:t>
            </a:r>
            <a:fld id="{8CAB733D-9E84-9F44-9136-8F006C5FEB7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1" name="Bild 10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BMWi_Mittelstand_Global_Energiesolutions_RGB_Schutzrau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1886788" y="6032266"/>
            <a:ext cx="1267654" cy="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ros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84168" y="1628800"/>
            <a:ext cx="2556000" cy="4068000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 3" charset="2"/>
              <a:buNone/>
              <a:tabLst/>
              <a:defRPr lang="de-DE" sz="2000" b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</a:lstStyle>
          <a:p>
            <a:r>
              <a:rPr lang="de-DE" dirty="0"/>
              <a:t>Standard-Fließtext: Arial 20 </a:t>
            </a:r>
            <a:r>
              <a:rPr lang="de-DE" dirty="0" err="1"/>
              <a:t>pt</a:t>
            </a:r>
            <a:r>
              <a:rPr lang="de-DE" dirty="0"/>
              <a:t> (wenn nötig: bis min. 16 </a:t>
            </a:r>
            <a:r>
              <a:rPr lang="de-DE" dirty="0" err="1"/>
              <a:t>pt</a:t>
            </a:r>
            <a:r>
              <a:rPr lang="de-DE" dirty="0"/>
              <a:t> verkleinern); Zwischenheadlines und Hervorhebungen fett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467544" y="1628800"/>
            <a:ext cx="5364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Absender | Titel | TT.MM.JJJJ | Seite </a:t>
            </a:r>
            <a:fld id="{8CAB733D-9E84-9F44-9136-8F006C5FEB7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1" name="Bild 10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BMWi_Mittelstand_Global_Energiesolutions_RGB_Schutzrau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1886788" y="6032266"/>
            <a:ext cx="1267654" cy="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ae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467544" y="1665256"/>
            <a:ext cx="8172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Absender | Titel | TT.MM.JJJJ | Seite </a:t>
            </a:r>
            <a:fld id="{8CAB733D-9E84-9F44-9136-8F006C5FEB7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Bild 9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BMWi_Mittelstand_Global_Energiesolutions_RGB_Schutzrau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1886788" y="6032266"/>
            <a:ext cx="1267654" cy="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m vollflae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Rectangle 1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7544" y="476672"/>
            <a:ext cx="5616000" cy="980728"/>
          </a:xfrm>
          <a:prstGeom prst="rect">
            <a:avLst/>
          </a:prstGeom>
        </p:spPr>
        <p:txBody>
          <a:bodyPr/>
          <a:lstStyle>
            <a:lvl1pPr>
              <a:lnSpc>
                <a:spcPts val="3500"/>
              </a:lnSpc>
              <a:defRPr sz="3000" b="0">
                <a:solidFill>
                  <a:srgbClr val="004F80"/>
                </a:solidFill>
                <a:latin typeface="Times"/>
                <a:ea typeface="Times"/>
                <a:cs typeface="Times"/>
              </a:defRPr>
            </a:lvl1pPr>
          </a:lstStyle>
          <a:p>
            <a:r>
              <a:rPr lang="de-DE" dirty="0"/>
              <a:t>Headline Times 30 </a:t>
            </a:r>
            <a:r>
              <a:rPr lang="de-DE" dirty="0" err="1"/>
              <a:t>pt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max. zweizeilig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9" name="Diagrammplatzhalter 8"/>
          <p:cNvSpPr>
            <a:spLocks noGrp="1"/>
          </p:cNvSpPr>
          <p:nvPr>
            <p:ph type="chart" sz="quarter" idx="12"/>
          </p:nvPr>
        </p:nvSpPr>
        <p:spPr>
          <a:xfrm>
            <a:off x="468313" y="1665256"/>
            <a:ext cx="8172000" cy="4068000"/>
          </a:xfrm>
          <a:prstGeom prst="rect">
            <a:avLst/>
          </a:prstGeom>
        </p:spPr>
        <p:txBody>
          <a:bodyPr/>
          <a:lstStyle>
            <a:lvl1pPr>
              <a:defRPr>
                <a:latin typeface="Times"/>
                <a:ea typeface="Times"/>
                <a:cs typeface="Times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760000" y="6309320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Absender | Titel | TT.MM.JJJJ | Seite </a:t>
            </a:r>
            <a:fld id="{8CAB733D-9E84-9F44-9136-8F006C5FEB7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4" name="Bild 13" descr="BMWi_Office_Farbe_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36534"/>
            <a:ext cx="1440160" cy="83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3560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BMWi_Mittelstand_Global_Energiesolutions_RGB_Schutzraum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1886788" y="6032266"/>
            <a:ext cx="1267654" cy="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788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ld vollflae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58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172200"/>
          </a:xfrm>
          <a:prstGeom prst="rect">
            <a:avLst/>
          </a:prstGeom>
          <a:solidFill>
            <a:srgbClr val="004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de-DE" altLang="de-DE" dirty="0">
              <a:solidFill>
                <a:srgbClr val="004F80"/>
              </a:solidFill>
              <a:latin typeface="Neue Praxis" charset="0"/>
              <a:ea typeface="Times"/>
              <a:cs typeface="Time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 userDrawn="1"/>
        </p:nvSpPr>
        <p:spPr bwMode="auto">
          <a:xfrm>
            <a:off x="900113" y="6172200"/>
            <a:ext cx="75930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sz="1600" dirty="0">
              <a:solidFill>
                <a:schemeClr val="tx2"/>
              </a:solidFill>
              <a:latin typeface="Times"/>
              <a:ea typeface="Times"/>
              <a:cs typeface="Times"/>
            </a:endParaRPr>
          </a:p>
        </p:txBody>
      </p:sp>
      <p:sp>
        <p:nvSpPr>
          <p:cNvPr id="19" name="Rectangle 18"/>
          <p:cNvSpPr txBox="1">
            <a:spLocks noChangeArrowheads="1"/>
          </p:cNvSpPr>
          <p:nvPr userDrawn="1"/>
        </p:nvSpPr>
        <p:spPr>
          <a:xfrm>
            <a:off x="899592" y="2844000"/>
            <a:ext cx="5112000" cy="719138"/>
          </a:xfrm>
          <a:prstGeom prst="rect">
            <a:avLst/>
          </a:prstGeom>
        </p:spPr>
        <p:txBody>
          <a:bodyPr/>
          <a:lstStyle>
            <a:lvl1pPr>
              <a:defRPr sz="3300" b="0" i="0">
                <a:solidFill>
                  <a:schemeClr val="bg1"/>
                </a:solidFill>
                <a:latin typeface="Times"/>
                <a:cs typeface="Time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/>
                <a:ea typeface="Times"/>
                <a:cs typeface="Times"/>
              </a:rPr>
              <a:t>Headline Times 33 </a:t>
            </a:r>
            <a:r>
              <a:rPr kumimoji="0" lang="de-DE" sz="33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/>
                <a:ea typeface="Times"/>
                <a:cs typeface="Times"/>
              </a:rPr>
              <a:t>pt</a:t>
            </a:r>
            <a:endParaRPr kumimoji="0" lang="de-DE" sz="33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"/>
              <a:ea typeface="Times"/>
              <a:cs typeface="Times"/>
            </a:endParaRPr>
          </a:p>
        </p:txBody>
      </p:sp>
      <p:sp>
        <p:nvSpPr>
          <p:cNvPr id="20" name="Rectangle 19"/>
          <p:cNvSpPr txBox="1">
            <a:spLocks noChangeArrowheads="1"/>
          </p:cNvSpPr>
          <p:nvPr userDrawn="1"/>
        </p:nvSpPr>
        <p:spPr>
          <a:xfrm>
            <a:off x="899592" y="3717032"/>
            <a:ext cx="5112000" cy="431800"/>
          </a:xfrm>
          <a:prstGeom prst="rect">
            <a:avLst/>
          </a:prstGeom>
        </p:spPr>
        <p:txBody>
          <a:bodyPr tIns="36000" rIns="36000" bIns="36000"/>
          <a:lstStyle>
            <a:lvl1pPr marL="0" indent="0">
              <a:buFont typeface="Wingdings 3" charset="2"/>
              <a:buNone/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Times"/>
                <a:cs typeface="Arial"/>
              </a:rPr>
              <a:t>Subline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Times"/>
                <a:cs typeface="Arial"/>
              </a:rPr>
              <a:t> Arial 20pt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72201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9"/>
          <p:cNvGrpSpPr/>
          <p:nvPr userDrawn="1"/>
        </p:nvGrpSpPr>
        <p:grpSpPr>
          <a:xfrm>
            <a:off x="146050" y="179388"/>
            <a:ext cx="8839200" cy="1296987"/>
            <a:chOff x="146050" y="179388"/>
            <a:chExt cx="8839200" cy="1296987"/>
          </a:xfrm>
        </p:grpSpPr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146050" y="179388"/>
              <a:ext cx="8839200" cy="1296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endParaRPr lang="de-DE" altLang="de-DE" dirty="0">
                <a:solidFill>
                  <a:srgbClr val="004F80"/>
                </a:solidFill>
                <a:latin typeface="Neue Praxis" charset="0"/>
                <a:ea typeface="Times"/>
                <a:cs typeface="Times"/>
              </a:endParaRPr>
            </a:p>
          </p:txBody>
        </p:sp>
        <p:pic>
          <p:nvPicPr>
            <p:cNvPr id="14" name="Picture 4" descr="BMWi_Mittelstand_Global_Energiesolutions_RGB_Schutzrau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6"/>
            <a:stretch>
              <a:fillRect/>
            </a:stretch>
          </p:blipFill>
          <p:spPr bwMode="auto">
            <a:xfrm>
              <a:off x="6760730" y="339242"/>
              <a:ext cx="2045075" cy="91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Bild 10" descr="BMWi_Office_Farbe_en.bmp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88640"/>
              <a:ext cx="2184416" cy="127000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23" r:id="rId2"/>
    <p:sldLayoutId id="2147483825" r:id="rId3"/>
    <p:sldLayoutId id="2147483816" r:id="rId4"/>
    <p:sldLayoutId id="2147483817" r:id="rId5"/>
    <p:sldLayoutId id="2147483819" r:id="rId6"/>
    <p:sldLayoutId id="2147483820" r:id="rId7"/>
    <p:sldLayoutId id="2147483824" r:id="rId8"/>
    <p:sldLayoutId id="2147483867" r:id="rId9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+mj-ea"/>
          <a:cs typeface="Time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9pPr>
    </p:titleStyle>
    <p:bodyStyle>
      <a:lvl1pPr marL="474663" indent="-474663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2400">
          <a:solidFill>
            <a:srgbClr val="004F80"/>
          </a:solidFill>
          <a:latin typeface="BundesSerif Office" pitchFamily="18" charset="0"/>
          <a:ea typeface="+mn-ea"/>
          <a:cs typeface="+mn-cs"/>
        </a:defRPr>
      </a:lvl1pPr>
      <a:lvl2pPr marL="949325" indent="-284163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2000">
          <a:solidFill>
            <a:srgbClr val="004F80"/>
          </a:solidFill>
          <a:latin typeface="BundesSerif Office" pitchFamily="18" charset="0"/>
          <a:ea typeface="+mn-ea"/>
          <a:cs typeface="+mn-cs"/>
        </a:defRPr>
      </a:lvl2pPr>
      <a:lvl3pPr marL="1425575" indent="-284163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1600">
          <a:solidFill>
            <a:srgbClr val="004F80"/>
          </a:solidFill>
          <a:latin typeface="BundesSerif Office" pitchFamily="18" charset="0"/>
          <a:ea typeface="+mn-ea"/>
          <a:cs typeface="+mn-cs"/>
        </a:defRPr>
      </a:lvl3pPr>
      <a:lvl4pPr marL="1941513" indent="-228600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1600">
          <a:solidFill>
            <a:srgbClr val="004F80"/>
          </a:solidFill>
          <a:latin typeface="BundesSerif Office" pitchFamily="18" charset="0"/>
          <a:ea typeface="+mn-ea"/>
          <a:cs typeface="+mn-cs"/>
        </a:defRPr>
      </a:lvl4pPr>
      <a:lvl5pPr marL="2360613" indent="-228600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1600">
          <a:solidFill>
            <a:srgbClr val="004F80"/>
          </a:solidFill>
          <a:latin typeface="BundesSerif Office" pitchFamily="18" charset="0"/>
          <a:ea typeface="+mn-ea"/>
          <a:cs typeface="+mn-cs"/>
        </a:defRPr>
      </a:lvl5pPr>
      <a:lvl6pPr marL="28178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6pPr>
      <a:lvl7pPr marL="32750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7pPr>
      <a:lvl8pPr marL="37322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8pPr>
      <a:lvl9pPr marL="41894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BEBEB"/>
            </a:gs>
            <a:gs pos="100000">
              <a:srgbClr val="E2E2E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1604" y="62944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+mn-lt"/>
                <a:cs typeface="+mn-cs"/>
                <a:sym typeface="Gill Sans" charset="0"/>
              </a:defRPr>
            </a:lvl1pPr>
          </a:lstStyle>
          <a:p>
            <a:pPr eaLnBrk="1" hangingPunct="1">
              <a:defRPr/>
            </a:pPr>
            <a:r>
              <a:rPr lang="de-AT">
                <a:solidFill>
                  <a:prstClr val="black"/>
                </a:solidFill>
                <a:ea typeface="+mn-ea"/>
              </a:rPr>
              <a:t>page </a:t>
            </a:r>
            <a:fld id="{B9C3F70F-CE77-45DA-9DA6-40DBF016923F}" type="slidenum">
              <a:rPr lang="de-AT">
                <a:solidFill>
                  <a:prstClr val="black"/>
                </a:solidFill>
                <a:ea typeface="+mn-ea"/>
              </a:rPr>
              <a:pPr eaLnBrk="1" hangingPunct="1">
                <a:defRPr/>
              </a:pPr>
              <a:t>‹#›</a:t>
            </a:fld>
            <a:endParaRPr lang="de-AT">
              <a:solidFill>
                <a:prstClr val="black"/>
              </a:solidFill>
              <a:ea typeface="+mn-ea"/>
            </a:endParaRP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542928"/>
            <a:ext cx="7139354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>
                <a:sym typeface="Gill Sans"/>
              </a:rPr>
              <a:t>Die ILF Gruppe</a:t>
            </a:r>
            <a:br>
              <a:rPr lang="de-AT">
                <a:sym typeface="Gill Sans"/>
              </a:rPr>
            </a:br>
            <a:r>
              <a:rPr lang="de-AT">
                <a:sym typeface="Gill Sans"/>
              </a:rPr>
              <a:t>2 Zeile</a:t>
            </a:r>
          </a:p>
        </p:txBody>
      </p:sp>
      <p:sp>
        <p:nvSpPr>
          <p:cNvPr id="51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613" y="1504953"/>
            <a:ext cx="60007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7338" tIns="33669" rIns="67338" bIns="33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>
                <a:sym typeface="Gill Sans"/>
              </a:rPr>
              <a:t>Textmasterformate durch Klicken bearbeiten</a:t>
            </a:r>
          </a:p>
          <a:p>
            <a:pPr lvl="1"/>
            <a:r>
              <a:rPr lang="de-AT">
                <a:sym typeface="Gill Sans"/>
              </a:rPr>
              <a:t>Zweite Ebene</a:t>
            </a:r>
          </a:p>
          <a:p>
            <a:pPr lvl="2"/>
            <a:r>
              <a:rPr lang="de-AT">
                <a:sym typeface="Gill Sans"/>
              </a:rPr>
              <a:t>Dritte Ebene</a:t>
            </a:r>
          </a:p>
          <a:p>
            <a:pPr lvl="3"/>
            <a:r>
              <a:rPr lang="de-AT">
                <a:sym typeface="Gill Sans"/>
              </a:rPr>
              <a:t>Vierte Ebene</a:t>
            </a:r>
          </a:p>
          <a:p>
            <a:pPr lvl="4"/>
            <a:r>
              <a:rPr lang="de-AT">
                <a:sym typeface="Gill Sans"/>
              </a:rPr>
              <a:t>Fünfte Ebene</a:t>
            </a:r>
          </a:p>
        </p:txBody>
      </p:sp>
      <p:pic>
        <p:nvPicPr>
          <p:cNvPr id="10" name="Picture 8" descr="\\group.ilf.com\dfs\ATIBK_Department\BS\2_AKQ\06_Kommunikation\06_PR_Werbung_Kommunikation\Inserate_Artikel\596_Interalpin_2011\08_Projekttafeln\logo_en_neui.jp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70" y="600075"/>
            <a:ext cx="666750" cy="77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48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ransition/>
  <p:hf hdr="0" ftr="0" dt="0"/>
  <p:txStyles>
    <p:titleStyle>
      <a:lvl1pPr marL="323850" indent="-32385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+mj-lt"/>
          <a:ea typeface="+mj-ea"/>
          <a:cs typeface="+mj-cs"/>
          <a:sym typeface="Gill Sans"/>
        </a:defRPr>
      </a:lvl1pPr>
      <a:lvl2pPr marL="323850" indent="-32385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/>
        </a:defRPr>
      </a:lvl2pPr>
      <a:lvl3pPr marL="323850" indent="-32385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/>
        </a:defRPr>
      </a:lvl3pPr>
      <a:lvl4pPr marL="323850" indent="-32385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/>
        </a:defRPr>
      </a:lvl4pPr>
      <a:lvl5pPr marL="323850" indent="-32385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/>
        </a:defRPr>
      </a:lvl5pPr>
      <a:lvl6pPr marL="660685" indent="-323911" algn="l" rtl="0" fontAlgn="base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 charset="0"/>
        </a:defRPr>
      </a:lvl6pPr>
      <a:lvl7pPr marL="997458" indent="-323911" algn="l" rtl="0" fontAlgn="base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 charset="0"/>
        </a:defRPr>
      </a:lvl7pPr>
      <a:lvl8pPr marL="1334232" indent="-323911" algn="l" rtl="0" fontAlgn="base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 charset="0"/>
        </a:defRPr>
      </a:lvl8pPr>
      <a:lvl9pPr marL="1671005" indent="-323911" algn="l" rtl="0" fontAlgn="base">
        <a:spcBef>
          <a:spcPct val="0"/>
        </a:spcBef>
        <a:spcAft>
          <a:spcPct val="0"/>
        </a:spcAft>
        <a:defRPr sz="2100">
          <a:solidFill>
            <a:srgbClr val="37508F"/>
          </a:solidFill>
          <a:latin typeface="Arial" charset="0"/>
          <a:cs typeface="Arial" charset="0"/>
          <a:sym typeface="Gill Sans" charset="0"/>
        </a:defRPr>
      </a:lvl9pPr>
    </p:titleStyle>
    <p:bodyStyle>
      <a:lvl1pPr marL="288925" indent="-201613" algn="l" rtl="0" eaLnBrk="0" fontAlgn="base" hangingPunct="0">
        <a:spcBef>
          <a:spcPts val="875"/>
        </a:spcBef>
        <a:spcAft>
          <a:spcPct val="0"/>
        </a:spcAft>
        <a:buClr>
          <a:srgbClr val="37508F"/>
        </a:buClr>
        <a:buSzPct val="80000"/>
        <a:buFont typeface="Wingdings" pitchFamily="2" charset="2"/>
        <a:buChar char="n"/>
        <a:defRPr b="1" u="sng">
          <a:solidFill>
            <a:srgbClr val="37508F"/>
          </a:solidFill>
          <a:latin typeface="+mn-lt"/>
          <a:ea typeface="+mn-ea"/>
          <a:cs typeface="+mn-cs"/>
          <a:sym typeface="Gill Sans"/>
        </a:defRPr>
      </a:lvl1pPr>
      <a:lvl2pPr marL="450850" indent="-204788" algn="l" rtl="0" eaLnBrk="0" fontAlgn="base" hangingPunct="0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/>
        </a:defRPr>
      </a:lvl2pPr>
      <a:lvl3pPr marL="608013" indent="-201613" algn="l" rtl="0" eaLnBrk="0" fontAlgn="base" hangingPunct="0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/>
        </a:defRPr>
      </a:lvl3pPr>
      <a:lvl4pPr marL="785813" indent="-201613" algn="l" rtl="0" eaLnBrk="0" fontAlgn="base" hangingPunct="0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/>
        </a:defRPr>
      </a:lvl4pPr>
      <a:lvl5pPr marL="944563" indent="-203200" algn="l" rtl="0" eaLnBrk="0" fontAlgn="base" hangingPunct="0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/>
        </a:defRPr>
      </a:lvl5pPr>
      <a:lvl6pPr marL="1282780" indent="-204637" algn="l" rtl="0" fontAlgn="base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 charset="0"/>
        </a:defRPr>
      </a:lvl6pPr>
      <a:lvl7pPr marL="1619554" indent="-204637" algn="l" rtl="0" fontAlgn="base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 charset="0"/>
        </a:defRPr>
      </a:lvl7pPr>
      <a:lvl8pPr marL="1956327" indent="-204637" algn="l" rtl="0" fontAlgn="base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 charset="0"/>
        </a:defRPr>
      </a:lvl8pPr>
      <a:lvl9pPr marL="2293101" indent="-204637" algn="l" rtl="0" fontAlgn="base">
        <a:spcBef>
          <a:spcPts val="875"/>
        </a:spcBef>
        <a:spcAft>
          <a:spcPct val="0"/>
        </a:spcAft>
        <a:buClr>
          <a:srgbClr val="37508F"/>
        </a:buClr>
        <a:buChar char="•"/>
        <a:defRPr sz="15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de-DE"/>
      </a:defPPr>
      <a:lvl1pPr marL="0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7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3547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32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09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386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64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7415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418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172200"/>
          </a:xfrm>
          <a:prstGeom prst="rect">
            <a:avLst/>
          </a:prstGeom>
          <a:solidFill>
            <a:srgbClr val="004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de-DE" altLang="de-DE" dirty="0">
              <a:solidFill>
                <a:srgbClr val="004F80"/>
              </a:solidFill>
              <a:latin typeface="Neue Praxis" charset="0"/>
              <a:ea typeface="Times"/>
              <a:cs typeface="Time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 userDrawn="1"/>
        </p:nvSpPr>
        <p:spPr bwMode="auto">
          <a:xfrm>
            <a:off x="900113" y="6172200"/>
            <a:ext cx="75930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sz="1600" dirty="0">
              <a:solidFill>
                <a:srgbClr val="FFFFFF"/>
              </a:solidFill>
              <a:latin typeface="Times"/>
              <a:ea typeface="Times"/>
              <a:cs typeface="Times"/>
            </a:endParaRPr>
          </a:p>
        </p:txBody>
      </p:sp>
      <p:sp>
        <p:nvSpPr>
          <p:cNvPr id="19" name="Rectangle 18"/>
          <p:cNvSpPr txBox="1">
            <a:spLocks noChangeArrowheads="1"/>
          </p:cNvSpPr>
          <p:nvPr userDrawn="1"/>
        </p:nvSpPr>
        <p:spPr>
          <a:xfrm>
            <a:off x="899592" y="2844000"/>
            <a:ext cx="5112000" cy="719138"/>
          </a:xfrm>
          <a:prstGeom prst="rect">
            <a:avLst/>
          </a:prstGeom>
        </p:spPr>
        <p:txBody>
          <a:bodyPr/>
          <a:lstStyle>
            <a:lvl1pPr>
              <a:defRPr sz="3300" b="0" i="0">
                <a:solidFill>
                  <a:schemeClr val="bg1"/>
                </a:solidFill>
                <a:latin typeface="Times"/>
                <a:cs typeface="Times"/>
              </a:defRPr>
            </a:lvl1pPr>
          </a:lstStyle>
          <a:p>
            <a:pPr>
              <a:defRPr/>
            </a:pPr>
            <a:r>
              <a:rPr lang="de-DE" kern="0" dirty="0">
                <a:solidFill>
                  <a:srgbClr val="FFFFFF"/>
                </a:solidFill>
                <a:ea typeface="Times"/>
              </a:rPr>
              <a:t>Headline Times 33 </a:t>
            </a:r>
            <a:r>
              <a:rPr lang="de-DE" kern="0" dirty="0" err="1">
                <a:solidFill>
                  <a:srgbClr val="FFFFFF"/>
                </a:solidFill>
                <a:ea typeface="Times"/>
              </a:rPr>
              <a:t>pt</a:t>
            </a:r>
            <a:endParaRPr lang="de-DE" kern="0" dirty="0">
              <a:solidFill>
                <a:srgbClr val="FFFFFF"/>
              </a:solidFill>
              <a:ea typeface="Times"/>
            </a:endParaRPr>
          </a:p>
        </p:txBody>
      </p:sp>
      <p:sp>
        <p:nvSpPr>
          <p:cNvPr id="20" name="Rectangle 19"/>
          <p:cNvSpPr txBox="1">
            <a:spLocks noChangeArrowheads="1"/>
          </p:cNvSpPr>
          <p:nvPr userDrawn="1"/>
        </p:nvSpPr>
        <p:spPr>
          <a:xfrm>
            <a:off x="899592" y="3717032"/>
            <a:ext cx="5112000" cy="431800"/>
          </a:xfrm>
          <a:prstGeom prst="rect">
            <a:avLst/>
          </a:prstGeom>
        </p:spPr>
        <p:txBody>
          <a:bodyPr tIns="36000" rIns="36000" bIns="36000"/>
          <a:lstStyle>
            <a:lvl1pPr marL="0" indent="0">
              <a:buFont typeface="Wingdings 3" charset="2"/>
              <a:buNone/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spcBef>
                <a:spcPct val="20000"/>
              </a:spcBef>
              <a:buClr>
                <a:srgbClr val="004F80"/>
              </a:buClr>
              <a:buSzPct val="80000"/>
              <a:defRPr/>
            </a:pPr>
            <a:r>
              <a:rPr lang="de-DE" kern="0" dirty="0" err="1">
                <a:solidFill>
                  <a:srgbClr val="FFFFFF"/>
                </a:solidFill>
                <a:ea typeface="Times"/>
              </a:rPr>
              <a:t>Subline</a:t>
            </a:r>
            <a:r>
              <a:rPr lang="de-DE" kern="0" dirty="0">
                <a:solidFill>
                  <a:srgbClr val="FFFFFF"/>
                </a:solidFill>
                <a:ea typeface="Times"/>
              </a:rPr>
              <a:t> Arial 20pt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172201"/>
            <a:ext cx="1461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146050" y="179388"/>
            <a:ext cx="8839200" cy="1296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de-DE" altLang="de-DE" dirty="0">
              <a:solidFill>
                <a:srgbClr val="004F80"/>
              </a:solidFill>
              <a:latin typeface="Neue Praxis" charset="0"/>
              <a:ea typeface="Times"/>
              <a:cs typeface="Times"/>
            </a:endParaRPr>
          </a:p>
        </p:txBody>
      </p:sp>
      <p:pic>
        <p:nvPicPr>
          <p:cNvPr id="14" name="Picture 4" descr="BMWi_Mittelstand_Global_Energiesolutions_RGB_Schutzra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6760727" y="339242"/>
            <a:ext cx="1940936" cy="1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 10" descr="BMWi_Office_Farbe_en.bmp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184416" cy="1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8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+mj-ea"/>
          <a:cs typeface="Time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4F80"/>
          </a:solidFill>
          <a:latin typeface="BundesSerif Office" pitchFamily="18" charset="0"/>
          <a:ea typeface="ＭＳ Ｐゴシック" pitchFamily="52" charset="-128"/>
          <a:cs typeface="Times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Verdana" charset="0"/>
          <a:ea typeface="ＭＳ Ｐゴシック" pitchFamily="52" charset="-128"/>
          <a:cs typeface="ＭＳ Ｐゴシック" pitchFamily="52" charset="-128"/>
        </a:defRPr>
      </a:lvl9pPr>
    </p:titleStyle>
    <p:bodyStyle>
      <a:lvl1pPr marL="474663" indent="-474663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2400">
          <a:solidFill>
            <a:srgbClr val="004F80"/>
          </a:solidFill>
          <a:latin typeface="BundesSerif Office" pitchFamily="18" charset="0"/>
          <a:ea typeface="+mn-ea"/>
          <a:cs typeface="+mn-cs"/>
        </a:defRPr>
      </a:lvl1pPr>
      <a:lvl2pPr marL="949325" indent="-284163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2000">
          <a:solidFill>
            <a:srgbClr val="004F80"/>
          </a:solidFill>
          <a:latin typeface="BundesSerif Office" pitchFamily="18" charset="0"/>
          <a:ea typeface="+mn-ea"/>
          <a:cs typeface="+mn-cs"/>
        </a:defRPr>
      </a:lvl2pPr>
      <a:lvl3pPr marL="1425575" indent="-284163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1600">
          <a:solidFill>
            <a:srgbClr val="004F80"/>
          </a:solidFill>
          <a:latin typeface="BundesSerif Office" pitchFamily="18" charset="0"/>
          <a:ea typeface="+mn-ea"/>
          <a:cs typeface="+mn-cs"/>
        </a:defRPr>
      </a:lvl3pPr>
      <a:lvl4pPr marL="1941513" indent="-228600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1600">
          <a:solidFill>
            <a:srgbClr val="004F80"/>
          </a:solidFill>
          <a:latin typeface="BundesSerif Office" pitchFamily="18" charset="0"/>
          <a:ea typeface="+mn-ea"/>
          <a:cs typeface="+mn-cs"/>
        </a:defRPr>
      </a:lvl4pPr>
      <a:lvl5pPr marL="2360613" indent="-228600" algn="l" rtl="0" eaLnBrk="0" fontAlgn="base" hangingPunct="0">
        <a:spcBef>
          <a:spcPct val="20000"/>
        </a:spcBef>
        <a:spcAft>
          <a:spcPct val="0"/>
        </a:spcAft>
        <a:buClr>
          <a:srgbClr val="004F80"/>
        </a:buClr>
        <a:buSzPct val="80000"/>
        <a:buFont typeface="Wingdings" pitchFamily="2" charset="2"/>
        <a:buChar char="§"/>
        <a:defRPr sz="1600">
          <a:solidFill>
            <a:srgbClr val="004F80"/>
          </a:solidFill>
          <a:latin typeface="BundesSerif Office" pitchFamily="18" charset="0"/>
          <a:ea typeface="+mn-ea"/>
          <a:cs typeface="+mn-cs"/>
        </a:defRPr>
      </a:lvl5pPr>
      <a:lvl6pPr marL="28178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6pPr>
      <a:lvl7pPr marL="32750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7pPr>
      <a:lvl8pPr marL="37322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8pPr>
      <a:lvl9pPr marL="4189413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Times" charset="0"/>
        <a:buChar char="•"/>
        <a:defRPr sz="1600">
          <a:solidFill>
            <a:srgbClr val="1E3E5A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 43"/>
          <p:cNvSpPr>
            <a:spLocks noGrp="1"/>
          </p:cNvSpPr>
          <p:nvPr>
            <p:ph type="ctrTitle"/>
          </p:nvPr>
        </p:nvSpPr>
        <p:spPr>
          <a:xfrm>
            <a:off x="0" y="2627976"/>
            <a:ext cx="9144000" cy="1233072"/>
          </a:xfrm>
        </p:spPr>
        <p:txBody>
          <a:bodyPr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Wind Energy Sector </a:t>
            </a:r>
            <a:r>
              <a:rPr lang="en-US" b="1" dirty="0" smtClean="0">
                <a:latin typeface="Cambria" panose="02040503050406030204" pitchFamily="18" charset="0"/>
              </a:rPr>
              <a:t>Development </a:t>
            </a: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>GIZ Activities</a:t>
            </a:r>
            <a:endParaRPr lang="de-DE" sz="2800" b="1" dirty="0">
              <a:latin typeface="Cambria" panose="02040503050406030204" pitchFamily="18" charset="0"/>
            </a:endParaRPr>
          </a:p>
        </p:txBody>
      </p:sp>
      <p:sp>
        <p:nvSpPr>
          <p:cNvPr id="45" name="Untertitel 44"/>
          <p:cNvSpPr>
            <a:spLocks noGrp="1"/>
          </p:cNvSpPr>
          <p:nvPr>
            <p:ph type="subTitle" idx="1"/>
          </p:nvPr>
        </p:nvSpPr>
        <p:spPr>
          <a:xfrm>
            <a:off x="0" y="4653136"/>
            <a:ext cx="9144000" cy="1152128"/>
          </a:xfrm>
        </p:spPr>
        <p:txBody>
          <a:bodyPr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dirty="0">
                <a:latin typeface="Cambria" panose="02040503050406030204" pitchFamily="18" charset="0"/>
              </a:rPr>
              <a:t>MOIT/ GIZ Energy Support Programme</a:t>
            </a:r>
          </a:p>
        </p:txBody>
      </p:sp>
    </p:spTree>
    <p:extLst>
      <p:ext uri="{BB962C8B-B14F-4D97-AF65-F5344CB8AC3E}">
        <p14:creationId xmlns:p14="http://schemas.microsoft.com/office/powerpoint/2010/main" val="146479797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712968" cy="648072"/>
          </a:xfr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</a:rPr>
              <a:t>LCOE study for new FIT proposal</a:t>
            </a:r>
            <a:endParaRPr lang="de-DE" sz="2400" dirty="0">
              <a:latin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3528" y="980728"/>
            <a:ext cx="5429176" cy="5099197"/>
            <a:chOff x="525090" y="980728"/>
            <a:chExt cx="5429176" cy="50991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66" y="980728"/>
              <a:ext cx="5400600" cy="191616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45654" y="2896892"/>
              <a:ext cx="540861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004F80"/>
                  </a:solidFill>
                  <a:latin typeface="Cambria" panose="02040503050406030204" pitchFamily="18" charset="0"/>
                  <a:ea typeface="Times"/>
                  <a:cs typeface="Arial"/>
                </a:rPr>
                <a:t>Phu</a:t>
              </a:r>
              <a:r>
                <a:rPr lang="en-US" sz="1200" dirty="0">
                  <a:solidFill>
                    <a:srgbClr val="004F80"/>
                  </a:solidFill>
                  <a:latin typeface="Cambria" panose="02040503050406030204" pitchFamily="18" charset="0"/>
                  <a:ea typeface="Times"/>
                  <a:cs typeface="Arial"/>
                </a:rPr>
                <a:t> Lac wind farm 24 MW, Binh Thuan province, </a:t>
              </a:r>
              <a:r>
                <a:rPr lang="en-US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FiT</a:t>
              </a:r>
              <a:r>
                <a:rPr lang="en-US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 = 7.8 </a:t>
              </a:r>
              <a:r>
                <a:rPr lang="en-US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USct</a:t>
              </a:r>
              <a:r>
                <a:rPr lang="en-US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/kWh</a:t>
              </a:r>
              <a:endParaRPr lang="en-US" sz="10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3348" y="3100125"/>
              <a:ext cx="1118331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474663" indent="-474663">
                <a:spcBef>
                  <a:spcPct val="20000"/>
                </a:spcBef>
                <a:buClr>
                  <a:srgbClr val="004F80"/>
                </a:buClr>
                <a:buSzPct val="80000"/>
              </a:pPr>
              <a:r>
                <a:rPr kumimoji="0" lang="en-US" sz="8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</a:t>
              </a:r>
              <a:r>
                <a:rPr lang="en-US" sz="8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CTV Wind</a:t>
              </a:r>
              <a:endParaRPr kumimoji="0" lang="en-US" sz="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5090" y="5661248"/>
              <a:ext cx="542917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4F80"/>
                  </a:solidFill>
                  <a:latin typeface="Cambria" panose="02040503050406030204" pitchFamily="18" charset="0"/>
                  <a:ea typeface="Times"/>
                  <a:cs typeface="Arial"/>
                </a:rPr>
                <a:t>Bac Lieu wind farm 1&amp;2, 99.2 MW, Bac Lieu province, </a:t>
              </a:r>
              <a:r>
                <a:rPr lang="en-US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FiT</a:t>
              </a:r>
              <a:r>
                <a:rPr lang="en-US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 = 9.8 </a:t>
              </a:r>
              <a:r>
                <a:rPr lang="en-US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USct</a:t>
              </a:r>
              <a:r>
                <a:rPr lang="en-US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Times"/>
                  <a:cs typeface="Arial"/>
                </a:rPr>
                <a:t>/kWh</a:t>
              </a:r>
              <a:endParaRPr lang="en-US" sz="1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2785" y="5864481"/>
              <a:ext cx="1118331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474663" indent="-474663">
                <a:spcBef>
                  <a:spcPct val="20000"/>
                </a:spcBef>
                <a:buClr>
                  <a:srgbClr val="004F80"/>
                </a:buClr>
                <a:buSzPct val="80000"/>
              </a:pPr>
              <a:r>
                <a:rPr kumimoji="0" lang="en-US" sz="8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</a:t>
              </a:r>
              <a:r>
                <a:rPr lang="en-US" sz="8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GIZ</a:t>
              </a:r>
              <a:endParaRPr kumimoji="0" lang="en-US" sz="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66" y="3307137"/>
              <a:ext cx="5315842" cy="2350291"/>
            </a:xfrm>
            <a:prstGeom prst="rect">
              <a:avLst/>
            </a:prstGeom>
          </p:spPr>
        </p:pic>
      </p:grp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286555175"/>
              </p:ext>
            </p:extLst>
          </p:nvPr>
        </p:nvGraphicFramePr>
        <p:xfrm>
          <a:off x="5868144" y="1556792"/>
          <a:ext cx="3088581" cy="3683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 Placeholder 5"/>
          <p:cNvSpPr txBox="1">
            <a:spLocks/>
          </p:cNvSpPr>
          <p:nvPr/>
        </p:nvSpPr>
        <p:spPr>
          <a:xfrm>
            <a:off x="5739954" y="5445224"/>
            <a:ext cx="1568350" cy="6154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474663" indent="-474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4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1pPr>
            <a:lvl2pPr marL="9493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0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2pPr>
            <a:lvl3pPr marL="14255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3pPr>
            <a:lvl4pPr marL="1941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4pPr>
            <a:lvl5pPr marL="2360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5pPr>
            <a:lvl6pPr marL="28178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6pPr>
            <a:lvl7pPr marL="3275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7pPr>
            <a:lvl8pPr marL="37322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8pPr>
            <a:lvl9pPr marL="41894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kern="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Prime Minister Decision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52320" y="5568266"/>
            <a:ext cx="1440160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None/>
              <a:tabLst/>
            </a:pPr>
            <a:r>
              <a:rPr lang="en-US" sz="1400" b="1" kern="0" dirty="0">
                <a:solidFill>
                  <a:schemeClr val="bg1"/>
                </a:solidFill>
                <a:latin typeface="BundesSans Office"/>
                <a:ea typeface="+mn-ea"/>
              </a:rPr>
              <a:t>8.5 </a:t>
            </a:r>
            <a:r>
              <a:rPr lang="en-US" sz="1400" b="1" kern="0" dirty="0" err="1">
                <a:solidFill>
                  <a:schemeClr val="bg1"/>
                </a:solidFill>
                <a:latin typeface="BundesSans Office"/>
                <a:ea typeface="+mn-ea"/>
              </a:rPr>
              <a:t>USct</a:t>
            </a:r>
            <a:r>
              <a:rPr lang="en-US" sz="1400" b="1" kern="0" dirty="0">
                <a:solidFill>
                  <a:schemeClr val="bg1"/>
                </a:solidFill>
                <a:latin typeface="BundesSans Office"/>
                <a:ea typeface="+mn-ea"/>
              </a:rPr>
              <a:t>/kWh</a:t>
            </a:r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None/>
              <a:tabLst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undesSans Office"/>
                <a:ea typeface="+mn-ea"/>
              </a:rPr>
              <a:t>9.8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undesSans Office"/>
                <a:ea typeface="+mn-ea"/>
              </a:rPr>
              <a:t>USct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undesSans Office"/>
                <a:ea typeface="+mn-ea"/>
              </a:rPr>
              <a:t>/kWh</a:t>
            </a: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10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923717"/>
            <a:ext cx="1077527" cy="7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685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6" y="764704"/>
            <a:ext cx="9037308" cy="466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712968" cy="648072"/>
          </a:xfrm>
        </p:spPr>
        <p:txBody>
          <a:bodyPr/>
          <a:lstStyle/>
          <a:p>
            <a:r>
              <a:rPr lang="en-US" sz="2800" b="1" dirty="0"/>
              <a:t>Wind power investment guidelines</a:t>
            </a:r>
            <a:endParaRPr lang="de-DE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100392" y="5444128"/>
            <a:ext cx="1008112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74663" indent="-474663" algn="r">
              <a:spcBef>
                <a:spcPct val="20000"/>
              </a:spcBef>
              <a:buClr>
                <a:srgbClr val="004F80"/>
              </a:buClr>
              <a:buSzPct val="80000"/>
            </a:pPr>
            <a:r>
              <a:rPr kumimoji="0" lang="en-US" sz="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GIZ</a:t>
            </a:r>
            <a:endParaRPr kumimoji="0" lang="en-US" sz="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ubtitle 1"/>
          <p:cNvSpPr>
            <a:spLocks noGrp="1"/>
          </p:cNvSpPr>
          <p:nvPr>
            <p:ph type="subTitle" idx="1"/>
          </p:nvPr>
        </p:nvSpPr>
        <p:spPr>
          <a:xfrm>
            <a:off x="467544" y="5517232"/>
            <a:ext cx="8011752" cy="504056"/>
          </a:xfrm>
        </p:spPr>
        <p:txBody>
          <a:bodyPr/>
          <a:lstStyle/>
          <a:p>
            <a:r>
              <a:rPr lang="en-US" sz="1400" dirty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1400" dirty="0"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Enhance transparency:</a:t>
            </a:r>
            <a:r>
              <a:rPr lang="en-US" sz="1400" dirty="0">
                <a:latin typeface="Cambria" panose="02040503050406030204" pitchFamily="18" charset="0"/>
                <a:sym typeface="Wingdings" panose="05000000000000000000" pitchFamily="2" charset="2"/>
              </a:rPr>
              <a:t> Development steps and timeline. Legal requirements. Required documents. 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694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712968" cy="648072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</a:rPr>
              <a:t>National wind power development plan</a:t>
            </a:r>
            <a:endParaRPr lang="de-DE" sz="2800" dirty="0">
              <a:latin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96136" y="1340768"/>
            <a:ext cx="28803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004F80"/>
              </a:buClr>
              <a:buSzPct val="80000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Combining:</a:t>
            </a:r>
          </a:p>
          <a:p>
            <a:pPr>
              <a:spcBef>
                <a:spcPts val="0"/>
              </a:spcBef>
              <a:buClr>
                <a:srgbClr val="004F80"/>
              </a:buClr>
              <a:buSzPct val="80000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Times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1201"/>
              </a:spcAft>
              <a:buClr>
                <a:srgbClr val="004F8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10 existing provincial WPDPs</a:t>
            </a:r>
          </a:p>
          <a:p>
            <a:pPr marL="342900" indent="-342900">
              <a:spcBef>
                <a:spcPts val="0"/>
              </a:spcBef>
              <a:spcAft>
                <a:spcPts val="1201"/>
              </a:spcAft>
              <a:buClr>
                <a:srgbClr val="004F8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Data of terrain &amp; land use</a:t>
            </a:r>
          </a:p>
          <a:p>
            <a:pPr marL="342900" indent="-342900">
              <a:spcBef>
                <a:spcPts val="0"/>
              </a:spcBef>
              <a:spcAft>
                <a:spcPts val="1201"/>
              </a:spcAft>
              <a:buClr>
                <a:srgbClr val="004F8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Wind resource data</a:t>
            </a:r>
          </a:p>
          <a:p>
            <a:pPr marL="342900" indent="-342900">
              <a:spcBef>
                <a:spcPts val="0"/>
              </a:spcBef>
              <a:spcAft>
                <a:spcPts val="1201"/>
              </a:spcAft>
              <a:buClr>
                <a:srgbClr val="004F8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Existing grid infrastructure</a:t>
            </a:r>
          </a:p>
          <a:p>
            <a:pPr marL="342900" indent="-342900">
              <a:spcBef>
                <a:spcPts val="0"/>
              </a:spcBef>
              <a:spcAft>
                <a:spcPts val="1201"/>
              </a:spcAft>
              <a:buClr>
                <a:srgbClr val="004F8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Current wind project pipeline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6842601" y="3777176"/>
            <a:ext cx="321687" cy="37190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5"/>
          <p:cNvSpPr txBox="1">
            <a:spLocks/>
          </p:cNvSpPr>
          <p:nvPr/>
        </p:nvSpPr>
        <p:spPr>
          <a:xfrm>
            <a:off x="5789166" y="4353732"/>
            <a:ext cx="2462212" cy="947476"/>
          </a:xfrm>
          <a:prstGeom prst="rect">
            <a:avLst/>
          </a:prstGeom>
        </p:spPr>
        <p:txBody>
          <a:bodyPr>
            <a:noAutofit/>
          </a:bodyPr>
          <a:lstStyle>
            <a:lvl1pPr marL="474663" indent="-474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4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1pPr>
            <a:lvl2pPr marL="9493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0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2pPr>
            <a:lvl3pPr marL="14255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3pPr>
            <a:lvl4pPr marL="1941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4pPr>
            <a:lvl5pPr marL="2360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5pPr>
            <a:lvl6pPr marL="28178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6pPr>
            <a:lvl7pPr marL="3275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7pPr>
            <a:lvl8pPr marL="37322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8pPr>
            <a:lvl9pPr marL="41894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cs typeface="Times" panose="02020603050405020304" pitchFamily="18" charset="0"/>
              </a:rPr>
              <a:t>National Wind Power Development Plan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9212"/>
            <a:ext cx="3168352" cy="5155848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>
            <a:off x="3779912" y="1412776"/>
            <a:ext cx="144016" cy="2994018"/>
          </a:xfrm>
          <a:prstGeom prst="rightBrace">
            <a:avLst/>
          </a:prstGeom>
          <a:noFill/>
          <a:ln w="12700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2" charset="-128"/>
              <a:cs typeface="ＭＳ Ｐゴシック" pitchFamily="52" charset="-128"/>
            </a:endParaRPr>
          </a:p>
        </p:txBody>
      </p:sp>
      <p:sp>
        <p:nvSpPr>
          <p:cNvPr id="21" name="Right Brace 20"/>
          <p:cNvSpPr/>
          <p:nvPr/>
        </p:nvSpPr>
        <p:spPr bwMode="auto">
          <a:xfrm>
            <a:off x="3779912" y="4581129"/>
            <a:ext cx="144016" cy="1413932"/>
          </a:xfrm>
          <a:prstGeom prst="rightBrace">
            <a:avLst/>
          </a:prstGeom>
          <a:noFill/>
          <a:ln w="12700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2" charset="-128"/>
              <a:cs typeface="ＭＳ Ｐゴシック" pitchFamily="52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95936" y="2858452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"/>
                <a:cs typeface="Arial"/>
              </a:rPr>
              <a:t>On shore planning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95936" y="5240572"/>
            <a:ext cx="1638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Times"/>
                <a:cs typeface="Arial"/>
              </a:rPr>
              <a:t>Near-shore planning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entagon 38"/>
          <p:cNvSpPr/>
          <p:nvPr/>
        </p:nvSpPr>
        <p:spPr bwMode="auto">
          <a:xfrm flipH="1">
            <a:off x="7459290" y="3789040"/>
            <a:ext cx="1289174" cy="257232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ea typeface="ＭＳ Ｐゴシック" pitchFamily="52" charset="-128"/>
                <a:cs typeface="ＭＳ Ｐゴシック" pitchFamily="52" charset="-128"/>
              </a:rPr>
              <a:t>GIS analysis 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ea typeface="ＭＳ Ｐゴシック" pitchFamily="52" charset="-128"/>
              <a:cs typeface="ＭＳ Ｐゴシック" pitchFamily="52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07704" y="5626730"/>
            <a:ext cx="1008112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74663" indent="-474663">
              <a:spcBef>
                <a:spcPct val="20000"/>
              </a:spcBef>
              <a:buClr>
                <a:srgbClr val="004F80"/>
              </a:buClr>
              <a:buSzPct val="80000"/>
            </a:pPr>
            <a:r>
              <a:rPr kumimoji="0" lang="en-US" sz="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GIZ</a:t>
            </a:r>
            <a:endParaRPr kumimoji="0" lang="en-US" sz="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4622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712968" cy="648072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</a:rPr>
              <a:t>GIZ wind measurement campaign 2012-2017</a:t>
            </a:r>
            <a:endParaRPr lang="de-DE" sz="2800" dirty="0"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9512" y="1412776"/>
            <a:ext cx="8784976" cy="4103876"/>
            <a:chOff x="179512" y="1845404"/>
            <a:chExt cx="8784976" cy="4103876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37" y="1932042"/>
              <a:ext cx="2133600" cy="3382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179512" y="5314579"/>
              <a:ext cx="23336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Times"/>
                  <a:cs typeface="Arial"/>
                </a:rPr>
                <a:t>Vietnam wind speed map at 80m height, 2011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845404"/>
              <a:ext cx="1905000" cy="342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ross 27"/>
            <p:cNvSpPr/>
            <p:nvPr/>
          </p:nvSpPr>
          <p:spPr>
            <a:xfrm>
              <a:off x="2770784" y="3544252"/>
              <a:ext cx="533400" cy="533400"/>
            </a:xfrm>
            <a:prstGeom prst="plus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012160" y="3607670"/>
              <a:ext cx="576064" cy="457200"/>
              <a:chOff x="6172200" y="3352800"/>
              <a:chExt cx="762000" cy="457200"/>
            </a:xfrm>
            <a:solidFill>
              <a:srgbClr val="FFC000"/>
            </a:solidFill>
          </p:grpSpPr>
          <p:sp>
            <p:nvSpPr>
              <p:cNvPr id="30" name="Rectangle 29"/>
              <p:cNvSpPr/>
              <p:nvPr/>
            </p:nvSpPr>
            <p:spPr>
              <a:xfrm>
                <a:off x="6172200" y="3352800"/>
                <a:ext cx="762000" cy="152400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172200" y="3657600"/>
                <a:ext cx="762000" cy="152400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32" name="Text Placeholder 5"/>
            <p:cNvSpPr txBox="1">
              <a:spLocks/>
            </p:cNvSpPr>
            <p:nvPr/>
          </p:nvSpPr>
          <p:spPr>
            <a:xfrm>
              <a:off x="6907088" y="3346200"/>
              <a:ext cx="2057400" cy="947476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>
              <a:noAutofit/>
            </a:bodyPr>
            <a:lstStyle>
              <a:lvl1pPr marL="474663" indent="-474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4F80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rgbClr val="004F80"/>
                  </a:solidFill>
                  <a:latin typeface="BundesSerif Office" pitchFamily="18" charset="0"/>
                  <a:ea typeface="+mn-ea"/>
                  <a:cs typeface="+mn-cs"/>
                </a:defRPr>
              </a:lvl1pPr>
              <a:lvl2pPr marL="949325" indent="-2841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4F8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rgbClr val="004F80"/>
                  </a:solidFill>
                  <a:latin typeface="BundesSerif Office" pitchFamily="18" charset="0"/>
                  <a:ea typeface="+mn-ea"/>
                  <a:cs typeface="+mn-cs"/>
                </a:defRPr>
              </a:lvl2pPr>
              <a:lvl3pPr marL="1425575" indent="-28416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4F80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rgbClr val="004F80"/>
                  </a:solidFill>
                  <a:latin typeface="BundesSerif Office" pitchFamily="18" charset="0"/>
                  <a:ea typeface="+mn-ea"/>
                  <a:cs typeface="+mn-cs"/>
                </a:defRPr>
              </a:lvl3pPr>
              <a:lvl4pPr marL="194151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4F80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rgbClr val="004F80"/>
                  </a:solidFill>
                  <a:latin typeface="BundesSerif Office" pitchFamily="18" charset="0"/>
                  <a:ea typeface="+mn-ea"/>
                  <a:cs typeface="+mn-cs"/>
                </a:defRPr>
              </a:lvl4pPr>
              <a:lvl5pPr marL="236061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4F80"/>
                </a:buClr>
                <a:buSzPct val="80000"/>
                <a:buFont typeface="Wingdings" pitchFamily="2" charset="2"/>
                <a:buChar char="§"/>
                <a:defRPr sz="1600">
                  <a:solidFill>
                    <a:srgbClr val="004F80"/>
                  </a:solidFill>
                  <a:latin typeface="BundesSerif Office" pitchFamily="18" charset="0"/>
                  <a:ea typeface="+mn-ea"/>
                  <a:cs typeface="+mn-cs"/>
                </a:defRPr>
              </a:lvl5pPr>
              <a:lvl6pPr marL="2817813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80000"/>
                <a:buFont typeface="Times" charset="0"/>
                <a:buChar char="•"/>
                <a:defRPr sz="1600">
                  <a:solidFill>
                    <a:srgbClr val="1E3E5A"/>
                  </a:solidFill>
                  <a:latin typeface="+mn-lt"/>
                  <a:ea typeface="+mn-ea"/>
                  <a:cs typeface="+mn-cs"/>
                </a:defRPr>
              </a:lvl6pPr>
              <a:lvl7pPr marL="3275013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80000"/>
                <a:buFont typeface="Times" charset="0"/>
                <a:buChar char="•"/>
                <a:defRPr sz="1600">
                  <a:solidFill>
                    <a:srgbClr val="1E3E5A"/>
                  </a:solidFill>
                  <a:latin typeface="+mn-lt"/>
                  <a:ea typeface="+mn-ea"/>
                  <a:cs typeface="+mn-cs"/>
                </a:defRPr>
              </a:lvl7pPr>
              <a:lvl8pPr marL="3732213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80000"/>
                <a:buFont typeface="Times" charset="0"/>
                <a:buChar char="•"/>
                <a:defRPr sz="1600">
                  <a:solidFill>
                    <a:srgbClr val="1E3E5A"/>
                  </a:solidFill>
                  <a:latin typeface="+mn-lt"/>
                  <a:ea typeface="+mn-ea"/>
                  <a:cs typeface="+mn-cs"/>
                </a:defRPr>
              </a:lvl8pPr>
              <a:lvl9pPr marL="4189413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80000"/>
                <a:buFont typeface="Times" charset="0"/>
                <a:buChar char="•"/>
                <a:defRPr sz="1600">
                  <a:solidFill>
                    <a:srgbClr val="1E3E5A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Improved reliability of Vietnamese wind atlas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465637" y="5314579"/>
              <a:ext cx="3276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Times"/>
                  <a:cs typeface="Arial"/>
                </a:rPr>
                <a:t>GIZ wind measurement campaign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3935" y="5733836"/>
              <a:ext cx="2591881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AWS </a:t>
              </a:r>
              <a:r>
                <a:rPr lang="en-US" sz="8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TruePower</a:t>
              </a:r>
              <a:r>
                <a:rPr 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LLC, 2011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93332" y="5517812"/>
              <a:ext cx="1008112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474663" indent="-474663">
                <a:spcBef>
                  <a:spcPct val="20000"/>
                </a:spcBef>
                <a:buClr>
                  <a:srgbClr val="004F80"/>
                </a:buClr>
                <a:buSzPct val="80000"/>
              </a:pPr>
              <a:r>
                <a:rPr kumimoji="0" lang="en-US" sz="8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</a:t>
              </a:r>
              <a:r>
                <a:rPr lang="en-US" sz="8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GIZ</a:t>
              </a:r>
              <a:endParaRPr kumimoji="0" lang="en-US" sz="80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629814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712968" cy="461665"/>
          </a:xfrm>
        </p:spPr>
        <p:txBody>
          <a:bodyPr/>
          <a:lstStyle/>
          <a:p>
            <a:r>
              <a:rPr lang="de-DE" sz="2800" b="1" dirty="0">
                <a:latin typeface="Cambria" panose="02040503050406030204" pitchFamily="18" charset="0"/>
              </a:rPr>
              <a:t>ESIA </a:t>
            </a:r>
            <a:r>
              <a:rPr lang="de-DE" sz="2800" b="1" dirty="0" err="1">
                <a:latin typeface="Cambria" panose="02040503050406030204" pitchFamily="18" charset="0"/>
              </a:rPr>
              <a:t>Process</a:t>
            </a:r>
            <a:endParaRPr lang="de-DE" sz="2800" b="1" dirty="0">
              <a:latin typeface="Cambria" panose="02040503050406030204" pitchFamily="18" charset="0"/>
            </a:endParaRP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14</a:t>
            </a:fld>
            <a:endParaRPr lang="de-DE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9331C136-40BB-47CA-965B-D350CE999119}"/>
              </a:ext>
            </a:extLst>
          </p:cNvPr>
          <p:cNvGrpSpPr/>
          <p:nvPr/>
        </p:nvGrpSpPr>
        <p:grpSpPr>
          <a:xfrm>
            <a:off x="539552" y="836712"/>
            <a:ext cx="8153073" cy="4954669"/>
            <a:chOff x="552779" y="1631624"/>
            <a:chExt cx="7853442" cy="472777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7F6DDBB8-D712-421B-A4DF-62FD0D14D48C}"/>
                </a:ext>
              </a:extLst>
            </p:cNvPr>
            <p:cNvGrpSpPr/>
            <p:nvPr/>
          </p:nvGrpSpPr>
          <p:grpSpPr>
            <a:xfrm>
              <a:off x="552779" y="1631624"/>
              <a:ext cx="7853442" cy="4727775"/>
              <a:chOff x="22165" y="0"/>
              <a:chExt cx="8042521" cy="578991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D21F1C6D-A1A5-4691-BC23-7ED97C71DE1A}"/>
                  </a:ext>
                </a:extLst>
              </p:cNvPr>
              <p:cNvGrpSpPr/>
              <p:nvPr/>
            </p:nvGrpSpPr>
            <p:grpSpPr>
              <a:xfrm>
                <a:off x="22165" y="0"/>
                <a:ext cx="8042521" cy="5789910"/>
                <a:chOff x="25602" y="0"/>
                <a:chExt cx="9289852" cy="7200289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xmlns="" id="{FC9763DF-2B8E-4481-8374-4D5CD2EFF022}"/>
                    </a:ext>
                  </a:extLst>
                </p:cNvPr>
                <p:cNvGrpSpPr/>
                <p:nvPr/>
              </p:nvGrpSpPr>
              <p:grpSpPr>
                <a:xfrm>
                  <a:off x="25602" y="0"/>
                  <a:ext cx="9289852" cy="6713435"/>
                  <a:chOff x="19738" y="0"/>
                  <a:chExt cx="7162115" cy="6545379"/>
                </a:xfrm>
              </p:grpSpPr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xmlns="" id="{E4EC104D-4BA9-4B83-B5E0-050325304CF3}"/>
                      </a:ext>
                    </a:extLst>
                  </p:cNvPr>
                  <p:cNvGrpSpPr/>
                  <p:nvPr/>
                </p:nvGrpSpPr>
                <p:grpSpPr>
                  <a:xfrm>
                    <a:off x="19738" y="0"/>
                    <a:ext cx="7162115" cy="6545379"/>
                    <a:chOff x="19738" y="0"/>
                    <a:chExt cx="7162115" cy="6545379"/>
                  </a:xfrm>
                </p:grpSpPr>
                <p:grpSp>
                  <p:nvGrpSpPr>
                    <p:cNvPr id="83" name="Group 82">
                      <a:extLst>
                        <a:ext uri="{FF2B5EF4-FFF2-40B4-BE49-F238E27FC236}">
                          <a16:creationId xmlns:a16="http://schemas.microsoft.com/office/drawing/2014/main" xmlns="" id="{4B02968A-83ED-4D9C-AC1C-8426EF23BA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738" y="0"/>
                      <a:ext cx="7162115" cy="6450498"/>
                      <a:chOff x="19274" y="1"/>
                      <a:chExt cx="6993709" cy="5789322"/>
                    </a:xfrm>
                  </p:grpSpPr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xmlns="" id="{18C90FB0-9710-4FFF-9890-354CB8BB6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575" y="1"/>
                        <a:ext cx="1171575" cy="840313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Project Preparation Phase 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xmlns="" id="{BB44998B-38FD-4609-BF33-7FB7C3D1C7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39349" y="9519"/>
                        <a:ext cx="3441384" cy="820786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Project Development Phase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9" name="Rectangle 88">
                        <a:extLst>
                          <a:ext uri="{FF2B5EF4-FFF2-40B4-BE49-F238E27FC236}">
                            <a16:creationId xmlns:a16="http://schemas.microsoft.com/office/drawing/2014/main" xmlns="" id="{069B6DCD-0299-4C7C-8278-A85D41D2B2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0249" y="29025"/>
                        <a:ext cx="723123" cy="811210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Project Implement</a:t>
                        </a: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tion</a:t>
                        </a: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Phase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xmlns="" id="{C0AFE236-3B2D-4F76-9215-91397B911A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73632" y="19033"/>
                        <a:ext cx="664014" cy="821203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Project Operation Phase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xmlns="" id="{4E0BB41B-A68C-4B83-849A-74AE7EF6A0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1910" y="19029"/>
                        <a:ext cx="651073" cy="821207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Project Decommissioning Phase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2" name="Rectangle 91">
                        <a:extLst>
                          <a:ext uri="{FF2B5EF4-FFF2-40B4-BE49-F238E27FC236}">
                            <a16:creationId xmlns:a16="http://schemas.microsoft.com/office/drawing/2014/main" xmlns="" id="{63BCFE10-50C7-4096-BE7E-6E5DE72DE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575" y="1285874"/>
                        <a:ext cx="1171575" cy="361254"/>
                      </a:xfrm>
                      <a:prstGeom prst="rect">
                        <a:avLst/>
                      </a:prstGeom>
                      <a:solidFill>
                        <a:srgbClr val="ED7D31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Initial Screening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xmlns="" id="{B366D966-EA08-4848-9DF6-C314D5031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274" y="1939025"/>
                        <a:ext cx="1171575" cy="602658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Request for verification of land use demand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xmlns="" id="{5727F861-3471-4CDD-8109-6312C362B4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575" y="2686050"/>
                        <a:ext cx="1171575" cy="523875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Verification letter of land use demand 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xmlns="" id="{4051A8B5-AE54-428B-800D-B94302B0C1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575" y="3270908"/>
                        <a:ext cx="1171575" cy="977939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Request for Inclusion of the project into district annual land use</a:t>
                        </a:r>
                        <a:r>
                          <a:rPr kumimoji="0" lang="en-GB" sz="10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plan 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6" name="Rectangle 95">
                        <a:extLst>
                          <a:ext uri="{FF2B5EF4-FFF2-40B4-BE49-F238E27FC236}">
                            <a16:creationId xmlns:a16="http://schemas.microsoft.com/office/drawing/2014/main" xmlns="" id="{FC9091EE-DA49-464B-B9EA-CB391AFE8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911" y="4419600"/>
                        <a:ext cx="1171575" cy="751134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Acceptance inclusion of the project into annual land 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xmlns="" id="{5F8AB7D3-52CE-4E7B-B17F-B47BEAB7D6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09003" y="1076671"/>
                        <a:ext cx="1399869" cy="323963"/>
                      </a:xfrm>
                      <a:prstGeom prst="rect">
                        <a:avLst/>
                      </a:prstGeom>
                      <a:solidFill>
                        <a:srgbClr val="ED7D31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Scoping the ESIA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xmlns="" id="{91093978-BFE4-453C-ADD2-192835571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766" y="2031570"/>
                        <a:ext cx="664658" cy="719689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49000">
                            <a:srgbClr val="ED7D31"/>
                          </a:gs>
                          <a:gs pos="48000">
                            <a:srgbClr val="70AD47"/>
                          </a:gs>
                        </a:gsLst>
                        <a:lin ang="10800000" scaled="1"/>
                        <a:tileRect/>
                      </a:gra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Prepare ESIA 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xmlns="" id="{A6189E44-D7EF-4BC7-AC8F-B25FDEC90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057" y="3367282"/>
                        <a:ext cx="2120638" cy="249974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Appraisal of ESIA report  and ESMMP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xmlns="" id="{30588CFB-1A80-4A8E-AA74-7AF5F4AB30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23025" y="3696081"/>
                        <a:ext cx="2120638" cy="265290"/>
                      </a:xfrm>
                      <a:prstGeom prst="rect">
                        <a:avLst/>
                      </a:prstGeom>
                      <a:solidFill>
                        <a:srgbClr val="70AD47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Approval of ESIA report</a:t>
                        </a:r>
                        <a:r>
                          <a:rPr kumimoji="0" lang="en-GB" sz="1000" b="0" i="0" u="none" strike="noStrike" kern="0" cap="none" spc="0" normalizeH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and ESMMP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1" name="Rectangle 100">
                        <a:extLst>
                          <a:ext uri="{FF2B5EF4-FFF2-40B4-BE49-F238E27FC236}">
                            <a16:creationId xmlns:a16="http://schemas.microsoft.com/office/drawing/2014/main" xmlns="" id="{C4881E56-2FA5-4AAF-83F9-E1CD4F96C5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3827" y="937185"/>
                        <a:ext cx="1116124" cy="485213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49000">
                            <a:srgbClr val="70AD47"/>
                          </a:gs>
                          <a:gs pos="50000">
                            <a:srgbClr val="ED7D31"/>
                          </a:gs>
                        </a:gsLst>
                        <a:lin ang="10800000" scaled="1"/>
                        <a:tileRect/>
                      </a:gra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Disclosure information and consultation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2" name="Rectangle 101">
                        <a:extLst>
                          <a:ext uri="{FF2B5EF4-FFF2-40B4-BE49-F238E27FC236}">
                            <a16:creationId xmlns:a16="http://schemas.microsoft.com/office/drawing/2014/main" xmlns="" id="{9367FEE0-1C38-40FE-BA8D-3CBF6BBE4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6055" y="2550951"/>
                        <a:ext cx="2036926" cy="404231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49000">
                            <a:srgbClr val="70AD47"/>
                          </a:gs>
                          <a:gs pos="50000">
                            <a:srgbClr val="ED7D31"/>
                          </a:gs>
                        </a:gsLst>
                        <a:lin ang="10800000" scaled="1"/>
                        <a:tileRect/>
                      </a:gra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GB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Monitoring the Environmental and Social Impact</a:t>
                        </a:r>
                        <a:endPara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03" name="Rectangle 102">
                        <a:extLst>
                          <a:ext uri="{FF2B5EF4-FFF2-40B4-BE49-F238E27FC236}">
                            <a16:creationId xmlns:a16="http://schemas.microsoft.com/office/drawing/2014/main" xmlns="" id="{1A23A5D1-8C5B-42F2-9881-538D35F8BB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6754" y="3266302"/>
                        <a:ext cx="2035360" cy="390526"/>
                      </a:xfrm>
                      <a:prstGeom prst="rect">
                        <a:avLst/>
                      </a:prstGeom>
                      <a:solidFill>
                        <a:srgbClr val="ED7D31"/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Stakeholder engagement  activities</a:t>
                        </a:r>
                        <a:endPara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xmlns="" id="{84742DD4-5BBB-45BE-90E3-78457DE610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0751" y="2891261"/>
                      <a:ext cx="1419225" cy="650188"/>
                    </a:xfrm>
                    <a:prstGeom prst="rect">
                      <a:avLst/>
                    </a:prstGeom>
                    <a:gradFill flip="none" rotWithShape="1">
                      <a:gsLst>
                        <a:gs pos="49000">
                          <a:srgbClr val="70AD47"/>
                        </a:gs>
                        <a:gs pos="50000">
                          <a:srgbClr val="ED7D31"/>
                        </a:gs>
                      </a:gsLst>
                      <a:lin ang="10800000" scaled="1"/>
                      <a:tileRect/>
                    </a:gra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E&amp;S Monitoring and Management Plan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xmlns="" id="{F2954B8C-3B60-48BF-9FB5-571355D34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6805" y="1707860"/>
                      <a:ext cx="1419354" cy="464096"/>
                    </a:xfrm>
                    <a:prstGeom prst="rect">
                      <a:avLst/>
                    </a:prstGeom>
                    <a:solidFill>
                      <a:srgbClr val="ED7D31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Stakeholder Engagement Plan 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xmlns="" id="{681B01D0-85B8-4745-965B-951F4C9F15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2155" y="6236631"/>
                      <a:ext cx="1365427" cy="308748"/>
                    </a:xfrm>
                    <a:prstGeom prst="rect">
                      <a:avLst/>
                    </a:prstGeom>
                    <a:solidFill>
                      <a:srgbClr val="70AD47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 use registration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cxnSp>
                <p:nvCxnSpPr>
                  <p:cNvPr id="79" name="Elbow Connector 126">
                    <a:extLst>
                      <a:ext uri="{FF2B5EF4-FFF2-40B4-BE49-F238E27FC236}">
                        <a16:creationId xmlns:a16="http://schemas.microsoft.com/office/drawing/2014/main" xmlns="" id="{B8AC7891-6F05-47F6-972B-FE9806A40AE0}"/>
                      </a:ext>
                    </a:extLst>
                  </p:cNvPr>
                  <p:cNvCxnSpPr>
                    <a:stCxn id="98" idx="0"/>
                  </p:cNvCxnSpPr>
                  <p:nvPr/>
                </p:nvCxnSpPr>
                <p:spPr>
                  <a:xfrm rot="5400000" flipH="1" flipV="1">
                    <a:off x="1477885" y="1574667"/>
                    <a:ext cx="909056" cy="468783"/>
                  </a:xfrm>
                  <a:prstGeom prst="bentConnector3">
                    <a:avLst>
                      <a:gd name="adj1" fmla="val 89305"/>
                    </a:avLst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0" name="Elbow Connector 127">
                    <a:extLst>
                      <a:ext uri="{FF2B5EF4-FFF2-40B4-BE49-F238E27FC236}">
                        <a16:creationId xmlns:a16="http://schemas.microsoft.com/office/drawing/2014/main" xmlns="" id="{362D066E-9DA2-4A9A-94DE-31FCFE21F9D4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1676406" y="3086106"/>
                    <a:ext cx="539303" cy="175463"/>
                  </a:xfrm>
                  <a:prstGeom prst="bentConnector3">
                    <a:avLst>
                      <a:gd name="adj1" fmla="val 97406"/>
                    </a:avLst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1" name="Elbow Connector 128">
                    <a:extLst>
                      <a:ext uri="{FF2B5EF4-FFF2-40B4-BE49-F238E27FC236}">
                        <a16:creationId xmlns:a16="http://schemas.microsoft.com/office/drawing/2014/main" xmlns="" id="{C6DA4EFB-26EB-4DED-BE64-E2BC50C68320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1773819" y="4868543"/>
                    <a:ext cx="418410" cy="558261"/>
                  </a:xfrm>
                  <a:prstGeom prst="bentConnector2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xmlns="" id="{25F8448E-1068-4F5C-B78C-F14344C1E1C3}"/>
                      </a:ext>
                    </a:extLst>
                  </p:cNvPr>
                  <p:cNvCxnSpPr/>
                  <p:nvPr/>
                </p:nvCxnSpPr>
                <p:spPr>
                  <a:xfrm>
                    <a:off x="2171700" y="5753100"/>
                    <a:ext cx="152400" cy="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cxnSp>
              <p:nvCxnSpPr>
                <p:cNvPr id="76" name="Elbow Connector 123">
                  <a:extLst>
                    <a:ext uri="{FF2B5EF4-FFF2-40B4-BE49-F238E27FC236}">
                      <a16:creationId xmlns:a16="http://schemas.microsoft.com/office/drawing/2014/main" xmlns="" id="{B7CAF1BC-64B2-4D01-B071-EB53D71722CA}"/>
                    </a:ext>
                  </a:extLst>
                </p:cNvPr>
                <p:cNvCxnSpPr>
                  <a:endCxn id="77" idx="1"/>
                </p:cNvCxnSpPr>
                <p:nvPr/>
              </p:nvCxnSpPr>
              <p:spPr>
                <a:xfrm>
                  <a:off x="2214261" y="6169813"/>
                  <a:ext cx="744147" cy="866103"/>
                </a:xfrm>
                <a:prstGeom prst="bentConnector3">
                  <a:avLst>
                    <a:gd name="adj1" fmla="val 6011"/>
                  </a:avLst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xmlns="" id="{5FF0FD04-1CA2-451F-98CC-064994DF46AE}"/>
                    </a:ext>
                  </a:extLst>
                </p:cNvPr>
                <p:cNvSpPr/>
                <p:nvPr/>
              </p:nvSpPr>
              <p:spPr>
                <a:xfrm>
                  <a:off x="2958408" y="6871542"/>
                  <a:ext cx="1736143" cy="328747"/>
                </a:xfrm>
                <a:prstGeom prst="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Land use Certificate</a:t>
                  </a: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DC351831-E3D3-4999-B067-74BEC914E46B}"/>
                  </a:ext>
                </a:extLst>
              </p:cNvPr>
              <p:cNvSpPr/>
              <p:nvPr/>
            </p:nvSpPr>
            <p:spPr>
              <a:xfrm>
                <a:off x="1619359" y="4394471"/>
                <a:ext cx="764316" cy="534837"/>
              </a:xfrm>
              <a:prstGeom prst="rect">
                <a:avLst/>
              </a:prstGeom>
              <a:gradFill flip="none" rotWithShape="1">
                <a:gsLst>
                  <a:gs pos="49000">
                    <a:srgbClr val="ED7D31"/>
                  </a:gs>
                  <a:gs pos="48000">
                    <a:srgbClr val="70AD47"/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Land Clearance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ED37EA91-2769-428A-B482-8635B3754DBC}"/>
                  </a:ext>
                </a:extLst>
              </p:cNvPr>
              <p:cNvSpPr/>
              <p:nvPr/>
            </p:nvSpPr>
            <p:spPr>
              <a:xfrm>
                <a:off x="2537890" y="3729492"/>
                <a:ext cx="1526334" cy="566134"/>
              </a:xfrm>
              <a:prstGeom prst="rect">
                <a:avLst/>
              </a:prstGeom>
              <a:gradFill flip="none" rotWithShape="1">
                <a:gsLst>
                  <a:gs pos="49000">
                    <a:srgbClr val="ED7D31"/>
                  </a:gs>
                  <a:gs pos="48000">
                    <a:srgbClr val="70AD47"/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* land acquisition,</a:t>
                </a:r>
                <a:r>
                  <a:rPr kumimoji="0" lang="en-GB" sz="1000" b="0" i="0" u="none" strike="noStrike" kern="0" cap="none" spc="0" normalizeH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compensation &amp; resettlement plan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CF4EACFC-B4C1-40E4-A7E4-14965B75399E}"/>
                </a:ext>
              </a:extLst>
            </p:cNvPr>
            <p:cNvSpPr/>
            <p:nvPr/>
          </p:nvSpPr>
          <p:spPr>
            <a:xfrm>
              <a:off x="2926037" y="3196080"/>
              <a:ext cx="1532009" cy="319918"/>
            </a:xfrm>
            <a:prstGeom prst="rect">
              <a:avLst/>
            </a:prstGeom>
            <a:gradFill flip="none" rotWithShape="1">
              <a:gsLst>
                <a:gs pos="49000">
                  <a:srgbClr val="70AD47"/>
                </a:gs>
                <a:gs pos="50000">
                  <a:srgbClr val="ED7D31"/>
                </a:gs>
              </a:gsLst>
              <a:lin ang="1080000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400">
                <a:defRPr/>
              </a:pPr>
              <a:r>
                <a:rPr lang="en-US" sz="1000" kern="0" dirty="0">
                  <a:solidFill>
                    <a:sysClr val="window" lastClr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ESIA Report *</a:t>
              </a:r>
              <a:endParaRPr lang="en-US" sz="11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B5CCE2BB-BE87-4FE9-B868-83850C165E0B}"/>
                </a:ext>
              </a:extLst>
            </p:cNvPr>
            <p:cNvSpPr/>
            <p:nvPr/>
          </p:nvSpPr>
          <p:spPr>
            <a:xfrm>
              <a:off x="3008958" y="5248144"/>
              <a:ext cx="1490851" cy="547088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400">
                <a:defRPr/>
              </a:pPr>
              <a:r>
                <a:rPr lang="en-GB" sz="900" kern="0" dirty="0">
                  <a:solidFill>
                    <a:sysClr val="window" lastClr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land acquisition and compensation &amp; resettlement decision</a:t>
              </a:r>
              <a:endParaRPr lang="en-US" sz="1200" kern="0" dirty="0">
                <a:solidFill>
                  <a:sysClr val="window" lastClr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277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0"/>
            <a:ext cx="6300192" cy="6858000"/>
          </a:xfrm>
          <a:prstGeom prst="rect">
            <a:avLst/>
          </a:prstGeom>
          <a:solidFill>
            <a:srgbClr val="004F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4F80"/>
              </a:solidFill>
              <a:effectLst/>
              <a:latin typeface="Arial" charset="0"/>
              <a:ea typeface="ＭＳ Ｐゴシック" pitchFamily="52" charset="-128"/>
              <a:cs typeface="ＭＳ Ｐゴシック" pitchFamily="52" charset="-128"/>
            </a:endParaRPr>
          </a:p>
        </p:txBody>
      </p:sp>
      <p:grpSp>
        <p:nvGrpSpPr>
          <p:cNvPr id="3" name="Gruppieren 4"/>
          <p:cNvGrpSpPr/>
          <p:nvPr/>
        </p:nvGrpSpPr>
        <p:grpSpPr>
          <a:xfrm>
            <a:off x="532419" y="1692424"/>
            <a:ext cx="5040000" cy="3464769"/>
            <a:chOff x="827981" y="2060847"/>
            <a:chExt cx="6470843" cy="3746762"/>
          </a:xfrm>
        </p:grpSpPr>
        <p:sp>
          <p:nvSpPr>
            <p:cNvPr id="4" name="Abgerundetes Rechteck 3"/>
            <p:cNvSpPr/>
            <p:nvPr/>
          </p:nvSpPr>
          <p:spPr>
            <a:xfrm>
              <a:off x="827981" y="2060847"/>
              <a:ext cx="6470843" cy="78528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800" kern="0" dirty="0">
                <a:solidFill>
                  <a:srgbClr val="004F8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800" kern="0" dirty="0">
                  <a:solidFill>
                    <a:srgbClr val="004F8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Federal Ministry for Economic Affairs and Energy (</a:t>
              </a:r>
              <a:r>
                <a:rPr lang="en-GB" sz="1800" kern="0" dirty="0" err="1">
                  <a:solidFill>
                    <a:srgbClr val="004F8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BMWi</a:t>
              </a:r>
              <a:r>
                <a:rPr lang="en-GB" sz="1800" kern="0" dirty="0">
                  <a:solidFill>
                    <a:srgbClr val="004F8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  <a:br>
                <a:rPr lang="en-GB" sz="1800" kern="0" dirty="0">
                  <a:solidFill>
                    <a:srgbClr val="004F8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</a:br>
              <a:endParaRPr lang="en-GB" sz="1800" kern="0" dirty="0">
                <a:solidFill>
                  <a:srgbClr val="004F8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Abgerundetes Rechteck 4"/>
            <p:cNvSpPr/>
            <p:nvPr/>
          </p:nvSpPr>
          <p:spPr>
            <a:xfrm>
              <a:off x="1623623" y="3711089"/>
              <a:ext cx="5176674" cy="62288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800" kern="0" dirty="0">
                  <a:solidFill>
                    <a:srgbClr val="004F8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PDP Team Berlin</a:t>
              </a:r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2132046" y="5184729"/>
              <a:ext cx="4159828" cy="62288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800" kern="0" dirty="0">
                  <a:solidFill>
                    <a:srgbClr val="004F8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PDP-colleagues in GIZ-country offices</a:t>
              </a:r>
            </a:p>
          </p:txBody>
        </p:sp>
        <p:sp>
          <p:nvSpPr>
            <p:cNvPr id="7" name="Pfeil nach unten 6"/>
            <p:cNvSpPr/>
            <p:nvPr/>
          </p:nvSpPr>
          <p:spPr>
            <a:xfrm>
              <a:off x="3963888" y="3032062"/>
              <a:ext cx="248072" cy="512440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</a:endParaRPr>
            </a:p>
          </p:txBody>
        </p:sp>
        <p:sp>
          <p:nvSpPr>
            <p:cNvPr id="8" name="Pfeil nach oben und unten 7"/>
            <p:cNvSpPr/>
            <p:nvPr/>
          </p:nvSpPr>
          <p:spPr>
            <a:xfrm>
              <a:off x="4009750" y="4467171"/>
              <a:ext cx="248072" cy="576064"/>
            </a:xfrm>
            <a:prstGeom prst="upDownArrow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</a:endParaRPr>
            </a:p>
          </p:txBody>
        </p:sp>
      </p:grpSp>
      <p:pic>
        <p:nvPicPr>
          <p:cNvPr id="11" name="Bild 10" descr="AHK_d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115" y="4274639"/>
            <a:ext cx="2122607" cy="540000"/>
          </a:xfrm>
          <a:prstGeom prst="rect">
            <a:avLst/>
          </a:prstGeom>
        </p:spPr>
      </p:pic>
      <p:pic>
        <p:nvPicPr>
          <p:cNvPr id="13" name="Bild 12" descr="DIHK-Logo+txt-RGB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115" y="5589240"/>
            <a:ext cx="2232000" cy="53869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49" y="2830816"/>
            <a:ext cx="2111632" cy="99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Bild 13" descr="BMWi_Office_Farbe_en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74" y="416360"/>
            <a:ext cx="2000079" cy="116283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49" y="1575549"/>
            <a:ext cx="1674177" cy="91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467544" y="260648"/>
            <a:ext cx="8280920" cy="9807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F80"/>
                </a:solidFill>
                <a:latin typeface="BundesSerif Office" pitchFamily="18" charset="0"/>
                <a:ea typeface="+mj-ea"/>
                <a:cs typeface="Time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F80"/>
                </a:solidFill>
                <a:latin typeface="BundesSerif Office" pitchFamily="18" charset="0"/>
                <a:ea typeface="ＭＳ Ｐゴシック" pitchFamily="52" charset="-128"/>
                <a:cs typeface="Times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F80"/>
                </a:solidFill>
                <a:latin typeface="BundesSerif Office" pitchFamily="18" charset="0"/>
                <a:ea typeface="ＭＳ Ｐゴシック" pitchFamily="52" charset="-128"/>
                <a:cs typeface="Times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F80"/>
                </a:solidFill>
                <a:latin typeface="BundesSerif Office" pitchFamily="18" charset="0"/>
                <a:ea typeface="ＭＳ Ｐゴシック" pitchFamily="52" charset="-128"/>
                <a:cs typeface="Times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4F80"/>
                </a:solidFill>
                <a:latin typeface="BundesSerif Office" pitchFamily="18" charset="0"/>
                <a:ea typeface="ＭＳ Ｐゴシック" pitchFamily="52" charset="-128"/>
                <a:cs typeface="Times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charset="0"/>
                <a:ea typeface="ＭＳ Ｐゴシック" pitchFamily="52" charset="-128"/>
                <a:cs typeface="ＭＳ Ｐゴシック" pitchFamily="5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charset="0"/>
                <a:ea typeface="ＭＳ Ｐゴシック" pitchFamily="52" charset="-128"/>
                <a:cs typeface="ＭＳ Ｐゴシック" pitchFamily="5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charset="0"/>
                <a:ea typeface="ＭＳ Ｐゴシック" pitchFamily="52" charset="-128"/>
                <a:cs typeface="ＭＳ Ｐゴシック" pitchFamily="5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Verdana" charset="0"/>
                <a:ea typeface="ＭＳ Ｐゴシック" pitchFamily="52" charset="-128"/>
                <a:cs typeface="ＭＳ Ｐゴシック" pitchFamily="52" charset="-128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  <a:latin typeface="Cambria" panose="02040503050406030204" pitchFamily="18" charset="0"/>
              </a:rPr>
              <a:t>Project Development </a:t>
            </a:r>
            <a:r>
              <a:rPr 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</a:rPr>
              <a:t>Programme</a:t>
            </a:r>
            <a:endParaRPr lang="en-US" sz="2400" b="1" kern="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Fußzeilenplatzhalter 3"/>
          <p:cNvSpPr txBox="1">
            <a:spLocks/>
          </p:cNvSpPr>
          <p:nvPr/>
        </p:nvSpPr>
        <p:spPr>
          <a:xfrm>
            <a:off x="5148064" y="6309320"/>
            <a:ext cx="350753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/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 </a:t>
            </a:r>
            <a:fld id="{8CAB733D-9E84-9F44-9136-8F006C5FEB75}" type="slidenum">
              <a:rPr lang="de-DE"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15</a:t>
            </a:fld>
            <a:endParaRPr lang="de-DE" sz="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4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4499992" y="1556792"/>
            <a:ext cx="4083600" cy="356443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mbria" panose="02040503050406030204" pitchFamily="18" charset="0"/>
              </a:rPr>
              <a:t>Analyses of countries, sectors and key accounts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dirty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mbria" panose="02040503050406030204" pitchFamily="18" charset="0"/>
              </a:rPr>
              <a:t>Identification of commercially viable and scalable projects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dirty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mbria" panose="02040503050406030204" pitchFamily="18" charset="0"/>
              </a:rPr>
              <a:t>Lead of project opportunities forwarded to German SME</a:t>
            </a:r>
          </a:p>
          <a:p>
            <a:endParaRPr lang="en-US" sz="1800" dirty="0">
              <a:latin typeface="Cambria" panose="02040503050406030204" pitchFamily="18" charset="0"/>
            </a:endParaRPr>
          </a:p>
          <a:p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043608" y="1484784"/>
            <a:ext cx="2880000" cy="2880000"/>
          </a:xfrm>
          <a:prstGeom prst="ellipse">
            <a:avLst/>
          </a:prstGeom>
          <a:solidFill>
            <a:srgbClr val="004F8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ea typeface="ＭＳ Ｐゴシック" pitchFamily="52" charset="-128"/>
              <a:cs typeface="Arial"/>
            </a:endParaRPr>
          </a:p>
        </p:txBody>
      </p:sp>
      <p:sp>
        <p:nvSpPr>
          <p:cNvPr id="6" name="Untertitel 1"/>
          <p:cNvSpPr txBox="1">
            <a:spLocks/>
          </p:cNvSpPr>
          <p:nvPr/>
        </p:nvSpPr>
        <p:spPr>
          <a:xfrm>
            <a:off x="1043608" y="2510738"/>
            <a:ext cx="2880000" cy="828092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Arial" pitchFamily="34" charset="0"/>
              <a:buNone/>
              <a:tabLst/>
              <a:defRPr lang="de-DE" sz="2000" b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  <a:lvl2pPr marL="9493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0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2pPr>
            <a:lvl3pPr marL="14255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3pPr>
            <a:lvl4pPr marL="1941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4pPr>
            <a:lvl5pPr marL="2360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5pPr>
            <a:lvl6pPr marL="28178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6pPr>
            <a:lvl7pPr marL="3275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7pPr>
            <a:lvl8pPr marL="37322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8pPr>
            <a:lvl9pPr marL="41894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cs typeface="Times New Roman"/>
              </a:rPr>
              <a:t>Project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cs typeface="Times New Roman"/>
              </a:rPr>
              <a:t>Development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Cambria" panose="02040503050406030204" pitchFamily="18" charset="0"/>
              <a:cs typeface="Times New Roman"/>
            </a:endParaRPr>
          </a:p>
        </p:txBody>
      </p:sp>
      <p:sp>
        <p:nvSpPr>
          <p:cNvPr id="7" name="Fußzeilenplatzhalter 3"/>
          <p:cNvSpPr txBox="1">
            <a:spLocks/>
          </p:cNvSpPr>
          <p:nvPr/>
        </p:nvSpPr>
        <p:spPr>
          <a:xfrm>
            <a:off x="5148064" y="6309320"/>
            <a:ext cx="350753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/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 </a:t>
            </a:r>
            <a:fld id="{8CAB733D-9E84-9F44-9136-8F006C5FEB75}" type="slidenum">
              <a:rPr lang="de-DE"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16</a:t>
            </a:fld>
            <a:endParaRPr lang="de-DE" sz="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itel 2"/>
          <p:cNvSpPr>
            <a:spLocks noGrp="1"/>
          </p:cNvSpPr>
          <p:nvPr>
            <p:ph type="ctrTitle" idx="4294967295"/>
          </p:nvPr>
        </p:nvSpPr>
        <p:spPr>
          <a:xfrm>
            <a:off x="744810" y="476672"/>
            <a:ext cx="4392613" cy="71913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Times"/>
                <a:cs typeface="Arial"/>
              </a:rPr>
              <a:t>Services by PDP</a:t>
            </a:r>
          </a:p>
        </p:txBody>
      </p:sp>
    </p:spTree>
    <p:extLst>
      <p:ext uri="{BB962C8B-B14F-4D97-AF65-F5344CB8AC3E}">
        <p14:creationId xmlns:p14="http://schemas.microsoft.com/office/powerpoint/2010/main" val="317403399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3851920" y="980728"/>
            <a:ext cx="5040559" cy="280863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mbria" panose="02040503050406030204" pitchFamily="18" charset="0"/>
              </a:rPr>
              <a:t>Evaluation and compilation of market information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mbria" panose="02040503050406030204" pitchFamily="18" charset="0"/>
              </a:rPr>
              <a:t/>
            </a:r>
            <a:br>
              <a:rPr lang="en-US" sz="1800" dirty="0">
                <a:latin typeface="Cambria" panose="02040503050406030204" pitchFamily="18" charset="0"/>
              </a:rPr>
            </a:br>
            <a:r>
              <a:rPr lang="en-US" sz="1800" dirty="0">
                <a:latin typeface="Cambria" panose="02040503050406030204" pitchFamily="18" charset="0"/>
              </a:rPr>
              <a:t>AHK-business trips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dirty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mbria" panose="02040503050406030204" pitchFamily="18" charset="0"/>
              </a:rPr>
              <a:t>Delegation trips to Germany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800" dirty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Cambria" panose="02040503050406030204" pitchFamily="18" charset="0"/>
              </a:rPr>
              <a:t>Match-making local and German partners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683568" y="1610958"/>
            <a:ext cx="2880000" cy="2880000"/>
          </a:xfrm>
          <a:prstGeom prst="ellipse">
            <a:avLst/>
          </a:prstGeom>
          <a:solidFill>
            <a:srgbClr val="004F8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ea typeface="ＭＳ Ｐゴシック" pitchFamily="52" charset="-128"/>
              <a:cs typeface="Arial"/>
            </a:endParaRPr>
          </a:p>
        </p:txBody>
      </p:sp>
      <p:sp>
        <p:nvSpPr>
          <p:cNvPr id="8" name="Untertitel 1"/>
          <p:cNvSpPr txBox="1">
            <a:spLocks/>
          </p:cNvSpPr>
          <p:nvPr/>
        </p:nvSpPr>
        <p:spPr>
          <a:xfrm>
            <a:off x="683568" y="2636912"/>
            <a:ext cx="2880000" cy="828092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Arial" pitchFamily="34" charset="0"/>
              <a:buNone/>
              <a:tabLst/>
              <a:defRPr lang="de-DE" sz="2000" b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  <a:lvl2pPr marL="9493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0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2pPr>
            <a:lvl3pPr marL="14255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3pPr>
            <a:lvl4pPr marL="1941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4pPr>
            <a:lvl5pPr marL="2360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5pPr>
            <a:lvl6pPr marL="28178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6pPr>
            <a:lvl7pPr marL="3275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7pPr>
            <a:lvl8pPr marL="37322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8pPr>
            <a:lvl9pPr marL="41894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cs typeface="Times New Roman"/>
              </a:rPr>
              <a:t>Business</a:t>
            </a:r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cs typeface="Times New Roman"/>
              </a:rPr>
              <a:t>Development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Fußzeilenplatzhalter 3"/>
          <p:cNvSpPr txBox="1">
            <a:spLocks/>
          </p:cNvSpPr>
          <p:nvPr/>
        </p:nvSpPr>
        <p:spPr>
          <a:xfrm>
            <a:off x="5148064" y="6309320"/>
            <a:ext cx="350753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/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 </a:t>
            </a:r>
            <a:fld id="{8CAB733D-9E84-9F44-9136-8F006C5FEB75}" type="slidenum">
              <a:rPr lang="de-DE"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17</a:t>
            </a:fld>
            <a:endParaRPr lang="de-DE" sz="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itel 2"/>
          <p:cNvSpPr>
            <a:spLocks noGrp="1"/>
          </p:cNvSpPr>
          <p:nvPr>
            <p:ph type="ctrTitle" idx="4294967295"/>
          </p:nvPr>
        </p:nvSpPr>
        <p:spPr>
          <a:xfrm>
            <a:off x="744810" y="476672"/>
            <a:ext cx="4392613" cy="71913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Times"/>
                <a:cs typeface="Arial"/>
              </a:rPr>
              <a:t>Services by PDP</a:t>
            </a:r>
          </a:p>
        </p:txBody>
      </p:sp>
      <p:pic>
        <p:nvPicPr>
          <p:cNvPr id="10" name="Grafi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634240"/>
            <a:ext cx="2381121" cy="1785841"/>
          </a:xfrm>
          <a:prstGeom prst="rect">
            <a:avLst/>
          </a:prstGeom>
        </p:spPr>
      </p:pic>
      <p:pic>
        <p:nvPicPr>
          <p:cNvPr id="11" name="Picture 2" descr="D:\GIZ work docs\PDP works\2017\GSTW\Business directory for GSTW &amp; GR\photos\151207_PEP_SOA VN_GR Network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34239"/>
            <a:ext cx="2678762" cy="178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678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4427984" y="1304604"/>
            <a:ext cx="3600400" cy="3384376"/>
          </a:xfrm>
        </p:spPr>
        <p:txBody>
          <a:bodyPr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Political consultancy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mbria" panose="02040503050406030204" pitchFamily="18" charset="0"/>
              </a:rPr>
              <a:t>Collaboration </a:t>
            </a:r>
            <a:r>
              <a:rPr lang="en-US" dirty="0">
                <a:latin typeface="Cambria" panose="02040503050406030204" pitchFamily="18" charset="0"/>
              </a:rPr>
              <a:t>with business associations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mbria" panose="02040503050406030204" pitchFamily="18" charset="0"/>
              </a:rPr>
              <a:t>Participation </a:t>
            </a:r>
            <a:r>
              <a:rPr lang="en-US" dirty="0">
                <a:latin typeface="Cambria" panose="02040503050406030204" pitchFamily="18" charset="0"/>
              </a:rPr>
              <a:t>in conferences and trade fairs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mbria" panose="02040503050406030204" pitchFamily="18" charset="0"/>
              </a:rPr>
              <a:t>Capacity </a:t>
            </a:r>
            <a:r>
              <a:rPr lang="en-US" dirty="0">
                <a:latin typeface="Cambria" panose="02040503050406030204" pitchFamily="18" charset="0"/>
              </a:rPr>
              <a:t>development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(technical and project development trainings)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99592" y="1556792"/>
            <a:ext cx="2880000" cy="2880000"/>
          </a:xfrm>
          <a:prstGeom prst="ellipse">
            <a:avLst/>
          </a:prstGeom>
          <a:solidFill>
            <a:srgbClr val="004F8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ea typeface="ＭＳ Ｐゴシック" pitchFamily="52" charset="-128"/>
              <a:cs typeface="Arial"/>
            </a:endParaRPr>
          </a:p>
        </p:txBody>
      </p:sp>
      <p:sp>
        <p:nvSpPr>
          <p:cNvPr id="8" name="Untertitel 1"/>
          <p:cNvSpPr txBox="1">
            <a:spLocks/>
          </p:cNvSpPr>
          <p:nvPr/>
        </p:nvSpPr>
        <p:spPr>
          <a:xfrm>
            <a:off x="894387" y="2634702"/>
            <a:ext cx="2880000" cy="828092"/>
          </a:xfrm>
          <a:prstGeom prst="rect">
            <a:avLst/>
          </a:prstGeom>
        </p:spPr>
        <p:txBody>
          <a:bodyPr tIns="36000" rIns="36000" bIns="36000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Arial" pitchFamily="34" charset="0"/>
              <a:buNone/>
              <a:tabLst/>
              <a:defRPr lang="de-DE" sz="2000" b="0" baseline="0" smtClean="0">
                <a:solidFill>
                  <a:srgbClr val="004F80"/>
                </a:solidFill>
                <a:latin typeface="Arial"/>
                <a:ea typeface="Times"/>
                <a:cs typeface="Arial"/>
              </a:defRPr>
            </a:lvl1pPr>
            <a:lvl2pPr marL="9493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0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2pPr>
            <a:lvl3pPr marL="14255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3pPr>
            <a:lvl4pPr marL="1941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4pPr>
            <a:lvl5pPr marL="2360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5pPr>
            <a:lvl6pPr marL="28178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6pPr>
            <a:lvl7pPr marL="3275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7pPr>
            <a:lvl8pPr marL="37322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8pPr>
            <a:lvl9pPr marL="41894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cs typeface="Times New Roman"/>
              </a:rPr>
              <a:t>Market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cs typeface="Times New Roman"/>
              </a:rPr>
              <a:t>Development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Cambria" panose="02040503050406030204" pitchFamily="18" charset="0"/>
              <a:cs typeface="Times New Roman"/>
            </a:endParaRPr>
          </a:p>
        </p:txBody>
      </p:sp>
      <p:sp>
        <p:nvSpPr>
          <p:cNvPr id="7" name="Fußzeilenplatzhalter 3"/>
          <p:cNvSpPr txBox="1">
            <a:spLocks/>
          </p:cNvSpPr>
          <p:nvPr/>
        </p:nvSpPr>
        <p:spPr>
          <a:xfrm>
            <a:off x="5148064" y="6309320"/>
            <a:ext cx="350753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/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Page </a:t>
            </a:r>
            <a:fld id="{8CAB733D-9E84-9F44-9136-8F006C5FEB75}" type="slidenum">
              <a:rPr lang="de-DE" sz="7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pPr algn="r"/>
              <a:t>18</a:t>
            </a:fld>
            <a:endParaRPr lang="de-DE" sz="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itel 2"/>
          <p:cNvSpPr>
            <a:spLocks noGrp="1"/>
          </p:cNvSpPr>
          <p:nvPr>
            <p:ph type="ctrTitle" idx="4294967295"/>
          </p:nvPr>
        </p:nvSpPr>
        <p:spPr>
          <a:xfrm>
            <a:off x="827584" y="476672"/>
            <a:ext cx="4392613" cy="71913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latin typeface="Cambria" panose="02040503050406030204" pitchFamily="18" charset="0"/>
                <a:ea typeface="Times"/>
                <a:cs typeface="Arial"/>
              </a:rPr>
              <a:t>Services by PDP</a:t>
            </a:r>
          </a:p>
        </p:txBody>
      </p:sp>
    </p:spTree>
    <p:extLst>
      <p:ext uri="{BB962C8B-B14F-4D97-AF65-F5344CB8AC3E}">
        <p14:creationId xmlns:p14="http://schemas.microsoft.com/office/powerpoint/2010/main" val="15298764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204864"/>
            <a:ext cx="5760640" cy="719138"/>
          </a:xfrm>
        </p:spPr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429000"/>
            <a:ext cx="7344816" cy="2088232"/>
          </a:xfrm>
        </p:spPr>
        <p:txBody>
          <a:bodyPr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  <a:p>
            <a:pPr algn="ctr"/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dirty="0">
                <a:latin typeface="Cambria" panose="02040503050406030204" pitchFamily="18" charset="0"/>
              </a:rPr>
              <a:t>MOIT/GIZ Energy Support Programme</a:t>
            </a:r>
          </a:p>
          <a:p>
            <a:pPr algn="ctr"/>
            <a:endParaRPr lang="en-GB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588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5760000" cy="576064"/>
          </a:xfrm>
        </p:spPr>
        <p:txBody>
          <a:bodyPr/>
          <a:lstStyle/>
          <a:p>
            <a:r>
              <a:rPr lang="de-DE" sz="2800" b="1" dirty="0">
                <a:latin typeface="Cambria" panose="02040503050406030204" pitchFamily="18" charset="0"/>
              </a:rPr>
              <a:t>Content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2</a:t>
            </a:fld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B8497A6-93BE-4D65-933C-822EA289A015}"/>
              </a:ext>
            </a:extLst>
          </p:cNvPr>
          <p:cNvSpPr txBox="1">
            <a:spLocks/>
          </p:cNvSpPr>
          <p:nvPr/>
        </p:nvSpPr>
        <p:spPr>
          <a:xfrm>
            <a:off x="486107" y="1412776"/>
            <a:ext cx="8156499" cy="2737251"/>
          </a:xfrm>
          <a:prstGeom prst="rect">
            <a:avLst/>
          </a:prstGeom>
        </p:spPr>
        <p:txBody>
          <a:bodyPr>
            <a:normAutofit/>
          </a:bodyPr>
          <a:lstStyle>
            <a:lvl1pPr marL="474663" indent="-474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4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1pPr>
            <a:lvl2pPr marL="9493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20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2pPr>
            <a:lvl3pPr marL="142557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3pPr>
            <a:lvl4pPr marL="19415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4pPr>
            <a:lvl5pPr marL="2360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Char char="§"/>
              <a:defRPr sz="1600">
                <a:solidFill>
                  <a:srgbClr val="004F80"/>
                </a:solidFill>
                <a:latin typeface="BundesSerif Office" pitchFamily="18" charset="0"/>
                <a:ea typeface="+mn-ea"/>
                <a:cs typeface="+mn-cs"/>
              </a:defRPr>
            </a:lvl5pPr>
            <a:lvl6pPr marL="28178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6pPr>
            <a:lvl7pPr marL="32750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7pPr>
            <a:lvl8pPr marL="37322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8pPr>
            <a:lvl9pPr marL="418941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Times" charset="0"/>
              <a:buChar char="•"/>
              <a:defRPr sz="1600">
                <a:solidFill>
                  <a:srgbClr val="1E3E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AutoNum type="arabicPeriod"/>
            </a:pPr>
            <a:r>
              <a:rPr lang="en-US" kern="0" dirty="0">
                <a:latin typeface="Cambria" panose="02040503050406030204" pitchFamily="18" charset="0"/>
                <a:cs typeface="Arial" panose="020B0604020202020204" pitchFamily="34" charset="0"/>
              </a:rPr>
              <a:t>MOIT/GIZ Energy Support </a:t>
            </a:r>
            <a:r>
              <a:rPr lang="en-US" kern="0" dirty="0" err="1">
                <a:latin typeface="Cambria" panose="02040503050406030204" pitchFamily="18" charset="0"/>
                <a:cs typeface="Arial" panose="020B0604020202020204" pitchFamily="34" charset="0"/>
              </a:rPr>
              <a:t>Programme</a:t>
            </a:r>
            <a:r>
              <a:rPr lang="en-US" kern="0" dirty="0">
                <a:latin typeface="Cambria" panose="02040503050406030204" pitchFamily="18" charset="0"/>
                <a:cs typeface="Arial" panose="020B0604020202020204" pitchFamily="34" charset="0"/>
              </a:rPr>
              <a:t> (ESP)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de-DE" kern="0" dirty="0">
                <a:latin typeface="Cambria" panose="02040503050406030204" pitchFamily="18" charset="0"/>
                <a:cs typeface="Arial" panose="020B0604020202020204" pitchFamily="34" charset="0"/>
              </a:rPr>
              <a:t>Support </a:t>
            </a:r>
            <a:r>
              <a:rPr lang="de-DE" kern="0" dirty="0" err="1">
                <a:latin typeface="Cambria" panose="02040503050406030204" pitchFamily="18" charset="0"/>
                <a:cs typeface="Arial" panose="020B0604020202020204" pitchFamily="34" charset="0"/>
              </a:rPr>
              <a:t>to</a:t>
            </a:r>
            <a:r>
              <a:rPr lang="de-DE" kern="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de-DE" kern="0" dirty="0" err="1">
                <a:latin typeface="Cambria" panose="02040503050406030204" pitchFamily="18" charset="0"/>
                <a:cs typeface="Arial" panose="020B0604020202020204" pitchFamily="34" charset="0"/>
              </a:rPr>
              <a:t>the</a:t>
            </a:r>
            <a:r>
              <a:rPr lang="de-DE" kern="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de-DE" kern="0" dirty="0" err="1">
                <a:latin typeface="Cambria" panose="02040503050406030204" pitchFamily="18" charset="0"/>
                <a:cs typeface="Arial" panose="020B0604020202020204" pitchFamily="34" charset="0"/>
              </a:rPr>
              <a:t>Up-scaling</a:t>
            </a:r>
            <a:r>
              <a:rPr lang="de-DE" kern="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de-DE" kern="0" dirty="0" err="1">
                <a:latin typeface="Cambria" panose="02040503050406030204" pitchFamily="18" charset="0"/>
                <a:cs typeface="Arial" panose="020B0604020202020204" pitchFamily="34" charset="0"/>
              </a:rPr>
              <a:t>of</a:t>
            </a:r>
            <a:r>
              <a:rPr lang="de-DE" kern="0" dirty="0">
                <a:latin typeface="Cambria" panose="02040503050406030204" pitchFamily="18" charset="0"/>
                <a:cs typeface="Arial" panose="020B0604020202020204" pitchFamily="34" charset="0"/>
              </a:rPr>
              <a:t> Wind Power (Wind DKTI)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en-US" sz="2300" kern="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>
                <a:latin typeface="Cambria" panose="02040503050406030204" pitchFamily="18" charset="0"/>
                <a:cs typeface="Arial" panose="020B0604020202020204" pitchFamily="34" charset="0"/>
              </a:rPr>
              <a:t>Project Development </a:t>
            </a:r>
            <a:r>
              <a:rPr lang="en-US" kern="0" dirty="0" err="1">
                <a:latin typeface="Cambria" panose="02040503050406030204" pitchFamily="18" charset="0"/>
                <a:cs typeface="Arial" panose="020B0604020202020204" pitchFamily="34" charset="0"/>
              </a:rPr>
              <a:t>Programme</a:t>
            </a:r>
            <a:r>
              <a:rPr lang="en-US" kern="0" dirty="0">
                <a:latin typeface="Cambria" panose="02040503050406030204" pitchFamily="18" charset="0"/>
                <a:cs typeface="Arial" panose="020B0604020202020204" pitchFamily="34" charset="0"/>
              </a:rPr>
              <a:t> (PDP)</a:t>
            </a:r>
          </a:p>
        </p:txBody>
      </p:sp>
    </p:spTree>
    <p:extLst>
      <p:ext uri="{BB962C8B-B14F-4D97-AF65-F5344CB8AC3E}">
        <p14:creationId xmlns:p14="http://schemas.microsoft.com/office/powerpoint/2010/main" val="40719143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11560" y="900002"/>
            <a:ext cx="7056784" cy="543503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2800" b="1" dirty="0">
                <a:latin typeface="Times"/>
                <a:cs typeface="Times"/>
              </a:rPr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344816" cy="576064"/>
          </a:xfrm>
        </p:spPr>
        <p:txBody>
          <a:bodyPr/>
          <a:lstStyle/>
          <a:p>
            <a:r>
              <a:rPr lang="de-DE" sz="2800" b="1" dirty="0">
                <a:latin typeface="Cambria" panose="02040503050406030204" pitchFamily="18" charset="0"/>
              </a:rPr>
              <a:t>MOIT/GIZ </a:t>
            </a:r>
            <a:r>
              <a:rPr lang="de-DE" sz="2800" b="1" dirty="0" err="1">
                <a:latin typeface="Cambria" panose="02040503050406030204" pitchFamily="18" charset="0"/>
              </a:rPr>
              <a:t>Energy</a:t>
            </a:r>
            <a:r>
              <a:rPr lang="de-DE" sz="2800" b="1" dirty="0">
                <a:latin typeface="Cambria" panose="02040503050406030204" pitchFamily="18" charset="0"/>
              </a:rPr>
              <a:t> Support Programme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3</a:t>
            </a:fld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DFF4E3-2587-4F8B-9E56-B1950EDFA9A3}"/>
              </a:ext>
            </a:extLst>
          </p:cNvPr>
          <p:cNvGrpSpPr/>
          <p:nvPr/>
        </p:nvGrpSpPr>
        <p:grpSpPr>
          <a:xfrm>
            <a:off x="307558" y="1510873"/>
            <a:ext cx="8528883" cy="4472065"/>
            <a:chOff x="302796" y="1686215"/>
            <a:chExt cx="8528883" cy="44720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8341233-0C97-4A76-B1CC-03DD049647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2796" y="1686215"/>
              <a:ext cx="8528883" cy="4472065"/>
              <a:chOff x="113208" y="2262422"/>
              <a:chExt cx="8046117" cy="421892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7AF83FE1-D4AA-4B89-B311-C4A0619BF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721" y="3704900"/>
                <a:ext cx="1371600" cy="1371600"/>
              </a:xfrm>
              <a:prstGeom prst="ellipse">
                <a:avLst/>
              </a:prstGeom>
              <a:solidFill>
                <a:srgbClr val="777877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1969B"/>
                  </a:solidFill>
                  <a:effectLst/>
                  <a:uLnTx/>
                  <a:uFillTx/>
                  <a:latin typeface="Lato Light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2A14203E-4792-468C-A7D5-85CE5F9C8585}"/>
                  </a:ext>
                </a:extLst>
              </p:cNvPr>
              <p:cNvCxnSpPr/>
              <p:nvPr/>
            </p:nvCxnSpPr>
            <p:spPr>
              <a:xfrm>
                <a:off x="2202406" y="4390698"/>
                <a:ext cx="1109434" cy="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E848BD6F-7835-466C-AAE3-FD0774849FA5}"/>
                  </a:ext>
                </a:extLst>
              </p:cNvPr>
              <p:cNvCxnSpPr/>
              <p:nvPr/>
            </p:nvCxnSpPr>
            <p:spPr>
              <a:xfrm>
                <a:off x="4855490" y="4396498"/>
                <a:ext cx="1108953" cy="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B76EE3-A916-48F7-8DAA-7600FB03FF1A}"/>
                  </a:ext>
                </a:extLst>
              </p:cNvPr>
              <p:cNvSpPr/>
              <p:nvPr/>
            </p:nvSpPr>
            <p:spPr>
              <a:xfrm>
                <a:off x="113208" y="2333594"/>
                <a:ext cx="2714624" cy="1190466"/>
              </a:xfrm>
              <a:prstGeom prst="rect">
                <a:avLst/>
              </a:prstGeom>
            </p:spPr>
            <p:txBody>
              <a:bodyPr wrap="square" lIns="182889" tIns="91445" rIns="182889" bIns="91445">
                <a:spAutoFit/>
              </a:bodyPr>
              <a:lstStyle/>
              <a:p>
                <a:pPr algn="ctr" defTabSz="1828434"/>
                <a:r>
                  <a:rPr lang="en-US" sz="2200" b="1" dirty="0">
                    <a:solidFill>
                      <a:srgbClr val="777877"/>
                    </a:solidFill>
                    <a:latin typeface="Cambria" panose="02040503050406030204" pitchFamily="18" charset="0"/>
                    <a:ea typeface="Lato Light"/>
                    <a:cs typeface="Lato Light"/>
                  </a:rPr>
                  <a:t>2009</a:t>
                </a:r>
              </a:p>
              <a:p>
                <a:pPr algn="ctr" defTabSz="1828434"/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Lato Light"/>
                    <a:cs typeface="Lato Light"/>
                  </a:rPr>
                  <a:t>Start of the German development cooperation with a focus on wind energy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7856D398-563E-4F9E-B902-0A3304D4FD64}"/>
                  </a:ext>
                </a:extLst>
              </p:cNvPr>
              <p:cNvSpPr/>
              <p:nvPr/>
            </p:nvSpPr>
            <p:spPr>
              <a:xfrm>
                <a:off x="2586831" y="5058600"/>
                <a:ext cx="2943847" cy="1422750"/>
              </a:xfrm>
              <a:prstGeom prst="rect">
                <a:avLst/>
              </a:prstGeom>
            </p:spPr>
            <p:txBody>
              <a:bodyPr wrap="square" lIns="182889" tIns="91445" rIns="182889" bIns="91445">
                <a:spAutoFit/>
              </a:bodyPr>
              <a:lstStyle/>
              <a:p>
                <a:pPr algn="ctr" defTabSz="1828434"/>
                <a:r>
                  <a:rPr lang="en-US" sz="2200" b="1" dirty="0">
                    <a:solidFill>
                      <a:srgbClr val="F6BC1C"/>
                    </a:solidFill>
                    <a:latin typeface="Cambria" panose="02040503050406030204" pitchFamily="18" charset="0"/>
                    <a:ea typeface="Lato Light"/>
                    <a:cs typeface="Lato Light"/>
                  </a:rPr>
                  <a:t>July 2013 </a:t>
                </a:r>
              </a:p>
              <a:p>
                <a:pPr algn="ctr" defTabSz="1828434"/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Lato Light"/>
                    <a:cs typeface="Lato Light"/>
                  </a:rPr>
                  <a:t>(G2G consultations)</a:t>
                </a:r>
              </a:p>
              <a:p>
                <a:pPr algn="ctr" defTabSz="1828434"/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Lato Light"/>
                    <a:cs typeface="Lato Light"/>
                  </a:rPr>
                  <a:t>Energy becomes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cs typeface="Lato Light"/>
                  </a:rPr>
                  <a:t>one of three priority areas of Vietnamese-German cooperation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Lato Light"/>
                  <a:cs typeface="Lato Light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7E7050C7-C689-40AB-B0F4-C5A158A12632}"/>
                  </a:ext>
                </a:extLst>
              </p:cNvPr>
              <p:cNvSpPr/>
              <p:nvPr/>
            </p:nvSpPr>
            <p:spPr>
              <a:xfrm>
                <a:off x="5320875" y="2262422"/>
                <a:ext cx="2838450" cy="1422750"/>
              </a:xfrm>
              <a:prstGeom prst="rect">
                <a:avLst/>
              </a:prstGeom>
            </p:spPr>
            <p:txBody>
              <a:bodyPr wrap="square" lIns="182889" tIns="91445" rIns="182889" bIns="91445">
                <a:spAutoFit/>
              </a:bodyPr>
              <a:lstStyle/>
              <a:p>
                <a:pPr algn="ctr" defTabSz="1828434"/>
                <a:r>
                  <a:rPr lang="en-US" sz="2200" b="1" dirty="0">
                    <a:solidFill>
                      <a:srgbClr val="EB690B"/>
                    </a:solidFill>
                    <a:latin typeface="Cambria" panose="02040503050406030204" pitchFamily="18" charset="0"/>
                    <a:ea typeface="Lato Light"/>
                    <a:cs typeface="Lato Light"/>
                  </a:rPr>
                  <a:t>Now</a:t>
                </a:r>
              </a:p>
              <a:p>
                <a:pPr algn="ctr" defTabSz="622300"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</a:rPr>
                  <a:t>Mutually agreed strategic areas of cooperation: Renewable Energy and Energy Efficiency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2CB78E51-0E1E-4C67-9CD1-B66ACC559878}"/>
                  </a:ext>
                </a:extLst>
              </p:cNvPr>
              <p:cNvGrpSpPr/>
              <p:nvPr/>
            </p:nvGrpSpPr>
            <p:grpSpPr>
              <a:xfrm>
                <a:off x="3374582" y="3710697"/>
                <a:ext cx="1371600" cy="1371600"/>
                <a:chOff x="3374582" y="3769172"/>
                <a:chExt cx="1371600" cy="1371600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xmlns="" id="{3531F2B8-5AD2-4288-B05E-74C89CDBED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4582" y="3769172"/>
                  <a:ext cx="1371600" cy="1371600"/>
                </a:xfrm>
                <a:prstGeom prst="ellipse">
                  <a:avLst/>
                </a:prstGeom>
                <a:solidFill>
                  <a:srgbClr val="F6BC1C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82843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91969B"/>
                    </a:solidFill>
                    <a:effectLst/>
                    <a:uLnTx/>
                    <a:uFillTx/>
                    <a:latin typeface="Lato Light"/>
                  </a:endParaRPr>
                </a:p>
              </p:txBody>
            </p:sp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xmlns="" id="{A79544F8-669F-4F31-AA9C-7EA75036F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411" y="3940889"/>
                  <a:ext cx="932688" cy="932688"/>
                </a:xfrm>
                <a:custGeom>
                  <a:avLst/>
                  <a:gdLst>
                    <a:gd name="T0" fmla="*/ 247584 w 192"/>
                    <a:gd name="T1" fmla="*/ 229667 h 192"/>
                    <a:gd name="T2" fmla="*/ 99359 w 192"/>
                    <a:gd name="T3" fmla="*/ 239440 h 192"/>
                    <a:gd name="T4" fmla="*/ 35835 w 192"/>
                    <a:gd name="T5" fmla="*/ 304594 h 192"/>
                    <a:gd name="T6" fmla="*/ 8144 w 192"/>
                    <a:gd name="T7" fmla="*/ 304594 h 192"/>
                    <a:gd name="T8" fmla="*/ 8144 w 192"/>
                    <a:gd name="T9" fmla="*/ 276903 h 192"/>
                    <a:gd name="T10" fmla="*/ 73298 w 192"/>
                    <a:gd name="T11" fmla="*/ 213379 h 192"/>
                    <a:gd name="T12" fmla="*/ 83071 w 192"/>
                    <a:gd name="T13" fmla="*/ 65154 h 192"/>
                    <a:gd name="T14" fmla="*/ 122163 w 192"/>
                    <a:gd name="T15" fmla="*/ 26062 h 192"/>
                    <a:gd name="T16" fmla="*/ 149854 w 192"/>
                    <a:gd name="T17" fmla="*/ 53752 h 192"/>
                    <a:gd name="T18" fmla="*/ 195461 w 192"/>
                    <a:gd name="T19" fmla="*/ 8144 h 192"/>
                    <a:gd name="T20" fmla="*/ 223152 w 192"/>
                    <a:gd name="T21" fmla="*/ 8144 h 192"/>
                    <a:gd name="T22" fmla="*/ 223152 w 192"/>
                    <a:gd name="T23" fmla="*/ 35835 h 192"/>
                    <a:gd name="T24" fmla="*/ 177544 w 192"/>
                    <a:gd name="T25" fmla="*/ 81442 h 192"/>
                    <a:gd name="T26" fmla="*/ 231296 w 192"/>
                    <a:gd name="T27" fmla="*/ 135194 h 192"/>
                    <a:gd name="T28" fmla="*/ 276903 w 192"/>
                    <a:gd name="T29" fmla="*/ 89586 h 192"/>
                    <a:gd name="T30" fmla="*/ 304594 w 192"/>
                    <a:gd name="T31" fmla="*/ 89586 h 192"/>
                    <a:gd name="T32" fmla="*/ 304594 w 192"/>
                    <a:gd name="T33" fmla="*/ 117277 h 192"/>
                    <a:gd name="T34" fmla="*/ 258986 w 192"/>
                    <a:gd name="T35" fmla="*/ 162884 h 192"/>
                    <a:gd name="T36" fmla="*/ 286677 w 192"/>
                    <a:gd name="T37" fmla="*/ 190575 h 192"/>
                    <a:gd name="T38" fmla="*/ 247584 w 192"/>
                    <a:gd name="T39" fmla="*/ 229667 h 19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92" h="192">
                      <a:moveTo>
                        <a:pt x="152" y="141"/>
                      </a:moveTo>
                      <a:cubicBezTo>
                        <a:pt x="127" y="166"/>
                        <a:pt x="89" y="168"/>
                        <a:pt x="61" y="147"/>
                      </a:cubicBezTo>
                      <a:cubicBezTo>
                        <a:pt x="22" y="187"/>
                        <a:pt x="22" y="187"/>
                        <a:pt x="22" y="187"/>
                      </a:cubicBezTo>
                      <a:cubicBezTo>
                        <a:pt x="17" y="192"/>
                        <a:pt x="9" y="192"/>
                        <a:pt x="5" y="187"/>
                      </a:cubicBezTo>
                      <a:cubicBezTo>
                        <a:pt x="0" y="183"/>
                        <a:pt x="0" y="175"/>
                        <a:pt x="5" y="170"/>
                      </a:cubicBezTo>
                      <a:cubicBezTo>
                        <a:pt x="45" y="131"/>
                        <a:pt x="45" y="131"/>
                        <a:pt x="45" y="131"/>
                      </a:cubicBezTo>
                      <a:cubicBezTo>
                        <a:pt x="24" y="103"/>
                        <a:pt x="26" y="65"/>
                        <a:pt x="51" y="40"/>
                      </a:cubicBezTo>
                      <a:cubicBezTo>
                        <a:pt x="75" y="16"/>
                        <a:pt x="75" y="16"/>
                        <a:pt x="75" y="16"/>
                      </a:cubicBezTo>
                      <a:cubicBezTo>
                        <a:pt x="92" y="33"/>
                        <a:pt x="92" y="33"/>
                        <a:pt x="92" y="33"/>
                      </a:cubicBezTo>
                      <a:cubicBezTo>
                        <a:pt x="120" y="5"/>
                        <a:pt x="120" y="5"/>
                        <a:pt x="120" y="5"/>
                      </a:cubicBezTo>
                      <a:cubicBezTo>
                        <a:pt x="125" y="0"/>
                        <a:pt x="132" y="0"/>
                        <a:pt x="137" y="5"/>
                      </a:cubicBezTo>
                      <a:cubicBezTo>
                        <a:pt x="141" y="9"/>
                        <a:pt x="141" y="17"/>
                        <a:pt x="137" y="22"/>
                      </a:cubicBezTo>
                      <a:cubicBezTo>
                        <a:pt x="109" y="50"/>
                        <a:pt x="109" y="50"/>
                        <a:pt x="109" y="50"/>
                      </a:cubicBezTo>
                      <a:cubicBezTo>
                        <a:pt x="142" y="83"/>
                        <a:pt x="142" y="83"/>
                        <a:pt x="142" y="83"/>
                      </a:cubicBezTo>
                      <a:cubicBezTo>
                        <a:pt x="170" y="55"/>
                        <a:pt x="170" y="55"/>
                        <a:pt x="170" y="55"/>
                      </a:cubicBezTo>
                      <a:cubicBezTo>
                        <a:pt x="175" y="51"/>
                        <a:pt x="183" y="51"/>
                        <a:pt x="187" y="55"/>
                      </a:cubicBezTo>
                      <a:cubicBezTo>
                        <a:pt x="192" y="60"/>
                        <a:pt x="192" y="67"/>
                        <a:pt x="187" y="72"/>
                      </a:cubicBezTo>
                      <a:cubicBezTo>
                        <a:pt x="159" y="100"/>
                        <a:pt x="159" y="100"/>
                        <a:pt x="159" y="100"/>
                      </a:cubicBezTo>
                      <a:cubicBezTo>
                        <a:pt x="176" y="117"/>
                        <a:pt x="176" y="117"/>
                        <a:pt x="176" y="117"/>
                      </a:cubicBezTo>
                      <a:lnTo>
                        <a:pt x="152" y="141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</p:spPr>
              <p:txBody>
                <a:bodyPr lIns="243797" tIns="121899" rIns="243797" bIns="121899"/>
                <a:lstStyle/>
                <a:p>
                  <a:pPr marL="0" marR="0" lvl="0" indent="0" defTabSz="182843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91969B"/>
                    </a:solidFill>
                    <a:effectLst/>
                    <a:uLnTx/>
                    <a:uFillTx/>
                    <a:latin typeface="Lato Light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7EC7B172-609E-4B60-9A07-A4E01B43A049}"/>
                  </a:ext>
                </a:extLst>
              </p:cNvPr>
              <p:cNvGrpSpPr/>
              <p:nvPr/>
            </p:nvGrpSpPr>
            <p:grpSpPr>
              <a:xfrm>
                <a:off x="6054300" y="3704117"/>
                <a:ext cx="1371600" cy="1371600"/>
                <a:chOff x="5964443" y="3704117"/>
                <a:chExt cx="1371600" cy="1371600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17129D7A-E1FA-476A-821E-B514DD618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64443" y="3704117"/>
                  <a:ext cx="1371600" cy="1371600"/>
                </a:xfrm>
                <a:prstGeom prst="ellipse">
                  <a:avLst/>
                </a:prstGeom>
                <a:solidFill>
                  <a:srgbClr val="EB690B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82843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91969B"/>
                    </a:solidFill>
                    <a:effectLst/>
                    <a:uLnTx/>
                    <a:uFillTx/>
                    <a:latin typeface="Lato Light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xmlns="" id="{83244E85-BDE4-438E-8019-93470F6412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83899" y="3918469"/>
                  <a:ext cx="932688" cy="932688"/>
                </a:xfrm>
                <a:custGeom>
                  <a:avLst/>
                  <a:gdLst>
                    <a:gd name="T0" fmla="*/ 207963 w 256"/>
                    <a:gd name="T1" fmla="*/ 415925 h 256"/>
                    <a:gd name="T2" fmla="*/ 0 w 256"/>
                    <a:gd name="T3" fmla="*/ 207963 h 256"/>
                    <a:gd name="T4" fmla="*/ 207963 w 256"/>
                    <a:gd name="T5" fmla="*/ 0 h 256"/>
                    <a:gd name="T6" fmla="*/ 415925 w 256"/>
                    <a:gd name="T7" fmla="*/ 207963 h 256"/>
                    <a:gd name="T8" fmla="*/ 207963 w 256"/>
                    <a:gd name="T9" fmla="*/ 415925 h 256"/>
                    <a:gd name="T10" fmla="*/ 207963 w 256"/>
                    <a:gd name="T11" fmla="*/ 38993 h 256"/>
                    <a:gd name="T12" fmla="*/ 38993 w 256"/>
                    <a:gd name="T13" fmla="*/ 207963 h 256"/>
                    <a:gd name="T14" fmla="*/ 207963 w 256"/>
                    <a:gd name="T15" fmla="*/ 376932 h 256"/>
                    <a:gd name="T16" fmla="*/ 376932 w 256"/>
                    <a:gd name="T17" fmla="*/ 207963 h 256"/>
                    <a:gd name="T18" fmla="*/ 207963 w 256"/>
                    <a:gd name="T19" fmla="*/ 38993 h 256"/>
                    <a:gd name="T20" fmla="*/ 207963 w 256"/>
                    <a:gd name="T21" fmla="*/ 331440 h 256"/>
                    <a:gd name="T22" fmla="*/ 84485 w 256"/>
                    <a:gd name="T23" fmla="*/ 207963 h 256"/>
                    <a:gd name="T24" fmla="*/ 207963 w 256"/>
                    <a:gd name="T25" fmla="*/ 84485 h 256"/>
                    <a:gd name="T26" fmla="*/ 331440 w 256"/>
                    <a:gd name="T27" fmla="*/ 207963 h 256"/>
                    <a:gd name="T28" fmla="*/ 207963 w 256"/>
                    <a:gd name="T29" fmla="*/ 331440 h 256"/>
                    <a:gd name="T30" fmla="*/ 207963 w 256"/>
                    <a:gd name="T31" fmla="*/ 123478 h 256"/>
                    <a:gd name="T32" fmla="*/ 123478 w 256"/>
                    <a:gd name="T33" fmla="*/ 207963 h 256"/>
                    <a:gd name="T34" fmla="*/ 207963 w 256"/>
                    <a:gd name="T35" fmla="*/ 292447 h 256"/>
                    <a:gd name="T36" fmla="*/ 292447 w 256"/>
                    <a:gd name="T37" fmla="*/ 207963 h 256"/>
                    <a:gd name="T38" fmla="*/ 207963 w 256"/>
                    <a:gd name="T39" fmla="*/ 123478 h 256"/>
                    <a:gd name="T40" fmla="*/ 207963 w 256"/>
                    <a:gd name="T41" fmla="*/ 246955 h 256"/>
                    <a:gd name="T42" fmla="*/ 168970 w 256"/>
                    <a:gd name="T43" fmla="*/ 207963 h 256"/>
                    <a:gd name="T44" fmla="*/ 207963 w 256"/>
                    <a:gd name="T45" fmla="*/ 168970 h 256"/>
                    <a:gd name="T46" fmla="*/ 246955 w 256"/>
                    <a:gd name="T47" fmla="*/ 207963 h 256"/>
                    <a:gd name="T48" fmla="*/ 207963 w 256"/>
                    <a:gd name="T49" fmla="*/ 246955 h 25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56" h="256">
                      <a:moveTo>
                        <a:pt x="128" y="256"/>
                      </a:moveTo>
                      <a:cubicBezTo>
                        <a:pt x="57" y="256"/>
                        <a:pt x="0" y="199"/>
                        <a:pt x="0" y="128"/>
                      </a:cubicBezTo>
                      <a:cubicBezTo>
                        <a:pt x="0" y="57"/>
                        <a:pt x="57" y="0"/>
                        <a:pt x="128" y="0"/>
                      </a:cubicBezTo>
                      <a:cubicBezTo>
                        <a:pt x="199" y="0"/>
                        <a:pt x="256" y="57"/>
                        <a:pt x="256" y="128"/>
                      </a:cubicBezTo>
                      <a:cubicBezTo>
                        <a:pt x="256" y="199"/>
                        <a:pt x="199" y="256"/>
                        <a:pt x="128" y="256"/>
                      </a:cubicBezTo>
                      <a:moveTo>
                        <a:pt x="128" y="24"/>
                      </a:moveTo>
                      <a:cubicBezTo>
                        <a:pt x="71" y="24"/>
                        <a:pt x="24" y="71"/>
                        <a:pt x="24" y="128"/>
                      </a:cubicBezTo>
                      <a:cubicBezTo>
                        <a:pt x="24" y="185"/>
                        <a:pt x="71" y="232"/>
                        <a:pt x="128" y="232"/>
                      </a:cubicBezTo>
                      <a:cubicBezTo>
                        <a:pt x="185" y="232"/>
                        <a:pt x="232" y="185"/>
                        <a:pt x="232" y="128"/>
                      </a:cubicBezTo>
                      <a:cubicBezTo>
                        <a:pt x="232" y="71"/>
                        <a:pt x="185" y="24"/>
                        <a:pt x="128" y="24"/>
                      </a:cubicBezTo>
                      <a:moveTo>
                        <a:pt x="128" y="204"/>
                      </a:moveTo>
                      <a:cubicBezTo>
                        <a:pt x="86" y="204"/>
                        <a:pt x="52" y="170"/>
                        <a:pt x="52" y="128"/>
                      </a:cubicBezTo>
                      <a:cubicBezTo>
                        <a:pt x="52" y="86"/>
                        <a:pt x="86" y="52"/>
                        <a:pt x="128" y="52"/>
                      </a:cubicBezTo>
                      <a:cubicBezTo>
                        <a:pt x="170" y="52"/>
                        <a:pt x="204" y="86"/>
                        <a:pt x="204" y="128"/>
                      </a:cubicBezTo>
                      <a:cubicBezTo>
                        <a:pt x="204" y="170"/>
                        <a:pt x="170" y="204"/>
                        <a:pt x="128" y="204"/>
                      </a:cubicBezTo>
                      <a:moveTo>
                        <a:pt x="128" y="76"/>
                      </a:moveTo>
                      <a:cubicBezTo>
                        <a:pt x="99" y="76"/>
                        <a:pt x="76" y="99"/>
                        <a:pt x="76" y="128"/>
                      </a:cubicBezTo>
                      <a:cubicBezTo>
                        <a:pt x="76" y="157"/>
                        <a:pt x="99" y="180"/>
                        <a:pt x="128" y="180"/>
                      </a:cubicBezTo>
                      <a:cubicBezTo>
                        <a:pt x="157" y="180"/>
                        <a:pt x="180" y="157"/>
                        <a:pt x="180" y="128"/>
                      </a:cubicBezTo>
                      <a:cubicBezTo>
                        <a:pt x="180" y="99"/>
                        <a:pt x="157" y="76"/>
                        <a:pt x="128" y="76"/>
                      </a:cubicBezTo>
                      <a:moveTo>
                        <a:pt x="128" y="152"/>
                      </a:moveTo>
                      <a:cubicBezTo>
                        <a:pt x="115" y="152"/>
                        <a:pt x="104" y="141"/>
                        <a:pt x="104" y="128"/>
                      </a:cubicBezTo>
                      <a:cubicBezTo>
                        <a:pt x="104" y="115"/>
                        <a:pt x="115" y="104"/>
                        <a:pt x="128" y="104"/>
                      </a:cubicBezTo>
                      <a:cubicBezTo>
                        <a:pt x="141" y="104"/>
                        <a:pt x="152" y="115"/>
                        <a:pt x="152" y="128"/>
                      </a:cubicBezTo>
                      <a:cubicBezTo>
                        <a:pt x="152" y="141"/>
                        <a:pt x="141" y="152"/>
                        <a:pt x="128" y="15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lIns="243797" tIns="121899" rIns="243797" bIns="121899"/>
                <a:lstStyle/>
                <a:p>
                  <a:pPr defTabSz="1828434"/>
                  <a:endParaRPr lang="en-US" sz="1400">
                    <a:solidFill>
                      <a:srgbClr val="91969B"/>
                    </a:solidFill>
                    <a:latin typeface="Lato Light"/>
                  </a:endParaRPr>
                </a:p>
              </p:txBody>
            </p:sp>
          </p:grpSp>
        </p:grpSp>
        <p:pic>
          <p:nvPicPr>
            <p:cNvPr id="9" name="Picture 4" descr="http://www.icone-png.com/png/43/42634.png">
              <a:extLst>
                <a:ext uri="{FF2B5EF4-FFF2-40B4-BE49-F238E27FC236}">
                  <a16:creationId xmlns:a16="http://schemas.microsoft.com/office/drawing/2014/main" xmlns="" id="{5CECFB10-7146-40B6-BBA2-F7D85E27A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724" y="3403409"/>
              <a:ext cx="999648" cy="999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D6AB07-F415-42FA-B82E-A40B79A2916B}"/>
              </a:ext>
            </a:extLst>
          </p:cNvPr>
          <p:cNvSpPr/>
          <p:nvPr/>
        </p:nvSpPr>
        <p:spPr>
          <a:xfrm>
            <a:off x="467544" y="952846"/>
            <a:ext cx="1259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004F80"/>
                </a:solidFill>
                <a:latin typeface="Cambria" panose="02040503050406030204" pitchFamily="18" charset="0"/>
                <a:cs typeface="Times"/>
              </a:rPr>
              <a:t>Context</a:t>
            </a:r>
            <a:endParaRPr lang="en-US" b="1" dirty="0">
              <a:solidFill>
                <a:srgbClr val="004F80"/>
              </a:solidFill>
              <a:latin typeface="Cambria" panose="02040503050406030204" pitchFamily="18" charset="0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6497490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7056784" cy="1092309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endParaRPr lang="de-DE" sz="2400" b="1" dirty="0" smtClean="0">
              <a:latin typeface="Cambria" panose="02040503050406030204" pitchFamily="18" charset="0"/>
              <a:cs typeface="Times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sz="2400" b="1" dirty="0" smtClean="0">
                <a:latin typeface="Cambria" panose="02040503050406030204" pitchFamily="18" charset="0"/>
                <a:cs typeface="Times"/>
              </a:rPr>
              <a:t>How </a:t>
            </a:r>
            <a:r>
              <a:rPr lang="de-DE" sz="2400" b="1" dirty="0">
                <a:latin typeface="Cambria" panose="02040503050406030204" pitchFamily="18" charset="0"/>
                <a:cs typeface="Times"/>
              </a:rPr>
              <a:t>do we work?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200800" cy="576064"/>
          </a:xfrm>
        </p:spPr>
        <p:txBody>
          <a:bodyPr/>
          <a:lstStyle/>
          <a:p>
            <a:r>
              <a:rPr lang="de-DE" sz="2800" b="1" dirty="0">
                <a:latin typeface="Cambria" panose="02040503050406030204" pitchFamily="18" charset="0"/>
              </a:rPr>
              <a:t>MOIT/GIZ </a:t>
            </a:r>
            <a:r>
              <a:rPr lang="de-DE" sz="2800" b="1" dirty="0" err="1">
                <a:latin typeface="Cambria" panose="02040503050406030204" pitchFamily="18" charset="0"/>
              </a:rPr>
              <a:t>Energy</a:t>
            </a:r>
            <a:r>
              <a:rPr lang="de-DE" sz="2800" b="1" dirty="0">
                <a:latin typeface="Cambria" panose="02040503050406030204" pitchFamily="18" charset="0"/>
              </a:rPr>
              <a:t> Support Programme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4</a:t>
            </a:fld>
            <a:endParaRPr lang="de-D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B4AA654-A19E-4D53-8A86-3956076284CD}"/>
              </a:ext>
            </a:extLst>
          </p:cNvPr>
          <p:cNvGrpSpPr>
            <a:grpSpLocks noChangeAspect="1"/>
          </p:cNvGrpSpPr>
          <p:nvPr/>
        </p:nvGrpSpPr>
        <p:grpSpPr>
          <a:xfrm>
            <a:off x="1403648" y="1215483"/>
            <a:ext cx="6858000" cy="4630683"/>
            <a:chOff x="828468" y="844985"/>
            <a:chExt cx="7956000" cy="5824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3D15D5B-D28C-45B5-80DB-1C755FEE030E}"/>
                </a:ext>
              </a:extLst>
            </p:cNvPr>
            <p:cNvSpPr/>
            <p:nvPr/>
          </p:nvSpPr>
          <p:spPr>
            <a:xfrm>
              <a:off x="1043608" y="6156920"/>
              <a:ext cx="7560840" cy="5124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isometricOffAxis1Right">
                <a:rot lat="600000" lon="21000000" rev="21594000"/>
              </a:camera>
              <a:lightRig rig="threePt" dir="t"/>
            </a:scene3d>
            <a:sp3d prstMaterial="matte">
              <a:bevelT w="0" h="381000"/>
              <a:bevelB w="3810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  <a:t>Knowledge Sharing; Thematic Studies; Pilot Projects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1E0BEAEC-C70F-41E3-841B-5A433855F7A7}"/>
                </a:ext>
              </a:extLst>
            </p:cNvPr>
            <p:cNvGrpSpPr/>
            <p:nvPr/>
          </p:nvGrpSpPr>
          <p:grpSpPr>
            <a:xfrm>
              <a:off x="1079840" y="3033312"/>
              <a:ext cx="2052000" cy="3204001"/>
              <a:chOff x="1187624" y="2933328"/>
              <a:chExt cx="2016224" cy="327636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D96AE84-46C6-4CA0-A1C2-93A02F872941}"/>
                  </a:ext>
                </a:extLst>
              </p:cNvPr>
              <p:cNvSpPr/>
              <p:nvPr/>
            </p:nvSpPr>
            <p:spPr>
              <a:xfrm>
                <a:off x="1187624" y="3077696"/>
                <a:ext cx="2016223" cy="3132001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rgbClr val="999999"/>
                </a:solidFill>
              </a:ln>
              <a:effectLst/>
              <a:scene3d>
                <a:camera prst="isometricOffAxis1Right">
                  <a:rot lat="600000" lon="21000000" rev="21594000"/>
                </a:camera>
                <a:lightRig rig="threePt" dir="t"/>
              </a:scene3d>
              <a:sp3d prstMaterial="matte">
                <a:bevelT w="0" h="381000"/>
                <a:bevelB w="381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20000"/>
                  </a:spcBef>
                </a:pPr>
                <a:endParaRPr lang="en-US" sz="1400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1400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algn="ctr">
                  <a:spcBef>
                    <a:spcPct val="20000"/>
                  </a:spcBef>
                </a:pPr>
                <a:endParaRPr lang="en-US" sz="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endParaRPr lang="en-US" sz="13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marL="182519" indent="-182519"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Policies/ Strategies </a:t>
                </a: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Support Mechanisms </a:t>
                </a: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Regulations and Guidelines </a:t>
                </a: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Institution Building</a:t>
                </a:r>
                <a:endParaRPr lang="en-US" sz="1300" dirty="0">
                  <a:solidFill>
                    <a:srgbClr val="CE4E20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/>
                <a:endParaRPr lang="en-GB" sz="1400" dirty="0">
                  <a:solidFill>
                    <a:schemeClr val="bg1"/>
                  </a:solidFill>
                </a:endParaRPr>
              </a:p>
              <a:p>
                <a:pPr algn="ctr"/>
                <a:endParaRPr lang="en-GB" sz="1600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82DD37A2-3143-4208-8572-562C2265932B}"/>
                  </a:ext>
                </a:extLst>
              </p:cNvPr>
              <p:cNvSpPr/>
              <p:nvPr/>
            </p:nvSpPr>
            <p:spPr>
              <a:xfrm>
                <a:off x="1187624" y="2933328"/>
                <a:ext cx="2016224" cy="1287760"/>
              </a:xfrm>
              <a:prstGeom prst="rect">
                <a:avLst/>
              </a:prstGeom>
              <a:solidFill>
                <a:srgbClr val="525250"/>
              </a:solidFill>
              <a:ln>
                <a:solidFill>
                  <a:srgbClr val="525250"/>
                </a:solidFill>
              </a:ln>
              <a:effectLst/>
              <a:scene3d>
                <a:camera prst="isometricOffAxis1Right">
                  <a:rot lat="600000" lon="21000000" rev="21594000"/>
                </a:camera>
                <a:lightRig rig="threePt" dir="t"/>
              </a:scene3d>
              <a:sp3d prstMaterial="matte">
                <a:bevelT w="0" h="381000"/>
                <a:bevelB w="381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20000"/>
                  </a:spcBef>
                </a:pPr>
                <a:endParaRPr lang="en-US" sz="1600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lang="en-US" sz="1700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Roboto Regular"/>
                  </a:rPr>
                  <a:t>Legal and Regulatory Framework Conditions</a:t>
                </a:r>
                <a:endParaRPr lang="en-US" sz="1700" dirty="0">
                  <a:solidFill>
                    <a:srgbClr val="CE4E20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/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C27B1EE-0B4F-4906-BD2C-54B70CFF1E50}"/>
                </a:ext>
              </a:extLst>
            </p:cNvPr>
            <p:cNvGrpSpPr/>
            <p:nvPr/>
          </p:nvGrpSpPr>
          <p:grpSpPr>
            <a:xfrm>
              <a:off x="3851920" y="2961304"/>
              <a:ext cx="2016224" cy="3204000"/>
              <a:chOff x="3851920" y="2861320"/>
              <a:chExt cx="2016224" cy="323197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000BF16-56F6-49B5-BDBA-27E0C396F3FF}"/>
                  </a:ext>
                </a:extLst>
              </p:cNvPr>
              <p:cNvSpPr/>
              <p:nvPr/>
            </p:nvSpPr>
            <p:spPr>
              <a:xfrm>
                <a:off x="3851920" y="2924944"/>
                <a:ext cx="2016224" cy="3168352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rgbClr val="999999"/>
                </a:solidFill>
              </a:ln>
              <a:effectLst/>
              <a:scene3d>
                <a:camera prst="isometricOffAxis1Right">
                  <a:rot lat="600000" lon="21000000" rev="21594000"/>
                </a:camera>
                <a:lightRig rig="threePt" dir="t"/>
              </a:scene3d>
              <a:sp3d prstMaterial="matte">
                <a:bevelT w="0" h="381000"/>
                <a:bevelB w="381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20000"/>
                  </a:spcBef>
                  <a:defRPr/>
                </a:pPr>
                <a:endParaRPr lang="en-US" sz="1600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>
                  <a:spcBef>
                    <a:spcPts val="2397"/>
                  </a:spcBef>
                  <a:defRPr/>
                </a:pPr>
                <a:endParaRPr lang="en-US" sz="1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marL="182519" indent="-182519">
                  <a:spcBef>
                    <a:spcPts val="2996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Government Institutions</a:t>
                </a: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Project Developers and Investors</a:t>
                </a: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 Financial Institutions</a:t>
                </a:r>
                <a:endParaRPr lang="en-GB" sz="1300" dirty="0">
                  <a:solidFill>
                    <a:schemeClr val="bg1"/>
                  </a:solidFill>
                </a:endParaRP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tabLst>
                    <a:tab pos="182519" algn="l"/>
                  </a:tabLst>
                  <a:defRPr/>
                </a:pPr>
                <a:endParaRPr lang="en-US" sz="14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E4FCC5B-FFDA-41B8-90E2-898B64FAEAD2}"/>
                  </a:ext>
                </a:extLst>
              </p:cNvPr>
              <p:cNvSpPr/>
              <p:nvPr/>
            </p:nvSpPr>
            <p:spPr>
              <a:xfrm>
                <a:off x="3851920" y="2861320"/>
                <a:ext cx="2016224" cy="1287760"/>
              </a:xfrm>
              <a:prstGeom prst="rect">
                <a:avLst/>
              </a:prstGeom>
              <a:solidFill>
                <a:srgbClr val="525250"/>
              </a:solidFill>
              <a:ln>
                <a:solidFill>
                  <a:srgbClr val="525250"/>
                </a:solidFill>
              </a:ln>
              <a:effectLst/>
              <a:scene3d>
                <a:camera prst="isometricOffAxis1Right">
                  <a:rot lat="600000" lon="21000000" rev="21594000"/>
                </a:camera>
                <a:lightRig rig="threePt" dir="t"/>
              </a:scene3d>
              <a:sp3d prstMaterial="matte">
                <a:bevelT w="0" h="381000"/>
                <a:bevelB w="381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20000"/>
                  </a:spcBef>
                </a:pPr>
                <a:endParaRPr lang="en-US" sz="1600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lang="en-US" sz="1700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Roboto Regular"/>
                  </a:rPr>
                  <a:t>Capacity Development</a:t>
                </a:r>
                <a:endParaRPr lang="en-US" sz="1700" dirty="0">
                  <a:solidFill>
                    <a:srgbClr val="CE4E20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/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6570ABC-643B-4C44-9859-FC76A50A505A}"/>
                </a:ext>
              </a:extLst>
            </p:cNvPr>
            <p:cNvGrpSpPr/>
            <p:nvPr/>
          </p:nvGrpSpPr>
          <p:grpSpPr>
            <a:xfrm>
              <a:off x="6552444" y="2897775"/>
              <a:ext cx="2016000" cy="3195522"/>
              <a:chOff x="6444660" y="2789312"/>
              <a:chExt cx="2016000" cy="315996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6924A3A9-00E1-4CCC-8ABA-568CF0681E0F}"/>
                  </a:ext>
                </a:extLst>
              </p:cNvPr>
              <p:cNvSpPr/>
              <p:nvPr/>
            </p:nvSpPr>
            <p:spPr>
              <a:xfrm>
                <a:off x="6444660" y="2789312"/>
                <a:ext cx="2016000" cy="3159968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rgbClr val="999999"/>
                </a:solidFill>
              </a:ln>
              <a:effectLst/>
              <a:scene3d>
                <a:camera prst="isometricOffAxis1Right">
                  <a:rot lat="600000" lon="21000000" rev="21594000"/>
                </a:camera>
                <a:lightRig rig="threePt" dir="t"/>
              </a:scene3d>
              <a:sp3d prstMaterial="matte">
                <a:bevelT w="0" h="381000"/>
                <a:bevelB w="381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spcBef>
                    <a:spcPct val="20000"/>
                  </a:spcBef>
                  <a:defRPr/>
                </a:pPr>
                <a:endParaRPr lang="en-US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  <a:defRPr/>
                </a:pPr>
                <a:endParaRPr lang="en-US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  <a:defRPr/>
                </a:pPr>
                <a:endParaRPr lang="en-US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  <a:defRPr/>
                </a:pPr>
                <a:endParaRPr lang="en-US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>
                  <a:defRPr/>
                </a:pPr>
                <a:endParaRPr lang="en-US" sz="500" dirty="0"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  <a:p>
                <a:pPr marL="182519" indent="-182519">
                  <a:buFont typeface="Arial" panose="020B0604020202020204" pitchFamily="34" charset="0"/>
                  <a:buChar char="•"/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Research</a:t>
                </a: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Higher Education </a:t>
                </a:r>
              </a:p>
              <a:p>
                <a:pPr marL="182519" indent="-182519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1300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Private Sector</a:t>
                </a:r>
              </a:p>
              <a:p>
                <a:pPr algn="ctr"/>
                <a:endParaRPr lang="en-GB" sz="1600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6800A94-D78C-45A4-B12E-FDE2DE4DEDE1}"/>
                  </a:ext>
                </a:extLst>
              </p:cNvPr>
              <p:cNvSpPr/>
              <p:nvPr/>
            </p:nvSpPr>
            <p:spPr>
              <a:xfrm>
                <a:off x="6444660" y="2789312"/>
                <a:ext cx="2016000" cy="1287760"/>
              </a:xfrm>
              <a:prstGeom prst="rect">
                <a:avLst/>
              </a:prstGeom>
              <a:solidFill>
                <a:srgbClr val="525250"/>
              </a:solidFill>
              <a:ln>
                <a:solidFill>
                  <a:srgbClr val="525250"/>
                </a:solidFill>
              </a:ln>
              <a:effectLst/>
              <a:scene3d>
                <a:camera prst="isometricOffAxis1Right">
                  <a:rot lat="600000" lon="21000000" rev="21594000"/>
                </a:camera>
                <a:lightRig rig="threePt" dir="t"/>
              </a:scene3d>
              <a:sp3d prstMaterial="matte">
                <a:bevelT w="0" h="381000"/>
                <a:bevelB w="381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20000"/>
                  </a:spcBef>
                </a:pPr>
                <a:endParaRPr lang="en-US" sz="1600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lang="en-US" sz="1700" b="1" dirty="0">
                    <a:solidFill>
                      <a:schemeClr val="bg1"/>
                    </a:solidFill>
                    <a:latin typeface="Cambria" panose="02040503050406030204" pitchFamily="18" charset="0"/>
                    <a:cs typeface="Roboto Regular"/>
                  </a:rPr>
                  <a:t>Technology Cooperation</a:t>
                </a:r>
                <a:endParaRPr lang="en-US" sz="1700" dirty="0">
                  <a:solidFill>
                    <a:srgbClr val="CE4E20"/>
                  </a:solidFill>
                  <a:latin typeface="Cambria" panose="02040503050406030204" pitchFamily="18" charset="0"/>
                  <a:cs typeface="Roboto Regular"/>
                </a:endParaRPr>
              </a:p>
              <a:p>
                <a:pPr algn="ctr"/>
                <a:endParaRPr lang="en-GB" sz="17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401A4EA-B1F6-479E-82E0-67E14E268818}"/>
                </a:ext>
              </a:extLst>
            </p:cNvPr>
            <p:cNvSpPr/>
            <p:nvPr/>
          </p:nvSpPr>
          <p:spPr>
            <a:xfrm>
              <a:off x="1043608" y="2484512"/>
              <a:ext cx="7578000" cy="5124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>
                  <a:lumMod val="75000"/>
                </a:schemeClr>
              </a:solidFill>
            </a:ln>
            <a:effectLst/>
            <a:scene3d>
              <a:camera prst="isometricOffAxis1Right">
                <a:rot lat="600000" lon="21000000" rev="21594000"/>
              </a:camera>
              <a:lightRig rig="threePt" dir="t"/>
            </a:scene3d>
            <a:sp3d prstMaterial="matte">
              <a:bevelT w="0" h="381000"/>
              <a:bevelB w="38100" h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Action Areas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7646A18B-F8F6-4B14-B21C-DE7F754ED258}"/>
                </a:ext>
              </a:extLst>
            </p:cNvPr>
            <p:cNvSpPr/>
            <p:nvPr/>
          </p:nvSpPr>
          <p:spPr>
            <a:xfrm>
              <a:off x="828468" y="844985"/>
              <a:ext cx="7956000" cy="1656184"/>
            </a:xfrm>
            <a:prstGeom prst="triangle">
              <a:avLst>
                <a:gd name="adj" fmla="val 50001"/>
              </a:avLst>
            </a:prstGeom>
            <a:solidFill>
              <a:srgbClr val="EB690B"/>
            </a:solidFill>
            <a:ln>
              <a:solidFill>
                <a:srgbClr val="EB690B"/>
              </a:solidFill>
            </a:ln>
            <a:scene3d>
              <a:camera prst="isometricOffAxis1Right">
                <a:rot lat="540000" lon="21000000" rev="0"/>
              </a:camera>
              <a:lightRig rig="threePt" dir="t"/>
            </a:scene3d>
            <a:sp3d prstMaterial="matte">
              <a:bevelT w="0" h="1085850"/>
              <a:bevelB w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cs typeface="Roboto Regular"/>
                </a:rPr>
                <a:t>Energy Support Program</a:t>
              </a:r>
            </a:p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064853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502500" y="594408"/>
            <a:ext cx="7056784" cy="576064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de-DE" b="1" dirty="0">
                <a:latin typeface="Cambria" panose="02040503050406030204" pitchFamily="18" charset="0"/>
                <a:cs typeface="Times"/>
              </a:rPr>
              <a:t>Project &amp; Pipeline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344816" cy="576064"/>
          </a:xfrm>
        </p:spPr>
        <p:txBody>
          <a:bodyPr/>
          <a:lstStyle/>
          <a:p>
            <a:r>
              <a:rPr lang="de-DE" sz="2800" b="1" dirty="0">
                <a:latin typeface="Cambria" panose="02040503050406030204" pitchFamily="18" charset="0"/>
              </a:rPr>
              <a:t>MOIT/GIZ Energy Support </a:t>
            </a:r>
            <a:r>
              <a:rPr lang="de-DE" sz="2800" b="1" dirty="0" smtClean="0">
                <a:latin typeface="Cambria" panose="02040503050406030204" pitchFamily="18" charset="0"/>
              </a:rPr>
              <a:t>Programme</a:t>
            </a:r>
            <a:br>
              <a:rPr lang="de-DE" sz="2800" b="1" dirty="0" smtClean="0">
                <a:latin typeface="Cambria" panose="02040503050406030204" pitchFamily="18" charset="0"/>
              </a:rPr>
            </a:br>
            <a:endParaRPr lang="de-DE" sz="2800" b="1" dirty="0">
              <a:latin typeface="Cambria" panose="02040503050406030204" pitchFamily="18" charset="0"/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 Page </a:t>
            </a:r>
            <a:fld id="{8CAB733D-9E84-9F44-9136-8F006C5FEB75}" type="slidenum">
              <a:rPr lang="de-DE"/>
              <a:pPr/>
              <a:t>5</a:t>
            </a:fld>
            <a:endParaRPr lang="de-DE" dirty="0"/>
          </a:p>
        </p:txBody>
      </p:sp>
      <p:cxnSp>
        <p:nvCxnSpPr>
          <p:cNvPr id="6" name="Straight Connector 45">
            <a:extLst>
              <a:ext uri="{FF2B5EF4-FFF2-40B4-BE49-F238E27FC236}">
                <a16:creationId xmlns:a16="http://schemas.microsoft.com/office/drawing/2014/main" xmlns="" id="{9D39C81D-DF09-4D8B-89EF-56D7A255E1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52284" y="1234406"/>
            <a:ext cx="0" cy="4085590"/>
          </a:xfrm>
          <a:prstGeom prst="line">
            <a:avLst/>
          </a:prstGeom>
          <a:noFill/>
          <a:ln w="25400" algn="ctr">
            <a:solidFill>
              <a:srgbClr val="414042"/>
            </a:solidFill>
            <a:prstDash val="sysDash"/>
            <a:round/>
            <a:headEnd/>
            <a:tailEnd/>
          </a:ln>
        </p:spPr>
      </p:cxnSp>
      <p:sp>
        <p:nvSpPr>
          <p:cNvPr id="7" name="Chevron 70">
            <a:extLst>
              <a:ext uri="{FF2B5EF4-FFF2-40B4-BE49-F238E27FC236}">
                <a16:creationId xmlns:a16="http://schemas.microsoft.com/office/drawing/2014/main" xmlns="" id="{3CEA5C7B-EE76-477B-B37D-CF48210AB078}"/>
              </a:ext>
            </a:extLst>
          </p:cNvPr>
          <p:cNvSpPr/>
          <p:nvPr/>
        </p:nvSpPr>
        <p:spPr bwMode="auto">
          <a:xfrm>
            <a:off x="3309757" y="1399532"/>
            <a:ext cx="2044514" cy="433387"/>
          </a:xfrm>
          <a:prstGeom prst="chevron">
            <a:avLst/>
          </a:prstGeom>
          <a:solidFill>
            <a:srgbClr val="F6BC1C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>
              <a:defRPr/>
            </a:pPr>
            <a:endParaRPr lang="en-US" sz="17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hevron 68">
            <a:extLst>
              <a:ext uri="{FF2B5EF4-FFF2-40B4-BE49-F238E27FC236}">
                <a16:creationId xmlns:a16="http://schemas.microsoft.com/office/drawing/2014/main" xmlns="" id="{EE0CDBDE-367B-4C3F-A48E-C0411D5EEB61}"/>
              </a:ext>
            </a:extLst>
          </p:cNvPr>
          <p:cNvSpPr/>
          <p:nvPr/>
        </p:nvSpPr>
        <p:spPr bwMode="auto">
          <a:xfrm>
            <a:off x="4307412" y="1972939"/>
            <a:ext cx="3223178" cy="433387"/>
          </a:xfrm>
          <a:prstGeom prst="chevron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>
              <a:defRPr/>
            </a:pPr>
            <a:endParaRPr lang="en-US" sz="1797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9" name="Chevron 25">
            <a:extLst>
              <a:ext uri="{FF2B5EF4-FFF2-40B4-BE49-F238E27FC236}">
                <a16:creationId xmlns:a16="http://schemas.microsoft.com/office/drawing/2014/main" xmlns="" id="{805730F8-D998-4E50-AB50-DC4014B19F7E}"/>
              </a:ext>
            </a:extLst>
          </p:cNvPr>
          <p:cNvSpPr/>
          <p:nvPr/>
        </p:nvSpPr>
        <p:spPr bwMode="auto">
          <a:xfrm>
            <a:off x="7023486" y="3094887"/>
            <a:ext cx="2100561" cy="428625"/>
          </a:xfrm>
          <a:prstGeom prst="chevron">
            <a:avLst/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>
              <a:defRPr/>
            </a:pPr>
            <a:endParaRPr lang="en-US" sz="1797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xmlns="" id="{9CDC42E7-AD56-4F95-9FF1-CD99B3BE2010}"/>
              </a:ext>
            </a:extLst>
          </p:cNvPr>
          <p:cNvGrpSpPr>
            <a:grpSpLocks/>
          </p:cNvGrpSpPr>
          <p:nvPr/>
        </p:nvGrpSpPr>
        <p:grpSpPr bwMode="auto">
          <a:xfrm>
            <a:off x="900165" y="5239242"/>
            <a:ext cx="7552286" cy="84137"/>
            <a:chOff x="882825" y="5619810"/>
            <a:chExt cx="7554482" cy="8418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FB47159F-3FB5-4C42-8EE7-6C82FDB8C3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82825" y="5703996"/>
              <a:ext cx="7554482" cy="0"/>
            </a:xfrm>
            <a:prstGeom prst="straightConnector1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 type="arrow" w="med" len="med"/>
            </a:ln>
          </p:spPr>
        </p:cxnSp>
        <p:cxnSp>
          <p:nvCxnSpPr>
            <p:cNvPr id="12" name="Straight Connector 22">
              <a:extLst>
                <a:ext uri="{FF2B5EF4-FFF2-40B4-BE49-F238E27FC236}">
                  <a16:creationId xmlns:a16="http://schemas.microsoft.com/office/drawing/2014/main" xmlns="" id="{5E4B241E-96F7-41C5-8F64-381DD238F9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691679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3" name="Straight Connector 23">
              <a:extLst>
                <a:ext uri="{FF2B5EF4-FFF2-40B4-BE49-F238E27FC236}">
                  <a16:creationId xmlns:a16="http://schemas.microsoft.com/office/drawing/2014/main" xmlns="" id="{6A4FC1B9-BA61-4FFC-B914-1E7A2B2CA23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730343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xmlns="" id="{574E2DA9-F650-4004-84D4-D123862C1F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249675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5" name="Straight Connector 25">
              <a:extLst>
                <a:ext uri="{FF2B5EF4-FFF2-40B4-BE49-F238E27FC236}">
                  <a16:creationId xmlns:a16="http://schemas.microsoft.com/office/drawing/2014/main" xmlns="" id="{1E1166C2-E0C6-4CC6-BE66-03A1DDA252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769004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6" name="Straight Connector 33">
              <a:extLst>
                <a:ext uri="{FF2B5EF4-FFF2-40B4-BE49-F238E27FC236}">
                  <a16:creationId xmlns:a16="http://schemas.microsoft.com/office/drawing/2014/main" xmlns="" id="{25CF1ED1-1D08-4874-B001-99470DBC9B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451345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7" name="Straight Connector 39">
              <a:extLst>
                <a:ext uri="{FF2B5EF4-FFF2-40B4-BE49-F238E27FC236}">
                  <a16:creationId xmlns:a16="http://schemas.microsoft.com/office/drawing/2014/main" xmlns="" id="{5E36F21B-93E2-4076-B8CD-4D7EDDDE34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211011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8" name="Straight Connector 40">
              <a:extLst>
                <a:ext uri="{FF2B5EF4-FFF2-40B4-BE49-F238E27FC236}">
                  <a16:creationId xmlns:a16="http://schemas.microsoft.com/office/drawing/2014/main" xmlns="" id="{9A5715C6-262D-41EB-92CB-3E3616F48F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970677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9" name="Straight Connector 41">
              <a:extLst>
                <a:ext uri="{FF2B5EF4-FFF2-40B4-BE49-F238E27FC236}">
                  <a16:creationId xmlns:a16="http://schemas.microsoft.com/office/drawing/2014/main" xmlns="" id="{C7689E4B-91A9-4D06-BAE3-B56ACEFC62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490009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0" name="Straight Connector 42">
              <a:extLst>
                <a:ext uri="{FF2B5EF4-FFF2-40B4-BE49-F238E27FC236}">
                  <a16:creationId xmlns:a16="http://schemas.microsoft.com/office/drawing/2014/main" xmlns="" id="{52ACCDD8-3ED0-4920-B2D8-101907899D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009341" y="5619810"/>
              <a:ext cx="1" cy="80801"/>
            </a:xfrm>
            <a:prstGeom prst="lin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F685C7D-061D-4555-A93E-6B62D091B27F}"/>
              </a:ext>
            </a:extLst>
          </p:cNvPr>
          <p:cNvGrpSpPr/>
          <p:nvPr/>
        </p:nvGrpSpPr>
        <p:grpSpPr>
          <a:xfrm>
            <a:off x="1487215" y="3096572"/>
            <a:ext cx="3705646" cy="432593"/>
            <a:chOff x="4492814" y="3078163"/>
            <a:chExt cx="3032395" cy="432593"/>
          </a:xfrm>
        </p:grpSpPr>
        <p:sp>
          <p:nvSpPr>
            <p:cNvPr id="22" name="Chevron 39">
              <a:extLst>
                <a:ext uri="{FF2B5EF4-FFF2-40B4-BE49-F238E27FC236}">
                  <a16:creationId xmlns:a16="http://schemas.microsoft.com/office/drawing/2014/main" xmlns="" id="{C5954456-C549-42A2-8771-01AC959F9412}"/>
                </a:ext>
              </a:extLst>
            </p:cNvPr>
            <p:cNvSpPr/>
            <p:nvPr/>
          </p:nvSpPr>
          <p:spPr bwMode="auto">
            <a:xfrm>
              <a:off x="5508626" y="3080544"/>
              <a:ext cx="2016583" cy="430212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120" eaLnBrk="0" hangingPunct="0">
                <a:defRPr/>
              </a:pPr>
              <a:endParaRPr lang="en-US" sz="1797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3" name="Chevron 40">
              <a:extLst>
                <a:ext uri="{FF2B5EF4-FFF2-40B4-BE49-F238E27FC236}">
                  <a16:creationId xmlns:a16="http://schemas.microsoft.com/office/drawing/2014/main" xmlns="" id="{349FF611-BD14-496C-BCBB-7235BD9D001E}"/>
                </a:ext>
              </a:extLst>
            </p:cNvPr>
            <p:cNvSpPr/>
            <p:nvPr/>
          </p:nvSpPr>
          <p:spPr bwMode="auto">
            <a:xfrm>
              <a:off x="4492814" y="3078163"/>
              <a:ext cx="1208087" cy="430212"/>
            </a:xfrm>
            <a:prstGeom prst="chevron">
              <a:avLst/>
            </a:prstGeom>
            <a:solidFill>
              <a:srgbClr val="F6BC1C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120" eaLnBrk="0" hangingPunct="0">
                <a:defRPr/>
              </a:pPr>
              <a:endParaRPr lang="en-US" sz="1797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681F4D-71F1-4C5F-8D8C-A8CD31623A6B}"/>
                </a:ext>
              </a:extLst>
            </p:cNvPr>
            <p:cNvSpPr txBox="1"/>
            <p:nvPr/>
          </p:nvSpPr>
          <p:spPr>
            <a:xfrm>
              <a:off x="5812529" y="3142409"/>
              <a:ext cx="1420396" cy="307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3120">
                <a:defRPr/>
              </a:pPr>
              <a:r>
                <a:rPr lang="en-US" sz="1398" dirty="0">
                  <a:solidFill>
                    <a:prstClr val="white"/>
                  </a:solidFill>
                  <a:latin typeface="Cambria" panose="02040503050406030204" pitchFamily="18" charset="0"/>
                </a:rPr>
                <a:t>RE &amp; EE  (4E_I)</a:t>
              </a:r>
              <a:endParaRPr lang="en-US" sz="1100" dirty="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63">
            <a:extLst>
              <a:ext uri="{FF2B5EF4-FFF2-40B4-BE49-F238E27FC236}">
                <a16:creationId xmlns:a16="http://schemas.microsoft.com/office/drawing/2014/main" xmlns="" id="{D2D32F77-EFAC-46B2-BD00-E7C628B801E5}"/>
              </a:ext>
            </a:extLst>
          </p:cNvPr>
          <p:cNvGrpSpPr>
            <a:grpSpLocks/>
          </p:cNvGrpSpPr>
          <p:nvPr/>
        </p:nvGrpSpPr>
        <p:grpSpPr bwMode="auto">
          <a:xfrm>
            <a:off x="600233" y="5310678"/>
            <a:ext cx="7925219" cy="338138"/>
            <a:chOff x="585981" y="6165304"/>
            <a:chExt cx="7927221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9C7406E-EA06-4520-B8AF-4174D06EF09E}"/>
                </a:ext>
              </a:extLst>
            </p:cNvPr>
            <p:cNvSpPr txBox="1"/>
            <p:nvPr/>
          </p:nvSpPr>
          <p:spPr>
            <a:xfrm>
              <a:off x="585981" y="6165304"/>
              <a:ext cx="1074636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2013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30C21CD-80D5-4F71-A5C7-7D6DF5636B0F}"/>
                </a:ext>
              </a:extLst>
            </p:cNvPr>
            <p:cNvSpPr txBox="1"/>
            <p:nvPr/>
          </p:nvSpPr>
          <p:spPr>
            <a:xfrm>
              <a:off x="1351083" y="6165304"/>
              <a:ext cx="1076223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48B2F0D-C09D-46C4-8E2B-80BB24B65EA2}"/>
                </a:ext>
              </a:extLst>
            </p:cNvPr>
            <p:cNvSpPr txBox="1"/>
            <p:nvPr/>
          </p:nvSpPr>
          <p:spPr>
            <a:xfrm>
              <a:off x="5944871" y="6165304"/>
              <a:ext cx="1076223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2020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36BAA67-78DB-45CF-A1B7-BB5AFDFBEF45}"/>
                </a:ext>
              </a:extLst>
            </p:cNvPr>
            <p:cNvSpPr txBox="1"/>
            <p:nvPr/>
          </p:nvSpPr>
          <p:spPr>
            <a:xfrm>
              <a:off x="6690925" y="6165304"/>
              <a:ext cx="1074636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2021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C9292BB-37DD-49C9-9F23-ED0747633E86}"/>
                </a:ext>
              </a:extLst>
            </p:cNvPr>
            <p:cNvSpPr txBox="1"/>
            <p:nvPr/>
          </p:nvSpPr>
          <p:spPr>
            <a:xfrm>
              <a:off x="7438567" y="6165304"/>
              <a:ext cx="1074635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2022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A3CC481-55B8-47D4-A0C6-776CDAC786E3}"/>
                </a:ext>
              </a:extLst>
            </p:cNvPr>
            <p:cNvSpPr txBox="1"/>
            <p:nvPr/>
          </p:nvSpPr>
          <p:spPr>
            <a:xfrm>
              <a:off x="2117773" y="6165304"/>
              <a:ext cx="1074635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2015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37B0C15-EB66-4C6E-908E-8D63C12A0B72}"/>
                </a:ext>
              </a:extLst>
            </p:cNvPr>
            <p:cNvSpPr txBox="1"/>
            <p:nvPr/>
          </p:nvSpPr>
          <p:spPr>
            <a:xfrm>
              <a:off x="2882876" y="6165304"/>
              <a:ext cx="1074635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2016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7C6654F-96B2-406D-958E-8B362E503526}"/>
                </a:ext>
              </a:extLst>
            </p:cNvPr>
            <p:cNvSpPr txBox="1"/>
            <p:nvPr/>
          </p:nvSpPr>
          <p:spPr>
            <a:xfrm>
              <a:off x="3647978" y="6165304"/>
              <a:ext cx="1076223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2017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F2235E4-5992-43A9-993B-05B16D2AE8CA}"/>
                </a:ext>
              </a:extLst>
            </p:cNvPr>
            <p:cNvSpPr txBox="1"/>
            <p:nvPr/>
          </p:nvSpPr>
          <p:spPr>
            <a:xfrm>
              <a:off x="4414667" y="6165304"/>
              <a:ext cx="1074636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2018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2E44F55-F274-4243-B0BE-845F779D92EB}"/>
                </a:ext>
              </a:extLst>
            </p:cNvPr>
            <p:cNvSpPr txBox="1"/>
            <p:nvPr/>
          </p:nvSpPr>
          <p:spPr>
            <a:xfrm>
              <a:off x="5179769" y="6165304"/>
              <a:ext cx="1074636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120" eaLnBrk="0" hangingPunct="0">
                <a:defRPr/>
              </a:pPr>
              <a:r>
                <a:rPr lang="en-US" sz="1598" dirty="0">
                  <a:solidFill>
                    <a:prstClr val="black"/>
                  </a:solidFill>
                  <a:latin typeface="Cambria" panose="02040503050406030204" pitchFamily="18" charset="0"/>
                </a:rPr>
                <a:t>2019</a:t>
              </a:r>
            </a:p>
          </p:txBody>
        </p:sp>
      </p:grpSp>
      <p:grpSp>
        <p:nvGrpSpPr>
          <p:cNvPr id="36" name="Group 19">
            <a:extLst>
              <a:ext uri="{FF2B5EF4-FFF2-40B4-BE49-F238E27FC236}">
                <a16:creationId xmlns:a16="http://schemas.microsoft.com/office/drawing/2014/main" xmlns="" id="{8BD0117A-552A-458E-BC68-F8CF1361A5E5}"/>
              </a:ext>
            </a:extLst>
          </p:cNvPr>
          <p:cNvGrpSpPr>
            <a:grpSpLocks/>
          </p:cNvGrpSpPr>
          <p:nvPr/>
        </p:nvGrpSpPr>
        <p:grpSpPr bwMode="auto">
          <a:xfrm>
            <a:off x="1002639" y="4204433"/>
            <a:ext cx="4751801" cy="430212"/>
            <a:chOff x="3981922" y="3703745"/>
            <a:chExt cx="4752706" cy="429869"/>
          </a:xfrm>
        </p:grpSpPr>
        <p:sp>
          <p:nvSpPr>
            <p:cNvPr id="37" name="Chevron 55">
              <a:extLst>
                <a:ext uri="{FF2B5EF4-FFF2-40B4-BE49-F238E27FC236}">
                  <a16:creationId xmlns:a16="http://schemas.microsoft.com/office/drawing/2014/main" xmlns="" id="{7B1AEC45-1884-4C62-B277-49B0F1A320C0}"/>
                </a:ext>
              </a:extLst>
            </p:cNvPr>
            <p:cNvSpPr/>
            <p:nvPr/>
          </p:nvSpPr>
          <p:spPr bwMode="auto">
            <a:xfrm>
              <a:off x="4688375" y="3703745"/>
              <a:ext cx="3809680" cy="429869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120" eaLnBrk="0" hangingPunct="0">
                <a:defRPr/>
              </a:pPr>
              <a:endParaRPr lang="en-US" sz="1797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F6D27DB-A67C-4C3C-97A0-482AE6E1175A}"/>
                </a:ext>
              </a:extLst>
            </p:cNvPr>
            <p:cNvSpPr txBox="1"/>
            <p:nvPr/>
          </p:nvSpPr>
          <p:spPr>
            <a:xfrm>
              <a:off x="4877545" y="3758501"/>
              <a:ext cx="3857083" cy="307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3120">
                <a:defRPr/>
              </a:pPr>
              <a:r>
                <a:rPr lang="en-US" sz="1398" dirty="0">
                  <a:solidFill>
                    <a:prstClr val="white"/>
                  </a:solidFill>
                  <a:latin typeface="Cambria" panose="02040503050406030204" pitchFamily="18" charset="0"/>
                </a:rPr>
                <a:t>Up-scaling of Wind Power (DKTI)</a:t>
              </a:r>
            </a:p>
          </p:txBody>
        </p:sp>
        <p:sp>
          <p:nvSpPr>
            <p:cNvPr id="39" name="Chevron 54">
              <a:extLst>
                <a:ext uri="{FF2B5EF4-FFF2-40B4-BE49-F238E27FC236}">
                  <a16:creationId xmlns:a16="http://schemas.microsoft.com/office/drawing/2014/main" xmlns="" id="{DCA04633-9B5D-44E3-AB46-0605D7665436}"/>
                </a:ext>
              </a:extLst>
            </p:cNvPr>
            <p:cNvSpPr/>
            <p:nvPr/>
          </p:nvSpPr>
          <p:spPr bwMode="auto">
            <a:xfrm>
              <a:off x="3981922" y="3703745"/>
              <a:ext cx="960045" cy="429869"/>
            </a:xfrm>
            <a:prstGeom prst="chevron">
              <a:avLst/>
            </a:prstGeom>
            <a:solidFill>
              <a:srgbClr val="F6BC1C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120" eaLnBrk="0" hangingPunct="0">
                <a:defRPr/>
              </a:pPr>
              <a:endParaRPr lang="en-US" sz="1797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2CEF59E-66BA-4ACC-8919-1ABED774705A}"/>
              </a:ext>
            </a:extLst>
          </p:cNvPr>
          <p:cNvGrpSpPr/>
          <p:nvPr/>
        </p:nvGrpSpPr>
        <p:grpSpPr>
          <a:xfrm>
            <a:off x="2297472" y="5757135"/>
            <a:ext cx="1262101" cy="261598"/>
            <a:chOff x="2259806" y="6218606"/>
            <a:chExt cx="1262539" cy="261598"/>
          </a:xfrm>
        </p:grpSpPr>
        <p:sp>
          <p:nvSpPr>
            <p:cNvPr id="41" name="Chevron 57">
              <a:extLst>
                <a:ext uri="{FF2B5EF4-FFF2-40B4-BE49-F238E27FC236}">
                  <a16:creationId xmlns:a16="http://schemas.microsoft.com/office/drawing/2014/main" xmlns="" id="{A27FF0A1-8FBE-4335-B65D-B8EA0A6FE32B}"/>
                </a:ext>
              </a:extLst>
            </p:cNvPr>
            <p:cNvSpPr/>
            <p:nvPr/>
          </p:nvSpPr>
          <p:spPr bwMode="auto">
            <a:xfrm>
              <a:off x="2259806" y="6246172"/>
              <a:ext cx="1197864" cy="228600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301" tIns="45651" rIns="91301" bIns="45651"/>
            <a:lstStyle/>
            <a:p>
              <a:pPr defTabSz="913120" eaLnBrk="0" hangingPunct="0">
                <a:defRPr/>
              </a:pPr>
              <a:endParaRPr lang="en-US" sz="1797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344CB77-9481-4BDB-BABC-1285773FF7E2}"/>
                </a:ext>
              </a:extLst>
            </p:cNvPr>
            <p:cNvSpPr txBox="1"/>
            <p:nvPr/>
          </p:nvSpPr>
          <p:spPr>
            <a:xfrm>
              <a:off x="2301672" y="6218606"/>
              <a:ext cx="1220673" cy="261598"/>
            </a:xfrm>
            <a:prstGeom prst="rect">
              <a:avLst/>
            </a:prstGeom>
            <a:noFill/>
          </p:spPr>
          <p:txBody>
            <a:bodyPr wrap="square" lIns="91301" tIns="45651" rIns="91301" bIns="45651">
              <a:spAutoFit/>
            </a:bodyPr>
            <a:lstStyle/>
            <a:p>
              <a:pPr defTabSz="913120">
                <a:defRPr/>
              </a:pPr>
              <a:r>
                <a:rPr lang="en-US" sz="1098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Cambria" panose="02040503050406030204" pitchFamily="18" charset="0"/>
                </a:rPr>
                <a:t>Implementation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156D5F8-D9D8-4A76-9863-04000DDB2A3D}"/>
              </a:ext>
            </a:extLst>
          </p:cNvPr>
          <p:cNvSpPr txBox="1"/>
          <p:nvPr/>
        </p:nvSpPr>
        <p:spPr>
          <a:xfrm>
            <a:off x="578808" y="5766293"/>
            <a:ext cx="642714" cy="246209"/>
          </a:xfrm>
          <a:prstGeom prst="rect">
            <a:avLst/>
          </a:prstGeom>
          <a:noFill/>
        </p:spPr>
        <p:txBody>
          <a:bodyPr lIns="91402" tIns="45700" rIns="91402" bIns="45700">
            <a:spAutoFit/>
          </a:bodyPr>
          <a:lstStyle/>
          <a:p>
            <a:pPr defTabSz="913120">
              <a:defRPr/>
            </a:pPr>
            <a:r>
              <a:rPr lang="en-US" sz="999" dirty="0">
                <a:solidFill>
                  <a:srgbClr val="000000"/>
                </a:solidFill>
                <a:latin typeface="Cambria" panose="02040503050406030204" pitchFamily="18" charset="0"/>
              </a:rPr>
              <a:t>Legend: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6BD88EB-42CB-4869-ABB1-33A0380E033B}"/>
              </a:ext>
            </a:extLst>
          </p:cNvPr>
          <p:cNvGrpSpPr/>
          <p:nvPr/>
        </p:nvGrpSpPr>
        <p:grpSpPr>
          <a:xfrm>
            <a:off x="900164" y="4716910"/>
            <a:ext cx="4196169" cy="477054"/>
            <a:chOff x="2414158" y="5345113"/>
            <a:chExt cx="1287494" cy="477054"/>
          </a:xfrm>
        </p:grpSpPr>
        <p:sp>
          <p:nvSpPr>
            <p:cNvPr id="45" name="Chevron 62">
              <a:extLst>
                <a:ext uri="{FF2B5EF4-FFF2-40B4-BE49-F238E27FC236}">
                  <a16:creationId xmlns:a16="http://schemas.microsoft.com/office/drawing/2014/main" xmlns="" id="{1F3D3CCF-3D7B-483A-9395-2C45BCF573CB}"/>
                </a:ext>
              </a:extLst>
            </p:cNvPr>
            <p:cNvSpPr/>
            <p:nvPr/>
          </p:nvSpPr>
          <p:spPr bwMode="auto">
            <a:xfrm>
              <a:off x="2414158" y="5384483"/>
              <a:ext cx="1287494" cy="428625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3120" eaLnBrk="0" hangingPunct="0">
                <a:defRPr/>
              </a:pPr>
              <a:endParaRPr lang="en-US" sz="1797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128EAB4-31C8-432E-B65B-EC9399CA8F3F}"/>
                </a:ext>
              </a:extLst>
            </p:cNvPr>
            <p:cNvSpPr txBox="1"/>
            <p:nvPr/>
          </p:nvSpPr>
          <p:spPr>
            <a:xfrm>
              <a:off x="2685339" y="5345113"/>
              <a:ext cx="68940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3120">
                <a:defRPr/>
              </a:pPr>
              <a:r>
                <a:rPr lang="en-US" sz="1398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PDP</a:t>
              </a:r>
              <a:r>
                <a:rPr lang="en-US" sz="1398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999" dirty="0">
                  <a:solidFill>
                    <a:srgbClr val="C00000"/>
                  </a:solidFill>
                  <a:latin typeface="Cambria" panose="02040503050406030204" pitchFamily="18" charset="0"/>
                  <a:ea typeface="ＭＳ Ｐゴシック" charset="0"/>
                  <a:cs typeface="Arial" panose="020B0604020202020204" pitchFamily="34" charset="0"/>
                </a:rPr>
                <a:t>business partnerships btw </a:t>
              </a:r>
            </a:p>
            <a:p>
              <a:pPr algn="r" defTabSz="913120">
                <a:defRPr/>
              </a:pPr>
              <a:r>
                <a:rPr lang="en-US" sz="999" dirty="0">
                  <a:solidFill>
                    <a:srgbClr val="C00000"/>
                  </a:solidFill>
                  <a:latin typeface="Cambria" panose="02040503050406030204" pitchFamily="18" charset="0"/>
                  <a:ea typeface="ＭＳ Ｐゴシック" charset="0"/>
                  <a:cs typeface="Arial" panose="020B0604020202020204" pitchFamily="34" charset="0"/>
                </a:rPr>
                <a:t>German &amp; Vietnamese companies</a:t>
              </a:r>
              <a:r>
                <a:rPr lang="en-US" sz="1098" dirty="0">
                  <a:solidFill>
                    <a:srgbClr val="C00000"/>
                  </a:solidFill>
                  <a:latin typeface="Cambria" panose="02040503050406030204" pitchFamily="18" charset="0"/>
                  <a:ea typeface="ＭＳ Ｐゴシック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4E7DDDB-A1F3-4068-ACFD-33721D00F639}"/>
              </a:ext>
            </a:extLst>
          </p:cNvPr>
          <p:cNvGrpSpPr/>
          <p:nvPr/>
        </p:nvGrpSpPr>
        <p:grpSpPr>
          <a:xfrm>
            <a:off x="3449399" y="5751703"/>
            <a:ext cx="1437281" cy="261598"/>
            <a:chOff x="3413921" y="6231593"/>
            <a:chExt cx="1437781" cy="261598"/>
          </a:xfrm>
        </p:grpSpPr>
        <p:sp>
          <p:nvSpPr>
            <p:cNvPr id="48" name="Chevron 58">
              <a:extLst>
                <a:ext uri="{FF2B5EF4-FFF2-40B4-BE49-F238E27FC236}">
                  <a16:creationId xmlns:a16="http://schemas.microsoft.com/office/drawing/2014/main" xmlns="" id="{CE1830C3-7F00-44AF-9C5D-331221E7E026}"/>
                </a:ext>
              </a:extLst>
            </p:cNvPr>
            <p:cNvSpPr/>
            <p:nvPr/>
          </p:nvSpPr>
          <p:spPr bwMode="auto">
            <a:xfrm>
              <a:off x="3413921" y="6264276"/>
              <a:ext cx="1197864" cy="228600"/>
            </a:xfrm>
            <a:prstGeom prst="chevron">
              <a:avLst/>
            </a:prstGeom>
            <a:pattFill prst="pct25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301" tIns="45651" rIns="91301" bIns="45651"/>
            <a:lstStyle/>
            <a:p>
              <a:pPr defTabSz="913120" eaLnBrk="0" hangingPunct="0">
                <a:defRPr/>
              </a:pPr>
              <a:endParaRPr lang="en-US" sz="1797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D566B2A-AFB2-490B-BABD-D51ACDDB91F2}"/>
                </a:ext>
              </a:extLst>
            </p:cNvPr>
            <p:cNvSpPr txBox="1"/>
            <p:nvPr/>
          </p:nvSpPr>
          <p:spPr>
            <a:xfrm>
              <a:off x="3571542" y="6231593"/>
              <a:ext cx="1280160" cy="261598"/>
            </a:xfrm>
            <a:prstGeom prst="rect">
              <a:avLst/>
            </a:prstGeom>
            <a:noFill/>
          </p:spPr>
          <p:txBody>
            <a:bodyPr lIns="91301" tIns="45651" rIns="91301" bIns="45651">
              <a:spAutoFit/>
            </a:bodyPr>
            <a:lstStyle/>
            <a:p>
              <a:pPr defTabSz="913120">
                <a:defRPr/>
              </a:pPr>
              <a:r>
                <a:rPr lang="en-US" sz="1098" dirty="0">
                  <a:solidFill>
                    <a:srgbClr val="000000"/>
                  </a:solidFill>
                  <a:latin typeface="Cambria" panose="02040503050406030204" pitchFamily="18" charset="0"/>
                </a:rPr>
                <a:t>Extension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8C4104-C8AD-4B3C-A868-7CA061286FFE}"/>
              </a:ext>
            </a:extLst>
          </p:cNvPr>
          <p:cNvGrpSpPr/>
          <p:nvPr/>
        </p:nvGrpSpPr>
        <p:grpSpPr>
          <a:xfrm>
            <a:off x="1156460" y="5768618"/>
            <a:ext cx="1198937" cy="261598"/>
            <a:chOff x="1118397" y="6235840"/>
            <a:chExt cx="1199354" cy="261598"/>
          </a:xfrm>
        </p:grpSpPr>
        <p:sp>
          <p:nvSpPr>
            <p:cNvPr id="51" name="Chevron 64">
              <a:extLst>
                <a:ext uri="{FF2B5EF4-FFF2-40B4-BE49-F238E27FC236}">
                  <a16:creationId xmlns:a16="http://schemas.microsoft.com/office/drawing/2014/main" xmlns="" id="{05B59F1A-7A0D-438D-AE50-EB5557101D29}"/>
                </a:ext>
              </a:extLst>
            </p:cNvPr>
            <p:cNvSpPr/>
            <p:nvPr/>
          </p:nvSpPr>
          <p:spPr bwMode="auto">
            <a:xfrm>
              <a:off x="1118397" y="6253944"/>
              <a:ext cx="1199354" cy="226260"/>
            </a:xfrm>
            <a:prstGeom prst="chevron">
              <a:avLst/>
            </a:prstGeom>
            <a:solidFill>
              <a:srgbClr val="F6BC1C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301" tIns="45651" rIns="91301" bIns="45651"/>
            <a:lstStyle/>
            <a:p>
              <a:pPr defTabSz="913120" eaLnBrk="0" hangingPunct="0">
                <a:defRPr/>
              </a:pPr>
              <a:endParaRPr lang="en-US" sz="1797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3E4B219-D000-4730-9E51-FBAB27F85214}"/>
                </a:ext>
              </a:extLst>
            </p:cNvPr>
            <p:cNvSpPr txBox="1"/>
            <p:nvPr/>
          </p:nvSpPr>
          <p:spPr>
            <a:xfrm>
              <a:off x="1225234" y="6235840"/>
              <a:ext cx="949695" cy="261598"/>
            </a:xfrm>
            <a:prstGeom prst="rect">
              <a:avLst/>
            </a:prstGeom>
            <a:noFill/>
          </p:spPr>
          <p:txBody>
            <a:bodyPr wrap="square" lIns="91301" tIns="45651" rIns="91301" bIns="45651">
              <a:spAutoFit/>
            </a:bodyPr>
            <a:lstStyle/>
            <a:p>
              <a:pPr defTabSz="913120">
                <a:defRPr/>
              </a:pPr>
              <a:r>
                <a:rPr lang="en-US" sz="10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</a:rPr>
                <a:t>Preparation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73354FE-C464-43F6-8C95-D018A5CC5BAC}"/>
              </a:ext>
            </a:extLst>
          </p:cNvPr>
          <p:cNvGrpSpPr/>
          <p:nvPr/>
        </p:nvGrpSpPr>
        <p:grpSpPr>
          <a:xfrm>
            <a:off x="5896024" y="5748132"/>
            <a:ext cx="1197448" cy="261235"/>
            <a:chOff x="4049974" y="6258537"/>
            <a:chExt cx="1197864" cy="261235"/>
          </a:xfrm>
          <a:solidFill>
            <a:srgbClr val="859A71"/>
          </a:solidFill>
        </p:grpSpPr>
        <p:sp>
          <p:nvSpPr>
            <p:cNvPr id="54" name="Chevron 24">
              <a:extLst>
                <a:ext uri="{FF2B5EF4-FFF2-40B4-BE49-F238E27FC236}">
                  <a16:creationId xmlns:a16="http://schemas.microsoft.com/office/drawing/2014/main" xmlns="" id="{D3931480-D257-4922-858F-2C068C56DF93}"/>
                </a:ext>
              </a:extLst>
            </p:cNvPr>
            <p:cNvSpPr/>
            <p:nvPr/>
          </p:nvSpPr>
          <p:spPr bwMode="auto">
            <a:xfrm>
              <a:off x="4049974" y="6278507"/>
              <a:ext cx="1197864" cy="228600"/>
            </a:xfrm>
            <a:prstGeom prst="chevron">
              <a:avLst/>
            </a:prstGeom>
            <a:solidFill>
              <a:srgbClr val="859A71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301" tIns="45651" rIns="91301" bIns="45651"/>
            <a:lstStyle/>
            <a:p>
              <a:pPr defTabSz="913120" eaLnBrk="0" hangingPunct="0">
                <a:defRPr/>
              </a:pPr>
              <a:endParaRPr lang="en-US" sz="1797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08FE215-52CD-414C-921C-57F9F5CB349D}"/>
                </a:ext>
              </a:extLst>
            </p:cNvPr>
            <p:cNvSpPr txBox="1"/>
            <p:nvPr/>
          </p:nvSpPr>
          <p:spPr>
            <a:xfrm>
              <a:off x="4203423" y="6258537"/>
              <a:ext cx="935429" cy="261235"/>
            </a:xfrm>
            <a:prstGeom prst="rect">
              <a:avLst/>
            </a:prstGeom>
            <a:noFill/>
          </p:spPr>
          <p:txBody>
            <a:bodyPr wrap="square" lIns="91301" tIns="45651" rIns="91301" bIns="45651">
              <a:spAutoFit/>
            </a:bodyPr>
            <a:lstStyle/>
            <a:p>
              <a:pPr defTabSz="913120">
                <a:defRPr/>
              </a:pPr>
              <a:r>
                <a:rPr lang="en-US" sz="1098" dirty="0">
                  <a:solidFill>
                    <a:prstClr val="white"/>
                  </a:solidFill>
                  <a:latin typeface="Cambria" panose="02040503050406030204" pitchFamily="18" charset="0"/>
                </a:rPr>
                <a:t>Project Idea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087A3B5-D0D7-4D88-8DF9-8BD37502655F}"/>
              </a:ext>
            </a:extLst>
          </p:cNvPr>
          <p:cNvSpPr txBox="1"/>
          <p:nvPr/>
        </p:nvSpPr>
        <p:spPr>
          <a:xfrm>
            <a:off x="4432891" y="2031106"/>
            <a:ext cx="3251630" cy="307764"/>
          </a:xfrm>
          <a:prstGeom prst="rect">
            <a:avLst/>
          </a:prstGeom>
          <a:noFill/>
        </p:spPr>
        <p:txBody>
          <a:bodyPr wrap="square" lIns="91402" tIns="45700" rIns="91402" bIns="45700" rtlCol="0">
            <a:spAutoFit/>
          </a:bodyPr>
          <a:lstStyle/>
          <a:p>
            <a:pPr defTabSz="913120"/>
            <a:r>
              <a:rPr lang="en-US" sz="1398" dirty="0">
                <a:solidFill>
                  <a:prstClr val="white"/>
                </a:solidFill>
                <a:latin typeface="Cambria" panose="02040503050406030204" pitchFamily="18" charset="0"/>
              </a:rPr>
              <a:t>Smart Grids f. RE &amp; EE  (DKTI)</a:t>
            </a:r>
          </a:p>
        </p:txBody>
      </p:sp>
      <p:sp>
        <p:nvSpPr>
          <p:cNvPr id="57" name="Chevron 37">
            <a:extLst>
              <a:ext uri="{FF2B5EF4-FFF2-40B4-BE49-F238E27FC236}">
                <a16:creationId xmlns:a16="http://schemas.microsoft.com/office/drawing/2014/main" xmlns="" id="{C12A5E41-FB62-465B-9E37-73CB254507FE}"/>
              </a:ext>
            </a:extLst>
          </p:cNvPr>
          <p:cNvSpPr/>
          <p:nvPr/>
        </p:nvSpPr>
        <p:spPr bwMode="auto">
          <a:xfrm>
            <a:off x="3165941" y="1972939"/>
            <a:ext cx="1368608" cy="433387"/>
          </a:xfrm>
          <a:prstGeom prst="chevron">
            <a:avLst/>
          </a:prstGeom>
          <a:solidFill>
            <a:srgbClr val="F6BC1C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>
              <a:defRPr/>
            </a:pPr>
            <a:endParaRPr lang="en-US" sz="1797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8" name="Chevron 72">
            <a:extLst>
              <a:ext uri="{FF2B5EF4-FFF2-40B4-BE49-F238E27FC236}">
                <a16:creationId xmlns:a16="http://schemas.microsoft.com/office/drawing/2014/main" xmlns="" id="{0857996B-D7A5-4DE4-AF16-5FC65674E8C4}"/>
              </a:ext>
            </a:extLst>
          </p:cNvPr>
          <p:cNvSpPr/>
          <p:nvPr/>
        </p:nvSpPr>
        <p:spPr bwMode="auto">
          <a:xfrm>
            <a:off x="4869756" y="3095293"/>
            <a:ext cx="2371061" cy="433387"/>
          </a:xfrm>
          <a:prstGeom prst="chevron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/>
            <a:endParaRPr lang="en-US" sz="1797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BCD1F18-8E1D-42AD-B72A-62D6D09B4802}"/>
              </a:ext>
            </a:extLst>
          </p:cNvPr>
          <p:cNvSpPr txBox="1"/>
          <p:nvPr/>
        </p:nvSpPr>
        <p:spPr>
          <a:xfrm>
            <a:off x="1760089" y="3154051"/>
            <a:ext cx="712582" cy="30777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srgbClr val="EB690B"/>
                </a:solidFill>
                <a:latin typeface="Cambria" panose="02040503050406030204" pitchFamily="18" charset="0"/>
              </a:rPr>
              <a:t>(BMZ)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5B2A23-00B5-45DC-9D61-9062F9B8F02A}"/>
              </a:ext>
            </a:extLst>
          </p:cNvPr>
          <p:cNvSpPr txBox="1"/>
          <p:nvPr/>
        </p:nvSpPr>
        <p:spPr>
          <a:xfrm>
            <a:off x="1158395" y="4243049"/>
            <a:ext cx="746345" cy="30777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srgbClr val="EB690B"/>
                </a:solidFill>
                <a:latin typeface="Cambria" panose="02040503050406030204" pitchFamily="18" charset="0"/>
              </a:rPr>
              <a:t>(BMZ)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DEAAFBB-56F2-4B6A-A6B6-FE231D3A87C7}"/>
              </a:ext>
            </a:extLst>
          </p:cNvPr>
          <p:cNvSpPr txBox="1"/>
          <p:nvPr/>
        </p:nvSpPr>
        <p:spPr>
          <a:xfrm>
            <a:off x="3810148" y="2032534"/>
            <a:ext cx="746345" cy="30777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srgbClr val="EB690B"/>
                </a:solidFill>
                <a:latin typeface="Cambria" panose="02040503050406030204" pitchFamily="18" charset="0"/>
              </a:rPr>
              <a:t>(BMZ)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41A0925-80AB-4C8C-9D0A-69BB78E9438F}"/>
              </a:ext>
            </a:extLst>
          </p:cNvPr>
          <p:cNvSpPr txBox="1"/>
          <p:nvPr/>
        </p:nvSpPr>
        <p:spPr>
          <a:xfrm>
            <a:off x="3813114" y="1454717"/>
            <a:ext cx="805023" cy="30777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srgbClr val="EB690B"/>
                </a:solidFill>
                <a:latin typeface="Cambria" panose="02040503050406030204" pitchFamily="18" charset="0"/>
              </a:rPr>
              <a:t>(BMUB)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1794502-2DB2-43AB-9E1C-71A4FFCB0F82}"/>
              </a:ext>
            </a:extLst>
          </p:cNvPr>
          <p:cNvSpPr txBox="1"/>
          <p:nvPr/>
        </p:nvSpPr>
        <p:spPr>
          <a:xfrm>
            <a:off x="1082221" y="4801548"/>
            <a:ext cx="820896" cy="30777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srgbClr val="EB690B"/>
                </a:solidFill>
                <a:latin typeface="Cambria" panose="02040503050406030204" pitchFamily="18" charset="0"/>
              </a:rPr>
              <a:t>(</a:t>
            </a:r>
            <a:r>
              <a:rPr lang="en-US" sz="1398" dirty="0" err="1">
                <a:solidFill>
                  <a:srgbClr val="EB690B"/>
                </a:solidFill>
                <a:latin typeface="Cambria" panose="02040503050406030204" pitchFamily="18" charset="0"/>
              </a:rPr>
              <a:t>BMWi</a:t>
            </a:r>
            <a:r>
              <a:rPr lang="en-US" sz="1398" dirty="0">
                <a:solidFill>
                  <a:srgbClr val="EB690B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4" name="Chevron 80">
            <a:extLst>
              <a:ext uri="{FF2B5EF4-FFF2-40B4-BE49-F238E27FC236}">
                <a16:creationId xmlns:a16="http://schemas.microsoft.com/office/drawing/2014/main" xmlns="" id="{481746D2-F2B1-4EF8-8BC6-E4D317F829FB}"/>
              </a:ext>
            </a:extLst>
          </p:cNvPr>
          <p:cNvSpPr/>
          <p:nvPr/>
        </p:nvSpPr>
        <p:spPr bwMode="auto">
          <a:xfrm>
            <a:off x="3230099" y="2534912"/>
            <a:ext cx="1703019" cy="433387"/>
          </a:xfrm>
          <a:prstGeom prst="chevron">
            <a:avLst/>
          </a:prstGeom>
          <a:solidFill>
            <a:srgbClr val="F6BC1C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>
              <a:defRPr/>
            </a:pPr>
            <a:endParaRPr lang="en-US" sz="17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18E0A98-500D-4341-A675-64715261987F}"/>
              </a:ext>
            </a:extLst>
          </p:cNvPr>
          <p:cNvSpPr txBox="1"/>
          <p:nvPr/>
        </p:nvSpPr>
        <p:spPr>
          <a:xfrm>
            <a:off x="3597389" y="2590097"/>
            <a:ext cx="1024922" cy="30777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srgbClr val="EB690B"/>
                </a:solidFill>
                <a:latin typeface="Cambria" panose="02040503050406030204" pitchFamily="18" charset="0"/>
              </a:rPr>
              <a:t>(BMZ/EU)</a:t>
            </a:r>
          </a:p>
        </p:txBody>
      </p:sp>
      <p:sp>
        <p:nvSpPr>
          <p:cNvPr id="66" name="Chevron 82">
            <a:extLst>
              <a:ext uri="{FF2B5EF4-FFF2-40B4-BE49-F238E27FC236}">
                <a16:creationId xmlns:a16="http://schemas.microsoft.com/office/drawing/2014/main" xmlns="" id="{9B911411-D374-45FB-B9BC-2BDF54868AA0}"/>
              </a:ext>
            </a:extLst>
          </p:cNvPr>
          <p:cNvSpPr/>
          <p:nvPr/>
        </p:nvSpPr>
        <p:spPr bwMode="auto">
          <a:xfrm>
            <a:off x="4721344" y="2538086"/>
            <a:ext cx="2963177" cy="430212"/>
          </a:xfrm>
          <a:prstGeom prst="chevron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/>
            <a:endParaRPr lang="en-US" sz="1797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51258F4-0955-40B5-9440-E61B7207E707}"/>
              </a:ext>
            </a:extLst>
          </p:cNvPr>
          <p:cNvSpPr txBox="1"/>
          <p:nvPr/>
        </p:nvSpPr>
        <p:spPr>
          <a:xfrm>
            <a:off x="4933119" y="2590097"/>
            <a:ext cx="2661629" cy="30777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prstClr val="white"/>
                </a:solidFill>
                <a:latin typeface="Cambria" panose="02040503050406030204" pitchFamily="18" charset="0"/>
              </a:rPr>
              <a:t>Co-Fi of RE &amp; EE  (4E)</a:t>
            </a:r>
          </a:p>
        </p:txBody>
      </p:sp>
      <p:sp>
        <p:nvSpPr>
          <p:cNvPr id="68" name="Chevron 85">
            <a:extLst>
              <a:ext uri="{FF2B5EF4-FFF2-40B4-BE49-F238E27FC236}">
                <a16:creationId xmlns:a16="http://schemas.microsoft.com/office/drawing/2014/main" xmlns="" id="{E17CA040-0A52-4D8C-94CA-120651B788A2}"/>
              </a:ext>
            </a:extLst>
          </p:cNvPr>
          <p:cNvSpPr/>
          <p:nvPr/>
        </p:nvSpPr>
        <p:spPr bwMode="auto">
          <a:xfrm>
            <a:off x="5113066" y="1396556"/>
            <a:ext cx="2650645" cy="433387"/>
          </a:xfrm>
          <a:prstGeom prst="chevron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>
              <a:defRPr/>
            </a:pPr>
            <a:endParaRPr lang="en-US" sz="1797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A82AC69-3094-4972-A4C0-D3FA48B07273}"/>
              </a:ext>
            </a:extLst>
          </p:cNvPr>
          <p:cNvSpPr txBox="1"/>
          <p:nvPr/>
        </p:nvSpPr>
        <p:spPr>
          <a:xfrm>
            <a:off x="5262555" y="1454722"/>
            <a:ext cx="3008854" cy="307764"/>
          </a:xfrm>
          <a:prstGeom prst="rect">
            <a:avLst/>
          </a:prstGeom>
          <a:noFill/>
        </p:spPr>
        <p:txBody>
          <a:bodyPr wrap="square" lIns="91402" tIns="45700" rIns="91402" bIns="45700" rtlCol="0">
            <a:spAutoFit/>
          </a:bodyPr>
          <a:lstStyle/>
          <a:p>
            <a:pPr defTabSz="913120"/>
            <a:r>
              <a:rPr lang="en-US" sz="1398" dirty="0">
                <a:solidFill>
                  <a:prstClr val="white"/>
                </a:solidFill>
                <a:latin typeface="Cambria" panose="02040503050406030204" pitchFamily="18" charset="0"/>
              </a:rPr>
              <a:t>Bioenergy in Viet Nam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FD3642D-2294-4377-B8F8-92137EDD48DD}"/>
              </a:ext>
            </a:extLst>
          </p:cNvPr>
          <p:cNvSpPr txBox="1"/>
          <p:nvPr/>
        </p:nvSpPr>
        <p:spPr>
          <a:xfrm>
            <a:off x="5190230" y="3154051"/>
            <a:ext cx="1964859" cy="314217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398" dirty="0">
                <a:solidFill>
                  <a:prstClr val="white"/>
                </a:solidFill>
                <a:latin typeface="Cambria" panose="02040503050406030204" pitchFamily="18" charset="0"/>
              </a:rPr>
              <a:t>RE &amp; EE  (4E_II)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52B60D0-B55C-4742-BD31-65EE2C3BF8D3}"/>
              </a:ext>
            </a:extLst>
          </p:cNvPr>
          <p:cNvSpPr txBox="1"/>
          <p:nvPr/>
        </p:nvSpPr>
        <p:spPr>
          <a:xfrm>
            <a:off x="7278481" y="3163573"/>
            <a:ext cx="1944956" cy="292083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298" dirty="0">
                <a:solidFill>
                  <a:srgbClr val="EB690B"/>
                </a:solidFill>
                <a:latin typeface="Cambria" panose="02040503050406030204" pitchFamily="18" charset="0"/>
              </a:rPr>
              <a:t>RE &amp; EE  (4E_III) </a:t>
            </a:r>
          </a:p>
        </p:txBody>
      </p:sp>
      <p:sp>
        <p:nvSpPr>
          <p:cNvPr id="72" name="Chevron 102">
            <a:extLst>
              <a:ext uri="{FF2B5EF4-FFF2-40B4-BE49-F238E27FC236}">
                <a16:creationId xmlns:a16="http://schemas.microsoft.com/office/drawing/2014/main" xmlns="" id="{A74A447B-AE2C-465A-90AB-8EC4D5C8AD45}"/>
              </a:ext>
            </a:extLst>
          </p:cNvPr>
          <p:cNvSpPr/>
          <p:nvPr/>
        </p:nvSpPr>
        <p:spPr bwMode="auto">
          <a:xfrm>
            <a:off x="4588922" y="5772814"/>
            <a:ext cx="1375325" cy="228600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 anchor="ctr"/>
          <a:lstStyle/>
          <a:p>
            <a:pPr defTabSz="913120" eaLnBrk="0" hangingPunct="0">
              <a:defRPr/>
            </a:pPr>
            <a:r>
              <a:rPr lang="en-US" sz="1098" dirty="0">
                <a:solidFill>
                  <a:prstClr val="white"/>
                </a:solidFill>
                <a:latin typeface="Cambria" panose="02040503050406030204" pitchFamily="18" charset="0"/>
              </a:rPr>
              <a:t>Global Program</a:t>
            </a:r>
          </a:p>
        </p:txBody>
      </p:sp>
      <p:sp>
        <p:nvSpPr>
          <p:cNvPr id="73" name="Chevron 79">
            <a:extLst>
              <a:ext uri="{FF2B5EF4-FFF2-40B4-BE49-F238E27FC236}">
                <a16:creationId xmlns:a16="http://schemas.microsoft.com/office/drawing/2014/main" xmlns="" id="{D5B08E08-0227-4D71-87A6-E62C7D9B46C6}"/>
              </a:ext>
            </a:extLst>
          </p:cNvPr>
          <p:cNvSpPr/>
          <p:nvPr/>
        </p:nvSpPr>
        <p:spPr bwMode="auto">
          <a:xfrm>
            <a:off x="4827161" y="4761505"/>
            <a:ext cx="2348683" cy="428625"/>
          </a:xfrm>
          <a:prstGeom prst="chevron">
            <a:avLst/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0" rIns="91402" bIns="45700"/>
          <a:lstStyle/>
          <a:p>
            <a:pPr defTabSz="913120" eaLnBrk="0" hangingPunct="0"/>
            <a:endParaRPr lang="en-US" sz="1797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74" name="Chevron 87">
            <a:extLst>
              <a:ext uri="{FF2B5EF4-FFF2-40B4-BE49-F238E27FC236}">
                <a16:creationId xmlns:a16="http://schemas.microsoft.com/office/drawing/2014/main" xmlns="" id="{F92A4AF2-1042-4BD5-B92A-EDC9C71AAE32}"/>
              </a:ext>
            </a:extLst>
          </p:cNvPr>
          <p:cNvSpPr/>
          <p:nvPr/>
        </p:nvSpPr>
        <p:spPr bwMode="auto">
          <a:xfrm>
            <a:off x="2976638" y="3656381"/>
            <a:ext cx="2377633" cy="428030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3120" eaLnBrk="0" hangingPunct="0">
              <a:defRPr/>
            </a:pPr>
            <a:endParaRPr lang="en-US" sz="1797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B24A76-0AFF-4D7D-B469-C93BFFF0E59D}"/>
              </a:ext>
            </a:extLst>
          </p:cNvPr>
          <p:cNvSpPr txBox="1"/>
          <p:nvPr/>
        </p:nvSpPr>
        <p:spPr>
          <a:xfrm>
            <a:off x="3118614" y="3691355"/>
            <a:ext cx="2348383" cy="291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120">
              <a:defRPr/>
            </a:pPr>
            <a:r>
              <a:rPr lang="en-US" sz="1298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  <a:r>
              <a:rPr lang="en-US" sz="1198" dirty="0" err="1">
                <a:solidFill>
                  <a:prstClr val="white"/>
                </a:solidFill>
                <a:latin typeface="Cambria" panose="02040503050406030204" pitchFamily="18" charset="0"/>
              </a:rPr>
              <a:t>Clim</a:t>
            </a:r>
            <a:r>
              <a:rPr lang="en-US" sz="1198" dirty="0">
                <a:solidFill>
                  <a:prstClr val="white"/>
                </a:solidFill>
                <a:latin typeface="Cambria" panose="02040503050406030204" pitchFamily="18" charset="0"/>
              </a:rPr>
              <a:t>. Fin. Ready VN</a:t>
            </a:r>
            <a:endParaRPr lang="en-US" sz="1398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76" name="Chevron 89">
            <a:extLst>
              <a:ext uri="{FF2B5EF4-FFF2-40B4-BE49-F238E27FC236}">
                <a16:creationId xmlns:a16="http://schemas.microsoft.com/office/drawing/2014/main" xmlns="" id="{D25D17EB-FBBF-40A9-9BCE-B4B2343F47AF}"/>
              </a:ext>
            </a:extLst>
          </p:cNvPr>
          <p:cNvSpPr/>
          <p:nvPr/>
        </p:nvSpPr>
        <p:spPr bwMode="auto">
          <a:xfrm>
            <a:off x="2306434" y="3652926"/>
            <a:ext cx="882327" cy="432785"/>
          </a:xfrm>
          <a:prstGeom prst="chevron">
            <a:avLst/>
          </a:prstGeom>
          <a:solidFill>
            <a:srgbClr val="F6BC1C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01" tIns="45651" rIns="91301" bIns="45651"/>
          <a:lstStyle/>
          <a:p>
            <a:pPr defTabSz="913120">
              <a:defRPr/>
            </a:pPr>
            <a:endParaRPr lang="en-US" sz="17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CE6E5F6-1BAB-4456-8E04-4E9AAC9071DB}"/>
              </a:ext>
            </a:extLst>
          </p:cNvPr>
          <p:cNvSpPr txBox="1"/>
          <p:nvPr/>
        </p:nvSpPr>
        <p:spPr>
          <a:xfrm>
            <a:off x="2491505" y="3656308"/>
            <a:ext cx="746345" cy="430389"/>
          </a:xfrm>
          <a:prstGeom prst="rect">
            <a:avLst/>
          </a:prstGeom>
          <a:noFill/>
        </p:spPr>
        <p:txBody>
          <a:bodyPr wrap="square" lIns="91414" tIns="45706" rIns="91414" bIns="45706">
            <a:spAutoFit/>
          </a:bodyPr>
          <a:lstStyle/>
          <a:p>
            <a:pPr defTabSz="913120">
              <a:defRPr/>
            </a:pPr>
            <a:r>
              <a:rPr lang="en-US" sz="1098" dirty="0">
                <a:solidFill>
                  <a:srgbClr val="EB690B"/>
                </a:solidFill>
                <a:latin typeface="Cambria" panose="02040503050406030204" pitchFamily="18" charset="0"/>
              </a:rPr>
              <a:t>BMZ / USAID</a:t>
            </a:r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xmlns="" id="{94B617D3-2AA6-475A-9600-703137A62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269" y="4784484"/>
            <a:ext cx="709935" cy="3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719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 Page </a:t>
            </a:r>
            <a:fld id="{8CAB733D-9E84-9F44-9136-8F006C5FEB75}" type="slidenum">
              <a:rPr lang="de-DE"/>
              <a:pPr/>
              <a:t>6</a:t>
            </a:fld>
            <a:endParaRPr lang="de-DE" dirty="0"/>
          </a:p>
        </p:txBody>
      </p:sp>
      <p:sp>
        <p:nvSpPr>
          <p:cNvPr id="104" name="Titel 2">
            <a:extLst>
              <a:ext uri="{FF2B5EF4-FFF2-40B4-BE49-F238E27FC236}">
                <a16:creationId xmlns:a16="http://schemas.microsoft.com/office/drawing/2014/main" xmlns="" id="{A1FE35AE-BCEE-4F14-B204-361385EA6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72" y="331307"/>
            <a:ext cx="8676456" cy="576064"/>
          </a:xfrm>
        </p:spPr>
        <p:txBody>
          <a:bodyPr/>
          <a:lstStyle/>
          <a:p>
            <a:r>
              <a:rPr lang="de-DE" sz="2400" b="1" dirty="0">
                <a:latin typeface="Cambria" panose="02040503050406030204" pitchFamily="18" charset="0"/>
              </a:rPr>
              <a:t>Support </a:t>
            </a:r>
            <a:r>
              <a:rPr lang="de-DE" sz="2400" b="1" dirty="0" err="1">
                <a:latin typeface="Cambria" panose="02040503050406030204" pitchFamily="18" charset="0"/>
              </a:rPr>
              <a:t>to</a:t>
            </a:r>
            <a:r>
              <a:rPr lang="de-DE" sz="2400" b="1" dirty="0">
                <a:latin typeface="Cambria" panose="02040503050406030204" pitchFamily="18" charset="0"/>
              </a:rPr>
              <a:t> </a:t>
            </a:r>
            <a:r>
              <a:rPr lang="de-DE" sz="2400" b="1" dirty="0" err="1">
                <a:latin typeface="Cambria" panose="02040503050406030204" pitchFamily="18" charset="0"/>
              </a:rPr>
              <a:t>the</a:t>
            </a:r>
            <a:r>
              <a:rPr lang="de-DE" sz="2400" b="1" dirty="0">
                <a:latin typeface="Cambria" panose="02040503050406030204" pitchFamily="18" charset="0"/>
              </a:rPr>
              <a:t> </a:t>
            </a:r>
            <a:r>
              <a:rPr lang="de-DE" sz="2400" b="1" dirty="0" err="1">
                <a:latin typeface="Cambria" panose="02040503050406030204" pitchFamily="18" charset="0"/>
              </a:rPr>
              <a:t>Up-scaling</a:t>
            </a:r>
            <a:r>
              <a:rPr lang="de-DE" sz="2400" b="1" dirty="0">
                <a:latin typeface="Cambria" panose="02040503050406030204" pitchFamily="18" charset="0"/>
              </a:rPr>
              <a:t> </a:t>
            </a:r>
            <a:r>
              <a:rPr lang="de-DE" sz="2400" b="1" dirty="0" err="1">
                <a:latin typeface="Cambria" panose="02040503050406030204" pitchFamily="18" charset="0"/>
              </a:rPr>
              <a:t>of</a:t>
            </a:r>
            <a:r>
              <a:rPr lang="de-DE" sz="2400" b="1" dirty="0">
                <a:latin typeface="Cambria" panose="02040503050406030204" pitchFamily="18" charset="0"/>
              </a:rPr>
              <a:t> Wind Power (Wind DKTI)</a:t>
            </a:r>
          </a:p>
        </p:txBody>
      </p:sp>
      <p:sp>
        <p:nvSpPr>
          <p:cNvPr id="105" name="Freeform 222">
            <a:extLst>
              <a:ext uri="{FF2B5EF4-FFF2-40B4-BE49-F238E27FC236}">
                <a16:creationId xmlns:a16="http://schemas.microsoft.com/office/drawing/2014/main" xmlns="" id="{5F215E41-F8BA-4EBC-BEBE-237D82F79446}"/>
              </a:ext>
            </a:extLst>
          </p:cNvPr>
          <p:cNvSpPr>
            <a:spLocks noEditPoints="1"/>
          </p:cNvSpPr>
          <p:nvPr/>
        </p:nvSpPr>
        <p:spPr bwMode="auto">
          <a:xfrm>
            <a:off x="2231967" y="2887585"/>
            <a:ext cx="322438" cy="275654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604" tIns="34302" rIns="68604" bIns="34302" numCol="1" anchor="t" anchorCtr="0" compatLnSpc="1">
            <a:prstTxWarp prst="textNoShape">
              <a:avLst/>
            </a:prstTxWarp>
          </a:bodyPr>
          <a:lstStyle/>
          <a:p>
            <a:pPr defTabSz="1371781">
              <a:defRPr/>
            </a:pPr>
            <a:endParaRPr lang="en-US" sz="750" kern="0">
              <a:solidFill>
                <a:srgbClr val="91969B"/>
              </a:solidFill>
              <a:latin typeface="Lato Light"/>
              <a:cs typeface="Lato Light"/>
            </a:endParaRPr>
          </a:p>
        </p:txBody>
      </p:sp>
      <p:sp>
        <p:nvSpPr>
          <p:cNvPr id="107" name="Freeform 31">
            <a:extLst>
              <a:ext uri="{FF2B5EF4-FFF2-40B4-BE49-F238E27FC236}">
                <a16:creationId xmlns:a16="http://schemas.microsoft.com/office/drawing/2014/main" xmlns="" id="{12F98BAE-DFA7-4652-B907-AE043BF8F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48" y="2368938"/>
            <a:ext cx="405234" cy="407606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781"/>
            <a:endParaRPr lang="en-US" sz="2701" dirty="0">
              <a:solidFill>
                <a:srgbClr val="7E7E7E"/>
              </a:solidFill>
              <a:latin typeface="Calibri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DC50619D-11A2-4080-AD3A-2EB7F4EFCAE8}"/>
              </a:ext>
            </a:extLst>
          </p:cNvPr>
          <p:cNvSpPr txBox="1"/>
          <p:nvPr/>
        </p:nvSpPr>
        <p:spPr>
          <a:xfrm>
            <a:off x="1391820" y="3825549"/>
            <a:ext cx="1867548" cy="103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519"/>
            <a:r>
              <a:rPr lang="en-US" sz="1501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Lato Light"/>
              </a:rPr>
              <a:t>Objectives</a:t>
            </a:r>
          </a:p>
          <a:p>
            <a:pPr defTabSz="342519">
              <a:spcBef>
                <a:spcPts val="450"/>
              </a:spcBef>
            </a:pP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The preconditions for the preparation and operation of wind energy projects have been improved</a:t>
            </a:r>
            <a:endParaRPr lang="en-GB" sz="105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79FEFA2E-B118-4C35-8DB8-03DB85B090B0}"/>
              </a:ext>
            </a:extLst>
          </p:cNvPr>
          <p:cNvGrpSpPr/>
          <p:nvPr/>
        </p:nvGrpSpPr>
        <p:grpSpPr>
          <a:xfrm>
            <a:off x="1403648" y="1386398"/>
            <a:ext cx="6565582" cy="4085203"/>
            <a:chOff x="1927019" y="1960029"/>
            <a:chExt cx="21006007" cy="16006773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xmlns="" id="{DF410701-0FB3-4EFA-B202-62DE1B3AF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019" y="8918543"/>
              <a:ext cx="5494629" cy="1860277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F61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1" name="Rectangle 6">
              <a:extLst>
                <a:ext uri="{FF2B5EF4-FFF2-40B4-BE49-F238E27FC236}">
                  <a16:creationId xmlns:a16="http://schemas.microsoft.com/office/drawing/2014/main" xmlns="" id="{7859714F-9C37-4267-8E73-7FA2E162B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019" y="10778820"/>
              <a:ext cx="4696070" cy="471877"/>
            </a:xfrm>
            <a:prstGeom prst="rect">
              <a:avLst/>
            </a:prstGeom>
            <a:solidFill>
              <a:srgbClr val="FF610C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xmlns="" id="{E1CDCD0C-01AD-46B8-8CD0-D38175CA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89" y="8918543"/>
              <a:ext cx="798558" cy="2332154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FF610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xmlns="" id="{FA69B080-EFD9-4369-A0CB-65636212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734" y="7144270"/>
              <a:ext cx="4655232" cy="1656098"/>
            </a:xfrm>
            <a:custGeom>
              <a:avLst/>
              <a:gdLst>
                <a:gd name="T0" fmla="*/ 1026 w 1026"/>
                <a:gd name="T1" fmla="*/ 0 h 365"/>
                <a:gd name="T2" fmla="*/ 1026 w 1026"/>
                <a:gd name="T3" fmla="*/ 365 h 365"/>
                <a:gd name="T4" fmla="*/ 0 w 1026"/>
                <a:gd name="T5" fmla="*/ 365 h 365"/>
                <a:gd name="T6" fmla="*/ 153 w 1026"/>
                <a:gd name="T7" fmla="*/ 0 h 365"/>
                <a:gd name="T8" fmla="*/ 1026 w 1026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365">
                  <a:moveTo>
                    <a:pt x="1026" y="0"/>
                  </a:moveTo>
                  <a:lnTo>
                    <a:pt x="1026" y="365"/>
                  </a:lnTo>
                  <a:lnTo>
                    <a:pt x="0" y="365"/>
                  </a:lnTo>
                  <a:lnTo>
                    <a:pt x="153" y="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F6B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4" name="Rectangle 9">
              <a:extLst>
                <a:ext uri="{FF2B5EF4-FFF2-40B4-BE49-F238E27FC236}">
                  <a16:creationId xmlns:a16="http://schemas.microsoft.com/office/drawing/2014/main" xmlns="" id="{39C22B5B-85EE-429B-BFCF-2CB649F2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4418" y="8779696"/>
              <a:ext cx="4655232" cy="431039"/>
            </a:xfrm>
            <a:prstGeom prst="rect">
              <a:avLst/>
            </a:prstGeom>
            <a:solidFill>
              <a:srgbClr val="DAA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xmlns="" id="{11DA47B1-00A2-488B-843E-DE29E9CB0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2376" y="4639905"/>
              <a:ext cx="768402" cy="1823980"/>
            </a:xfrm>
            <a:custGeom>
              <a:avLst/>
              <a:gdLst>
                <a:gd name="T0" fmla="*/ 166 w 166"/>
                <a:gd name="T1" fmla="*/ 320 h 402"/>
                <a:gd name="T2" fmla="*/ 166 w 166"/>
                <a:gd name="T3" fmla="*/ 402 h 402"/>
                <a:gd name="T4" fmla="*/ 0 w 166"/>
                <a:gd name="T5" fmla="*/ 77 h 402"/>
                <a:gd name="T6" fmla="*/ 0 w 166"/>
                <a:gd name="T7" fmla="*/ 0 h 402"/>
                <a:gd name="T8" fmla="*/ 166 w 166"/>
                <a:gd name="T9" fmla="*/ 320 h 402"/>
                <a:gd name="connsiteX0" fmla="*/ 12779 w 12779"/>
                <a:gd name="connsiteY0" fmla="*/ 7564 h 10000"/>
                <a:gd name="connsiteX1" fmla="*/ 10000 w 12779"/>
                <a:gd name="connsiteY1" fmla="*/ 10000 h 10000"/>
                <a:gd name="connsiteX2" fmla="*/ 0 w 12779"/>
                <a:gd name="connsiteY2" fmla="*/ 1915 h 10000"/>
                <a:gd name="connsiteX3" fmla="*/ 0 w 12779"/>
                <a:gd name="connsiteY3" fmla="*/ 0 h 10000"/>
                <a:gd name="connsiteX4" fmla="*/ 12779 w 12779"/>
                <a:gd name="connsiteY4" fmla="*/ 7564 h 10000"/>
                <a:gd name="connsiteX0" fmla="*/ 10151 w 10151"/>
                <a:gd name="connsiteY0" fmla="*/ 8086 h 10000"/>
                <a:gd name="connsiteX1" fmla="*/ 10000 w 10151"/>
                <a:gd name="connsiteY1" fmla="*/ 10000 h 10000"/>
                <a:gd name="connsiteX2" fmla="*/ 0 w 10151"/>
                <a:gd name="connsiteY2" fmla="*/ 1915 h 10000"/>
                <a:gd name="connsiteX3" fmla="*/ 0 w 10151"/>
                <a:gd name="connsiteY3" fmla="*/ 0 h 10000"/>
                <a:gd name="connsiteX4" fmla="*/ 10151 w 10151"/>
                <a:gd name="connsiteY4" fmla="*/ 8086 h 10000"/>
                <a:gd name="connsiteX0" fmla="*/ 10202 w 10202"/>
                <a:gd name="connsiteY0" fmla="*/ 7919 h 10000"/>
                <a:gd name="connsiteX1" fmla="*/ 10000 w 10202"/>
                <a:gd name="connsiteY1" fmla="*/ 10000 h 10000"/>
                <a:gd name="connsiteX2" fmla="*/ 0 w 10202"/>
                <a:gd name="connsiteY2" fmla="*/ 1915 h 10000"/>
                <a:gd name="connsiteX3" fmla="*/ 0 w 10202"/>
                <a:gd name="connsiteY3" fmla="*/ 0 h 10000"/>
                <a:gd name="connsiteX4" fmla="*/ 10202 w 10202"/>
                <a:gd name="connsiteY4" fmla="*/ 7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2" h="10000">
                  <a:moveTo>
                    <a:pt x="10202" y="7919"/>
                  </a:moveTo>
                  <a:cubicBezTo>
                    <a:pt x="10152" y="8557"/>
                    <a:pt x="10050" y="9362"/>
                    <a:pt x="10000" y="10000"/>
                  </a:cubicBezTo>
                  <a:lnTo>
                    <a:pt x="0" y="1915"/>
                  </a:lnTo>
                  <a:lnTo>
                    <a:pt x="0" y="0"/>
                  </a:lnTo>
                  <a:lnTo>
                    <a:pt x="10202" y="7919"/>
                  </a:lnTo>
                  <a:close/>
                </a:path>
              </a:pathLst>
            </a:custGeom>
            <a:solidFill>
              <a:srgbClr val="91969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xmlns="" id="{2FFD40C7-0BC0-40CC-B221-C779CC666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2376" y="4639905"/>
              <a:ext cx="5431106" cy="1451924"/>
            </a:xfrm>
            <a:custGeom>
              <a:avLst/>
              <a:gdLst>
                <a:gd name="T0" fmla="*/ 0 w 1197"/>
                <a:gd name="T1" fmla="*/ 0 h 320"/>
                <a:gd name="T2" fmla="*/ 166 w 1197"/>
                <a:gd name="T3" fmla="*/ 320 h 320"/>
                <a:gd name="T4" fmla="*/ 1197 w 1197"/>
                <a:gd name="T5" fmla="*/ 320 h 320"/>
                <a:gd name="T6" fmla="*/ 877 w 1197"/>
                <a:gd name="T7" fmla="*/ 0 h 320"/>
                <a:gd name="T8" fmla="*/ 0 w 1197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7" h="320">
                  <a:moveTo>
                    <a:pt x="0" y="0"/>
                  </a:moveTo>
                  <a:lnTo>
                    <a:pt x="166" y="320"/>
                  </a:lnTo>
                  <a:lnTo>
                    <a:pt x="1197" y="320"/>
                  </a:lnTo>
                  <a:lnTo>
                    <a:pt x="8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7" name="Rectangle 11">
              <a:extLst>
                <a:ext uri="{FF2B5EF4-FFF2-40B4-BE49-F238E27FC236}">
                  <a16:creationId xmlns:a16="http://schemas.microsoft.com/office/drawing/2014/main" xmlns="" id="{0505AE3C-36DD-4218-849B-7413FF68D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5562" y="6091829"/>
              <a:ext cx="4677920" cy="372056"/>
            </a:xfrm>
            <a:prstGeom prst="rect">
              <a:avLst/>
            </a:prstGeom>
            <a:solidFill>
              <a:srgbClr val="91969B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8" name="Freeform 13">
              <a:extLst>
                <a:ext uri="{FF2B5EF4-FFF2-40B4-BE49-F238E27FC236}">
                  <a16:creationId xmlns:a16="http://schemas.microsoft.com/office/drawing/2014/main" xmlns="" id="{1E99519F-F164-44F8-9383-692B6A53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3349" y="5885739"/>
              <a:ext cx="4659769" cy="1574430"/>
            </a:xfrm>
            <a:custGeom>
              <a:avLst/>
              <a:gdLst>
                <a:gd name="T0" fmla="*/ 0 w 1027"/>
                <a:gd name="T1" fmla="*/ 0 h 347"/>
                <a:gd name="T2" fmla="*/ 0 w 1027"/>
                <a:gd name="T3" fmla="*/ 347 h 347"/>
                <a:gd name="T4" fmla="*/ 1027 w 1027"/>
                <a:gd name="T5" fmla="*/ 347 h 347"/>
                <a:gd name="T6" fmla="*/ 869 w 1027"/>
                <a:gd name="T7" fmla="*/ 0 h 347"/>
                <a:gd name="T8" fmla="*/ 0 w 1027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347">
                  <a:moveTo>
                    <a:pt x="0" y="0"/>
                  </a:moveTo>
                  <a:lnTo>
                    <a:pt x="0" y="347"/>
                  </a:lnTo>
                  <a:lnTo>
                    <a:pt x="1027" y="347"/>
                  </a:lnTo>
                  <a:lnTo>
                    <a:pt x="8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19" name="Rectangle 14">
              <a:extLst>
                <a:ext uri="{FF2B5EF4-FFF2-40B4-BE49-F238E27FC236}">
                  <a16:creationId xmlns:a16="http://schemas.microsoft.com/office/drawing/2014/main" xmlns="" id="{1531A668-EFC6-447E-8D89-C2A08CAD7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3349" y="7443933"/>
              <a:ext cx="4659769" cy="431039"/>
            </a:xfrm>
            <a:prstGeom prst="rect">
              <a:avLst/>
            </a:prstGeom>
            <a:solidFill>
              <a:srgbClr val="4B505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xmlns="" id="{8F5B30ED-DF09-49F7-8A1F-670888DC7F56}"/>
                </a:ext>
              </a:extLst>
            </p:cNvPr>
            <p:cNvCxnSpPr/>
            <p:nvPr/>
          </p:nvCxnSpPr>
          <p:spPr>
            <a:xfrm>
              <a:off x="10044795" y="6414808"/>
              <a:ext cx="0" cy="1557512"/>
            </a:xfrm>
            <a:prstGeom prst="straightConnector1">
              <a:avLst/>
            </a:prstGeom>
            <a:noFill/>
            <a:ln w="9525" cap="flat" cmpd="sng" algn="ctr">
              <a:solidFill>
                <a:srgbClr val="91969B"/>
              </a:solidFill>
              <a:prstDash val="solid"/>
              <a:miter lim="800000"/>
              <a:tailEnd type="oval" w="lg" len="sm"/>
            </a:ln>
            <a:effectLst/>
          </p:spPr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89EE0663-6896-48BF-8EAD-A40F0665B87D}"/>
                </a:ext>
              </a:extLst>
            </p:cNvPr>
            <p:cNvCxnSpPr/>
            <p:nvPr/>
          </p:nvCxnSpPr>
          <p:spPr>
            <a:xfrm>
              <a:off x="5097183" y="8163724"/>
              <a:ext cx="0" cy="1557512"/>
            </a:xfrm>
            <a:prstGeom prst="straightConnector1">
              <a:avLst/>
            </a:prstGeom>
            <a:noFill/>
            <a:ln w="9525" cap="flat" cmpd="sng" algn="ctr">
              <a:solidFill>
                <a:srgbClr val="91969B"/>
              </a:solidFill>
              <a:prstDash val="solid"/>
              <a:miter lim="800000"/>
              <a:tailEnd type="oval" w="lg" len="sm"/>
            </a:ln>
            <a:effectLst/>
          </p:spPr>
        </p:cxnSp>
        <p:sp>
          <p:nvSpPr>
            <p:cNvPr id="122" name="Oval 12">
              <a:extLst>
                <a:ext uri="{FF2B5EF4-FFF2-40B4-BE49-F238E27FC236}">
                  <a16:creationId xmlns:a16="http://schemas.microsoft.com/office/drawing/2014/main" xmlns="" id="{BA2FBA0E-FFE6-46EB-BAD9-7FF189AEE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890" y="6265092"/>
              <a:ext cx="1865682" cy="2284849"/>
            </a:xfrm>
            <a:prstGeom prst="ellipse">
              <a:avLst/>
            </a:prstGeom>
            <a:solidFill>
              <a:srgbClr val="FF610C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sp>
          <p:nvSpPr>
            <p:cNvPr id="123" name="Oval 12">
              <a:extLst>
                <a:ext uri="{FF2B5EF4-FFF2-40B4-BE49-F238E27FC236}">
                  <a16:creationId xmlns:a16="http://schemas.microsoft.com/office/drawing/2014/main" xmlns="" id="{1E0908EC-3646-4988-BC0A-27EA5FB0F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3450" y="4559058"/>
              <a:ext cx="1865682" cy="2284849"/>
            </a:xfrm>
            <a:prstGeom prst="ellipse">
              <a:avLst/>
            </a:prstGeom>
            <a:solidFill>
              <a:srgbClr val="F6BC1C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  <a:cs typeface="Lato Light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6A6660DC-BB0F-42D5-A442-69774980F44C}"/>
                </a:ext>
              </a:extLst>
            </p:cNvPr>
            <p:cNvCxnSpPr/>
            <p:nvPr/>
          </p:nvCxnSpPr>
          <p:spPr>
            <a:xfrm>
              <a:off x="14729596" y="5094879"/>
              <a:ext cx="0" cy="1557512"/>
            </a:xfrm>
            <a:prstGeom prst="straightConnector1">
              <a:avLst/>
            </a:prstGeom>
            <a:noFill/>
            <a:ln w="9525" cap="flat" cmpd="sng" algn="ctr">
              <a:solidFill>
                <a:srgbClr val="91969B"/>
              </a:solidFill>
              <a:prstDash val="solid"/>
              <a:miter lim="800000"/>
              <a:tailEnd type="oval" w="lg" len="sm"/>
            </a:ln>
            <a:effectLst/>
          </p:spPr>
        </p:cxnSp>
        <p:sp>
          <p:nvSpPr>
            <p:cNvPr id="125" name="Oval 12">
              <a:extLst>
                <a:ext uri="{FF2B5EF4-FFF2-40B4-BE49-F238E27FC236}">
                  <a16:creationId xmlns:a16="http://schemas.microsoft.com/office/drawing/2014/main" xmlns="" id="{5516206E-B83B-42A3-8DD8-CE167568A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8006" y="3262267"/>
              <a:ext cx="1865682" cy="2284849"/>
            </a:xfrm>
            <a:prstGeom prst="ellipse">
              <a:avLst/>
            </a:prstGeom>
            <a:solidFill>
              <a:srgbClr val="4B505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72" tIns="45736" rIns="91472" bIns="45736" numCol="1" anchor="ctr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r>
                <a:rPr lang="en-US" sz="270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xmlns="" id="{090DA34B-7966-4118-9FEC-2DD96B930AB2}"/>
                </a:ext>
              </a:extLst>
            </p:cNvPr>
            <p:cNvCxnSpPr/>
            <p:nvPr/>
          </p:nvCxnSpPr>
          <p:spPr>
            <a:xfrm>
              <a:off x="19350781" y="3807944"/>
              <a:ext cx="0" cy="1557512"/>
            </a:xfrm>
            <a:prstGeom prst="straightConnector1">
              <a:avLst/>
            </a:prstGeom>
            <a:noFill/>
            <a:ln w="9525" cap="flat" cmpd="sng" algn="ctr">
              <a:solidFill>
                <a:srgbClr val="91969B"/>
              </a:solidFill>
              <a:prstDash val="solid"/>
              <a:miter lim="800000"/>
              <a:tailEnd type="oval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27" name="Oval 12">
              <a:extLst>
                <a:ext uri="{FF2B5EF4-FFF2-40B4-BE49-F238E27FC236}">
                  <a16:creationId xmlns:a16="http://schemas.microsoft.com/office/drawing/2014/main" xmlns="" id="{F501CB66-665F-473C-85F8-B73879064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0495" y="1960029"/>
              <a:ext cx="1865682" cy="2284849"/>
            </a:xfrm>
            <a:prstGeom prst="ellipse">
              <a:avLst/>
            </a:prstGeom>
            <a:solidFill>
              <a:srgbClr val="91969B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72" tIns="45736" rIns="91472" bIns="45736" numCol="1" anchor="t" anchorCtr="0" compatLnSpc="1">
              <a:prstTxWarp prst="textNoShape">
                <a:avLst/>
              </a:prstTxWarp>
            </a:bodyPr>
            <a:lstStyle/>
            <a:p>
              <a:pPr defTabSz="1371781">
                <a:defRPr/>
              </a:pPr>
              <a:endParaRPr lang="en-US" sz="750" kern="0">
                <a:solidFill>
                  <a:prstClr val="black">
                    <a:lumMod val="65000"/>
                    <a:lumOff val="35000"/>
                  </a:prstClr>
                </a:solidFill>
                <a:latin typeface="Lato Light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BF500B41-B3C1-45F9-9B6C-A76EC4E1AFA3}"/>
                </a:ext>
              </a:extLst>
            </p:cNvPr>
            <p:cNvSpPr txBox="1"/>
            <p:nvPr/>
          </p:nvSpPr>
          <p:spPr>
            <a:xfrm>
              <a:off x="7683735" y="9607145"/>
              <a:ext cx="4655917" cy="2965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81">
                <a:lnSpc>
                  <a:spcPct val="120000"/>
                </a:lnSpc>
              </a:pPr>
              <a:r>
                <a:rPr lang="en-US" sz="1501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  <a:cs typeface="Lato Light" charset="0"/>
                </a:rPr>
                <a:t>Time Frame</a:t>
              </a:r>
            </a:p>
            <a:p>
              <a:pPr defTabSz="342519">
                <a:spcBef>
                  <a:spcPts val="450"/>
                </a:spcBef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</a:rPr>
                <a:t>January 2014 – December 2018 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BDFEFB12-D008-401E-82B4-E1F33E470818}"/>
                </a:ext>
              </a:extLst>
            </p:cNvPr>
            <p:cNvSpPr txBox="1"/>
            <p:nvPr/>
          </p:nvSpPr>
          <p:spPr>
            <a:xfrm>
              <a:off x="12668344" y="8093167"/>
              <a:ext cx="5026869" cy="987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81">
                <a:lnSpc>
                  <a:spcPct val="120000"/>
                </a:lnSpc>
              </a:pPr>
              <a:r>
                <a:rPr lang="en-US" sz="1501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  <a:cs typeface="Lato Light" charset="0"/>
                </a:rPr>
                <a:t>Funding Agency</a:t>
              </a:r>
            </a:p>
            <a:p>
              <a:pPr marL="132204" indent="-132204" defTabSz="342602">
                <a:lnSpc>
                  <a:spcPct val="120000"/>
                </a:lnSpc>
                <a:spcBef>
                  <a:spcPts val="450"/>
                </a:spcBef>
                <a:buSzPct val="100000"/>
                <a:buBlip>
                  <a:blip r:embed="rId3"/>
                </a:buBlip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</a:rPr>
                <a:t>German Federal Ministry for Economic Cooperation and Development (BMZ); German Climate Technology Initiative (DKTI)</a:t>
              </a:r>
            </a:p>
            <a:p>
              <a:pPr marL="132204" indent="-132204" defTabSz="342602">
                <a:lnSpc>
                  <a:spcPct val="120000"/>
                </a:lnSpc>
                <a:spcBef>
                  <a:spcPts val="450"/>
                </a:spcBef>
                <a:buSzPct val="100000"/>
                <a:buBlip>
                  <a:blip r:embed="rId3"/>
                </a:buBlip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</a:rPr>
                <a:t>EUR 6.9mio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D7B10E0F-1241-4246-B0ED-14E1E0DB3B82}"/>
                </a:ext>
              </a:extLst>
            </p:cNvPr>
            <p:cNvSpPr txBox="1"/>
            <p:nvPr/>
          </p:nvSpPr>
          <p:spPr>
            <a:xfrm>
              <a:off x="17695210" y="6642873"/>
              <a:ext cx="5237816" cy="439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81">
                <a:lnSpc>
                  <a:spcPct val="120000"/>
                </a:lnSpc>
              </a:pPr>
              <a:r>
                <a:rPr lang="en-US" sz="1501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  <a:cs typeface="Lato Light" charset="0"/>
                </a:rPr>
                <a:t>Partners</a:t>
              </a:r>
            </a:p>
            <a:p>
              <a:pPr marL="214362" indent="-214362" defTabSz="342602">
                <a:spcBef>
                  <a:spcPts val="450"/>
                </a:spcBef>
                <a:buSzPct val="100000"/>
                <a:buBlip>
                  <a:blip r:embed="rId3"/>
                </a:buBlip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</a:rPr>
                <a:t>Line Agency: MOIT</a:t>
              </a:r>
            </a:p>
            <a:p>
              <a:pPr marL="214362" indent="-214362" defTabSz="342602">
                <a:spcBef>
                  <a:spcPts val="450"/>
                </a:spcBef>
                <a:buSzPct val="100000"/>
                <a:buBlip>
                  <a:blip r:embed="rId3"/>
                </a:buBlip>
              </a:pPr>
              <a:r>
                <a: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</a:rPr>
                <a:t>Responsible Department: EREA</a:t>
              </a:r>
            </a:p>
            <a:p>
              <a:pPr defTabSz="1371781">
                <a:lnSpc>
                  <a:spcPct val="120000"/>
                </a:lnSpc>
              </a:pPr>
              <a:endParaRPr lang="en-US" sz="75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Lato Light" charset="0"/>
              </a:endParaRPr>
            </a:p>
          </p:txBody>
        </p:sp>
      </p:grpSp>
      <p:sp>
        <p:nvSpPr>
          <p:cNvPr id="131" name="Freeform 222">
            <a:extLst>
              <a:ext uri="{FF2B5EF4-FFF2-40B4-BE49-F238E27FC236}">
                <a16:creationId xmlns:a16="http://schemas.microsoft.com/office/drawing/2014/main" xmlns="" id="{29567095-38C4-4021-910D-8F2628F63217}"/>
              </a:ext>
            </a:extLst>
          </p:cNvPr>
          <p:cNvSpPr>
            <a:spLocks noEditPoints="1"/>
          </p:cNvSpPr>
          <p:nvPr/>
        </p:nvSpPr>
        <p:spPr bwMode="auto">
          <a:xfrm>
            <a:off x="2225157" y="2609696"/>
            <a:ext cx="322438" cy="321065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604" tIns="34302" rIns="68604" bIns="34302" numCol="1" anchor="t" anchorCtr="0" compatLnSpc="1">
            <a:prstTxWarp prst="textNoShape">
              <a:avLst/>
            </a:prstTxWarp>
          </a:bodyPr>
          <a:lstStyle/>
          <a:p>
            <a:pPr defTabSz="1371781">
              <a:defRPr/>
            </a:pPr>
            <a:endParaRPr lang="en-US" sz="750" kern="0">
              <a:solidFill>
                <a:srgbClr val="91969B"/>
              </a:solidFill>
              <a:latin typeface="Lato Light"/>
              <a:cs typeface="Lato Light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73543EC3-4502-4137-A4BE-6FB5F3BAC30C}"/>
              </a:ext>
            </a:extLst>
          </p:cNvPr>
          <p:cNvGrpSpPr/>
          <p:nvPr/>
        </p:nvGrpSpPr>
        <p:grpSpPr>
          <a:xfrm>
            <a:off x="3727848" y="2142693"/>
            <a:ext cx="405234" cy="407606"/>
            <a:chOff x="3449916" y="2572185"/>
            <a:chExt cx="540125" cy="543285"/>
          </a:xfrm>
        </p:grpSpPr>
        <p:sp>
          <p:nvSpPr>
            <p:cNvPr id="133" name="Freeform 31">
              <a:extLst>
                <a:ext uri="{FF2B5EF4-FFF2-40B4-BE49-F238E27FC236}">
                  <a16:creationId xmlns:a16="http://schemas.microsoft.com/office/drawing/2014/main" xmlns="" id="{670875D0-BEB6-4D84-9288-82CD70733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916" y="2572185"/>
              <a:ext cx="540125" cy="543285"/>
            </a:xfrm>
            <a:custGeom>
              <a:avLst/>
              <a:gdLst>
                <a:gd name="T0" fmla="*/ 231 w 462"/>
                <a:gd name="T1" fmla="*/ 0 h 453"/>
                <a:gd name="T2" fmla="*/ 231 w 462"/>
                <a:gd name="T3" fmla="*/ 0 h 453"/>
                <a:gd name="T4" fmla="*/ 0 w 462"/>
                <a:gd name="T5" fmla="*/ 222 h 453"/>
                <a:gd name="T6" fmla="*/ 231 w 462"/>
                <a:gd name="T7" fmla="*/ 452 h 453"/>
                <a:gd name="T8" fmla="*/ 461 w 462"/>
                <a:gd name="T9" fmla="*/ 222 h 453"/>
                <a:gd name="T10" fmla="*/ 231 w 462"/>
                <a:gd name="T11" fmla="*/ 0 h 453"/>
                <a:gd name="T12" fmla="*/ 231 w 462"/>
                <a:gd name="T13" fmla="*/ 399 h 453"/>
                <a:gd name="T14" fmla="*/ 231 w 462"/>
                <a:gd name="T15" fmla="*/ 399 h 453"/>
                <a:gd name="T16" fmla="*/ 53 w 462"/>
                <a:gd name="T17" fmla="*/ 222 h 453"/>
                <a:gd name="T18" fmla="*/ 231 w 462"/>
                <a:gd name="T19" fmla="*/ 45 h 453"/>
                <a:gd name="T20" fmla="*/ 408 w 462"/>
                <a:gd name="T21" fmla="*/ 222 h 453"/>
                <a:gd name="T22" fmla="*/ 231 w 462"/>
                <a:gd name="T23" fmla="*/ 39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2" h="453">
                  <a:moveTo>
                    <a:pt x="231" y="0"/>
                  </a:moveTo>
                  <a:lnTo>
                    <a:pt x="231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1" y="452"/>
                  </a:cubicBezTo>
                  <a:cubicBezTo>
                    <a:pt x="355" y="452"/>
                    <a:pt x="461" y="346"/>
                    <a:pt x="461" y="222"/>
                  </a:cubicBezTo>
                  <a:cubicBezTo>
                    <a:pt x="461" y="98"/>
                    <a:pt x="355" y="0"/>
                    <a:pt x="231" y="0"/>
                  </a:cubicBezTo>
                  <a:close/>
                  <a:moveTo>
                    <a:pt x="231" y="399"/>
                  </a:moveTo>
                  <a:lnTo>
                    <a:pt x="231" y="399"/>
                  </a:lnTo>
                  <a:cubicBezTo>
                    <a:pt x="133" y="399"/>
                    <a:pt x="53" y="319"/>
                    <a:pt x="53" y="222"/>
                  </a:cubicBezTo>
                  <a:cubicBezTo>
                    <a:pt x="53" y="124"/>
                    <a:pt x="133" y="45"/>
                    <a:pt x="231" y="45"/>
                  </a:cubicBezTo>
                  <a:cubicBezTo>
                    <a:pt x="328" y="45"/>
                    <a:pt x="408" y="124"/>
                    <a:pt x="408" y="222"/>
                  </a:cubicBezTo>
                  <a:cubicBezTo>
                    <a:pt x="408" y="319"/>
                    <a:pt x="328" y="399"/>
                    <a:pt x="231" y="3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781"/>
              <a:endParaRPr lang="en-US" sz="2701" dirty="0">
                <a:solidFill>
                  <a:srgbClr val="7E7E7E"/>
                </a:solidFill>
                <a:latin typeface="Calibri"/>
              </a:endParaRPr>
            </a:p>
          </p:txBody>
        </p:sp>
        <p:sp>
          <p:nvSpPr>
            <p:cNvPr id="134" name="Freeform 32">
              <a:extLst>
                <a:ext uri="{FF2B5EF4-FFF2-40B4-BE49-F238E27FC236}">
                  <a16:creationId xmlns:a16="http://schemas.microsoft.com/office/drawing/2014/main" xmlns="" id="{35387DEE-E3AB-4C91-842F-18196263C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830" y="2702293"/>
              <a:ext cx="123458" cy="263729"/>
            </a:xfrm>
            <a:custGeom>
              <a:avLst/>
              <a:gdLst>
                <a:gd name="T0" fmla="*/ 36 w 107"/>
                <a:gd name="T1" fmla="*/ 0 h 222"/>
                <a:gd name="T2" fmla="*/ 0 w 107"/>
                <a:gd name="T3" fmla="*/ 0 h 222"/>
                <a:gd name="T4" fmla="*/ 0 w 107"/>
                <a:gd name="T5" fmla="*/ 133 h 222"/>
                <a:gd name="T6" fmla="*/ 89 w 107"/>
                <a:gd name="T7" fmla="*/ 221 h 222"/>
                <a:gd name="T8" fmla="*/ 106 w 107"/>
                <a:gd name="T9" fmla="*/ 195 h 222"/>
                <a:gd name="T10" fmla="*/ 36 w 107"/>
                <a:gd name="T11" fmla="*/ 114 h 222"/>
                <a:gd name="T12" fmla="*/ 36 w 107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222">
                  <a:moveTo>
                    <a:pt x="36" y="0"/>
                  </a:moveTo>
                  <a:lnTo>
                    <a:pt x="0" y="0"/>
                  </a:lnTo>
                  <a:lnTo>
                    <a:pt x="0" y="133"/>
                  </a:lnTo>
                  <a:lnTo>
                    <a:pt x="89" y="221"/>
                  </a:lnTo>
                  <a:lnTo>
                    <a:pt x="106" y="195"/>
                  </a:lnTo>
                  <a:lnTo>
                    <a:pt x="36" y="114"/>
                  </a:lnTo>
                  <a:lnTo>
                    <a:pt x="3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781"/>
              <a:endParaRPr lang="en-US" sz="2701">
                <a:solidFill>
                  <a:srgbClr val="7E7E7E"/>
                </a:solidFill>
                <a:latin typeface="Calibri"/>
              </a:endParaRPr>
            </a:p>
          </p:txBody>
        </p:sp>
      </p:grpSp>
      <p:sp>
        <p:nvSpPr>
          <p:cNvPr id="135" name="Freeform 47">
            <a:extLst>
              <a:ext uri="{FF2B5EF4-FFF2-40B4-BE49-F238E27FC236}">
                <a16:creationId xmlns:a16="http://schemas.microsoft.com/office/drawing/2014/main" xmlns="" id="{65DAD44A-3E42-4E7A-A18E-ED9BADED9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764" y="1463932"/>
            <a:ext cx="411623" cy="370461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781"/>
            <a:endParaRPr lang="en-US" sz="2701">
              <a:solidFill>
                <a:srgbClr val="7E7E7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797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7</a:t>
            </a:fld>
            <a:endParaRPr lang="de-DE" dirty="0"/>
          </a:p>
        </p:txBody>
      </p:sp>
      <p:sp>
        <p:nvSpPr>
          <p:cNvPr id="104" name="Titel 2">
            <a:extLst>
              <a:ext uri="{FF2B5EF4-FFF2-40B4-BE49-F238E27FC236}">
                <a16:creationId xmlns:a16="http://schemas.microsoft.com/office/drawing/2014/main" xmlns="" id="{A1FE35AE-BCEE-4F14-B204-361385EA6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72" y="331307"/>
            <a:ext cx="8676456" cy="576064"/>
          </a:xfrm>
        </p:spPr>
        <p:txBody>
          <a:bodyPr/>
          <a:lstStyle/>
          <a:p>
            <a:r>
              <a:rPr lang="de-DE" sz="2800" b="1" dirty="0" err="1">
                <a:latin typeface="Cambria" panose="02040503050406030204" pitchFamily="18" charset="0"/>
              </a:rPr>
              <a:t>Hurdles</a:t>
            </a:r>
            <a:r>
              <a:rPr lang="de-DE" sz="2800" b="1" dirty="0">
                <a:latin typeface="Cambria" panose="02040503050406030204" pitchFamily="18" charset="0"/>
              </a:rPr>
              <a:t>- </a:t>
            </a:r>
            <a:r>
              <a:rPr lang="de-DE" sz="2800" b="1" dirty="0" err="1">
                <a:latin typeface="Cambria" panose="02040503050406030204" pitchFamily="18" charset="0"/>
              </a:rPr>
              <a:t>from</a:t>
            </a:r>
            <a:r>
              <a:rPr lang="de-DE" sz="2800" b="1" dirty="0">
                <a:latin typeface="Cambria" panose="02040503050406030204" pitchFamily="18" charset="0"/>
              </a:rPr>
              <a:t> </a:t>
            </a:r>
            <a:r>
              <a:rPr lang="de-DE" sz="2800" b="1" dirty="0" err="1">
                <a:latin typeface="Cambria" panose="02040503050406030204" pitchFamily="18" charset="0"/>
              </a:rPr>
              <a:t>many</a:t>
            </a:r>
            <a:r>
              <a:rPr lang="de-DE" sz="2800" b="1" dirty="0">
                <a:latin typeface="Cambria" panose="02040503050406030204" pitchFamily="18" charset="0"/>
              </a:rPr>
              <a:t> </a:t>
            </a:r>
            <a:r>
              <a:rPr lang="de-DE" sz="2800" b="1" dirty="0" err="1">
                <a:latin typeface="Cambria" panose="02040503050406030204" pitchFamily="18" charset="0"/>
              </a:rPr>
              <a:t>aspects</a:t>
            </a:r>
            <a:endParaRPr lang="de-DE" sz="2800" b="1" dirty="0">
              <a:latin typeface="Cambria" panose="02040503050406030204" pitchFamily="18" charset="0"/>
            </a:endParaRPr>
          </a:p>
        </p:txBody>
      </p:sp>
      <p:sp>
        <p:nvSpPr>
          <p:cNvPr id="105" name="Freeform 222">
            <a:extLst>
              <a:ext uri="{FF2B5EF4-FFF2-40B4-BE49-F238E27FC236}">
                <a16:creationId xmlns:a16="http://schemas.microsoft.com/office/drawing/2014/main" xmlns="" id="{5F215E41-F8BA-4EBC-BEBE-237D82F79446}"/>
              </a:ext>
            </a:extLst>
          </p:cNvPr>
          <p:cNvSpPr>
            <a:spLocks noEditPoints="1"/>
          </p:cNvSpPr>
          <p:nvPr/>
        </p:nvSpPr>
        <p:spPr bwMode="auto">
          <a:xfrm>
            <a:off x="2231967" y="2887585"/>
            <a:ext cx="322438" cy="275654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604" tIns="34302" rIns="68604" bIns="34302" numCol="1" anchor="t" anchorCtr="0" compatLnSpc="1">
            <a:prstTxWarp prst="textNoShape">
              <a:avLst/>
            </a:prstTxWarp>
          </a:bodyPr>
          <a:lstStyle/>
          <a:p>
            <a:pPr defTabSz="1371781">
              <a:defRPr/>
            </a:pPr>
            <a:endParaRPr lang="en-US" sz="750" kern="0">
              <a:solidFill>
                <a:srgbClr val="91969B"/>
              </a:solidFill>
              <a:latin typeface="Lato Light"/>
              <a:cs typeface="Lato Light"/>
            </a:endParaRPr>
          </a:p>
        </p:txBody>
      </p:sp>
      <p:sp>
        <p:nvSpPr>
          <p:cNvPr id="107" name="Freeform 31">
            <a:extLst>
              <a:ext uri="{FF2B5EF4-FFF2-40B4-BE49-F238E27FC236}">
                <a16:creationId xmlns:a16="http://schemas.microsoft.com/office/drawing/2014/main" xmlns="" id="{12F98BAE-DFA7-4652-B907-AE043BF8F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48" y="2368938"/>
            <a:ext cx="405234" cy="407606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781"/>
            <a:endParaRPr lang="en-US" sz="2701" dirty="0">
              <a:solidFill>
                <a:srgbClr val="7E7E7E"/>
              </a:solidFill>
              <a:latin typeface="Calibri"/>
            </a:endParaRPr>
          </a:p>
        </p:txBody>
      </p:sp>
      <p:sp>
        <p:nvSpPr>
          <p:cNvPr id="131" name="Freeform 222">
            <a:extLst>
              <a:ext uri="{FF2B5EF4-FFF2-40B4-BE49-F238E27FC236}">
                <a16:creationId xmlns:a16="http://schemas.microsoft.com/office/drawing/2014/main" xmlns="" id="{29567095-38C4-4021-910D-8F2628F63217}"/>
              </a:ext>
            </a:extLst>
          </p:cNvPr>
          <p:cNvSpPr>
            <a:spLocks noEditPoints="1"/>
          </p:cNvSpPr>
          <p:nvPr/>
        </p:nvSpPr>
        <p:spPr bwMode="auto">
          <a:xfrm>
            <a:off x="2225157" y="2609696"/>
            <a:ext cx="322438" cy="321065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604" tIns="34302" rIns="68604" bIns="34302" numCol="1" anchor="t" anchorCtr="0" compatLnSpc="1">
            <a:prstTxWarp prst="textNoShape">
              <a:avLst/>
            </a:prstTxWarp>
          </a:bodyPr>
          <a:lstStyle/>
          <a:p>
            <a:pPr defTabSz="1371781">
              <a:defRPr/>
            </a:pPr>
            <a:endParaRPr lang="en-US" sz="750" kern="0">
              <a:solidFill>
                <a:srgbClr val="91969B"/>
              </a:solidFill>
              <a:latin typeface="Lato Light"/>
              <a:cs typeface="Lato Light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73543EC3-4502-4137-A4BE-6FB5F3BAC30C}"/>
              </a:ext>
            </a:extLst>
          </p:cNvPr>
          <p:cNvGrpSpPr/>
          <p:nvPr/>
        </p:nvGrpSpPr>
        <p:grpSpPr>
          <a:xfrm>
            <a:off x="3727848" y="2142693"/>
            <a:ext cx="405234" cy="407606"/>
            <a:chOff x="3449916" y="2572185"/>
            <a:chExt cx="540125" cy="543285"/>
          </a:xfrm>
        </p:grpSpPr>
        <p:sp>
          <p:nvSpPr>
            <p:cNvPr id="133" name="Freeform 31">
              <a:extLst>
                <a:ext uri="{FF2B5EF4-FFF2-40B4-BE49-F238E27FC236}">
                  <a16:creationId xmlns:a16="http://schemas.microsoft.com/office/drawing/2014/main" xmlns="" id="{670875D0-BEB6-4D84-9288-82CD70733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916" y="2572185"/>
              <a:ext cx="540125" cy="543285"/>
            </a:xfrm>
            <a:custGeom>
              <a:avLst/>
              <a:gdLst>
                <a:gd name="T0" fmla="*/ 231 w 462"/>
                <a:gd name="T1" fmla="*/ 0 h 453"/>
                <a:gd name="T2" fmla="*/ 231 w 462"/>
                <a:gd name="T3" fmla="*/ 0 h 453"/>
                <a:gd name="T4" fmla="*/ 0 w 462"/>
                <a:gd name="T5" fmla="*/ 222 h 453"/>
                <a:gd name="T6" fmla="*/ 231 w 462"/>
                <a:gd name="T7" fmla="*/ 452 h 453"/>
                <a:gd name="T8" fmla="*/ 461 w 462"/>
                <a:gd name="T9" fmla="*/ 222 h 453"/>
                <a:gd name="T10" fmla="*/ 231 w 462"/>
                <a:gd name="T11" fmla="*/ 0 h 453"/>
                <a:gd name="T12" fmla="*/ 231 w 462"/>
                <a:gd name="T13" fmla="*/ 399 h 453"/>
                <a:gd name="T14" fmla="*/ 231 w 462"/>
                <a:gd name="T15" fmla="*/ 399 h 453"/>
                <a:gd name="T16" fmla="*/ 53 w 462"/>
                <a:gd name="T17" fmla="*/ 222 h 453"/>
                <a:gd name="T18" fmla="*/ 231 w 462"/>
                <a:gd name="T19" fmla="*/ 45 h 453"/>
                <a:gd name="T20" fmla="*/ 408 w 462"/>
                <a:gd name="T21" fmla="*/ 222 h 453"/>
                <a:gd name="T22" fmla="*/ 231 w 462"/>
                <a:gd name="T23" fmla="*/ 39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2" h="453">
                  <a:moveTo>
                    <a:pt x="231" y="0"/>
                  </a:moveTo>
                  <a:lnTo>
                    <a:pt x="231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1" y="452"/>
                  </a:cubicBezTo>
                  <a:cubicBezTo>
                    <a:pt x="355" y="452"/>
                    <a:pt x="461" y="346"/>
                    <a:pt x="461" y="222"/>
                  </a:cubicBezTo>
                  <a:cubicBezTo>
                    <a:pt x="461" y="98"/>
                    <a:pt x="355" y="0"/>
                    <a:pt x="231" y="0"/>
                  </a:cubicBezTo>
                  <a:close/>
                  <a:moveTo>
                    <a:pt x="231" y="399"/>
                  </a:moveTo>
                  <a:lnTo>
                    <a:pt x="231" y="399"/>
                  </a:lnTo>
                  <a:cubicBezTo>
                    <a:pt x="133" y="399"/>
                    <a:pt x="53" y="319"/>
                    <a:pt x="53" y="222"/>
                  </a:cubicBezTo>
                  <a:cubicBezTo>
                    <a:pt x="53" y="124"/>
                    <a:pt x="133" y="45"/>
                    <a:pt x="231" y="45"/>
                  </a:cubicBezTo>
                  <a:cubicBezTo>
                    <a:pt x="328" y="45"/>
                    <a:pt x="408" y="124"/>
                    <a:pt x="408" y="222"/>
                  </a:cubicBezTo>
                  <a:cubicBezTo>
                    <a:pt x="408" y="319"/>
                    <a:pt x="328" y="399"/>
                    <a:pt x="231" y="3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781"/>
              <a:endParaRPr lang="en-US" sz="2701" dirty="0">
                <a:solidFill>
                  <a:srgbClr val="7E7E7E"/>
                </a:solidFill>
                <a:latin typeface="Calibri"/>
              </a:endParaRPr>
            </a:p>
          </p:txBody>
        </p:sp>
        <p:sp>
          <p:nvSpPr>
            <p:cNvPr id="134" name="Freeform 32">
              <a:extLst>
                <a:ext uri="{FF2B5EF4-FFF2-40B4-BE49-F238E27FC236}">
                  <a16:creationId xmlns:a16="http://schemas.microsoft.com/office/drawing/2014/main" xmlns="" id="{35387DEE-E3AB-4C91-842F-18196263C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830" y="2702293"/>
              <a:ext cx="123458" cy="263729"/>
            </a:xfrm>
            <a:custGeom>
              <a:avLst/>
              <a:gdLst>
                <a:gd name="T0" fmla="*/ 36 w 107"/>
                <a:gd name="T1" fmla="*/ 0 h 222"/>
                <a:gd name="T2" fmla="*/ 0 w 107"/>
                <a:gd name="T3" fmla="*/ 0 h 222"/>
                <a:gd name="T4" fmla="*/ 0 w 107"/>
                <a:gd name="T5" fmla="*/ 133 h 222"/>
                <a:gd name="T6" fmla="*/ 89 w 107"/>
                <a:gd name="T7" fmla="*/ 221 h 222"/>
                <a:gd name="T8" fmla="*/ 106 w 107"/>
                <a:gd name="T9" fmla="*/ 195 h 222"/>
                <a:gd name="T10" fmla="*/ 36 w 107"/>
                <a:gd name="T11" fmla="*/ 114 h 222"/>
                <a:gd name="T12" fmla="*/ 36 w 107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222">
                  <a:moveTo>
                    <a:pt x="36" y="0"/>
                  </a:moveTo>
                  <a:lnTo>
                    <a:pt x="0" y="0"/>
                  </a:lnTo>
                  <a:lnTo>
                    <a:pt x="0" y="133"/>
                  </a:lnTo>
                  <a:lnTo>
                    <a:pt x="89" y="221"/>
                  </a:lnTo>
                  <a:lnTo>
                    <a:pt x="106" y="195"/>
                  </a:lnTo>
                  <a:lnTo>
                    <a:pt x="36" y="114"/>
                  </a:lnTo>
                  <a:lnTo>
                    <a:pt x="3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781"/>
              <a:endParaRPr lang="en-US" sz="2701">
                <a:solidFill>
                  <a:srgbClr val="7E7E7E"/>
                </a:solidFill>
                <a:latin typeface="Calibri"/>
              </a:endParaRPr>
            </a:p>
          </p:txBody>
        </p:sp>
      </p:grpSp>
      <p:sp>
        <p:nvSpPr>
          <p:cNvPr id="135" name="Freeform 47">
            <a:extLst>
              <a:ext uri="{FF2B5EF4-FFF2-40B4-BE49-F238E27FC236}">
                <a16:creationId xmlns:a16="http://schemas.microsoft.com/office/drawing/2014/main" xmlns="" id="{65DAD44A-3E42-4E7A-A18E-ED9BADED9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764" y="1463932"/>
            <a:ext cx="411623" cy="370461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781"/>
            <a:endParaRPr lang="en-US" sz="2701">
              <a:solidFill>
                <a:srgbClr val="7E7E7E"/>
              </a:solidFill>
              <a:latin typeface="Calibri"/>
            </a:endParaRP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xmlns="" id="{8AF86908-E1D4-4E20-ABE8-DD9E891D9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9487"/>
              </p:ext>
            </p:extLst>
          </p:nvPr>
        </p:nvGraphicFramePr>
        <p:xfrm>
          <a:off x="179512" y="836712"/>
          <a:ext cx="9055206" cy="499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67166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Page </a:t>
            </a:r>
            <a:fld id="{8CAB733D-9E84-9F44-9136-8F006C5FEB75}" type="slidenum">
              <a:rPr lang="de-DE"/>
              <a:pPr/>
              <a:t>8</a:t>
            </a:fld>
            <a:endParaRPr lang="de-DE" dirty="0"/>
          </a:p>
        </p:txBody>
      </p:sp>
      <p:sp>
        <p:nvSpPr>
          <p:cNvPr id="104" name="Titel 2">
            <a:extLst>
              <a:ext uri="{FF2B5EF4-FFF2-40B4-BE49-F238E27FC236}">
                <a16:creationId xmlns:a16="http://schemas.microsoft.com/office/drawing/2014/main" xmlns="" id="{A1FE35AE-BCEE-4F14-B204-361385EA6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72" y="331307"/>
            <a:ext cx="8676456" cy="576064"/>
          </a:xfrm>
        </p:spPr>
        <p:txBody>
          <a:bodyPr/>
          <a:lstStyle/>
          <a:p>
            <a:r>
              <a:rPr lang="de-DE" sz="2400" b="1" dirty="0">
                <a:latin typeface="Cambria" panose="02040503050406030204" pitchFamily="18" charset="0"/>
              </a:rPr>
              <a:t>Support </a:t>
            </a:r>
            <a:r>
              <a:rPr lang="de-DE" sz="2400" b="1" dirty="0" err="1">
                <a:latin typeface="Cambria" panose="02040503050406030204" pitchFamily="18" charset="0"/>
              </a:rPr>
              <a:t>to</a:t>
            </a:r>
            <a:r>
              <a:rPr lang="de-DE" sz="2400" b="1" dirty="0">
                <a:latin typeface="Cambria" panose="02040503050406030204" pitchFamily="18" charset="0"/>
              </a:rPr>
              <a:t> </a:t>
            </a:r>
            <a:r>
              <a:rPr lang="de-DE" sz="2400" b="1" dirty="0" err="1">
                <a:latin typeface="Cambria" panose="02040503050406030204" pitchFamily="18" charset="0"/>
              </a:rPr>
              <a:t>the</a:t>
            </a:r>
            <a:r>
              <a:rPr lang="de-DE" sz="2400" b="1" dirty="0">
                <a:latin typeface="Cambria" panose="02040503050406030204" pitchFamily="18" charset="0"/>
              </a:rPr>
              <a:t> </a:t>
            </a:r>
            <a:r>
              <a:rPr lang="de-DE" sz="2400" b="1" dirty="0" err="1">
                <a:latin typeface="Cambria" panose="02040503050406030204" pitchFamily="18" charset="0"/>
              </a:rPr>
              <a:t>Up-scaling</a:t>
            </a:r>
            <a:r>
              <a:rPr lang="de-DE" sz="2400" b="1" dirty="0">
                <a:latin typeface="Cambria" panose="02040503050406030204" pitchFamily="18" charset="0"/>
              </a:rPr>
              <a:t> </a:t>
            </a:r>
            <a:r>
              <a:rPr lang="de-DE" sz="2400" b="1" dirty="0" err="1">
                <a:latin typeface="Cambria" panose="02040503050406030204" pitchFamily="18" charset="0"/>
              </a:rPr>
              <a:t>of</a:t>
            </a:r>
            <a:r>
              <a:rPr lang="de-DE" sz="2400" b="1" dirty="0">
                <a:latin typeface="Cambria" panose="02040503050406030204" pitchFamily="18" charset="0"/>
              </a:rPr>
              <a:t> Wind Power (Wind DKTI)</a:t>
            </a:r>
          </a:p>
        </p:txBody>
      </p:sp>
      <p:sp>
        <p:nvSpPr>
          <p:cNvPr id="105" name="Freeform 222">
            <a:extLst>
              <a:ext uri="{FF2B5EF4-FFF2-40B4-BE49-F238E27FC236}">
                <a16:creationId xmlns:a16="http://schemas.microsoft.com/office/drawing/2014/main" xmlns="" id="{5F215E41-F8BA-4EBC-BEBE-237D82F79446}"/>
              </a:ext>
            </a:extLst>
          </p:cNvPr>
          <p:cNvSpPr>
            <a:spLocks noEditPoints="1"/>
          </p:cNvSpPr>
          <p:nvPr/>
        </p:nvSpPr>
        <p:spPr bwMode="auto">
          <a:xfrm>
            <a:off x="2231967" y="2887585"/>
            <a:ext cx="322438" cy="275654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604" tIns="34302" rIns="68604" bIns="34302" numCol="1" anchor="t" anchorCtr="0" compatLnSpc="1">
            <a:prstTxWarp prst="textNoShape">
              <a:avLst/>
            </a:prstTxWarp>
          </a:bodyPr>
          <a:lstStyle/>
          <a:p>
            <a:pPr defTabSz="1371781">
              <a:defRPr/>
            </a:pPr>
            <a:endParaRPr lang="en-US" sz="750" kern="0">
              <a:solidFill>
                <a:srgbClr val="91969B"/>
              </a:solidFill>
              <a:latin typeface="Lato Light"/>
              <a:cs typeface="Lato Light"/>
            </a:endParaRPr>
          </a:p>
        </p:txBody>
      </p:sp>
      <p:sp>
        <p:nvSpPr>
          <p:cNvPr id="107" name="Freeform 31">
            <a:extLst>
              <a:ext uri="{FF2B5EF4-FFF2-40B4-BE49-F238E27FC236}">
                <a16:creationId xmlns:a16="http://schemas.microsoft.com/office/drawing/2014/main" xmlns="" id="{12F98BAE-DFA7-4652-B907-AE043BF8F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848" y="2368938"/>
            <a:ext cx="405234" cy="407606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781"/>
            <a:endParaRPr lang="en-US" sz="2701" dirty="0">
              <a:solidFill>
                <a:srgbClr val="7E7E7E"/>
              </a:solidFill>
              <a:latin typeface="Calibri"/>
            </a:endParaRPr>
          </a:p>
        </p:txBody>
      </p:sp>
      <p:sp>
        <p:nvSpPr>
          <p:cNvPr id="131" name="Freeform 222">
            <a:extLst>
              <a:ext uri="{FF2B5EF4-FFF2-40B4-BE49-F238E27FC236}">
                <a16:creationId xmlns:a16="http://schemas.microsoft.com/office/drawing/2014/main" xmlns="" id="{29567095-38C4-4021-910D-8F2628F63217}"/>
              </a:ext>
            </a:extLst>
          </p:cNvPr>
          <p:cNvSpPr>
            <a:spLocks noEditPoints="1"/>
          </p:cNvSpPr>
          <p:nvPr/>
        </p:nvSpPr>
        <p:spPr bwMode="auto">
          <a:xfrm>
            <a:off x="2225157" y="2609696"/>
            <a:ext cx="322438" cy="321065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604" tIns="34302" rIns="68604" bIns="34302" numCol="1" anchor="t" anchorCtr="0" compatLnSpc="1">
            <a:prstTxWarp prst="textNoShape">
              <a:avLst/>
            </a:prstTxWarp>
          </a:bodyPr>
          <a:lstStyle/>
          <a:p>
            <a:pPr defTabSz="1371781">
              <a:defRPr/>
            </a:pPr>
            <a:endParaRPr lang="en-US" sz="750" kern="0">
              <a:solidFill>
                <a:srgbClr val="91969B"/>
              </a:solidFill>
              <a:latin typeface="Lato Light"/>
              <a:cs typeface="Lato Light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73543EC3-4502-4137-A4BE-6FB5F3BAC30C}"/>
              </a:ext>
            </a:extLst>
          </p:cNvPr>
          <p:cNvGrpSpPr/>
          <p:nvPr/>
        </p:nvGrpSpPr>
        <p:grpSpPr>
          <a:xfrm>
            <a:off x="3727848" y="2142693"/>
            <a:ext cx="405234" cy="407606"/>
            <a:chOff x="3449916" y="2572185"/>
            <a:chExt cx="540125" cy="543285"/>
          </a:xfrm>
        </p:grpSpPr>
        <p:sp>
          <p:nvSpPr>
            <p:cNvPr id="133" name="Freeform 31">
              <a:extLst>
                <a:ext uri="{FF2B5EF4-FFF2-40B4-BE49-F238E27FC236}">
                  <a16:creationId xmlns:a16="http://schemas.microsoft.com/office/drawing/2014/main" xmlns="" id="{670875D0-BEB6-4D84-9288-82CD70733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916" y="2572185"/>
              <a:ext cx="540125" cy="543285"/>
            </a:xfrm>
            <a:custGeom>
              <a:avLst/>
              <a:gdLst>
                <a:gd name="T0" fmla="*/ 231 w 462"/>
                <a:gd name="T1" fmla="*/ 0 h 453"/>
                <a:gd name="T2" fmla="*/ 231 w 462"/>
                <a:gd name="T3" fmla="*/ 0 h 453"/>
                <a:gd name="T4" fmla="*/ 0 w 462"/>
                <a:gd name="T5" fmla="*/ 222 h 453"/>
                <a:gd name="T6" fmla="*/ 231 w 462"/>
                <a:gd name="T7" fmla="*/ 452 h 453"/>
                <a:gd name="T8" fmla="*/ 461 w 462"/>
                <a:gd name="T9" fmla="*/ 222 h 453"/>
                <a:gd name="T10" fmla="*/ 231 w 462"/>
                <a:gd name="T11" fmla="*/ 0 h 453"/>
                <a:gd name="T12" fmla="*/ 231 w 462"/>
                <a:gd name="T13" fmla="*/ 399 h 453"/>
                <a:gd name="T14" fmla="*/ 231 w 462"/>
                <a:gd name="T15" fmla="*/ 399 h 453"/>
                <a:gd name="T16" fmla="*/ 53 w 462"/>
                <a:gd name="T17" fmla="*/ 222 h 453"/>
                <a:gd name="T18" fmla="*/ 231 w 462"/>
                <a:gd name="T19" fmla="*/ 45 h 453"/>
                <a:gd name="T20" fmla="*/ 408 w 462"/>
                <a:gd name="T21" fmla="*/ 222 h 453"/>
                <a:gd name="T22" fmla="*/ 231 w 462"/>
                <a:gd name="T23" fmla="*/ 39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2" h="453">
                  <a:moveTo>
                    <a:pt x="231" y="0"/>
                  </a:moveTo>
                  <a:lnTo>
                    <a:pt x="231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1" y="452"/>
                  </a:cubicBezTo>
                  <a:cubicBezTo>
                    <a:pt x="355" y="452"/>
                    <a:pt x="461" y="346"/>
                    <a:pt x="461" y="222"/>
                  </a:cubicBezTo>
                  <a:cubicBezTo>
                    <a:pt x="461" y="98"/>
                    <a:pt x="355" y="0"/>
                    <a:pt x="231" y="0"/>
                  </a:cubicBezTo>
                  <a:close/>
                  <a:moveTo>
                    <a:pt x="231" y="399"/>
                  </a:moveTo>
                  <a:lnTo>
                    <a:pt x="231" y="399"/>
                  </a:lnTo>
                  <a:cubicBezTo>
                    <a:pt x="133" y="399"/>
                    <a:pt x="53" y="319"/>
                    <a:pt x="53" y="222"/>
                  </a:cubicBezTo>
                  <a:cubicBezTo>
                    <a:pt x="53" y="124"/>
                    <a:pt x="133" y="45"/>
                    <a:pt x="231" y="45"/>
                  </a:cubicBezTo>
                  <a:cubicBezTo>
                    <a:pt x="328" y="45"/>
                    <a:pt x="408" y="124"/>
                    <a:pt x="408" y="222"/>
                  </a:cubicBezTo>
                  <a:cubicBezTo>
                    <a:pt x="408" y="319"/>
                    <a:pt x="328" y="399"/>
                    <a:pt x="231" y="3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781"/>
              <a:endParaRPr lang="en-US" sz="2701" dirty="0">
                <a:solidFill>
                  <a:srgbClr val="7E7E7E"/>
                </a:solidFill>
                <a:latin typeface="Calibri"/>
              </a:endParaRPr>
            </a:p>
          </p:txBody>
        </p:sp>
        <p:sp>
          <p:nvSpPr>
            <p:cNvPr id="134" name="Freeform 32">
              <a:extLst>
                <a:ext uri="{FF2B5EF4-FFF2-40B4-BE49-F238E27FC236}">
                  <a16:creationId xmlns:a16="http://schemas.microsoft.com/office/drawing/2014/main" xmlns="" id="{35387DEE-E3AB-4C91-842F-18196263C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830" y="2702293"/>
              <a:ext cx="123458" cy="263729"/>
            </a:xfrm>
            <a:custGeom>
              <a:avLst/>
              <a:gdLst>
                <a:gd name="T0" fmla="*/ 36 w 107"/>
                <a:gd name="T1" fmla="*/ 0 h 222"/>
                <a:gd name="T2" fmla="*/ 0 w 107"/>
                <a:gd name="T3" fmla="*/ 0 h 222"/>
                <a:gd name="T4" fmla="*/ 0 w 107"/>
                <a:gd name="T5" fmla="*/ 133 h 222"/>
                <a:gd name="T6" fmla="*/ 89 w 107"/>
                <a:gd name="T7" fmla="*/ 221 h 222"/>
                <a:gd name="T8" fmla="*/ 106 w 107"/>
                <a:gd name="T9" fmla="*/ 195 h 222"/>
                <a:gd name="T10" fmla="*/ 36 w 107"/>
                <a:gd name="T11" fmla="*/ 114 h 222"/>
                <a:gd name="T12" fmla="*/ 36 w 107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222">
                  <a:moveTo>
                    <a:pt x="36" y="0"/>
                  </a:moveTo>
                  <a:lnTo>
                    <a:pt x="0" y="0"/>
                  </a:lnTo>
                  <a:lnTo>
                    <a:pt x="0" y="133"/>
                  </a:lnTo>
                  <a:lnTo>
                    <a:pt x="89" y="221"/>
                  </a:lnTo>
                  <a:lnTo>
                    <a:pt x="106" y="195"/>
                  </a:lnTo>
                  <a:lnTo>
                    <a:pt x="36" y="114"/>
                  </a:lnTo>
                  <a:lnTo>
                    <a:pt x="3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781"/>
              <a:endParaRPr lang="en-US" sz="2701">
                <a:solidFill>
                  <a:srgbClr val="7E7E7E"/>
                </a:solidFill>
                <a:latin typeface="Calibri"/>
              </a:endParaRPr>
            </a:p>
          </p:txBody>
        </p:sp>
      </p:grpSp>
      <p:sp>
        <p:nvSpPr>
          <p:cNvPr id="135" name="Freeform 47">
            <a:extLst>
              <a:ext uri="{FF2B5EF4-FFF2-40B4-BE49-F238E27FC236}">
                <a16:creationId xmlns:a16="http://schemas.microsoft.com/office/drawing/2014/main" xmlns="" id="{65DAD44A-3E42-4E7A-A18E-ED9BADED9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764" y="1463932"/>
            <a:ext cx="411623" cy="370461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781"/>
            <a:endParaRPr lang="en-US" sz="2701">
              <a:solidFill>
                <a:srgbClr val="7E7E7E"/>
              </a:solidFill>
              <a:latin typeface="Calibri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1B2CAA0-DDA2-4984-B75A-EECD0C55B01C}"/>
              </a:ext>
            </a:extLst>
          </p:cNvPr>
          <p:cNvGrpSpPr/>
          <p:nvPr/>
        </p:nvGrpSpPr>
        <p:grpSpPr>
          <a:xfrm>
            <a:off x="1331640" y="1690317"/>
            <a:ext cx="1387489" cy="904752"/>
            <a:chOff x="133655" y="2019299"/>
            <a:chExt cx="1849342" cy="120591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5CF7B76-C988-4A75-9A45-7B39641C9B49}"/>
                </a:ext>
              </a:extLst>
            </p:cNvPr>
            <p:cNvSpPr/>
            <p:nvPr/>
          </p:nvSpPr>
          <p:spPr>
            <a:xfrm>
              <a:off x="454518" y="2019299"/>
              <a:ext cx="1207008" cy="1205917"/>
            </a:xfrm>
            <a:prstGeom prst="ellipse">
              <a:avLst/>
            </a:prstGeom>
            <a:noFill/>
            <a:ln w="28575" cap="flat" cmpd="sng" algn="ctr">
              <a:solidFill>
                <a:srgbClr val="B2B2B2"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37180" tIns="68590" rIns="137180" bIns="68590" rtlCol="0" anchor="ctr"/>
            <a:lstStyle/>
            <a:p>
              <a:pPr algn="ctr" defTabSz="1371781">
                <a:defRPr/>
              </a:pPr>
              <a:endParaRPr lang="en-US" sz="2701" ker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xmlns="" id="{65B1C4E5-65C5-4F41-9D06-969C70F87C18}"/>
                </a:ext>
              </a:extLst>
            </p:cNvPr>
            <p:cNvSpPr/>
            <p:nvPr/>
          </p:nvSpPr>
          <p:spPr>
            <a:xfrm rot="16200000">
              <a:off x="455998" y="2019590"/>
              <a:ext cx="1192057" cy="1204657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28575" cap="rnd" cmpd="sng" algn="ctr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lIns="137180" tIns="68590" rIns="137180" bIns="68590" rtlCol="0" anchor="ctr"/>
            <a:lstStyle/>
            <a:p>
              <a:pPr algn="ctr" defTabSz="1371781">
                <a:defRPr/>
              </a:pPr>
              <a:endParaRPr lang="en-US" sz="270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DBDE1F9-0BD5-4165-8543-46D2B94BB293}"/>
                </a:ext>
              </a:extLst>
            </p:cNvPr>
            <p:cNvSpPr/>
            <p:nvPr/>
          </p:nvSpPr>
          <p:spPr>
            <a:xfrm>
              <a:off x="133655" y="2160271"/>
              <a:ext cx="1849342" cy="923035"/>
            </a:xfrm>
            <a:prstGeom prst="rect">
              <a:avLst/>
            </a:prstGeom>
          </p:spPr>
          <p:txBody>
            <a:bodyPr wrap="square" lIns="137180" tIns="68590" rIns="137180" bIns="68590">
              <a:spAutoFit/>
            </a:bodyPr>
            <a:lstStyle/>
            <a:p>
              <a:pPr algn="ctr" defTabSz="1371781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  <a:cs typeface="Lato Light" charset="0"/>
                </a:rPr>
                <a:t>Legal and regulatory framework</a:t>
              </a:r>
              <a:endParaRPr lang="en-US" sz="135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Lato Ligh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04B7D31-17CF-4448-97A1-AD0373EFF1AB}"/>
              </a:ext>
            </a:extLst>
          </p:cNvPr>
          <p:cNvGrpSpPr/>
          <p:nvPr/>
        </p:nvGrpSpPr>
        <p:grpSpPr>
          <a:xfrm>
            <a:off x="1442620" y="3110847"/>
            <a:ext cx="1165987" cy="904752"/>
            <a:chOff x="281271" y="3241474"/>
            <a:chExt cx="1554110" cy="120591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C2A0BF8A-83C8-4105-AA97-E1D0CEF85108}"/>
                </a:ext>
              </a:extLst>
            </p:cNvPr>
            <p:cNvSpPr/>
            <p:nvPr/>
          </p:nvSpPr>
          <p:spPr>
            <a:xfrm>
              <a:off x="454517" y="3241474"/>
              <a:ext cx="1207008" cy="1205917"/>
            </a:xfrm>
            <a:prstGeom prst="ellipse">
              <a:avLst/>
            </a:prstGeom>
            <a:noFill/>
            <a:ln w="28575" cap="flat" cmpd="sng" algn="ctr">
              <a:solidFill>
                <a:srgbClr val="B2B2B2"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37180" tIns="68590" rIns="137180" bIns="68590" rtlCol="0" anchor="ctr"/>
            <a:lstStyle/>
            <a:p>
              <a:pPr algn="ctr" defTabSz="1371781">
                <a:defRPr/>
              </a:pPr>
              <a:endParaRPr lang="en-US" sz="2701" ker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xmlns="" id="{BEFE23D6-FAFC-4117-9F94-59F5AC174EE9}"/>
                </a:ext>
              </a:extLst>
            </p:cNvPr>
            <p:cNvSpPr/>
            <p:nvPr/>
          </p:nvSpPr>
          <p:spPr>
            <a:xfrm rot="5400000">
              <a:off x="462298" y="3242734"/>
              <a:ext cx="1192057" cy="1204657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28575" cap="rnd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lIns="137180" tIns="68590" rIns="137180" bIns="68590" rtlCol="0" anchor="ctr"/>
            <a:lstStyle/>
            <a:p>
              <a:pPr algn="ctr" defTabSz="1371781">
                <a:defRPr/>
              </a:pPr>
              <a:endParaRPr lang="en-US" sz="2701" ker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21C2612F-DAE5-4749-8467-D8916DEFA792}"/>
                </a:ext>
              </a:extLst>
            </p:cNvPr>
            <p:cNvSpPr/>
            <p:nvPr/>
          </p:nvSpPr>
          <p:spPr>
            <a:xfrm>
              <a:off x="281271" y="3506526"/>
              <a:ext cx="1554110" cy="676901"/>
            </a:xfrm>
            <a:prstGeom prst="rect">
              <a:avLst/>
            </a:prstGeom>
          </p:spPr>
          <p:txBody>
            <a:bodyPr wrap="square" lIns="137180" tIns="68590" rIns="137180" bIns="68590">
              <a:spAutoFit/>
            </a:bodyPr>
            <a:lstStyle/>
            <a:p>
              <a:pPr algn="ctr" defTabSz="1371781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  <a:cs typeface="Lato Light" charset="0"/>
                </a:rPr>
                <a:t>Capacity development</a:t>
              </a:r>
              <a:endParaRPr lang="en-US" sz="135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Lato Ligh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20F98A5-9B3F-4B96-932C-DC0B7338B58B}"/>
              </a:ext>
            </a:extLst>
          </p:cNvPr>
          <p:cNvGrpSpPr/>
          <p:nvPr/>
        </p:nvGrpSpPr>
        <p:grpSpPr>
          <a:xfrm>
            <a:off x="1432033" y="4443841"/>
            <a:ext cx="1176574" cy="905571"/>
            <a:chOff x="264433" y="4897977"/>
            <a:chExt cx="1568220" cy="120700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7C4039EA-9766-44D1-BE01-2A59CA40CD81}"/>
                </a:ext>
              </a:extLst>
            </p:cNvPr>
            <p:cNvSpPr/>
            <p:nvPr/>
          </p:nvSpPr>
          <p:spPr>
            <a:xfrm rot="16200000">
              <a:off x="442844" y="4898522"/>
              <a:ext cx="1207008" cy="1205917"/>
            </a:xfrm>
            <a:prstGeom prst="ellipse">
              <a:avLst/>
            </a:prstGeom>
            <a:noFill/>
            <a:ln w="28575" cap="flat" cmpd="sng" algn="ctr">
              <a:solidFill>
                <a:srgbClr val="B2B2B2"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37180" tIns="68590" rIns="137180" bIns="68590" rtlCol="0" anchor="ctr"/>
            <a:lstStyle/>
            <a:p>
              <a:pPr algn="ctr" defTabSz="1371781">
                <a:defRPr/>
              </a:pPr>
              <a:endParaRPr lang="en-US" sz="2701" ker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xmlns="" id="{F28A2A63-6EDD-4DC6-9125-BF135D1D69C1}"/>
                </a:ext>
              </a:extLst>
            </p:cNvPr>
            <p:cNvSpPr/>
            <p:nvPr/>
          </p:nvSpPr>
          <p:spPr>
            <a:xfrm rot="16200000">
              <a:off x="452515" y="4903790"/>
              <a:ext cx="1192057" cy="1204657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28575" cap="rnd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ffectLst/>
          </p:spPr>
          <p:txBody>
            <a:bodyPr lIns="137180" tIns="68590" rIns="137180" bIns="68590" rtlCol="0" anchor="ctr"/>
            <a:lstStyle/>
            <a:p>
              <a:pPr algn="ctr" defTabSz="1371781">
                <a:defRPr/>
              </a:pPr>
              <a:endParaRPr lang="en-US" sz="2701" ker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F46E925-46AA-4623-AC61-BDC81CC7991E}"/>
                </a:ext>
              </a:extLst>
            </p:cNvPr>
            <p:cNvSpPr/>
            <p:nvPr/>
          </p:nvSpPr>
          <p:spPr>
            <a:xfrm>
              <a:off x="264433" y="5169796"/>
              <a:ext cx="1568220" cy="676900"/>
            </a:xfrm>
            <a:prstGeom prst="rect">
              <a:avLst/>
            </a:prstGeom>
          </p:spPr>
          <p:txBody>
            <a:bodyPr wrap="square" lIns="137180" tIns="68590" rIns="137180" bIns="68590">
              <a:spAutoFit/>
            </a:bodyPr>
            <a:lstStyle/>
            <a:p>
              <a:pPr algn="ctr" defTabSz="1371781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  <a:cs typeface="Lato Light" charset="0"/>
                </a:rPr>
                <a:t>Technology cooperation</a:t>
              </a:r>
              <a:endParaRPr lang="en-US" sz="135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Lato Light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BE49377-9B36-43E9-B17F-E4F8486F2E5E}"/>
              </a:ext>
            </a:extLst>
          </p:cNvPr>
          <p:cNvSpPr txBox="1"/>
          <p:nvPr/>
        </p:nvSpPr>
        <p:spPr>
          <a:xfrm>
            <a:off x="2742873" y="1306588"/>
            <a:ext cx="5118122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62" indent="-214362" defTabSz="342602">
              <a:buSzPct val="100000"/>
              <a:buBlip>
                <a:blip r:embed="rId3">
                  <a:extLst/>
                </a:blip>
              </a:buBlip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FIT revision</a:t>
            </a:r>
          </a:p>
          <a:p>
            <a:pPr marL="214362" indent="-214362" defTabSz="342602">
              <a:buSzPct val="100000"/>
              <a:buBlip>
                <a:blip r:embed="rId3">
                  <a:extLst/>
                </a:blip>
              </a:buBlip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Investment guidelines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CBA</a:t>
            </a: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NWP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Planning</a:t>
            </a: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Forecasting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Guidelines on ESIA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47CA68E-1BDF-4760-921A-E194B7E6CB19}"/>
              </a:ext>
            </a:extLst>
          </p:cNvPr>
          <p:cNvSpPr txBox="1"/>
          <p:nvPr/>
        </p:nvSpPr>
        <p:spPr>
          <a:xfrm>
            <a:off x="2741299" y="2956054"/>
            <a:ext cx="5118122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62" indent="-214362" defTabSz="342602">
              <a:buSzPct val="100000"/>
              <a:buBlip>
                <a:blip r:embed="rId3"/>
              </a:buBlip>
            </a:pP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Wind measurement campaign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Trainings on 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cash flow modelling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for wind projects have been organized </a:t>
            </a: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Regular 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technical and economical trainings </a:t>
            </a:r>
            <a:endParaRPr lang="en-US" sz="1200" b="1" dirty="0" smtClean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Project clinic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41F983-519E-4D82-9D67-CBBC0076B6E2}"/>
              </a:ext>
            </a:extLst>
          </p:cNvPr>
          <p:cNvSpPr txBox="1"/>
          <p:nvPr/>
        </p:nvSpPr>
        <p:spPr>
          <a:xfrm>
            <a:off x="2742871" y="4541400"/>
            <a:ext cx="5118124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62" indent="-214362" defTabSz="342602">
              <a:buSzPct val="100000"/>
              <a:buBlip>
                <a:blip r:embed="rId3"/>
              </a:buBlip>
            </a:pP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Two-week </a:t>
            </a:r>
            <a:r>
              <a:rPr lang="en-GB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Wind Power Summer School </a:t>
            </a: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 summer 2016</a:t>
            </a:r>
          </a:p>
          <a:p>
            <a:pPr marL="214362" indent="-214362" defTabSz="342602">
              <a:spcBef>
                <a:spcPts val="450"/>
              </a:spcBef>
              <a:buSzPct val="100000"/>
              <a:buBlip>
                <a:blip r:embed="rId3"/>
              </a:buBlip>
            </a:pP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Co-Funding of Vietnam-Germany Research Cooperation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 increase the deployment of wind power technologies</a:t>
            </a:r>
          </a:p>
        </p:txBody>
      </p:sp>
    </p:spTree>
    <p:extLst>
      <p:ext uri="{BB962C8B-B14F-4D97-AF65-F5344CB8AC3E}">
        <p14:creationId xmlns:p14="http://schemas.microsoft.com/office/powerpoint/2010/main" val="33436523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568952" cy="720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400" b="1" dirty="0">
                <a:latin typeface="Cambria" panose="02040503050406030204" pitchFamily="18" charset="0"/>
              </a:rPr>
              <a:t>Vietnam‘s wind targets and regulatory framework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968475" cy="40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51520" y="5301208"/>
            <a:ext cx="1008112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74663" indent="-474663">
              <a:spcBef>
                <a:spcPct val="20000"/>
              </a:spcBef>
              <a:buClr>
                <a:srgbClr val="004F80"/>
              </a:buClr>
              <a:buSzPct val="80000"/>
            </a:pPr>
            <a:r>
              <a:rPr kumimoji="0" lang="en-US" sz="8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</a:t>
            </a:r>
            <a:r>
              <a:rPr lang="en-US" sz="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GIZ</a:t>
            </a:r>
            <a:endParaRPr kumimoji="0" lang="en-US" sz="80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143523846"/>
              </p:ext>
            </p:extLst>
          </p:nvPr>
        </p:nvGraphicFramePr>
        <p:xfrm>
          <a:off x="3563888" y="1196752"/>
          <a:ext cx="5400600" cy="3065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95936" y="4437112"/>
            <a:ext cx="4752528" cy="1077218"/>
          </a:xfrm>
          <a:prstGeom prst="rect">
            <a:avLst/>
          </a:prstGeom>
          <a:ln>
            <a:solidFill>
              <a:srgbClr val="FF9933"/>
            </a:solidFill>
          </a:ln>
        </p:spPr>
        <p:txBody>
          <a:bodyPr wrap="square" rtlCol="0">
            <a:spAutoFit/>
          </a:bodyPr>
          <a:lstStyle/>
          <a:p>
            <a:pPr marL="474663" marR="0" indent="-4746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4F80"/>
              </a:buClr>
              <a:buSzPct val="80000"/>
              <a:buFont typeface="Wingdings" pitchFamily="2" charset="2"/>
              <a:buNone/>
              <a:tabLst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Other incentives for wind power projects: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Import tax exemption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imes"/>
                <a:cs typeface="Arial"/>
              </a:rPr>
              <a:t>CIT: exempted the first 4 years, 50% reduction the next 9 years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148064" y="6309320"/>
            <a:ext cx="3507536" cy="365125"/>
          </a:xfrm>
        </p:spPr>
        <p:txBody>
          <a:bodyPr/>
          <a:lstStyle/>
          <a:p>
            <a:r>
              <a:rPr lang="de-DE" dirty="0"/>
              <a:t> Page </a:t>
            </a:r>
            <a:fld id="{8CAB733D-9E84-9F44-9136-8F006C5FEB75}" type="slidenum">
              <a:rPr lang="de-DE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167012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el Standard blau">
  <a:themeElements>
    <a:clrScheme name="2 Energie 1">
      <a:dk1>
        <a:srgbClr val="000000"/>
      </a:dk1>
      <a:lt1>
        <a:srgbClr val="FFFFFF"/>
      </a:lt1>
      <a:dk2>
        <a:srgbClr val="FFFFFF"/>
      </a:dk2>
      <a:lt2>
        <a:srgbClr val="668CB3"/>
      </a:lt2>
      <a:accent1>
        <a:srgbClr val="194C80"/>
      </a:accent1>
      <a:accent2>
        <a:srgbClr val="386691"/>
      </a:accent2>
      <a:accent3>
        <a:srgbClr val="FFFFFF"/>
      </a:accent3>
      <a:accent4>
        <a:srgbClr val="000000"/>
      </a:accent4>
      <a:accent5>
        <a:srgbClr val="ABB2C0"/>
      </a:accent5>
      <a:accent6>
        <a:srgbClr val="325C83"/>
      </a:accent6>
      <a:hlink>
        <a:srgbClr val="5780A3"/>
      </a:hlink>
      <a:folHlink>
        <a:srgbClr val="7599B8"/>
      </a:folHlink>
    </a:clrScheme>
    <a:fontScheme name="Benutzerdefiniert 1">
      <a:majorFont>
        <a:latin typeface="BundesSerfi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2" charset="-128"/>
            <a:cs typeface="ＭＳ Ｐゴシック" pitchFamily="5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2" charset="-128"/>
            <a:cs typeface="ＭＳ Ｐゴシック" pitchFamily="52" charset="-128"/>
          </a:defRPr>
        </a:defPPr>
      </a:lstStyle>
    </a:lnDef>
    <a:txDef>
      <a:spPr/>
      <a:bodyPr/>
      <a:lstStyle>
        <a:defPPr marL="474663" marR="0" indent="-4746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4F80"/>
          </a:buClr>
          <a:buSzPct val="80000"/>
          <a:buFont typeface="Wingdings" pitchFamily="2" charset="2"/>
          <a:buNone/>
          <a:tabLst/>
          <a:defRPr kumimoji="0" sz="11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BundesSans Office"/>
            <a:ea typeface="+mn-ea"/>
            <a:cs typeface="+mn-cs"/>
          </a:defRPr>
        </a:defPPr>
      </a:lstStyle>
    </a:txDef>
  </a:objectDefaults>
  <a:extraClrSchemeLst>
    <a:extraClrScheme>
      <a:clrScheme name="2 Energie 1">
        <a:dk1>
          <a:srgbClr val="000000"/>
        </a:dk1>
        <a:lt1>
          <a:srgbClr val="FFFFFF"/>
        </a:lt1>
        <a:dk2>
          <a:srgbClr val="FFFFFF"/>
        </a:dk2>
        <a:lt2>
          <a:srgbClr val="668CB3"/>
        </a:lt2>
        <a:accent1>
          <a:srgbClr val="194C80"/>
        </a:accent1>
        <a:accent2>
          <a:srgbClr val="386691"/>
        </a:accent2>
        <a:accent3>
          <a:srgbClr val="FFFFFF"/>
        </a:accent3>
        <a:accent4>
          <a:srgbClr val="000000"/>
        </a:accent4>
        <a:accent5>
          <a:srgbClr val="ABB2C0"/>
        </a:accent5>
        <a:accent6>
          <a:srgbClr val="325C83"/>
        </a:accent6>
        <a:hlink>
          <a:srgbClr val="5780A3"/>
        </a:hlink>
        <a:folHlink>
          <a:srgbClr val="7599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au u. Infrastruktur">
  <a:themeElements>
    <a:clrScheme name="ILF Theme">
      <a:dk1>
        <a:sysClr val="windowText" lastClr="000000"/>
      </a:dk1>
      <a:lt1>
        <a:sysClr val="window" lastClr="FFFFFF"/>
      </a:lt1>
      <a:dk2>
        <a:srgbClr val="1F497D"/>
      </a:dk2>
      <a:lt2>
        <a:srgbClr val="D9D9D9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37508F"/>
      </a:accent5>
      <a:accent6>
        <a:srgbClr val="F79646"/>
      </a:accent6>
      <a:hlink>
        <a:srgbClr val="0000FF"/>
      </a:hlink>
      <a:folHlink>
        <a:srgbClr val="800080"/>
      </a:folHlink>
    </a:clrScheme>
    <a:fontScheme name="1_Bau u. Infrastruktur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au u. Infrastruktu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el Standard blau">
  <a:themeElements>
    <a:clrScheme name="2 Energie 1">
      <a:dk1>
        <a:srgbClr val="000000"/>
      </a:dk1>
      <a:lt1>
        <a:srgbClr val="FFFFFF"/>
      </a:lt1>
      <a:dk2>
        <a:srgbClr val="FFFFFF"/>
      </a:dk2>
      <a:lt2>
        <a:srgbClr val="668CB3"/>
      </a:lt2>
      <a:accent1>
        <a:srgbClr val="194C80"/>
      </a:accent1>
      <a:accent2>
        <a:srgbClr val="386691"/>
      </a:accent2>
      <a:accent3>
        <a:srgbClr val="FFFFFF"/>
      </a:accent3>
      <a:accent4>
        <a:srgbClr val="000000"/>
      </a:accent4>
      <a:accent5>
        <a:srgbClr val="ABB2C0"/>
      </a:accent5>
      <a:accent6>
        <a:srgbClr val="325C83"/>
      </a:accent6>
      <a:hlink>
        <a:srgbClr val="5780A3"/>
      </a:hlink>
      <a:folHlink>
        <a:srgbClr val="7599B8"/>
      </a:folHlink>
    </a:clrScheme>
    <a:fontScheme name="Benutzerdefiniert 1">
      <a:majorFont>
        <a:latin typeface="BundesSerfi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2" charset="-128"/>
            <a:cs typeface="ＭＳ Ｐゴシック" pitchFamily="5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2" charset="-128"/>
            <a:cs typeface="ＭＳ Ｐゴシック" pitchFamily="52" charset="-128"/>
          </a:defRPr>
        </a:defPPr>
      </a:lstStyle>
    </a:lnDef>
    <a:txDef>
      <a:spPr/>
      <a:bodyPr/>
      <a:lstStyle>
        <a:defPPr marL="474663" marR="0" indent="-47466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4F80"/>
          </a:buClr>
          <a:buSzPct val="80000"/>
          <a:buFont typeface="Wingdings" pitchFamily="2" charset="2"/>
          <a:buNone/>
          <a:tabLst/>
          <a:defRPr kumimoji="0" sz="11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BundesSans Office"/>
            <a:ea typeface="+mn-ea"/>
            <a:cs typeface="+mn-cs"/>
          </a:defRPr>
        </a:defPPr>
      </a:lstStyle>
    </a:txDef>
  </a:objectDefaults>
  <a:extraClrSchemeLst>
    <a:extraClrScheme>
      <a:clrScheme name="2 Energie 1">
        <a:dk1>
          <a:srgbClr val="000000"/>
        </a:dk1>
        <a:lt1>
          <a:srgbClr val="FFFFFF"/>
        </a:lt1>
        <a:dk2>
          <a:srgbClr val="FFFFFF"/>
        </a:dk2>
        <a:lt2>
          <a:srgbClr val="668CB3"/>
        </a:lt2>
        <a:accent1>
          <a:srgbClr val="194C80"/>
        </a:accent1>
        <a:accent2>
          <a:srgbClr val="386691"/>
        </a:accent2>
        <a:accent3>
          <a:srgbClr val="FFFFFF"/>
        </a:accent3>
        <a:accent4>
          <a:srgbClr val="000000"/>
        </a:accent4>
        <a:accent5>
          <a:srgbClr val="ABB2C0"/>
        </a:accent5>
        <a:accent6>
          <a:srgbClr val="325C83"/>
        </a:accent6>
        <a:hlink>
          <a:srgbClr val="5780A3"/>
        </a:hlink>
        <a:folHlink>
          <a:srgbClr val="7599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1107</Words>
  <Application>Microsoft Office PowerPoint</Application>
  <PresentationFormat>On-screen Show (4:3)</PresentationFormat>
  <Paragraphs>350</Paragraphs>
  <Slides>19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Titel Standard blau</vt:lpstr>
      <vt:lpstr>1_Bau u. Infrastruktur</vt:lpstr>
      <vt:lpstr>1_Titel Standard blau</vt:lpstr>
      <vt:lpstr>Wind Energy Sector Development  GIZ Activities</vt:lpstr>
      <vt:lpstr>Content</vt:lpstr>
      <vt:lpstr>MOIT/GIZ Energy Support Programme</vt:lpstr>
      <vt:lpstr>MOIT/GIZ Energy Support Programme</vt:lpstr>
      <vt:lpstr>MOIT/GIZ Energy Support Programme </vt:lpstr>
      <vt:lpstr>Support to the Up-scaling of Wind Power (Wind DKTI)</vt:lpstr>
      <vt:lpstr>Hurdles- from many aspects</vt:lpstr>
      <vt:lpstr>Support to the Up-scaling of Wind Power (Wind DKTI)</vt:lpstr>
      <vt:lpstr>Vietnam‘s wind targets and regulatory framework</vt:lpstr>
      <vt:lpstr>LCOE study for new FIT proposal</vt:lpstr>
      <vt:lpstr>Wind power investment guidelines</vt:lpstr>
      <vt:lpstr>National wind power development plan</vt:lpstr>
      <vt:lpstr>GIZ wind measurement campaign 2012-2017</vt:lpstr>
      <vt:lpstr>ESIA Process</vt:lpstr>
      <vt:lpstr>PowerPoint Presentation</vt:lpstr>
      <vt:lpstr>Services by PDP</vt:lpstr>
      <vt:lpstr>Services by PDP</vt:lpstr>
      <vt:lpstr>Services by PDP</vt:lpstr>
      <vt:lpstr>Thank you!</vt:lpstr>
    </vt:vector>
  </TitlesOfParts>
  <Company>Bundesministerium für Wirtschaft und Technologie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HILLE.HEIKE</dc:creator>
  <cp:lastModifiedBy>Vu Chi Mai</cp:lastModifiedBy>
  <cp:revision>837</cp:revision>
  <cp:lastPrinted>2018-10-02T08:48:35Z</cp:lastPrinted>
  <dcterms:created xsi:type="dcterms:W3CDTF">2014-11-25T10:10:41Z</dcterms:created>
  <dcterms:modified xsi:type="dcterms:W3CDTF">2018-10-22T03:49:54Z</dcterms:modified>
</cp:coreProperties>
</file>