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2" r:id="rId10"/>
    <p:sldId id="275" r:id="rId11"/>
    <p:sldId id="276" r:id="rId12"/>
    <p:sldId id="269" r:id="rId13"/>
    <p:sldId id="268" r:id="rId14"/>
    <p:sldId id="265" r:id="rId15"/>
    <p:sldId id="266" r:id="rId16"/>
    <p:sldId id="267" r:id="rId17"/>
    <p:sldId id="27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0" algn="ctr" defTabSz="892968" rtl="0" fontAlgn="auto" latinLnBrk="0" hangingPunct="0">
      <a:lnSpc>
        <a:spcPct val="100000"/>
      </a:lnSpc>
      <a:spcBef>
        <a:spcPts val="3600"/>
      </a:spcBef>
      <a:spcAft>
        <a:spcPts val="0"/>
      </a:spcAft>
      <a:buClrTx/>
      <a:buSzTx/>
      <a:buFontTx/>
      <a:buNone/>
      <a:tabLst/>
      <a:defRPr kumimoji="0" sz="5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CBB8FF1-D9AA-43F3-AF6F-95CC898621D3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1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5454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L-LOGO_4c_pos_clean_neg.pdf"/>
          <p:cNvSpPr>
            <a:spLocks noGrp="1"/>
          </p:cNvSpPr>
          <p:nvPr>
            <p:ph type="pic" sz="quarter" idx="21"/>
          </p:nvPr>
        </p:nvSpPr>
        <p:spPr>
          <a:xfrm>
            <a:off x="21507815" y="12781133"/>
            <a:ext cx="2038564" cy="36458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iß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TL-LOGO_4c_pos_clean.pdf"/>
          <p:cNvSpPr>
            <a:spLocks noGrp="1"/>
          </p:cNvSpPr>
          <p:nvPr>
            <p:ph type="pic" sz="quarter" idx="21"/>
          </p:nvPr>
        </p:nvSpPr>
        <p:spPr>
          <a:xfrm>
            <a:off x="21507815" y="12781133"/>
            <a:ext cx="2038564" cy="36458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622496" y="13062996"/>
            <a:ext cx="155576" cy="306636"/>
          </a:xfrm>
          <a:prstGeom prst="rect">
            <a:avLst/>
          </a:prstGeom>
        </p:spPr>
        <p:txBody>
          <a:bodyPr lIns="71437" tIns="71437" rIns="71437" bIns="71437"/>
          <a:lstStyle>
            <a:lvl1pPr algn="l">
              <a:lnSpc>
                <a:spcPct val="120000"/>
              </a:lnSpc>
              <a:defRPr sz="1200">
                <a:solidFill>
                  <a:srgbClr val="000000"/>
                </a:solidFill>
                <a:latin typeface="Helvetica LT 45 Light"/>
                <a:ea typeface="Helvetica LT 45 Light"/>
                <a:cs typeface="Helvetica LT 45 Light"/>
                <a:sym typeface="Helvetica LT 45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h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622496" y="13062996"/>
            <a:ext cx="155576" cy="306636"/>
          </a:xfrm>
          <a:prstGeom prst="rect">
            <a:avLst/>
          </a:prstGeom>
        </p:spPr>
        <p:txBody>
          <a:bodyPr lIns="71437" tIns="71437" rIns="71437" bIns="71437"/>
          <a:lstStyle>
            <a:lvl1pPr algn="l">
              <a:lnSpc>
                <a:spcPct val="120000"/>
              </a:lnSpc>
              <a:defRPr sz="1200">
                <a:solidFill>
                  <a:srgbClr val="000000"/>
                </a:solidFill>
                <a:latin typeface="Helvetica LT 45 Light"/>
                <a:ea typeface="Helvetica LT 45 Light"/>
                <a:cs typeface="Helvetica LT 45 Light"/>
                <a:sym typeface="Helvetica LT 45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3923109" y="2628886"/>
            <a:ext cx="16537782" cy="778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3923109" y="2714625"/>
            <a:ext cx="16537782" cy="980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118638" y="500062"/>
            <a:ext cx="323394" cy="33507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spcBef>
                <a:spcPts val="0"/>
              </a:spcBef>
              <a:defRPr sz="22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ctr" defTabSz="89296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892968" latinLnBrk="0">
        <a:lnSpc>
          <a:spcPct val="100000"/>
        </a:lnSpc>
        <a:spcBef>
          <a:spcPts val="360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929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.png"/><Relationship Id="rId7" Type="http://schemas.openxmlformats.org/officeDocument/2006/relationships/image" Target="../media/image65.tif"/><Relationship Id="rId12" Type="http://schemas.openxmlformats.org/officeDocument/2006/relationships/image" Target="../media/image4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40.png"/><Relationship Id="rId5" Type="http://schemas.openxmlformats.org/officeDocument/2006/relationships/image" Target="../media/image63.png"/><Relationship Id="rId10" Type="http://schemas.openxmlformats.org/officeDocument/2006/relationships/image" Target="../media/image36.png"/><Relationship Id="rId4" Type="http://schemas.openxmlformats.org/officeDocument/2006/relationships/image" Target="../media/image6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.png"/><Relationship Id="rId10" Type="http://schemas.openxmlformats.org/officeDocument/2006/relationships/image" Target="../media/image71.png"/><Relationship Id="rId4" Type="http://schemas.openxmlformats.org/officeDocument/2006/relationships/image" Target="../media/image68.tif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3.png"/><Relationship Id="rId7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.png"/><Relationship Id="rId10" Type="http://schemas.openxmlformats.org/officeDocument/2006/relationships/image" Target="../media/image71.png"/><Relationship Id="rId4" Type="http://schemas.openxmlformats.org/officeDocument/2006/relationships/image" Target="../media/image74.tif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hyperlink" Target="http://10.10.43.32:1880/ui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://xxx" TargetMode="External"/><Relationship Id="rId4" Type="http://schemas.openxmlformats.org/officeDocument/2006/relationships/image" Target="../media/image76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0" Type="http://schemas.openxmlformats.org/officeDocument/2006/relationships/image" Target="../media/image56.png"/><Relationship Id="rId4" Type="http://schemas.openxmlformats.org/officeDocument/2006/relationships/image" Target="../media/image51.tif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L-LOGO_4c_pos_clean.pdf" descr="STL-LOGO_4c_pos_clean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66747" y="5036541"/>
            <a:ext cx="16814825" cy="3007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0783" y="2543074"/>
            <a:ext cx="6947721" cy="515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Bild" descr="Bild"/>
          <p:cNvPicPr>
            <a:picLocks noChangeAspect="1"/>
          </p:cNvPicPr>
          <p:nvPr/>
        </p:nvPicPr>
        <p:blipFill>
          <a:blip r:embed="rId3"/>
          <a:srcRect l="48445" t="21505" r="23457" b="8701"/>
          <a:stretch>
            <a:fillRect/>
          </a:stretch>
        </p:blipFill>
        <p:spPr>
          <a:xfrm>
            <a:off x="12192212" y="7807559"/>
            <a:ext cx="286323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Bild" descr="Bild"/>
          <p:cNvPicPr>
            <a:picLocks noChangeAspect="1"/>
          </p:cNvPicPr>
          <p:nvPr/>
        </p:nvPicPr>
        <p:blipFill>
          <a:blip r:embed="rId4"/>
          <a:srcRect l="44633" t="12742" r="19996" b="414"/>
          <a:stretch>
            <a:fillRect/>
          </a:stretch>
        </p:blipFill>
        <p:spPr>
          <a:xfrm rot="60000">
            <a:off x="15018849" y="7782880"/>
            <a:ext cx="2932439" cy="4049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67"/>
                </a:moveTo>
                <a:lnTo>
                  <a:pt x="514" y="21600"/>
                </a:lnTo>
                <a:lnTo>
                  <a:pt x="21600" y="21333"/>
                </a:lnTo>
                <a:lnTo>
                  <a:pt x="21086" y="0"/>
                </a:lnTo>
                <a:lnTo>
                  <a:pt x="0" y="26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3" name="Bild" descr="Bild"/>
          <p:cNvPicPr>
            <a:picLocks noChangeAspect="1"/>
          </p:cNvPicPr>
          <p:nvPr/>
        </p:nvPicPr>
        <p:blipFill>
          <a:blip r:embed="rId5"/>
          <a:srcRect l="41438" t="7880" r="24648" b="7880"/>
          <a:stretch>
            <a:fillRect/>
          </a:stretch>
        </p:blipFill>
        <p:spPr>
          <a:xfrm>
            <a:off x="17914869" y="7807558"/>
            <a:ext cx="2863231" cy="400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Bild" descr="Bild"/>
          <p:cNvPicPr>
            <a:picLocks noChangeAspect="1"/>
          </p:cNvPicPr>
          <p:nvPr/>
        </p:nvPicPr>
        <p:blipFill>
          <a:blip r:embed="rId6"/>
          <a:srcRect l="37833" t="721" r="22488" b="721"/>
          <a:stretch>
            <a:fillRect/>
          </a:stretch>
        </p:blipFill>
        <p:spPr>
          <a:xfrm>
            <a:off x="20763071" y="7807559"/>
            <a:ext cx="2863232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Bild" descr="Bild"/>
          <p:cNvPicPr>
            <a:picLocks noChangeAspect="1"/>
          </p:cNvPicPr>
          <p:nvPr/>
        </p:nvPicPr>
        <p:blipFill>
          <a:blip r:embed="rId7"/>
          <a:srcRect l="9801" r="9801"/>
          <a:stretch>
            <a:fillRect/>
          </a:stretch>
        </p:blipFill>
        <p:spPr>
          <a:xfrm>
            <a:off x="757030" y="3810000"/>
            <a:ext cx="11435646" cy="800101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Hospitality room management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t>Hospitality room management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t>Park Inn by Radisson, Wismar</a:t>
            </a:r>
          </a:p>
        </p:txBody>
      </p:sp>
      <p:sp>
        <p:nvSpPr>
          <p:cNvPr id="287" name="Rechteck"/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88" name="STL-LOGO_4c_pos_clean.pdf" descr="STL-LOGO_4c_pos_clean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Linie"/>
          <p:cNvSpPr/>
          <p:nvPr/>
        </p:nvSpPr>
        <p:spPr>
          <a:xfrm flipV="1">
            <a:off x="1219199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0" name="Linie"/>
          <p:cNvSpPr/>
          <p:nvPr/>
        </p:nvSpPr>
        <p:spPr>
          <a:xfrm flipH="1" flipV="1">
            <a:off x="12191999" y="7810499"/>
            <a:ext cx="1142854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1" name="True Presence®"/>
          <p:cNvSpPr txBox="1"/>
          <p:nvPr/>
        </p:nvSpPr>
        <p:spPr>
          <a:xfrm>
            <a:off x="12192000" y="3813805"/>
            <a:ext cx="41148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4000" b="0">
                <a:latin typeface="+mj-lt"/>
                <a:ea typeface="+mj-ea"/>
                <a:cs typeface="+mj-cs"/>
                <a:sym typeface="DIN Next Slab Pro"/>
              </a:defRPr>
            </a:lvl1pPr>
          </a:lstStyle>
          <a:p>
            <a:r>
              <a:t>True Presence®</a:t>
            </a:r>
          </a:p>
        </p:txBody>
      </p:sp>
      <p:sp>
        <p:nvSpPr>
          <p:cNvPr id="292" name="Check-in"/>
          <p:cNvSpPr/>
          <p:nvPr/>
        </p:nvSpPr>
        <p:spPr>
          <a:xfrm>
            <a:off x="12194547" y="10398849"/>
            <a:ext cx="285838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Check-in</a:t>
            </a:r>
          </a:p>
        </p:txBody>
      </p:sp>
      <p:sp>
        <p:nvSpPr>
          <p:cNvPr id="293" name="HVAC Control"/>
          <p:cNvSpPr/>
          <p:nvPr/>
        </p:nvSpPr>
        <p:spPr>
          <a:xfrm>
            <a:off x="15029625" y="10398849"/>
            <a:ext cx="285838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HVAC Control</a:t>
            </a:r>
          </a:p>
        </p:txBody>
      </p:sp>
      <p:sp>
        <p:nvSpPr>
          <p:cNvPr id="294" name="Energy saving"/>
          <p:cNvSpPr/>
          <p:nvPr/>
        </p:nvSpPr>
        <p:spPr>
          <a:xfrm>
            <a:off x="17890952" y="10398849"/>
            <a:ext cx="285838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Energy saving</a:t>
            </a:r>
          </a:p>
        </p:txBody>
      </p:sp>
      <p:sp>
        <p:nvSpPr>
          <p:cNvPr id="295" name="Room service"/>
          <p:cNvSpPr/>
          <p:nvPr/>
        </p:nvSpPr>
        <p:spPr>
          <a:xfrm>
            <a:off x="20752280" y="10398849"/>
            <a:ext cx="2858385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Room service</a:t>
            </a:r>
          </a:p>
        </p:txBody>
      </p:sp>
      <p:grpSp>
        <p:nvGrpSpPr>
          <p:cNvPr id="298" name="Gruppieren"/>
          <p:cNvGrpSpPr/>
          <p:nvPr/>
        </p:nvGrpSpPr>
        <p:grpSpPr>
          <a:xfrm>
            <a:off x="12157612" y="6437259"/>
            <a:ext cx="2145539" cy="1366095"/>
            <a:chOff x="0" y="0"/>
            <a:chExt cx="2145538" cy="1366094"/>
          </a:xfrm>
        </p:grpSpPr>
        <p:pic>
          <p:nvPicPr>
            <p:cNvPr id="296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035" y="0"/>
              <a:ext cx="371469" cy="659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true presence"/>
            <p:cNvSpPr txBox="1"/>
            <p:nvPr/>
          </p:nvSpPr>
          <p:spPr>
            <a:xfrm>
              <a:off x="0" y="477094"/>
              <a:ext cx="214553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true presence</a:t>
              </a:r>
            </a:p>
          </p:txBody>
        </p:sp>
      </p:grpSp>
      <p:grpSp>
        <p:nvGrpSpPr>
          <p:cNvPr id="301" name="Gruppieren"/>
          <p:cNvGrpSpPr/>
          <p:nvPr/>
        </p:nvGrpSpPr>
        <p:grpSpPr>
          <a:xfrm>
            <a:off x="15636704" y="6437259"/>
            <a:ext cx="1995679" cy="1366095"/>
            <a:chOff x="0" y="0"/>
            <a:chExt cx="1995677" cy="1366094"/>
          </a:xfrm>
        </p:grpSpPr>
        <p:pic>
          <p:nvPicPr>
            <p:cNvPr id="299" name="Bild" descr="Bil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589" y="0"/>
              <a:ext cx="287637" cy="659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temperature"/>
            <p:cNvSpPr txBox="1"/>
            <p:nvPr/>
          </p:nvSpPr>
          <p:spPr>
            <a:xfrm>
              <a:off x="0" y="477094"/>
              <a:ext cx="199567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temperature</a:t>
              </a:r>
            </a:p>
          </p:txBody>
        </p:sp>
      </p:grpSp>
      <p:grpSp>
        <p:nvGrpSpPr>
          <p:cNvPr id="304" name="Gruppieren"/>
          <p:cNvGrpSpPr/>
          <p:nvPr/>
        </p:nvGrpSpPr>
        <p:grpSpPr>
          <a:xfrm>
            <a:off x="17528581" y="6509167"/>
            <a:ext cx="1656991" cy="1294187"/>
            <a:chOff x="0" y="0"/>
            <a:chExt cx="1656989" cy="1294186"/>
          </a:xfrm>
        </p:grpSpPr>
        <p:pic>
          <p:nvPicPr>
            <p:cNvPr id="302" name="Bild" descr="Bil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1745" y="0"/>
              <a:ext cx="359545" cy="515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" name="humidity"/>
            <p:cNvSpPr txBox="1"/>
            <p:nvPr/>
          </p:nvSpPr>
          <p:spPr>
            <a:xfrm>
              <a:off x="0" y="405186"/>
              <a:ext cx="165699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17500" tIns="317500" rIns="317500" bIns="317500" numCol="1" anchor="ctr">
              <a:spAutoFit/>
            </a:bodyPr>
            <a:lstStyle>
              <a:lvl1pPr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humidity</a:t>
              </a:r>
            </a:p>
          </p:txBody>
        </p:sp>
      </p:grpSp>
      <p:grpSp>
        <p:nvGrpSpPr>
          <p:cNvPr id="307" name="Gruppieren"/>
          <p:cNvGrpSpPr/>
          <p:nvPr/>
        </p:nvGrpSpPr>
        <p:grpSpPr>
          <a:xfrm>
            <a:off x="14057867" y="6443251"/>
            <a:ext cx="1801877" cy="1360103"/>
            <a:chOff x="0" y="0"/>
            <a:chExt cx="1801876" cy="1360102"/>
          </a:xfrm>
        </p:grpSpPr>
        <p:pic>
          <p:nvPicPr>
            <p:cNvPr id="305" name="Bild" descr="Bil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1789" y="0"/>
              <a:ext cx="647212" cy="647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" name="brightness"/>
            <p:cNvSpPr txBox="1"/>
            <p:nvPr/>
          </p:nvSpPr>
          <p:spPr>
            <a:xfrm>
              <a:off x="0" y="471102"/>
              <a:ext cx="1801876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brightness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Bild" descr="Bild"/>
          <p:cNvPicPr>
            <a:picLocks noChangeAspect="1"/>
          </p:cNvPicPr>
          <p:nvPr/>
        </p:nvPicPr>
        <p:blipFill>
          <a:blip r:embed="rId2"/>
          <a:srcRect l="16097" r="5419" b="2399"/>
          <a:stretch>
            <a:fillRect/>
          </a:stretch>
        </p:blipFill>
        <p:spPr>
          <a:xfrm>
            <a:off x="17909002" y="7810500"/>
            <a:ext cx="5721197" cy="400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Bild" descr="Bild"/>
          <p:cNvPicPr>
            <a:picLocks noChangeAspect="1"/>
          </p:cNvPicPr>
          <p:nvPr/>
        </p:nvPicPr>
        <p:blipFill>
          <a:blip r:embed="rId3"/>
          <a:srcRect l="9122" t="10245" r="1145"/>
          <a:stretch>
            <a:fillRect/>
          </a:stretch>
        </p:blipFill>
        <p:spPr>
          <a:xfrm>
            <a:off x="12199139" y="7810500"/>
            <a:ext cx="5714801" cy="399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ild" descr="Bild"/>
          <p:cNvPicPr>
            <a:picLocks noChangeAspect="1"/>
          </p:cNvPicPr>
          <p:nvPr/>
        </p:nvPicPr>
        <p:blipFill>
          <a:blip r:embed="rId4"/>
          <a:srcRect l="13637" t="5004" r="10188" b="247"/>
          <a:stretch>
            <a:fillRect/>
          </a:stretch>
        </p:blipFill>
        <p:spPr>
          <a:xfrm>
            <a:off x="757029" y="3810000"/>
            <a:ext cx="11435647" cy="800101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Meeting room management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t>Meeting room management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t>C+S, Frankfurt</a:t>
            </a:r>
          </a:p>
        </p:txBody>
      </p:sp>
      <p:sp>
        <p:nvSpPr>
          <p:cNvPr id="211" name="Rechteck"/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12" name="STL-LOGO_4c_pos_clean.pdf" descr="STL-LOGO_4c_pos_clean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Linie"/>
          <p:cNvSpPr/>
          <p:nvPr/>
        </p:nvSpPr>
        <p:spPr>
          <a:xfrm flipV="1">
            <a:off x="17907000" y="7806037"/>
            <a:ext cx="1" cy="400496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4" name="Linie"/>
          <p:cNvSpPr/>
          <p:nvPr/>
        </p:nvSpPr>
        <p:spPr>
          <a:xfrm flipH="1" flipV="1">
            <a:off x="12191999" y="7810499"/>
            <a:ext cx="1142854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5" name="HPD 3"/>
          <p:cNvSpPr txBox="1"/>
          <p:nvPr/>
        </p:nvSpPr>
        <p:spPr>
          <a:xfrm>
            <a:off x="12192000" y="3803649"/>
            <a:ext cx="20320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4000" b="0">
                <a:latin typeface="+mj-lt"/>
                <a:ea typeface="+mj-ea"/>
                <a:cs typeface="+mj-cs"/>
                <a:sym typeface="DIN Next Slab Pro"/>
              </a:defRPr>
            </a:lvl1pPr>
          </a:lstStyle>
          <a:p>
            <a:r>
              <a:t>HPD 3</a:t>
            </a:r>
          </a:p>
        </p:txBody>
      </p:sp>
      <p:pic>
        <p:nvPicPr>
          <p:cNvPr id="216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5347" y="3522249"/>
            <a:ext cx="3609274" cy="294598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Linie"/>
          <p:cNvSpPr/>
          <p:nvPr/>
        </p:nvSpPr>
        <p:spPr>
          <a:xfrm flipV="1">
            <a:off x="1219199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8" name="Booking system"/>
          <p:cNvSpPr/>
          <p:nvPr/>
        </p:nvSpPr>
        <p:spPr>
          <a:xfrm>
            <a:off x="12194547" y="10398849"/>
            <a:ext cx="58420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Booking system</a:t>
            </a:r>
          </a:p>
        </p:txBody>
      </p:sp>
      <p:sp>
        <p:nvSpPr>
          <p:cNvPr id="219" name="Chat bot"/>
          <p:cNvSpPr/>
          <p:nvPr/>
        </p:nvSpPr>
        <p:spPr>
          <a:xfrm>
            <a:off x="17917937" y="10398849"/>
            <a:ext cx="58420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Chat bot</a:t>
            </a:r>
          </a:p>
        </p:txBody>
      </p:sp>
      <p:grpSp>
        <p:nvGrpSpPr>
          <p:cNvPr id="231" name="Gruppieren"/>
          <p:cNvGrpSpPr/>
          <p:nvPr/>
        </p:nvGrpSpPr>
        <p:grpSpPr>
          <a:xfrm>
            <a:off x="12185266" y="6251730"/>
            <a:ext cx="6616487" cy="1551624"/>
            <a:chOff x="0" y="0"/>
            <a:chExt cx="6616485" cy="1551623"/>
          </a:xfrm>
        </p:grpSpPr>
        <p:pic>
          <p:nvPicPr>
            <p:cNvPr id="220" name="Bild" descr="Bil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071" y="0"/>
              <a:ext cx="438057" cy="743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3" name="Gruppieren"/>
            <p:cNvGrpSpPr/>
            <p:nvPr/>
          </p:nvGrpSpPr>
          <p:grpSpPr>
            <a:xfrm>
              <a:off x="3334444" y="185528"/>
              <a:ext cx="1995679" cy="1366096"/>
              <a:chOff x="0" y="0"/>
              <a:chExt cx="1995677" cy="1366094"/>
            </a:xfrm>
          </p:grpSpPr>
          <p:pic>
            <p:nvPicPr>
              <p:cNvPr id="221" name="Bild" descr="Bild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2589" y="0"/>
                <a:ext cx="287637" cy="6591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2" name="temperature"/>
              <p:cNvSpPr txBox="1"/>
              <p:nvPr/>
            </p:nvSpPr>
            <p:spPr>
              <a:xfrm>
                <a:off x="0" y="477094"/>
                <a:ext cx="1995679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863600">
                  <a:lnSpc>
                    <a:spcPct val="70000"/>
                  </a:lnSpc>
                  <a:spcBef>
                    <a:spcPts val="3000"/>
                  </a:spcBef>
                  <a:defRPr sz="2000" b="0">
                    <a:latin typeface="+mn-lt"/>
                    <a:ea typeface="+mn-ea"/>
                    <a:cs typeface="+mn-cs"/>
                    <a:sym typeface="DIN Next W1G Light"/>
                  </a:defRPr>
                </a:lvl1pPr>
              </a:lstStyle>
              <a:p>
                <a:r>
                  <a:t>temperature</a:t>
                </a:r>
              </a:p>
            </p:txBody>
          </p:sp>
        </p:grpSp>
        <p:grpSp>
          <p:nvGrpSpPr>
            <p:cNvPr id="226" name="Gruppieren"/>
            <p:cNvGrpSpPr/>
            <p:nvPr/>
          </p:nvGrpSpPr>
          <p:grpSpPr>
            <a:xfrm>
              <a:off x="4959495" y="257437"/>
              <a:ext cx="1656991" cy="1294187"/>
              <a:chOff x="0" y="0"/>
              <a:chExt cx="1656989" cy="1294186"/>
            </a:xfrm>
          </p:grpSpPr>
          <p:pic>
            <p:nvPicPr>
              <p:cNvPr id="224" name="Bild" descr="Bil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745" y="0"/>
                <a:ext cx="359545" cy="5153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5" name="humidity"/>
              <p:cNvSpPr txBox="1"/>
              <p:nvPr/>
            </p:nvSpPr>
            <p:spPr>
              <a:xfrm>
                <a:off x="0" y="405186"/>
                <a:ext cx="1656990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17500" tIns="317500" rIns="317500" bIns="317500" numCol="1" anchor="ctr">
                <a:spAutoFit/>
              </a:bodyPr>
              <a:lstStyle>
                <a:lvl1pPr defTabSz="863600">
                  <a:lnSpc>
                    <a:spcPct val="70000"/>
                  </a:lnSpc>
                  <a:spcBef>
                    <a:spcPts val="3000"/>
                  </a:spcBef>
                  <a:defRPr sz="2000" b="0">
                    <a:latin typeface="+mn-lt"/>
                    <a:ea typeface="+mn-ea"/>
                    <a:cs typeface="+mn-cs"/>
                    <a:sym typeface="DIN Next W1G Light"/>
                  </a:defRPr>
                </a:lvl1pPr>
              </a:lstStyle>
              <a:p>
                <a:r>
                  <a:t>humidity</a:t>
                </a:r>
              </a:p>
            </p:txBody>
          </p:sp>
        </p:grpSp>
        <p:grpSp>
          <p:nvGrpSpPr>
            <p:cNvPr id="229" name="Gruppieren"/>
            <p:cNvGrpSpPr/>
            <p:nvPr/>
          </p:nvGrpSpPr>
          <p:grpSpPr>
            <a:xfrm>
              <a:off x="2014438" y="144047"/>
              <a:ext cx="1615441" cy="1407577"/>
              <a:chOff x="0" y="0"/>
              <a:chExt cx="1615439" cy="1407575"/>
            </a:xfrm>
          </p:grpSpPr>
          <p:pic>
            <p:nvPicPr>
              <p:cNvPr id="227" name="Bild" descr="Bild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080" y="0"/>
                <a:ext cx="648080" cy="6480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8" name="10 zones"/>
              <p:cNvSpPr txBox="1"/>
              <p:nvPr/>
            </p:nvSpPr>
            <p:spPr>
              <a:xfrm>
                <a:off x="0" y="518575"/>
                <a:ext cx="1615441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863600">
                  <a:lnSpc>
                    <a:spcPct val="70000"/>
                  </a:lnSpc>
                  <a:spcBef>
                    <a:spcPts val="3000"/>
                  </a:spcBef>
                  <a:defRPr sz="2000" b="0">
                    <a:latin typeface="+mn-lt"/>
                    <a:ea typeface="+mn-ea"/>
                    <a:cs typeface="+mn-cs"/>
                    <a:sym typeface="DIN Next W1G Light"/>
                  </a:defRPr>
                </a:lvl1pPr>
              </a:lstStyle>
              <a:p>
                <a:r>
                  <a:t>10 zones</a:t>
                </a:r>
              </a:p>
            </p:txBody>
          </p:sp>
        </p:grpSp>
        <p:sp>
          <p:nvSpPr>
            <p:cNvPr id="230" name="counting people"/>
            <p:cNvSpPr txBox="1"/>
            <p:nvPr/>
          </p:nvSpPr>
          <p:spPr>
            <a:xfrm>
              <a:off x="0" y="662623"/>
              <a:ext cx="236220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counting people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Bild" descr="Bild"/>
          <p:cNvPicPr>
            <a:picLocks noChangeAspect="1"/>
          </p:cNvPicPr>
          <p:nvPr/>
        </p:nvPicPr>
        <p:blipFill>
          <a:blip r:embed="rId2"/>
          <a:srcRect l="7262" t="5476" r="29638" b="16053"/>
          <a:stretch>
            <a:fillRect/>
          </a:stretch>
        </p:blipFill>
        <p:spPr>
          <a:xfrm>
            <a:off x="17909003" y="7810499"/>
            <a:ext cx="5721196" cy="400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Bild" descr="Bild"/>
          <p:cNvPicPr>
            <a:picLocks noChangeAspect="1"/>
          </p:cNvPicPr>
          <p:nvPr/>
        </p:nvPicPr>
        <p:blipFill>
          <a:blip r:embed="rId3"/>
          <a:srcRect l="9812" r="9812"/>
          <a:stretch>
            <a:fillRect/>
          </a:stretch>
        </p:blipFill>
        <p:spPr>
          <a:xfrm>
            <a:off x="12199139" y="7810500"/>
            <a:ext cx="5714801" cy="399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Bild" descr="Bild"/>
          <p:cNvPicPr>
            <a:picLocks noChangeAspect="1"/>
          </p:cNvPicPr>
          <p:nvPr/>
        </p:nvPicPr>
        <p:blipFill>
          <a:blip r:embed="rId4"/>
          <a:srcRect l="22424" t="3839" r="3213" b="2501"/>
          <a:stretch>
            <a:fillRect/>
          </a:stretch>
        </p:blipFill>
        <p:spPr>
          <a:xfrm rot="60000">
            <a:off x="688082" y="3710820"/>
            <a:ext cx="11573452" cy="8199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26"/>
                </a:moveTo>
                <a:lnTo>
                  <a:pt x="261" y="21600"/>
                </a:lnTo>
                <a:lnTo>
                  <a:pt x="21600" y="21074"/>
                </a:lnTo>
                <a:lnTo>
                  <a:pt x="21339" y="0"/>
                </a:lnTo>
                <a:lnTo>
                  <a:pt x="0" y="52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6" name="Flex Desk management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t>Flex Desk management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t>C+S, Frankfurt</a:t>
            </a:r>
          </a:p>
        </p:txBody>
      </p:sp>
      <p:sp>
        <p:nvSpPr>
          <p:cNvPr id="237" name="Rechteck"/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38" name="STL-LOGO_4c_pos_clean.pdf" descr="STL-LOGO_4c_pos_clean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Linie"/>
          <p:cNvSpPr/>
          <p:nvPr/>
        </p:nvSpPr>
        <p:spPr>
          <a:xfrm flipV="1">
            <a:off x="17907000" y="7806037"/>
            <a:ext cx="1" cy="400496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0" name="Linie"/>
          <p:cNvSpPr/>
          <p:nvPr/>
        </p:nvSpPr>
        <p:spPr>
          <a:xfrm flipH="1" flipV="1">
            <a:off x="12191999" y="7810499"/>
            <a:ext cx="1142854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1" name="HPD 3"/>
          <p:cNvSpPr txBox="1"/>
          <p:nvPr/>
        </p:nvSpPr>
        <p:spPr>
          <a:xfrm>
            <a:off x="12192000" y="3803649"/>
            <a:ext cx="20320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4000" b="0">
                <a:latin typeface="+mj-lt"/>
                <a:ea typeface="+mj-ea"/>
                <a:cs typeface="+mj-cs"/>
                <a:sym typeface="DIN Next Slab Pro"/>
              </a:defRPr>
            </a:lvl1pPr>
          </a:lstStyle>
          <a:p>
            <a:r>
              <a:t>HPD 3</a:t>
            </a:r>
          </a:p>
        </p:txBody>
      </p:sp>
      <p:pic>
        <p:nvPicPr>
          <p:cNvPr id="242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5347" y="3522249"/>
            <a:ext cx="3609274" cy="294598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Linie"/>
          <p:cNvSpPr/>
          <p:nvPr/>
        </p:nvSpPr>
        <p:spPr>
          <a:xfrm flipV="1">
            <a:off x="1219199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4" name="Booking system"/>
          <p:cNvSpPr/>
          <p:nvPr/>
        </p:nvSpPr>
        <p:spPr>
          <a:xfrm>
            <a:off x="12194547" y="10398849"/>
            <a:ext cx="58420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Booking system</a:t>
            </a:r>
          </a:p>
        </p:txBody>
      </p:sp>
      <p:sp>
        <p:nvSpPr>
          <p:cNvPr id="245" name="Analytics"/>
          <p:cNvSpPr/>
          <p:nvPr/>
        </p:nvSpPr>
        <p:spPr>
          <a:xfrm>
            <a:off x="17917937" y="10398849"/>
            <a:ext cx="58420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Analytics</a:t>
            </a:r>
          </a:p>
        </p:txBody>
      </p:sp>
      <p:grpSp>
        <p:nvGrpSpPr>
          <p:cNvPr id="257" name="Gruppieren"/>
          <p:cNvGrpSpPr/>
          <p:nvPr/>
        </p:nvGrpSpPr>
        <p:grpSpPr>
          <a:xfrm>
            <a:off x="12185266" y="6251730"/>
            <a:ext cx="6616487" cy="1551624"/>
            <a:chOff x="0" y="0"/>
            <a:chExt cx="6616485" cy="1551623"/>
          </a:xfrm>
        </p:grpSpPr>
        <p:pic>
          <p:nvPicPr>
            <p:cNvPr id="246" name="Bild" descr="Bil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071" y="0"/>
              <a:ext cx="438057" cy="743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9" name="Gruppieren"/>
            <p:cNvGrpSpPr/>
            <p:nvPr/>
          </p:nvGrpSpPr>
          <p:grpSpPr>
            <a:xfrm>
              <a:off x="3334444" y="185528"/>
              <a:ext cx="1995679" cy="1366096"/>
              <a:chOff x="0" y="0"/>
              <a:chExt cx="1995677" cy="1366094"/>
            </a:xfrm>
          </p:grpSpPr>
          <p:pic>
            <p:nvPicPr>
              <p:cNvPr id="247" name="Bild" descr="Bild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2589" y="0"/>
                <a:ext cx="287637" cy="6591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8" name="temperature"/>
              <p:cNvSpPr txBox="1"/>
              <p:nvPr/>
            </p:nvSpPr>
            <p:spPr>
              <a:xfrm>
                <a:off x="0" y="477094"/>
                <a:ext cx="1995679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863600">
                  <a:lnSpc>
                    <a:spcPct val="70000"/>
                  </a:lnSpc>
                  <a:spcBef>
                    <a:spcPts val="3000"/>
                  </a:spcBef>
                  <a:defRPr sz="2000" b="0">
                    <a:latin typeface="+mn-lt"/>
                    <a:ea typeface="+mn-ea"/>
                    <a:cs typeface="+mn-cs"/>
                    <a:sym typeface="DIN Next W1G Light"/>
                  </a:defRPr>
                </a:lvl1pPr>
              </a:lstStyle>
              <a:p>
                <a:r>
                  <a:t>temperature</a:t>
                </a:r>
              </a:p>
            </p:txBody>
          </p:sp>
        </p:grpSp>
        <p:grpSp>
          <p:nvGrpSpPr>
            <p:cNvPr id="252" name="Gruppieren"/>
            <p:cNvGrpSpPr/>
            <p:nvPr/>
          </p:nvGrpSpPr>
          <p:grpSpPr>
            <a:xfrm>
              <a:off x="4959495" y="257437"/>
              <a:ext cx="1656991" cy="1294187"/>
              <a:chOff x="0" y="0"/>
              <a:chExt cx="1656989" cy="1294186"/>
            </a:xfrm>
          </p:grpSpPr>
          <p:pic>
            <p:nvPicPr>
              <p:cNvPr id="250" name="Bild" descr="Bil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745" y="0"/>
                <a:ext cx="359545" cy="5153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1" name="humidity"/>
              <p:cNvSpPr txBox="1"/>
              <p:nvPr/>
            </p:nvSpPr>
            <p:spPr>
              <a:xfrm>
                <a:off x="0" y="405186"/>
                <a:ext cx="1656990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17500" tIns="317500" rIns="317500" bIns="317500" numCol="1" anchor="ctr">
                <a:spAutoFit/>
              </a:bodyPr>
              <a:lstStyle>
                <a:lvl1pPr defTabSz="863600">
                  <a:lnSpc>
                    <a:spcPct val="70000"/>
                  </a:lnSpc>
                  <a:spcBef>
                    <a:spcPts val="3000"/>
                  </a:spcBef>
                  <a:defRPr sz="2000" b="0">
                    <a:latin typeface="+mn-lt"/>
                    <a:ea typeface="+mn-ea"/>
                    <a:cs typeface="+mn-cs"/>
                    <a:sym typeface="DIN Next W1G Light"/>
                  </a:defRPr>
                </a:lvl1pPr>
              </a:lstStyle>
              <a:p>
                <a:r>
                  <a:t>humidity</a:t>
                </a:r>
              </a:p>
            </p:txBody>
          </p:sp>
        </p:grpSp>
        <p:grpSp>
          <p:nvGrpSpPr>
            <p:cNvPr id="255" name="Gruppieren"/>
            <p:cNvGrpSpPr/>
            <p:nvPr/>
          </p:nvGrpSpPr>
          <p:grpSpPr>
            <a:xfrm>
              <a:off x="2014438" y="144047"/>
              <a:ext cx="1615441" cy="1407577"/>
              <a:chOff x="0" y="0"/>
              <a:chExt cx="1615439" cy="1407575"/>
            </a:xfrm>
          </p:grpSpPr>
          <p:pic>
            <p:nvPicPr>
              <p:cNvPr id="253" name="Bild" descr="Bild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080" y="0"/>
                <a:ext cx="648080" cy="6480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4" name="10 zones"/>
              <p:cNvSpPr txBox="1"/>
              <p:nvPr/>
            </p:nvSpPr>
            <p:spPr>
              <a:xfrm>
                <a:off x="0" y="518575"/>
                <a:ext cx="1615441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17500" tIns="317500" rIns="317500" bIns="317500" numCol="1" anchor="ctr">
                <a:spAutoFit/>
              </a:bodyPr>
              <a:lstStyle>
                <a:lvl1pPr algn="l" defTabSz="863600">
                  <a:lnSpc>
                    <a:spcPct val="70000"/>
                  </a:lnSpc>
                  <a:spcBef>
                    <a:spcPts val="3000"/>
                  </a:spcBef>
                  <a:defRPr sz="2000" b="0">
                    <a:latin typeface="+mn-lt"/>
                    <a:ea typeface="+mn-ea"/>
                    <a:cs typeface="+mn-cs"/>
                    <a:sym typeface="DIN Next W1G Light"/>
                  </a:defRPr>
                </a:lvl1pPr>
              </a:lstStyle>
              <a:p>
                <a:r>
                  <a:t>10 zones</a:t>
                </a:r>
              </a:p>
            </p:txBody>
          </p:sp>
        </p:grpSp>
        <p:sp>
          <p:nvSpPr>
            <p:cNvPr id="256" name="counting people"/>
            <p:cNvSpPr txBox="1"/>
            <p:nvPr/>
          </p:nvSpPr>
          <p:spPr>
            <a:xfrm>
              <a:off x="0" y="662623"/>
              <a:ext cx="236220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counting people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036" y="3069313"/>
            <a:ext cx="5287755" cy="4027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Bild" descr="Bild"/>
          <p:cNvPicPr>
            <a:picLocks noChangeAspect="1"/>
          </p:cNvPicPr>
          <p:nvPr/>
        </p:nvPicPr>
        <p:blipFill>
          <a:blip r:embed="rId3"/>
          <a:srcRect l="15007" t="17498" b="24783"/>
          <a:stretch>
            <a:fillRect/>
          </a:stretch>
        </p:blipFill>
        <p:spPr>
          <a:xfrm>
            <a:off x="14794421" y="7810499"/>
            <a:ext cx="8832370" cy="399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ashboard V2.jpeg" descr="Dashboard V2.jpeg"/>
          <p:cNvPicPr>
            <a:picLocks noChangeAspect="1"/>
          </p:cNvPicPr>
          <p:nvPr/>
        </p:nvPicPr>
        <p:blipFill>
          <a:blip r:embed="rId4"/>
          <a:srcRect l="2" r="2"/>
          <a:stretch>
            <a:fillRect/>
          </a:stretch>
        </p:blipFill>
        <p:spPr>
          <a:xfrm>
            <a:off x="762099" y="3803650"/>
            <a:ext cx="14043909" cy="799523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Air quality management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t>Air quality management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t>New possibilities in building automation</a:t>
            </a:r>
          </a:p>
        </p:txBody>
      </p:sp>
      <p:sp>
        <p:nvSpPr>
          <p:cNvPr id="263" name="Rechteck"/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64" name="STL-LOGO_4c_pos_clean.pdf" descr="STL-LOGO_4c_pos_clean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Linie"/>
          <p:cNvSpPr/>
          <p:nvPr/>
        </p:nvSpPr>
        <p:spPr>
          <a:xfrm flipV="1">
            <a:off x="1479827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6" name="Multisensor  AIR Aerosol"/>
          <p:cNvSpPr txBox="1"/>
          <p:nvPr/>
        </p:nvSpPr>
        <p:spPr>
          <a:xfrm>
            <a:off x="14787281" y="3814372"/>
            <a:ext cx="3417825" cy="191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4000" b="0">
                <a:latin typeface="+mj-lt"/>
                <a:ea typeface="+mj-ea"/>
                <a:cs typeface="+mj-cs"/>
                <a:sym typeface="DIN Next Slab Pro"/>
              </a:defRPr>
            </a:pPr>
            <a:r>
              <a:t>Multisensor </a:t>
            </a:r>
            <a:br/>
            <a:r>
              <a:t>AIR Aerosol</a:t>
            </a:r>
          </a:p>
        </p:txBody>
      </p:sp>
      <p:pic>
        <p:nvPicPr>
          <p:cNvPr id="267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1135" y="6394702"/>
            <a:ext cx="679948" cy="64731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Linie"/>
          <p:cNvSpPr/>
          <p:nvPr/>
        </p:nvSpPr>
        <p:spPr>
          <a:xfrm flipH="1" flipV="1">
            <a:off x="14787281" y="7810499"/>
            <a:ext cx="8832066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9" name="= Risk of infection"/>
          <p:cNvSpPr txBox="1"/>
          <p:nvPr/>
        </p:nvSpPr>
        <p:spPr>
          <a:xfrm>
            <a:off x="18881943" y="6470505"/>
            <a:ext cx="44958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4000" b="0">
                <a:solidFill>
                  <a:srgbClr val="D62000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= Risk of infection</a:t>
            </a:r>
          </a:p>
        </p:txBody>
      </p:sp>
      <p:pic>
        <p:nvPicPr>
          <p:cNvPr id="270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1955" y="8166448"/>
            <a:ext cx="6317788" cy="3845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" name="Gruppieren"/>
          <p:cNvGrpSpPr/>
          <p:nvPr/>
        </p:nvGrpSpPr>
        <p:grpSpPr>
          <a:xfrm>
            <a:off x="14765064" y="6437259"/>
            <a:ext cx="1995679" cy="1366095"/>
            <a:chOff x="0" y="0"/>
            <a:chExt cx="1995677" cy="1366094"/>
          </a:xfrm>
        </p:grpSpPr>
        <p:pic>
          <p:nvPicPr>
            <p:cNvPr id="271" name="Bild" descr="Bil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589" y="0"/>
              <a:ext cx="287637" cy="659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" name="temperature"/>
            <p:cNvSpPr txBox="1"/>
            <p:nvPr/>
          </p:nvSpPr>
          <p:spPr>
            <a:xfrm>
              <a:off x="0" y="477094"/>
              <a:ext cx="199567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temperature</a:t>
              </a:r>
            </a:p>
          </p:txBody>
        </p:sp>
      </p:grpSp>
      <p:sp>
        <p:nvSpPr>
          <p:cNvPr id="274" name="Gruppieren"/>
          <p:cNvSpPr/>
          <p:nvPr/>
        </p:nvSpPr>
        <p:spPr>
          <a:xfrm>
            <a:off x="17821969" y="7358853"/>
            <a:ext cx="109817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17500" tIns="317500" rIns="317500" bIns="317500" anchor="ctr">
            <a:spAutoFit/>
          </a:bodyPr>
          <a:lstStyle>
            <a:lvl1pPr defTabSz="863600">
              <a:lnSpc>
                <a:spcPct val="70000"/>
              </a:lnSpc>
              <a:spcBef>
                <a:spcPts val="3000"/>
              </a:spcBef>
              <a:defRPr sz="2000" b="0"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CO2</a:t>
            </a:r>
          </a:p>
        </p:txBody>
      </p:sp>
      <p:grpSp>
        <p:nvGrpSpPr>
          <p:cNvPr id="277" name="Gruppieren"/>
          <p:cNvGrpSpPr/>
          <p:nvPr/>
        </p:nvGrpSpPr>
        <p:grpSpPr>
          <a:xfrm>
            <a:off x="16375229" y="6509167"/>
            <a:ext cx="1656991" cy="1294187"/>
            <a:chOff x="0" y="0"/>
            <a:chExt cx="1656989" cy="1294186"/>
          </a:xfrm>
        </p:grpSpPr>
        <p:pic>
          <p:nvPicPr>
            <p:cNvPr id="275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745" y="0"/>
              <a:ext cx="359545" cy="515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humidity"/>
            <p:cNvSpPr txBox="1"/>
            <p:nvPr/>
          </p:nvSpPr>
          <p:spPr>
            <a:xfrm>
              <a:off x="0" y="405186"/>
              <a:ext cx="165699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17500" tIns="317500" rIns="317500" bIns="317500" numCol="1" anchor="ctr">
              <a:spAutoFit/>
            </a:bodyPr>
            <a:lstStyle>
              <a:lvl1pPr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humidity</a:t>
              </a:r>
            </a:p>
          </p:txBody>
        </p:sp>
      </p:grpSp>
      <p:sp>
        <p:nvSpPr>
          <p:cNvPr id="278" name="Zur Live-Demo"/>
          <p:cNvSpPr txBox="1"/>
          <p:nvPr/>
        </p:nvSpPr>
        <p:spPr>
          <a:xfrm>
            <a:off x="21619798" y="2803549"/>
            <a:ext cx="1814598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 b="0" u="sng">
                <a:latin typeface="+mn-lt"/>
                <a:ea typeface="+mn-ea"/>
                <a:cs typeface="+mn-cs"/>
                <a:sym typeface="DIN Next W1G Light"/>
                <a:hlinkClick r:id="rId10"/>
              </a:defRPr>
            </a:lvl1pPr>
          </a:lstStyle>
          <a:p>
            <a:pPr>
              <a:defRPr u="none"/>
            </a:pPr>
            <a:r>
              <a:rPr u="sng" dirty="0">
                <a:hlinkClick r:id="rId11"/>
              </a:rPr>
              <a:t>Live-Demo</a:t>
            </a:r>
            <a:endParaRPr u="sng" dirty="0">
              <a:hlinkClick r:id="rId1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Martin Frechen Managing Director martin.frechen@steinel.de"/>
          <p:cNvSpPr txBox="1"/>
          <p:nvPr/>
        </p:nvSpPr>
        <p:spPr>
          <a:xfrm>
            <a:off x="8642896" y="5903071"/>
            <a:ext cx="7098208" cy="3529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 algn="l">
              <a:spcBef>
                <a:spcPts val="0"/>
              </a:spcBef>
              <a:defRPr sz="4000" b="0">
                <a:latin typeface="+mn-lt"/>
                <a:ea typeface="+mn-ea"/>
                <a:cs typeface="+mn-cs"/>
                <a:sym typeface="DIN Next W1G Light"/>
              </a:defRPr>
            </a:pPr>
            <a:r>
              <a:rPr lang="en-US" sz="4400" b="0" dirty="0">
                <a:sym typeface="DIN Next W1G Light"/>
              </a:rPr>
              <a:t>Feel free to contact me: </a:t>
            </a:r>
          </a:p>
          <a:p>
            <a:pPr algn="l">
              <a:spcBef>
                <a:spcPts val="0"/>
              </a:spcBef>
              <a:defRPr sz="4000" b="0">
                <a:latin typeface="+mn-lt"/>
                <a:ea typeface="+mn-ea"/>
                <a:cs typeface="+mn-cs"/>
                <a:sym typeface="DIN Next W1G Light"/>
              </a:defRPr>
            </a:pPr>
            <a:endParaRPr lang="de-DE" sz="4400" dirty="0"/>
          </a:p>
          <a:p>
            <a:pPr algn="l">
              <a:spcBef>
                <a:spcPts val="0"/>
              </a:spcBef>
              <a:defRPr sz="4000" b="0">
                <a:latin typeface="+mn-lt"/>
                <a:ea typeface="+mn-ea"/>
                <a:cs typeface="+mn-cs"/>
                <a:sym typeface="DIN Next W1G Light"/>
              </a:defRPr>
            </a:pPr>
            <a:r>
              <a:rPr lang="de-DE" sz="4400" dirty="0" smtClean="0"/>
              <a:t>Cristiano Fossati</a:t>
            </a:r>
            <a:r>
              <a:rPr sz="4400" dirty="0"/>
              <a:t/>
            </a:r>
            <a:br>
              <a:rPr sz="4400" dirty="0"/>
            </a:br>
            <a:r>
              <a:rPr lang="de-DE" sz="4400" dirty="0" smtClean="0"/>
              <a:t>MD Steinel Italia</a:t>
            </a:r>
            <a:r>
              <a:rPr sz="4400" dirty="0"/>
              <a:t/>
            </a:r>
            <a:br>
              <a:rPr sz="4400" dirty="0"/>
            </a:br>
            <a:r>
              <a:rPr lang="de-DE" sz="4400" dirty="0" err="1" smtClean="0">
                <a:solidFill>
                  <a:srgbClr val="EB8B2D"/>
                </a:solidFill>
              </a:rPr>
              <a:t>cristiano.fossati</a:t>
            </a:r>
            <a:r>
              <a:rPr sz="4400" dirty="0" smtClean="0">
                <a:solidFill>
                  <a:srgbClr val="EB8B2D"/>
                </a:solidFill>
              </a:rPr>
              <a:t>@</a:t>
            </a:r>
            <a:r>
              <a:rPr sz="4400" dirty="0" err="1" smtClean="0">
                <a:solidFill>
                  <a:srgbClr val="EB8B2D"/>
                </a:solidFill>
              </a:rPr>
              <a:t>steinel</a:t>
            </a:r>
            <a:r>
              <a:rPr sz="4400" dirty="0" smtClean="0">
                <a:solidFill>
                  <a:srgbClr val="EB8B2D"/>
                </a:solidFill>
              </a:rPr>
              <a:t>.</a:t>
            </a:r>
            <a:r>
              <a:rPr lang="it-IT" sz="4400" smtClean="0">
                <a:solidFill>
                  <a:srgbClr val="EB8B2D"/>
                </a:solidFill>
              </a:rPr>
              <a:t>it</a:t>
            </a:r>
            <a:endParaRPr sz="4400" dirty="0">
              <a:solidFill>
                <a:srgbClr val="EB8B2D"/>
              </a:solidFill>
            </a:endParaRPr>
          </a:p>
        </p:txBody>
      </p:sp>
      <p:sp>
        <p:nvSpPr>
          <p:cNvPr id="385" name="Let’s talk.…"/>
          <p:cNvSpPr txBox="1"/>
          <p:nvPr/>
        </p:nvSpPr>
        <p:spPr>
          <a:xfrm>
            <a:off x="635000" y="381000"/>
            <a:ext cx="22363265" cy="343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!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endParaRPr lang="de-DE" dirty="0"/>
          </a:p>
        </p:txBody>
      </p:sp>
      <p:pic>
        <p:nvPicPr>
          <p:cNvPr id="388" name="STL-LOGO_4c_pos_clean.pdf" descr="STL-LOGO_4c_pos_clean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" descr="Bild"/>
          <p:cNvPicPr>
            <a:picLocks noChangeAspect="1"/>
          </p:cNvPicPr>
          <p:nvPr/>
        </p:nvPicPr>
        <p:blipFill>
          <a:blip r:embed="rId2"/>
          <a:srcRect t="11766" r="7339" b="1176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</p:spPr>
      </p:pic>
      <p:sp>
        <p:nvSpPr>
          <p:cNvPr id="40" name="Speaker:  Martin Frechen, Managing Director STEINEL Sharon Neugebauer, Head of International Sales"/>
          <p:cNvSpPr txBox="1"/>
          <p:nvPr/>
        </p:nvSpPr>
        <p:spPr>
          <a:xfrm>
            <a:off x="748789" y="7280729"/>
            <a:ext cx="6017672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rPr dirty="0"/>
              <a:t>Speaker: </a:t>
            </a:r>
            <a:endParaRPr lang="de-DE" dirty="0"/>
          </a:p>
          <a:p>
            <a:pPr algn="l">
              <a:spcBef>
                <a:spcPts val="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rPr lang="de-DE" sz="3000" b="0" dirty="0" smtClean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rPr>
              <a:t>Cristiano Fossati, MD Steinel Italia</a:t>
            </a:r>
            <a:endParaRPr sz="30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The intelligent building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solidFill>
                  <a:srgbClr val="FFFFFF"/>
                </a:solidFill>
                <a:latin typeface="+mj-lt"/>
                <a:ea typeface="+mj-ea"/>
                <a:cs typeface="+mj-cs"/>
                <a:sym typeface="DIN Next Slab Pro"/>
              </a:defRPr>
            </a:pPr>
            <a:r>
              <a:t>The intelligent building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Best cases of sensor technology and sensor light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d" descr="Bild"/>
          <p:cNvPicPr>
            <a:picLocks noChangeAspect="1"/>
          </p:cNvPicPr>
          <p:nvPr/>
        </p:nvPicPr>
        <p:blipFill>
          <a:blip r:embed="rId2"/>
          <a:srcRect l="3217" t="16076" r="20973" b="8109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</p:spPr>
      </p:pic>
      <p:sp>
        <p:nvSpPr>
          <p:cNvPr id="46" name="Founded in 1959.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solidFill>
                  <a:srgbClr val="FFFFFF"/>
                </a:solidFill>
                <a:latin typeface="+mj-lt"/>
                <a:ea typeface="+mj-ea"/>
                <a:cs typeface="+mj-cs"/>
                <a:sym typeface="DIN Next Slab Pro"/>
              </a:defRPr>
            </a:pPr>
            <a:r>
              <a:t>Founded in 1959.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From pioneer to market leader.</a:t>
            </a:r>
          </a:p>
        </p:txBody>
      </p:sp>
      <p:sp>
        <p:nvSpPr>
          <p:cNvPr id="47" name="170 million…"/>
          <p:cNvSpPr txBox="1"/>
          <p:nvPr/>
        </p:nvSpPr>
        <p:spPr>
          <a:xfrm>
            <a:off x="18686278" y="2851462"/>
            <a:ext cx="4972432" cy="1661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spcBef>
                <a:spcPts val="0"/>
              </a:spcBef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170 million</a:t>
            </a:r>
          </a:p>
          <a:p>
            <a:pPr algn="l" defTabSz="821531">
              <a:lnSpc>
                <a:spcPct val="90000"/>
              </a:lnSpc>
              <a:spcBef>
                <a:spcPts val="0"/>
              </a:spcBef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sales</a:t>
            </a:r>
          </a:p>
        </p:txBody>
      </p:sp>
      <p:sp>
        <p:nvSpPr>
          <p:cNvPr id="48" name="2,000…"/>
          <p:cNvSpPr txBox="1"/>
          <p:nvPr/>
        </p:nvSpPr>
        <p:spPr>
          <a:xfrm>
            <a:off x="18677811" y="5666270"/>
            <a:ext cx="2534032" cy="1661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spcBef>
                <a:spcPts val="0"/>
              </a:spcBef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2,000</a:t>
            </a:r>
          </a:p>
          <a:p>
            <a:pPr algn="l" defTabSz="821531">
              <a:lnSpc>
                <a:spcPct val="90000"/>
              </a:lnSpc>
              <a:spcBef>
                <a:spcPts val="0"/>
              </a:spcBef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products</a:t>
            </a:r>
          </a:p>
        </p:txBody>
      </p:sp>
      <p:sp>
        <p:nvSpPr>
          <p:cNvPr id="49" name="1,620…"/>
          <p:cNvSpPr txBox="1"/>
          <p:nvPr/>
        </p:nvSpPr>
        <p:spPr>
          <a:xfrm>
            <a:off x="18677811" y="8214378"/>
            <a:ext cx="2534032" cy="1661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lnSpc>
                <a:spcPct val="90000"/>
              </a:lnSpc>
              <a:spcBef>
                <a:spcPts val="0"/>
              </a:spcBef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rPr dirty="0"/>
              <a:t>1,620</a:t>
            </a:r>
          </a:p>
          <a:p>
            <a:pPr algn="l" defTabSz="821531">
              <a:lnSpc>
                <a:spcPct val="90000"/>
              </a:lnSpc>
              <a:spcBef>
                <a:spcPts val="0"/>
              </a:spcBef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rPr dirty="0"/>
              <a:t>employees</a:t>
            </a:r>
          </a:p>
        </p:txBody>
      </p:sp>
      <p:sp>
        <p:nvSpPr>
          <p:cNvPr id="50" name="1959"/>
          <p:cNvSpPr txBox="1"/>
          <p:nvPr/>
        </p:nvSpPr>
        <p:spPr>
          <a:xfrm>
            <a:off x="716829" y="12210067"/>
            <a:ext cx="1079029" cy="516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 defTabSz="821531">
              <a:lnSpc>
                <a:spcPct val="90000"/>
              </a:lnSpc>
              <a:spcBef>
                <a:spcPts val="0"/>
              </a:spcBef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1959</a:t>
            </a:r>
          </a:p>
        </p:txBody>
      </p:sp>
      <p:sp>
        <p:nvSpPr>
          <p:cNvPr id="51" name="2020"/>
          <p:cNvSpPr txBox="1"/>
          <p:nvPr/>
        </p:nvSpPr>
        <p:spPr>
          <a:xfrm>
            <a:off x="17564940" y="12210068"/>
            <a:ext cx="1079029" cy="516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 defTabSz="821531">
              <a:lnSpc>
                <a:spcPct val="90000"/>
              </a:lnSpc>
              <a:spcBef>
                <a:spcPts val="0"/>
              </a:spcBef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2020</a:t>
            </a:r>
          </a:p>
        </p:txBody>
      </p:sp>
      <p:grpSp>
        <p:nvGrpSpPr>
          <p:cNvPr id="57" name="Gruppieren"/>
          <p:cNvGrpSpPr/>
          <p:nvPr/>
        </p:nvGrpSpPr>
        <p:grpSpPr>
          <a:xfrm>
            <a:off x="854639" y="3627887"/>
            <a:ext cx="17241157" cy="8348744"/>
            <a:chOff x="0" y="0"/>
            <a:chExt cx="17241155" cy="8348743"/>
          </a:xfrm>
        </p:grpSpPr>
        <p:sp>
          <p:nvSpPr>
            <p:cNvPr id="52" name="Form"/>
            <p:cNvSpPr/>
            <p:nvPr/>
          </p:nvSpPr>
          <p:spPr>
            <a:xfrm>
              <a:off x="11655" y="251737"/>
              <a:ext cx="17217489" cy="809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636" y="15258"/>
                  </a:lnTo>
                  <a:lnTo>
                    <a:pt x="12164" y="9299"/>
                  </a:lnTo>
                  <a:lnTo>
                    <a:pt x="17363" y="6889"/>
                  </a:lnTo>
                  <a:lnTo>
                    <a:pt x="21600" y="0"/>
                  </a:lnTo>
                  <a:lnTo>
                    <a:pt x="21600" y="21566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53578" marR="53578" indent="-53578" algn="l" defTabSz="642937">
                <a:spcBef>
                  <a:spcPts val="0"/>
                </a:spcBef>
                <a:defRPr sz="3000" b="0">
                  <a:solidFill>
                    <a:schemeClr val="accent4">
                      <a:hueOff val="384618"/>
                      <a:satOff val="3869"/>
                      <a:lumOff val="5802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3" name="Linie"/>
            <p:cNvSpPr/>
            <p:nvPr/>
          </p:nvSpPr>
          <p:spPr>
            <a:xfrm>
              <a:off x="4590" y="5590533"/>
              <a:ext cx="17228193" cy="273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393" y="14981"/>
                  </a:lnTo>
                  <a:lnTo>
                    <a:pt x="16804" y="1046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spcBef>
                  <a:spcPts val="0"/>
                </a:spcBef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4" name="Linie"/>
            <p:cNvSpPr/>
            <p:nvPr/>
          </p:nvSpPr>
          <p:spPr>
            <a:xfrm>
              <a:off x="0" y="3146855"/>
              <a:ext cx="17241156" cy="5184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825" y="10677"/>
                  </a:lnTo>
                  <a:lnTo>
                    <a:pt x="14763" y="783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spcBef>
                  <a:spcPts val="0"/>
                </a:spcBef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5" name="Linie"/>
            <p:cNvSpPr/>
            <p:nvPr/>
          </p:nvSpPr>
          <p:spPr>
            <a:xfrm>
              <a:off x="12652" y="8333950"/>
              <a:ext cx="17215496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53578" marR="53578" indent="-53578" algn="l" defTabSz="642937">
                <a:spcBef>
                  <a:spcPts val="0"/>
                </a:spcBef>
                <a:defRPr sz="3000" b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6" name="Linie"/>
            <p:cNvSpPr/>
            <p:nvPr/>
          </p:nvSpPr>
          <p:spPr>
            <a:xfrm flipV="1">
              <a:off x="2482" y="0"/>
              <a:ext cx="1" cy="833359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53578" marR="53578" indent="-53578" algn="l" defTabSz="642937">
                <a:spcBef>
                  <a:spcPts val="0"/>
                </a:spcBef>
                <a:defRPr sz="3000" b="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03+04_World.jpeg" descr="S03+04_Worl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</p:spPr>
      </p:pic>
      <p:pic>
        <p:nvPicPr>
          <p:cNvPr id="61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 r="72470"/>
          <a:stretch>
            <a:fillRect/>
          </a:stretch>
        </p:blipFill>
        <p:spPr>
          <a:xfrm>
            <a:off x="16134773" y="9516698"/>
            <a:ext cx="625088" cy="40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 r="72470"/>
          <a:stretch>
            <a:fillRect/>
          </a:stretch>
        </p:blipFill>
        <p:spPr>
          <a:xfrm>
            <a:off x="16401400" y="10853322"/>
            <a:ext cx="625088" cy="40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 r="72470"/>
          <a:stretch>
            <a:fillRect/>
          </a:stretch>
        </p:blipFill>
        <p:spPr>
          <a:xfrm>
            <a:off x="8723330" y="5688295"/>
            <a:ext cx="625088" cy="406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 r="72470"/>
          <a:stretch>
            <a:fillRect/>
          </a:stretch>
        </p:blipFill>
        <p:spPr>
          <a:xfrm>
            <a:off x="7834807" y="5372003"/>
            <a:ext cx="625089" cy="40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 r="72470"/>
          <a:stretch>
            <a:fillRect/>
          </a:stretch>
        </p:blipFill>
        <p:spPr>
          <a:xfrm>
            <a:off x="8508646" y="7577697"/>
            <a:ext cx="625088" cy="40608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he inventors’ company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solidFill>
                  <a:srgbClr val="FFFFFF"/>
                </a:solidFill>
                <a:latin typeface="+mj-lt"/>
                <a:ea typeface="+mj-ea"/>
                <a:cs typeface="+mj-cs"/>
                <a:sym typeface="DIN Next Slab Pro"/>
              </a:defRPr>
            </a:pPr>
            <a:r>
              <a:t>The inventors’ company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t>Development centre and production facilities in Europe.</a:t>
            </a:r>
          </a:p>
        </p:txBody>
      </p:sp>
      <p:sp>
        <p:nvSpPr>
          <p:cNvPr id="67" name="Herzebrock-Clarholz, D"/>
          <p:cNvSpPr txBox="1"/>
          <p:nvPr/>
        </p:nvSpPr>
        <p:spPr>
          <a:xfrm>
            <a:off x="2928453" y="5306701"/>
            <a:ext cx="4642911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3000"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Herzebrock-Clarholz, D</a:t>
            </a:r>
          </a:p>
        </p:txBody>
      </p:sp>
      <p:sp>
        <p:nvSpPr>
          <p:cNvPr id="68" name="Leipzig-Mölkau, D"/>
          <p:cNvSpPr txBox="1"/>
          <p:nvPr/>
        </p:nvSpPr>
        <p:spPr>
          <a:xfrm>
            <a:off x="9368062" y="5622992"/>
            <a:ext cx="4642911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3000"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Leipzig-Mölkau, D</a:t>
            </a:r>
          </a:p>
        </p:txBody>
      </p:sp>
      <p:pic>
        <p:nvPicPr>
          <p:cNvPr id="69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 r="72470"/>
          <a:stretch>
            <a:fillRect/>
          </a:stretch>
        </p:blipFill>
        <p:spPr>
          <a:xfrm>
            <a:off x="10479230" y="6472146"/>
            <a:ext cx="625089" cy="40608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Liberec, CZ"/>
          <p:cNvSpPr txBox="1"/>
          <p:nvPr/>
        </p:nvSpPr>
        <p:spPr>
          <a:xfrm>
            <a:off x="11123962" y="6406844"/>
            <a:ext cx="4642911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3000"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Liberec, CZ</a:t>
            </a:r>
          </a:p>
        </p:txBody>
      </p:sp>
      <p:sp>
        <p:nvSpPr>
          <p:cNvPr id="71" name="Einsiedeln, CH"/>
          <p:cNvSpPr txBox="1"/>
          <p:nvPr/>
        </p:nvSpPr>
        <p:spPr>
          <a:xfrm>
            <a:off x="3784838" y="7512394"/>
            <a:ext cx="4642911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3000"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Einsiedeln, CH</a:t>
            </a:r>
          </a:p>
        </p:txBody>
      </p:sp>
      <p:sp>
        <p:nvSpPr>
          <p:cNvPr id="72" name="Chisinau, MV"/>
          <p:cNvSpPr txBox="1"/>
          <p:nvPr/>
        </p:nvSpPr>
        <p:spPr>
          <a:xfrm>
            <a:off x="16862784" y="9451396"/>
            <a:ext cx="4642911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3000"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Chisinau, MV</a:t>
            </a:r>
          </a:p>
        </p:txBody>
      </p:sp>
      <p:sp>
        <p:nvSpPr>
          <p:cNvPr id="73" name="Curtea de Arges, RO"/>
          <p:cNvSpPr txBox="1"/>
          <p:nvPr/>
        </p:nvSpPr>
        <p:spPr>
          <a:xfrm>
            <a:off x="17179075" y="10788020"/>
            <a:ext cx="4642911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3000" b="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</a:lstStyle>
          <a:p>
            <a:r>
              <a:t>Curtea de Arges, 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uppieren" descr="Gruppieren"/>
          <p:cNvPicPr>
            <a:picLocks noChangeAspect="1"/>
          </p:cNvPicPr>
          <p:nvPr/>
        </p:nvPicPr>
        <p:blipFill>
          <a:blip r:embed="rId2"/>
          <a:srcRect l="672" t="15401" r="24146" b="21257"/>
          <a:stretch>
            <a:fillRect/>
          </a:stretch>
        </p:blipFill>
        <p:spPr>
          <a:xfrm flipH="1">
            <a:off x="-103039" y="-27140"/>
            <a:ext cx="24516736" cy="13770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</p:spPr>
      </p:pic>
      <p:sp>
        <p:nvSpPr>
          <p:cNvPr id="77" name="Gruppieren"/>
          <p:cNvSpPr/>
          <p:nvPr/>
        </p:nvSpPr>
        <p:spPr>
          <a:xfrm>
            <a:off x="18650702" y="10133248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lnSpc>
                <a:spcPct val="120000"/>
              </a:lnSpc>
              <a:spcBef>
                <a:spcPts val="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pPr>
            <a:r>
              <a:t>optical sensor system</a:t>
            </a:r>
          </a:p>
          <a:p>
            <a:pPr defTabSz="821531">
              <a:lnSpc>
                <a:spcPct val="120000"/>
              </a:lnSpc>
              <a:spcBef>
                <a:spcPts val="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pPr>
            <a:r>
              <a:t>since 2016</a:t>
            </a:r>
          </a:p>
        </p:txBody>
      </p:sp>
      <p:grpSp>
        <p:nvGrpSpPr>
          <p:cNvPr id="80" name="Gruppieren"/>
          <p:cNvGrpSpPr/>
          <p:nvPr/>
        </p:nvGrpSpPr>
        <p:grpSpPr>
          <a:xfrm>
            <a:off x="1428052" y="8534041"/>
            <a:ext cx="1968501" cy="2869208"/>
            <a:chOff x="682497" y="0"/>
            <a:chExt cx="1968500" cy="2869206"/>
          </a:xfrm>
        </p:grpSpPr>
        <p:sp>
          <p:nvSpPr>
            <p:cNvPr id="78" name="passive infrared…"/>
            <p:cNvSpPr/>
            <p:nvPr/>
          </p:nvSpPr>
          <p:spPr>
            <a:xfrm>
              <a:off x="1380997" y="159920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defTabSz="821531">
                <a:lnSpc>
                  <a:spcPct val="120000"/>
                </a:lnSpc>
                <a:spcBef>
                  <a:spcPts val="0"/>
                </a:spcBef>
                <a:defRPr sz="3000" b="0">
                  <a:latin typeface="+mn-lt"/>
                  <a:ea typeface="+mn-ea"/>
                  <a:cs typeface="+mn-cs"/>
                  <a:sym typeface="DIN Next W1G Light"/>
                </a:defRPr>
              </a:pPr>
              <a:r>
                <a:t>passive infrared</a:t>
              </a:r>
            </a:p>
            <a:p>
              <a:pPr defTabSz="821531">
                <a:lnSpc>
                  <a:spcPct val="120000"/>
                </a:lnSpc>
                <a:spcBef>
                  <a:spcPts val="0"/>
                </a:spcBef>
                <a:defRPr sz="3000" b="0">
                  <a:latin typeface="+mn-lt"/>
                  <a:ea typeface="+mn-ea"/>
                  <a:cs typeface="+mn-cs"/>
                  <a:sym typeface="DIN Next W1G Light"/>
                </a:defRPr>
              </a:pPr>
              <a:r>
                <a:t>since 1987</a:t>
              </a:r>
            </a:p>
          </p:txBody>
        </p:sp>
        <p:pic>
          <p:nvPicPr>
            <p:cNvPr id="79" name="Bild" descr="Bil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97" y="0"/>
              <a:ext cx="1397001" cy="139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" name="Gruppieren"/>
          <p:cNvGrpSpPr/>
          <p:nvPr/>
        </p:nvGrpSpPr>
        <p:grpSpPr>
          <a:xfrm>
            <a:off x="4562319" y="8555532"/>
            <a:ext cx="1968495" cy="2847717"/>
            <a:chOff x="256736" y="0"/>
            <a:chExt cx="1968493" cy="2847715"/>
          </a:xfrm>
        </p:grpSpPr>
        <p:sp>
          <p:nvSpPr>
            <p:cNvPr id="81" name="ultrasonic…"/>
            <p:cNvSpPr/>
            <p:nvPr/>
          </p:nvSpPr>
          <p:spPr>
            <a:xfrm>
              <a:off x="955230" y="15777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defTabSz="821531">
                <a:lnSpc>
                  <a:spcPct val="120000"/>
                </a:lnSpc>
                <a:spcBef>
                  <a:spcPts val="0"/>
                </a:spcBef>
                <a:defRPr sz="3000" b="0">
                  <a:latin typeface="+mn-lt"/>
                  <a:ea typeface="+mn-ea"/>
                  <a:cs typeface="+mn-cs"/>
                  <a:sym typeface="DIN Next W1G Light"/>
                </a:defRPr>
              </a:pPr>
              <a:r>
                <a:t>ultrasonic </a:t>
              </a:r>
            </a:p>
            <a:p>
              <a:pPr defTabSz="821531">
                <a:lnSpc>
                  <a:spcPct val="120000"/>
                </a:lnSpc>
                <a:spcBef>
                  <a:spcPts val="0"/>
                </a:spcBef>
                <a:defRPr sz="3000" b="0">
                  <a:latin typeface="+mn-lt"/>
                  <a:ea typeface="+mn-ea"/>
                  <a:cs typeface="+mn-cs"/>
                  <a:sym typeface="DIN Next W1G Light"/>
                </a:defRPr>
              </a:pPr>
              <a:r>
                <a:t>since 2014</a:t>
              </a:r>
            </a:p>
          </p:txBody>
        </p:sp>
        <p:pic>
          <p:nvPicPr>
            <p:cNvPr id="82" name="Bild" descr="Bil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736" y="0"/>
              <a:ext cx="1396989" cy="1142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" name="Gruppieren"/>
          <p:cNvSpPr/>
          <p:nvPr/>
        </p:nvSpPr>
        <p:spPr>
          <a:xfrm>
            <a:off x="14503240" y="10133248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lnSpc>
                <a:spcPct val="120000"/>
              </a:lnSpc>
              <a:spcBef>
                <a:spcPts val="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pPr>
            <a:r>
              <a:t>high frequency </a:t>
            </a:r>
          </a:p>
          <a:p>
            <a:pPr defTabSz="821531">
              <a:lnSpc>
                <a:spcPct val="120000"/>
              </a:lnSpc>
              <a:spcBef>
                <a:spcPts val="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pPr>
            <a:r>
              <a:t>since 1999</a:t>
            </a:r>
          </a:p>
        </p:txBody>
      </p:sp>
      <p:sp>
        <p:nvSpPr>
          <p:cNvPr id="85" name="Gruppieren"/>
          <p:cNvSpPr/>
          <p:nvPr/>
        </p:nvSpPr>
        <p:spPr>
          <a:xfrm>
            <a:off x="22363937" y="10133248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defTabSz="821531">
              <a:lnSpc>
                <a:spcPct val="120000"/>
              </a:lnSpc>
              <a:spcBef>
                <a:spcPts val="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pPr>
            <a:r>
              <a:t>true presence</a:t>
            </a:r>
          </a:p>
          <a:p>
            <a:pPr defTabSz="821531">
              <a:lnSpc>
                <a:spcPct val="120000"/>
              </a:lnSpc>
              <a:spcBef>
                <a:spcPts val="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pPr>
            <a:r>
              <a:t>since 2018</a:t>
            </a:r>
          </a:p>
        </p:txBody>
      </p:sp>
      <p:sp>
        <p:nvSpPr>
          <p:cNvPr id="86" name="Light &amp; Sensors…"/>
          <p:cNvSpPr txBox="1"/>
          <p:nvPr/>
        </p:nvSpPr>
        <p:spPr>
          <a:xfrm>
            <a:off x="635000" y="381000"/>
            <a:ext cx="22363265" cy="330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t>Light &amp; Sensors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t>Sensor-switched lights &amp; high-tech sensors</a:t>
            </a:r>
            <a:br/>
            <a:r>
              <a:t>2,600,000 products sold per year</a:t>
            </a:r>
          </a:p>
        </p:txBody>
      </p:sp>
      <p:pic>
        <p:nvPicPr>
          <p:cNvPr id="87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7432" y="8633211"/>
            <a:ext cx="1371614" cy="104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2203" y="8531613"/>
            <a:ext cx="1397001" cy="119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3562" y="8365244"/>
            <a:ext cx="1220750" cy="1526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" descr="Bild"/>
          <p:cNvPicPr>
            <a:picLocks noChangeAspect="1"/>
          </p:cNvPicPr>
          <p:nvPr/>
        </p:nvPicPr>
        <p:blipFill>
          <a:blip r:embed="rId2"/>
          <a:srcRect l="1330" t="1999" r="18267" b="37888"/>
          <a:stretch>
            <a:fillRect/>
          </a:stretch>
        </p:blipFill>
        <p:spPr>
          <a:xfrm>
            <a:off x="-53336" y="-8339"/>
            <a:ext cx="24490671" cy="1373267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hteck"/>
          <p:cNvSpPr/>
          <p:nvPr/>
        </p:nvSpPr>
        <p:spPr>
          <a:xfrm>
            <a:off x="760656" y="3797928"/>
            <a:ext cx="22862688" cy="8006371"/>
          </a:xfrm>
          <a:prstGeom prst="rect">
            <a:avLst/>
          </a:prstGeom>
          <a:solidFill>
            <a:srgbClr val="000000">
              <a:alpha val="5457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63600">
              <a:lnSpc>
                <a:spcPct val="70000"/>
              </a:lnSpc>
              <a:spcBef>
                <a:spcPts val="3000"/>
              </a:spcBef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endParaRPr/>
          </a:p>
        </p:txBody>
      </p:sp>
      <p:pic>
        <p:nvPicPr>
          <p:cNvPr id="100" name="Bild" descr="Bild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</p:spPr>
      </p:pic>
      <p:sp>
        <p:nvSpPr>
          <p:cNvPr id="101" name="Our role.…"/>
          <p:cNvSpPr txBox="1"/>
          <p:nvPr/>
        </p:nvSpPr>
        <p:spPr>
          <a:xfrm>
            <a:off x="635000" y="381000"/>
            <a:ext cx="22363265" cy="330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solidFill>
                  <a:srgbClr val="FFFFFF"/>
                </a:solidFill>
                <a:latin typeface="+mj-lt"/>
                <a:ea typeface="+mj-ea"/>
                <a:cs typeface="+mj-cs"/>
                <a:sym typeface="DIN Next Slab Pro"/>
              </a:defRPr>
            </a:pPr>
            <a:r>
              <a:t>Our role.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r>
              <a:t>We are the sensory organs to enable building intelligence</a:t>
            </a:r>
          </a:p>
        </p:txBody>
      </p:sp>
      <p:pic>
        <p:nvPicPr>
          <p:cNvPr id="102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2712" y="3855229"/>
            <a:ext cx="1407555" cy="1478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5531" y="10543978"/>
            <a:ext cx="1609916" cy="147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6364" y="6217869"/>
            <a:ext cx="1534250" cy="153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3726" y="8457015"/>
            <a:ext cx="1613524" cy="1382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5595" y="12412238"/>
            <a:ext cx="1935786" cy="110241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eyes"/>
          <p:cNvSpPr/>
          <p:nvPr/>
        </p:nvSpPr>
        <p:spPr>
          <a:xfrm>
            <a:off x="762000" y="5083313"/>
            <a:ext cx="44450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eyes</a:t>
            </a:r>
          </a:p>
        </p:txBody>
      </p:sp>
      <p:sp>
        <p:nvSpPr>
          <p:cNvPr id="108" name="ears"/>
          <p:cNvSpPr/>
          <p:nvPr/>
        </p:nvSpPr>
        <p:spPr>
          <a:xfrm>
            <a:off x="762000" y="7696402"/>
            <a:ext cx="44450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ears</a:t>
            </a:r>
          </a:p>
        </p:txBody>
      </p:sp>
      <p:sp>
        <p:nvSpPr>
          <p:cNvPr id="109" name="nose"/>
          <p:cNvSpPr/>
          <p:nvPr/>
        </p:nvSpPr>
        <p:spPr>
          <a:xfrm>
            <a:off x="762000" y="10409022"/>
            <a:ext cx="44450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nose</a:t>
            </a:r>
          </a:p>
        </p:txBody>
      </p:sp>
      <p:grpSp>
        <p:nvGrpSpPr>
          <p:cNvPr id="114" name="Gruppieren"/>
          <p:cNvGrpSpPr/>
          <p:nvPr/>
        </p:nvGrpSpPr>
        <p:grpSpPr>
          <a:xfrm>
            <a:off x="5432630" y="5845967"/>
            <a:ext cx="2324101" cy="3917884"/>
            <a:chOff x="0" y="0"/>
            <a:chExt cx="2324100" cy="3917882"/>
          </a:xfrm>
        </p:grpSpPr>
        <p:pic>
          <p:nvPicPr>
            <p:cNvPr id="110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052" y="0"/>
              <a:ext cx="1681996" cy="732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" name="Bild" descr="Bil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336957"/>
              <a:ext cx="2324100" cy="570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Bild" descr="Bil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1917" y="3343286"/>
              <a:ext cx="1840265" cy="574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Bild" descr="Bil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6810" y="1258829"/>
              <a:ext cx="790480" cy="642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" name="lighting"/>
          <p:cNvSpPr/>
          <p:nvPr/>
        </p:nvSpPr>
        <p:spPr>
          <a:xfrm>
            <a:off x="8753783" y="6601406"/>
            <a:ext cx="4298576" cy="11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lighting</a:t>
            </a:r>
          </a:p>
        </p:txBody>
      </p:sp>
      <p:sp>
        <p:nvSpPr>
          <p:cNvPr id="116" name="heating"/>
          <p:cNvSpPr/>
          <p:nvPr/>
        </p:nvSpPr>
        <p:spPr>
          <a:xfrm>
            <a:off x="15696045" y="6601406"/>
            <a:ext cx="3398274" cy="11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heating</a:t>
            </a:r>
          </a:p>
        </p:txBody>
      </p:sp>
      <p:sp>
        <p:nvSpPr>
          <p:cNvPr id="117" name="ventilation"/>
          <p:cNvSpPr/>
          <p:nvPr/>
        </p:nvSpPr>
        <p:spPr>
          <a:xfrm>
            <a:off x="15643353" y="10620246"/>
            <a:ext cx="3398275" cy="118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ventilation</a:t>
            </a:r>
          </a:p>
        </p:txBody>
      </p:sp>
      <p:sp>
        <p:nvSpPr>
          <p:cNvPr id="118" name="shadowing"/>
          <p:cNvSpPr/>
          <p:nvPr/>
        </p:nvSpPr>
        <p:spPr>
          <a:xfrm>
            <a:off x="8753783" y="10580618"/>
            <a:ext cx="3022965" cy="1225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shadowing</a:t>
            </a:r>
          </a:p>
        </p:txBody>
      </p:sp>
      <p:sp>
        <p:nvSpPr>
          <p:cNvPr id="119" name="security"/>
          <p:cNvSpPr/>
          <p:nvPr/>
        </p:nvSpPr>
        <p:spPr>
          <a:xfrm>
            <a:off x="12176253" y="10713660"/>
            <a:ext cx="2797114" cy="1092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security</a:t>
            </a:r>
          </a:p>
        </p:txBody>
      </p:sp>
      <p:sp>
        <p:nvSpPr>
          <p:cNvPr id="120" name="Linie"/>
          <p:cNvSpPr/>
          <p:nvPr/>
        </p:nvSpPr>
        <p:spPr>
          <a:xfrm>
            <a:off x="762000" y="6477000"/>
            <a:ext cx="3673578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1" name="Bild" descr="Bil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2285" y="4179788"/>
            <a:ext cx="1319549" cy="61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Bild" descr="Bil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4578" y="6757589"/>
            <a:ext cx="874963" cy="1173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Bild" descr="Bil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0723" y="9524226"/>
            <a:ext cx="862673" cy="109236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Linie"/>
          <p:cNvSpPr/>
          <p:nvPr/>
        </p:nvSpPr>
        <p:spPr>
          <a:xfrm flipH="1">
            <a:off x="4422877" y="3810000"/>
            <a:ext cx="1" cy="800100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5" name="Linie"/>
          <p:cNvSpPr/>
          <p:nvPr/>
        </p:nvSpPr>
        <p:spPr>
          <a:xfrm flipH="1">
            <a:off x="8691627" y="3809999"/>
            <a:ext cx="1" cy="800100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6" name="Linie"/>
          <p:cNvSpPr/>
          <p:nvPr/>
        </p:nvSpPr>
        <p:spPr>
          <a:xfrm>
            <a:off x="8721853" y="7810500"/>
            <a:ext cx="10414002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Linie"/>
          <p:cNvSpPr/>
          <p:nvPr/>
        </p:nvSpPr>
        <p:spPr>
          <a:xfrm flipH="1">
            <a:off x="15656054" y="3810000"/>
            <a:ext cx="1" cy="800100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33" name="Gruppieren"/>
          <p:cNvGrpSpPr/>
          <p:nvPr/>
        </p:nvGrpSpPr>
        <p:grpSpPr>
          <a:xfrm>
            <a:off x="10791953" y="4127500"/>
            <a:ext cx="8042090" cy="5047633"/>
            <a:chOff x="0" y="0"/>
            <a:chExt cx="8042089" cy="5047632"/>
          </a:xfrm>
        </p:grpSpPr>
        <p:pic>
          <p:nvPicPr>
            <p:cNvPr id="128" name="Bild" descr="Bild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46881" y="2202"/>
              <a:ext cx="1095209" cy="1001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Bild" descr="Bil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2617" y="4003891"/>
              <a:ext cx="1043734" cy="1043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Bild" descr="Bil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4105736"/>
              <a:ext cx="1097662" cy="940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Bild" descr="Bil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5259" y="0"/>
              <a:ext cx="957544" cy="1005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Bild" descr="Bild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25592" y="4013730"/>
              <a:ext cx="1316894" cy="749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" name="Linie"/>
          <p:cNvSpPr/>
          <p:nvPr/>
        </p:nvSpPr>
        <p:spPr>
          <a:xfrm flipH="1">
            <a:off x="12188954" y="7810499"/>
            <a:ext cx="1" cy="400050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Linie"/>
          <p:cNvSpPr/>
          <p:nvPr/>
        </p:nvSpPr>
        <p:spPr>
          <a:xfrm>
            <a:off x="762000" y="9144000"/>
            <a:ext cx="3673578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Rechteck"/>
          <p:cNvSpPr/>
          <p:nvPr/>
        </p:nvSpPr>
        <p:spPr>
          <a:xfrm>
            <a:off x="760657" y="3810000"/>
            <a:ext cx="22862687" cy="800100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63600">
              <a:lnSpc>
                <a:spcPct val="70000"/>
              </a:lnSpc>
              <a:spcBef>
                <a:spcPts val="3000"/>
              </a:spcBef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pPr>
            <a:endParaRPr/>
          </a:p>
        </p:txBody>
      </p:sp>
      <p:sp>
        <p:nvSpPr>
          <p:cNvPr id="137" name="Linie"/>
          <p:cNvSpPr/>
          <p:nvPr/>
        </p:nvSpPr>
        <p:spPr>
          <a:xfrm flipH="1">
            <a:off x="19127744" y="3810000"/>
            <a:ext cx="1" cy="800100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38" name="Bild" descr="Bil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110346" y="6392531"/>
            <a:ext cx="2464427" cy="246430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Data Analytics"/>
          <p:cNvSpPr/>
          <p:nvPr/>
        </p:nvSpPr>
        <p:spPr>
          <a:xfrm>
            <a:off x="19115044" y="10600432"/>
            <a:ext cx="4298576" cy="118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4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Data Analytics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ild" descr="Bild"/>
          <p:cNvPicPr>
            <a:picLocks noChangeAspect="1"/>
          </p:cNvPicPr>
          <p:nvPr/>
        </p:nvPicPr>
        <p:blipFill>
          <a:blip r:embed="rId2"/>
          <a:srcRect l="4179" t="2798" r="13958" b="11723"/>
          <a:stretch>
            <a:fillRect/>
          </a:stretch>
        </p:blipFill>
        <p:spPr>
          <a:xfrm>
            <a:off x="757030" y="3810000"/>
            <a:ext cx="11435646" cy="800101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resence control and air quality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kumimoji="0" sz="10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Presence control and air quality</a:t>
            </a:r>
          </a:p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rPr kumimoji="0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W1G Light"/>
                <a:sym typeface="DIN Next W1G Light"/>
              </a:rPr>
              <a:t>The Flow, Amsterdam</a:t>
            </a:r>
          </a:p>
        </p:txBody>
      </p:sp>
      <p:pic>
        <p:nvPicPr>
          <p:cNvPr id="171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7835" y="3013329"/>
            <a:ext cx="5287755" cy="402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Rechteck"/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lvl="0" indent="-53578" algn="l" defTabSz="6429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73" name="STL-LOGO_4c_pos_clean.pdf" descr="STL-LOGO_4c_pos_clean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inie"/>
          <p:cNvSpPr/>
          <p:nvPr/>
        </p:nvSpPr>
        <p:spPr>
          <a:xfrm flipV="1">
            <a:off x="1219199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lvl="0" indent="-53578" algn="l" defTabSz="6429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75" name="Linie"/>
          <p:cNvSpPr/>
          <p:nvPr/>
        </p:nvSpPr>
        <p:spPr>
          <a:xfrm flipH="1" flipV="1">
            <a:off x="12191999" y="7810499"/>
            <a:ext cx="1142854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lvl="0" indent="-53578" algn="l" defTabSz="6429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76" name="True Presence®…"/>
          <p:cNvSpPr txBox="1"/>
          <p:nvPr/>
        </p:nvSpPr>
        <p:spPr>
          <a:xfrm>
            <a:off x="12191999" y="3814372"/>
            <a:ext cx="4410965" cy="191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/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True Presence® </a:t>
            </a:r>
          </a:p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Multisensor KNX</a:t>
            </a:r>
          </a:p>
        </p:txBody>
      </p:sp>
      <p:pic>
        <p:nvPicPr>
          <p:cNvPr id="177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3400" y="8140700"/>
            <a:ext cx="3715873" cy="1118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5118" y="10159905"/>
            <a:ext cx="659138" cy="6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2406" y="10312072"/>
            <a:ext cx="650152" cy="59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5426" y="10263138"/>
            <a:ext cx="692145" cy="69215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Automation  Software"/>
          <p:cNvSpPr txBox="1"/>
          <p:nvPr/>
        </p:nvSpPr>
        <p:spPr>
          <a:xfrm>
            <a:off x="12192000" y="7805887"/>
            <a:ext cx="3377692" cy="191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/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Automation </a:t>
            </a:r>
            <a:b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</a:b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Software</a:t>
            </a:r>
          </a:p>
        </p:txBody>
      </p:sp>
      <p:sp>
        <p:nvSpPr>
          <p:cNvPr id="182" name="lighting"/>
          <p:cNvSpPr txBox="1"/>
          <p:nvPr/>
        </p:nvSpPr>
        <p:spPr>
          <a:xfrm>
            <a:off x="12157612" y="10924581"/>
            <a:ext cx="145415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2000" b="0"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pPr marL="0" marR="0" lvl="0" indent="0" algn="l" defTabSz="863600" rtl="0" eaLnBrk="1" fontAlgn="auto" latinLnBrk="0" hangingPunct="0">
              <a:lnSpc>
                <a:spcPct val="7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W1G Light"/>
                <a:sym typeface="DIN Next W1G Light"/>
              </a:rPr>
              <a:t>lighting</a:t>
            </a:r>
          </a:p>
        </p:txBody>
      </p:sp>
      <p:sp>
        <p:nvSpPr>
          <p:cNvPr id="183" name="heating"/>
          <p:cNvSpPr txBox="1"/>
          <p:nvPr/>
        </p:nvSpPr>
        <p:spPr>
          <a:xfrm>
            <a:off x="13671295" y="10924581"/>
            <a:ext cx="145237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2000" b="0"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pPr marL="0" marR="0" lvl="0" indent="0" algn="l" defTabSz="863600" rtl="0" eaLnBrk="1" fontAlgn="auto" latinLnBrk="0" hangingPunct="0">
              <a:lnSpc>
                <a:spcPct val="7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W1G Light"/>
                <a:sym typeface="DIN Next W1G Light"/>
              </a:rPr>
              <a:t>heating</a:t>
            </a:r>
          </a:p>
        </p:txBody>
      </p:sp>
      <p:sp>
        <p:nvSpPr>
          <p:cNvPr id="184" name="ventilation"/>
          <p:cNvSpPr txBox="1"/>
          <p:nvPr/>
        </p:nvSpPr>
        <p:spPr>
          <a:xfrm>
            <a:off x="15183201" y="10924581"/>
            <a:ext cx="177659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17500" tIns="317500" rIns="317500" bIns="317500" anchor="ctr">
            <a:spAutoFit/>
          </a:bodyPr>
          <a:lstStyle>
            <a:lvl1pPr defTabSz="863600">
              <a:lnSpc>
                <a:spcPct val="70000"/>
              </a:lnSpc>
              <a:spcBef>
                <a:spcPts val="3000"/>
              </a:spcBef>
              <a:defRPr sz="2000" b="0"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pPr marL="0" marR="0" lvl="0" indent="0" algn="ctr" defTabSz="863600" rtl="0" eaLnBrk="1" fontAlgn="auto" latinLnBrk="0" hangingPunct="0">
              <a:lnSpc>
                <a:spcPct val="7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W1G Light"/>
                <a:sym typeface="DIN Next W1G Light"/>
              </a:rPr>
              <a:t>ventilation</a:t>
            </a:r>
          </a:p>
        </p:txBody>
      </p:sp>
      <p:grpSp>
        <p:nvGrpSpPr>
          <p:cNvPr id="187" name="Gruppieren"/>
          <p:cNvGrpSpPr/>
          <p:nvPr/>
        </p:nvGrpSpPr>
        <p:grpSpPr>
          <a:xfrm>
            <a:off x="12157612" y="6437259"/>
            <a:ext cx="2145539" cy="1366095"/>
            <a:chOff x="0" y="0"/>
            <a:chExt cx="2145538" cy="1366094"/>
          </a:xfrm>
        </p:grpSpPr>
        <p:pic>
          <p:nvPicPr>
            <p:cNvPr id="185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035" y="0"/>
              <a:ext cx="371469" cy="659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true presence"/>
            <p:cNvSpPr txBox="1"/>
            <p:nvPr/>
          </p:nvSpPr>
          <p:spPr>
            <a:xfrm>
              <a:off x="0" y="477094"/>
              <a:ext cx="214553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l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true presence</a:t>
              </a:r>
            </a:p>
          </p:txBody>
        </p:sp>
      </p:grpSp>
      <p:grpSp>
        <p:nvGrpSpPr>
          <p:cNvPr id="190" name="Gruppieren"/>
          <p:cNvGrpSpPr/>
          <p:nvPr/>
        </p:nvGrpSpPr>
        <p:grpSpPr>
          <a:xfrm>
            <a:off x="15467610" y="6437259"/>
            <a:ext cx="1995679" cy="1366095"/>
            <a:chOff x="0" y="0"/>
            <a:chExt cx="1995677" cy="1366094"/>
          </a:xfrm>
        </p:grpSpPr>
        <p:pic>
          <p:nvPicPr>
            <p:cNvPr id="188" name="Bild" descr="Bil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589" y="0"/>
              <a:ext cx="287637" cy="659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temperature"/>
            <p:cNvSpPr txBox="1"/>
            <p:nvPr/>
          </p:nvSpPr>
          <p:spPr>
            <a:xfrm>
              <a:off x="0" y="477094"/>
              <a:ext cx="199567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l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temperature</a:t>
              </a:r>
            </a:p>
          </p:txBody>
        </p:sp>
      </p:grpSp>
      <p:grpSp>
        <p:nvGrpSpPr>
          <p:cNvPr id="193" name="Gruppieren"/>
          <p:cNvGrpSpPr/>
          <p:nvPr/>
        </p:nvGrpSpPr>
        <p:grpSpPr>
          <a:xfrm>
            <a:off x="20683920" y="6563641"/>
            <a:ext cx="2038748" cy="1239713"/>
            <a:chOff x="0" y="0"/>
            <a:chExt cx="2038746" cy="1239712"/>
          </a:xfrm>
        </p:grpSpPr>
        <p:pic>
          <p:nvPicPr>
            <p:cNvPr id="191" name="Bild" descr="Bil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123" y="0"/>
              <a:ext cx="698501" cy="40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air pressure"/>
            <p:cNvSpPr txBox="1"/>
            <p:nvPr/>
          </p:nvSpPr>
          <p:spPr>
            <a:xfrm>
              <a:off x="0" y="350712"/>
              <a:ext cx="2038747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17500" tIns="317500" rIns="317500" bIns="317500" numCol="1" anchor="ctr">
              <a:spAutoFit/>
            </a:bodyPr>
            <a:lstStyle>
              <a:lvl1pPr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ctr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air pressure</a:t>
              </a:r>
            </a:p>
          </p:txBody>
        </p:sp>
      </p:grpSp>
      <p:grpSp>
        <p:nvGrpSpPr>
          <p:cNvPr id="196" name="Gruppieren"/>
          <p:cNvGrpSpPr/>
          <p:nvPr/>
        </p:nvGrpSpPr>
        <p:grpSpPr>
          <a:xfrm>
            <a:off x="19504548" y="6420766"/>
            <a:ext cx="1561650" cy="938088"/>
            <a:chOff x="0" y="0"/>
            <a:chExt cx="1561648" cy="938087"/>
          </a:xfrm>
        </p:grpSpPr>
        <p:pic>
          <p:nvPicPr>
            <p:cNvPr id="194" name="Bild" descr="Bil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3323" y="0"/>
              <a:ext cx="635001" cy="692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VOC"/>
            <p:cNvSpPr/>
            <p:nvPr/>
          </p:nvSpPr>
          <p:spPr>
            <a:xfrm>
              <a:off x="0" y="938087"/>
              <a:ext cx="15616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17500" tIns="317500" rIns="317500" bIns="317500" numCol="1" anchor="ctr">
              <a:spAutoFit/>
            </a:bodyPr>
            <a:lstStyle>
              <a:lvl1pPr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ctr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VOC</a:t>
              </a:r>
            </a:p>
          </p:txBody>
        </p:sp>
      </p:grpSp>
      <p:grpSp>
        <p:nvGrpSpPr>
          <p:cNvPr id="199" name="Gruppieren"/>
          <p:cNvGrpSpPr/>
          <p:nvPr/>
        </p:nvGrpSpPr>
        <p:grpSpPr>
          <a:xfrm>
            <a:off x="18260736" y="6554116"/>
            <a:ext cx="1625737" cy="804738"/>
            <a:chOff x="0" y="0"/>
            <a:chExt cx="1625736" cy="804737"/>
          </a:xfrm>
        </p:grpSpPr>
        <p:pic>
          <p:nvPicPr>
            <p:cNvPr id="197" name="Bild" descr="Bil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3618" y="0"/>
              <a:ext cx="698501" cy="425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CO2"/>
            <p:cNvSpPr/>
            <p:nvPr/>
          </p:nvSpPr>
          <p:spPr>
            <a:xfrm>
              <a:off x="0" y="804737"/>
              <a:ext cx="16257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17500" tIns="317500" rIns="317500" bIns="317500" numCol="1" anchor="ctr">
              <a:spAutoFit/>
            </a:bodyPr>
            <a:lstStyle>
              <a:lvl1pPr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ctr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CO2</a:t>
              </a:r>
            </a:p>
          </p:txBody>
        </p:sp>
      </p:grpSp>
      <p:grpSp>
        <p:nvGrpSpPr>
          <p:cNvPr id="202" name="Gruppieren"/>
          <p:cNvGrpSpPr/>
          <p:nvPr/>
        </p:nvGrpSpPr>
        <p:grpSpPr>
          <a:xfrm>
            <a:off x="17077776" y="6509167"/>
            <a:ext cx="1656991" cy="1294187"/>
            <a:chOff x="0" y="0"/>
            <a:chExt cx="1656989" cy="1294186"/>
          </a:xfrm>
        </p:grpSpPr>
        <p:pic>
          <p:nvPicPr>
            <p:cNvPr id="200" name="Bild" descr="Bil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1745" y="0"/>
              <a:ext cx="359545" cy="515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humidity"/>
            <p:cNvSpPr txBox="1"/>
            <p:nvPr/>
          </p:nvSpPr>
          <p:spPr>
            <a:xfrm>
              <a:off x="0" y="405186"/>
              <a:ext cx="165699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17500" tIns="317500" rIns="317500" bIns="317500" numCol="1" anchor="ctr">
              <a:spAutoFit/>
            </a:bodyPr>
            <a:lstStyle>
              <a:lvl1pPr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ctr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humidity</a:t>
              </a:r>
            </a:p>
          </p:txBody>
        </p:sp>
      </p:grpSp>
      <p:grpSp>
        <p:nvGrpSpPr>
          <p:cNvPr id="205" name="Gruppieren"/>
          <p:cNvGrpSpPr/>
          <p:nvPr/>
        </p:nvGrpSpPr>
        <p:grpSpPr>
          <a:xfrm>
            <a:off x="14013529" y="6443251"/>
            <a:ext cx="1801877" cy="1360103"/>
            <a:chOff x="0" y="0"/>
            <a:chExt cx="1801876" cy="1360102"/>
          </a:xfrm>
        </p:grpSpPr>
        <p:pic>
          <p:nvPicPr>
            <p:cNvPr id="203" name="Bild" descr="Bild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1789" y="0"/>
              <a:ext cx="647212" cy="647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brightness"/>
            <p:cNvSpPr txBox="1"/>
            <p:nvPr/>
          </p:nvSpPr>
          <p:spPr>
            <a:xfrm>
              <a:off x="0" y="471102"/>
              <a:ext cx="1801876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pPr marL="0" marR="0" lvl="0" indent="0" algn="l" defTabSz="863600" rtl="0" eaLnBrk="1" fontAlgn="auto" latinLnBrk="0" hangingPunct="0">
                <a:lnSpc>
                  <a:spcPct val="70000"/>
                </a:lnSpc>
                <a:spcBef>
                  <a:spcPts val="3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IN Next W1G Light"/>
                  <a:sym typeface="DIN Next W1G Light"/>
                </a:rPr>
                <a:t>brightness</a:t>
              </a:r>
            </a:p>
          </p:txBody>
        </p:sp>
      </p:grpSp>
      <p:pic>
        <p:nvPicPr>
          <p:cNvPr id="39" name="Grafik 38">
            <a:extLst>
              <a:ext uri="{FF2B5EF4-FFF2-40B4-BE49-F238E27FC236}">
                <a16:creationId xmlns="" xmlns:a16="http://schemas.microsoft.com/office/drawing/2014/main" id="{FDC7A602-1F08-4969-A424-EAC4850837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95722" y="381000"/>
            <a:ext cx="3714586" cy="323931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823915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esence control and air quality…">
            <a:extLst>
              <a:ext uri="{FF2B5EF4-FFF2-40B4-BE49-F238E27FC236}">
                <a16:creationId xmlns="" xmlns:a16="http://schemas.microsoft.com/office/drawing/2014/main" id="{860D6A31-93FB-42AB-B867-48DBDD2CB8B5}"/>
              </a:ext>
            </a:extLst>
          </p:cNvPr>
          <p:cNvSpPr txBox="1"/>
          <p:nvPr/>
        </p:nvSpPr>
        <p:spPr>
          <a:xfrm>
            <a:off x="635000" y="381000"/>
            <a:ext cx="22363265" cy="425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lang="de-DE" sz="10000" b="0" dirty="0">
                <a:latin typeface="DIN Next Slab Pro"/>
                <a:sym typeface="DIN Next Slab Pro"/>
              </a:rPr>
              <a:t>L</a:t>
            </a:r>
            <a:r>
              <a:rPr kumimoji="0" lang="de-DE" sz="10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ighting</a:t>
            </a:r>
            <a:r>
              <a:rPr kumimoji="0" lang="de-DE" sz="10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 </a:t>
            </a:r>
            <a:r>
              <a:rPr kumimoji="0" lang="de-DE" sz="10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managment</a:t>
            </a:r>
            <a:r>
              <a:rPr kumimoji="0" lang="de-DE" sz="10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 via KNX </a:t>
            </a:r>
            <a:r>
              <a:rPr kumimoji="0" lang="de-DE" sz="10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Slab Pro"/>
                <a:sym typeface="DIN Next Slab Pro"/>
              </a:rPr>
              <a:t>sensors</a:t>
            </a:r>
            <a:endParaRPr kumimoji="0" lang="de-DE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Next Slab Pro"/>
              <a:sym typeface="DIN Next Slab Pro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lang="de-DE" sz="4800" b="0" dirty="0">
                <a:latin typeface="+mn-lt"/>
                <a:ea typeface="+mn-ea"/>
                <a:cs typeface="+mn-cs"/>
                <a:sym typeface="DIN Next Slab Pro"/>
              </a:rPr>
              <a:t>Beijing International Airport – World larges Airport</a:t>
            </a:r>
          </a:p>
          <a:p>
            <a:pPr marL="0" marR="0" lvl="0" indent="0" algn="l" defTabSz="892968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endParaRPr kumimoji="0" sz="10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 Next Slab Pro"/>
              <a:sym typeface="DIN Next Slab Pro"/>
            </a:endParaRPr>
          </a:p>
        </p:txBody>
      </p:sp>
      <p:sp>
        <p:nvSpPr>
          <p:cNvPr id="13" name="Intelligent light management…">
            <a:extLst>
              <a:ext uri="{FF2B5EF4-FFF2-40B4-BE49-F238E27FC236}">
                <a16:creationId xmlns="" xmlns:a16="http://schemas.microsoft.com/office/drawing/2014/main" id="{19D0A3E3-B707-4F86-A8D9-272215023F00}"/>
              </a:ext>
            </a:extLst>
          </p:cNvPr>
          <p:cNvSpPr txBox="1"/>
          <p:nvPr/>
        </p:nvSpPr>
        <p:spPr>
          <a:xfrm>
            <a:off x="635000" y="381000"/>
            <a:ext cx="22363265" cy="174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endParaRPr dirty="0"/>
          </a:p>
        </p:txBody>
      </p:sp>
      <p:sp>
        <p:nvSpPr>
          <p:cNvPr id="14" name="Rechteck">
            <a:extLst>
              <a:ext uri="{FF2B5EF4-FFF2-40B4-BE49-F238E27FC236}">
                <a16:creationId xmlns="" xmlns:a16="http://schemas.microsoft.com/office/drawing/2014/main" id="{5411C17A-1859-4F2B-A9FF-9AA50B37C73C}"/>
              </a:ext>
            </a:extLst>
          </p:cNvPr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inie">
            <a:extLst>
              <a:ext uri="{FF2B5EF4-FFF2-40B4-BE49-F238E27FC236}">
                <a16:creationId xmlns="" xmlns:a16="http://schemas.microsoft.com/office/drawing/2014/main" id="{3DD31D41-429E-4A76-A4D6-3A9DC637BFA9}"/>
              </a:ext>
            </a:extLst>
          </p:cNvPr>
          <p:cNvSpPr/>
          <p:nvPr/>
        </p:nvSpPr>
        <p:spPr>
          <a:xfrm flipV="1">
            <a:off x="1219199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Linie">
            <a:extLst>
              <a:ext uri="{FF2B5EF4-FFF2-40B4-BE49-F238E27FC236}">
                <a16:creationId xmlns="" xmlns:a16="http://schemas.microsoft.com/office/drawing/2014/main" id="{FD903C1E-7761-4D0E-B029-FE7AB871AC01}"/>
              </a:ext>
            </a:extLst>
          </p:cNvPr>
          <p:cNvSpPr/>
          <p:nvPr/>
        </p:nvSpPr>
        <p:spPr>
          <a:xfrm flipH="1" flipV="1">
            <a:off x="12191999" y="7810499"/>
            <a:ext cx="1142854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RS PRO Connect 5100 LED">
            <a:extLst>
              <a:ext uri="{FF2B5EF4-FFF2-40B4-BE49-F238E27FC236}">
                <a16:creationId xmlns="" xmlns:a16="http://schemas.microsoft.com/office/drawing/2014/main" id="{E725C8EC-8068-4E96-B24D-ADEB87CE0787}"/>
              </a:ext>
            </a:extLst>
          </p:cNvPr>
          <p:cNvSpPr txBox="1"/>
          <p:nvPr/>
        </p:nvSpPr>
        <p:spPr>
          <a:xfrm>
            <a:off x="12192000" y="3795001"/>
            <a:ext cx="10935686" cy="1282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4000" b="0">
                <a:latin typeface="+mj-lt"/>
                <a:ea typeface="+mj-ea"/>
                <a:cs typeface="+mj-cs"/>
                <a:sym typeface="DIN Next Slab Pro"/>
              </a:defRPr>
            </a:lvl1pPr>
          </a:lstStyle>
          <a:p>
            <a:r>
              <a:rPr lang="de-DE" dirty="0"/>
              <a:t>different KNX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dirty="0"/>
          </a:p>
        </p:txBody>
      </p:sp>
      <p:sp>
        <p:nvSpPr>
          <p:cNvPr id="19" name="Settings with Smart Device">
            <a:extLst>
              <a:ext uri="{FF2B5EF4-FFF2-40B4-BE49-F238E27FC236}">
                <a16:creationId xmlns="" xmlns:a16="http://schemas.microsoft.com/office/drawing/2014/main" id="{C3D94CB0-7143-403A-9EA0-B783AB5989CF}"/>
              </a:ext>
            </a:extLst>
          </p:cNvPr>
          <p:cNvSpPr/>
          <p:nvPr/>
        </p:nvSpPr>
        <p:spPr>
          <a:xfrm>
            <a:off x="12191750" y="10398849"/>
            <a:ext cx="57312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Settings with Smart Device</a:t>
            </a:r>
          </a:p>
        </p:txBody>
      </p:sp>
      <p:sp>
        <p:nvSpPr>
          <p:cNvPr id="20" name="Linie">
            <a:extLst>
              <a:ext uri="{FF2B5EF4-FFF2-40B4-BE49-F238E27FC236}">
                <a16:creationId xmlns="" xmlns:a16="http://schemas.microsoft.com/office/drawing/2014/main" id="{24C609AB-6446-46A3-8BE7-05B2121A384D}"/>
              </a:ext>
            </a:extLst>
          </p:cNvPr>
          <p:cNvSpPr/>
          <p:nvPr/>
        </p:nvSpPr>
        <p:spPr>
          <a:xfrm flipV="1">
            <a:off x="17907000" y="7806037"/>
            <a:ext cx="1" cy="400496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92% energy saving">
            <a:extLst>
              <a:ext uri="{FF2B5EF4-FFF2-40B4-BE49-F238E27FC236}">
                <a16:creationId xmlns="" xmlns:a16="http://schemas.microsoft.com/office/drawing/2014/main" id="{1E2DA1DC-89F1-409D-B426-6F7DF3963EE0}"/>
              </a:ext>
            </a:extLst>
          </p:cNvPr>
          <p:cNvSpPr/>
          <p:nvPr/>
        </p:nvSpPr>
        <p:spPr>
          <a:xfrm>
            <a:off x="782986" y="3813805"/>
            <a:ext cx="716905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b="0">
                <a:solidFill>
                  <a:srgbClr val="FFFFFF"/>
                </a:solidFill>
                <a:latin typeface="DIN Next W1G Medium"/>
                <a:ea typeface="DIN Next W1G Medium"/>
                <a:cs typeface="DIN Next W1G Medium"/>
                <a:sym typeface="DIN Next W1G Medium"/>
              </a:defRPr>
            </a:lvl1pPr>
          </a:lstStyle>
          <a:p>
            <a:r>
              <a:t>92% energy saving</a:t>
            </a:r>
          </a:p>
        </p:txBody>
      </p:sp>
      <p:pic>
        <p:nvPicPr>
          <p:cNvPr id="44" name="Grafik 43" descr="Ein Bild, das drinnen, Kübel enthält.&#10;&#10;Automatisch generierte Beschreibung">
            <a:extLst>
              <a:ext uri="{FF2B5EF4-FFF2-40B4-BE49-F238E27FC236}">
                <a16:creationId xmlns="" xmlns:a16="http://schemas.microsoft.com/office/drawing/2014/main" id="{43158F6B-35B1-4413-9ABF-85A870F12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6" y="3820595"/>
            <a:ext cx="11428767" cy="79752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C225104-25B4-4377-89D3-4783DAB0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503" y="4793778"/>
            <a:ext cx="2740869" cy="27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C55A84C-E0DC-4FA4-85CC-98D3D2B4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651" y="4775117"/>
            <a:ext cx="2740869" cy="27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BE8311AC-75B4-487E-9D32-0F9E642C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399" y="4785984"/>
            <a:ext cx="2740869" cy="27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fik 45" descr="Ein Bild, das Himmel, draußen, Küste, Autobahn enthält.&#10;&#10;Automatisch generierte Beschreibung">
            <a:extLst>
              <a:ext uri="{FF2B5EF4-FFF2-40B4-BE49-F238E27FC236}">
                <a16:creationId xmlns="" xmlns:a16="http://schemas.microsoft.com/office/drawing/2014/main" id="{2A7379C7-6F00-41D1-BF4E-B0D14CDF7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105" y="7856225"/>
            <a:ext cx="5943600" cy="3962400"/>
          </a:xfrm>
          <a:prstGeom prst="rect">
            <a:avLst/>
          </a:prstGeom>
        </p:spPr>
      </p:pic>
      <p:pic>
        <p:nvPicPr>
          <p:cNvPr id="1032" name="Picture 8" descr="Image result for KNX network">
            <a:extLst>
              <a:ext uri="{FF2B5EF4-FFF2-40B4-BE49-F238E27FC236}">
                <a16:creationId xmlns="" xmlns:a16="http://schemas.microsoft.com/office/drawing/2014/main" id="{9DEB80FD-ABF0-482C-9684-E393D806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862" y="9107660"/>
            <a:ext cx="2950029" cy="140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STL-LOGO_4c_pos_clean.pdf" descr="STL-LOGO_4c_pos_clean.pdf">
            <a:extLst>
              <a:ext uri="{FF2B5EF4-FFF2-40B4-BE49-F238E27FC236}">
                <a16:creationId xmlns="" xmlns:a16="http://schemas.microsoft.com/office/drawing/2014/main" id="{74EC5922-4288-46F0-A445-2AF744A228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79888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Bild" descr="Bil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59067">
            <a:off x="13025939" y="1193493"/>
            <a:ext cx="9760847" cy="8617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Bild" descr="Bild"/>
          <p:cNvPicPr>
            <a:picLocks noChangeAspect="1"/>
          </p:cNvPicPr>
          <p:nvPr/>
        </p:nvPicPr>
        <p:blipFill>
          <a:blip r:embed="rId3"/>
          <a:srcRect l="10706" t="4897" r="3280" b="4897"/>
          <a:stretch>
            <a:fillRect/>
          </a:stretch>
        </p:blipFill>
        <p:spPr>
          <a:xfrm>
            <a:off x="12196674" y="7810499"/>
            <a:ext cx="5721197" cy="400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Bild" descr="Bild"/>
          <p:cNvPicPr>
            <a:picLocks noChangeAspect="1"/>
          </p:cNvPicPr>
          <p:nvPr/>
        </p:nvPicPr>
        <p:blipFill>
          <a:blip r:embed="rId4"/>
          <a:srcRect l="3711" r="15891"/>
          <a:stretch>
            <a:fillRect/>
          </a:stretch>
        </p:blipFill>
        <p:spPr>
          <a:xfrm>
            <a:off x="756443" y="3813805"/>
            <a:ext cx="11435647" cy="800101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Intelligent light management…"/>
          <p:cNvSpPr txBox="1"/>
          <p:nvPr/>
        </p:nvSpPr>
        <p:spPr>
          <a:xfrm>
            <a:off x="635000" y="381000"/>
            <a:ext cx="22363265" cy="246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defRPr sz="10000" b="0">
                <a:latin typeface="+mj-lt"/>
                <a:ea typeface="+mj-ea"/>
                <a:cs typeface="+mj-cs"/>
                <a:sym typeface="DIN Next Slab Pro"/>
              </a:defRPr>
            </a:pPr>
            <a:r>
              <a:rPr dirty="0"/>
              <a:t>Intelligent light management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defRPr b="0">
                <a:latin typeface="+mn-lt"/>
                <a:ea typeface="+mn-ea"/>
                <a:cs typeface="+mn-cs"/>
                <a:sym typeface="DIN Next W1G Light"/>
              </a:defRPr>
            </a:pPr>
            <a:r>
              <a:rPr dirty="0"/>
              <a:t>Car Park </a:t>
            </a:r>
            <a:r>
              <a:rPr dirty="0" err="1"/>
              <a:t>Heuried</a:t>
            </a:r>
            <a:r>
              <a:rPr dirty="0"/>
              <a:t>, Zurich</a:t>
            </a:r>
          </a:p>
        </p:txBody>
      </p:sp>
      <p:sp>
        <p:nvSpPr>
          <p:cNvPr id="313" name="Rechteck"/>
          <p:cNvSpPr/>
          <p:nvPr/>
        </p:nvSpPr>
        <p:spPr>
          <a:xfrm>
            <a:off x="758974" y="3810000"/>
            <a:ext cx="22866052" cy="800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14" name="STL-LOGO_4c_pos_clean.pdf" descr="STL-LOGO_4c_pos_clean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507815" y="12781133"/>
            <a:ext cx="2038564" cy="36458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inie"/>
          <p:cNvSpPr/>
          <p:nvPr/>
        </p:nvSpPr>
        <p:spPr>
          <a:xfrm flipV="1">
            <a:off x="12191999" y="3813806"/>
            <a:ext cx="1" cy="799719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6" name="Linie"/>
          <p:cNvSpPr/>
          <p:nvPr/>
        </p:nvSpPr>
        <p:spPr>
          <a:xfrm flipH="1" flipV="1">
            <a:off x="12191999" y="7810499"/>
            <a:ext cx="1142854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7" name="RS PRO Connect 5100 LED"/>
          <p:cNvSpPr txBox="1"/>
          <p:nvPr/>
        </p:nvSpPr>
        <p:spPr>
          <a:xfrm>
            <a:off x="12192000" y="3813805"/>
            <a:ext cx="651459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17500" tIns="317500" rIns="317500" bIns="317500" anchor="ctr">
            <a:sp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4000" b="0">
                <a:latin typeface="+mj-lt"/>
                <a:ea typeface="+mj-ea"/>
                <a:cs typeface="+mj-cs"/>
                <a:sym typeface="DIN Next Slab Pro"/>
              </a:defRPr>
            </a:lvl1pPr>
          </a:lstStyle>
          <a:p>
            <a:r>
              <a:t>RS PRO Connect 5100 LED</a:t>
            </a:r>
          </a:p>
        </p:txBody>
      </p:sp>
      <p:sp>
        <p:nvSpPr>
          <p:cNvPr id="318" name="Settings with Smart Device"/>
          <p:cNvSpPr/>
          <p:nvPr/>
        </p:nvSpPr>
        <p:spPr>
          <a:xfrm>
            <a:off x="12191750" y="10398849"/>
            <a:ext cx="57312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Settings with Smart Device</a:t>
            </a:r>
          </a:p>
        </p:txBody>
      </p:sp>
      <p:sp>
        <p:nvSpPr>
          <p:cNvPr id="319" name="Linie"/>
          <p:cNvSpPr/>
          <p:nvPr/>
        </p:nvSpPr>
        <p:spPr>
          <a:xfrm flipV="1">
            <a:off x="17907000" y="7806037"/>
            <a:ext cx="1" cy="400496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marL="53578" marR="53578" indent="-53578" algn="l" defTabSz="642937">
              <a:spcBef>
                <a:spcPts val="0"/>
              </a:spcBef>
              <a:defRPr sz="3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21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6555" y="4232283"/>
            <a:ext cx="300720" cy="407645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92% energy saving"/>
          <p:cNvSpPr/>
          <p:nvPr/>
        </p:nvSpPr>
        <p:spPr>
          <a:xfrm>
            <a:off x="782986" y="3813805"/>
            <a:ext cx="716905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b="0">
                <a:solidFill>
                  <a:srgbClr val="FFFFFF"/>
                </a:solidFill>
                <a:latin typeface="DIN Next W1G Medium"/>
                <a:ea typeface="DIN Next W1G Medium"/>
                <a:cs typeface="DIN Next W1G Medium"/>
                <a:sym typeface="DIN Next W1G Medium"/>
              </a:defRPr>
            </a:lvl1pPr>
          </a:lstStyle>
          <a:p>
            <a:r>
              <a:t>92% energy saving</a:t>
            </a:r>
          </a:p>
        </p:txBody>
      </p:sp>
      <p:sp>
        <p:nvSpPr>
          <p:cNvPr id="323" name="Bluetooth Mesh Network"/>
          <p:cNvSpPr/>
          <p:nvPr/>
        </p:nvSpPr>
        <p:spPr>
          <a:xfrm>
            <a:off x="17917937" y="10398849"/>
            <a:ext cx="58420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0" tIns="254000" rIns="254000" bIns="254000" anchor="b"/>
          <a:lstStyle>
            <a:lvl1pPr algn="l" defTabSz="863600">
              <a:lnSpc>
                <a:spcPct val="70000"/>
              </a:lnSpc>
              <a:spcBef>
                <a:spcPts val="3000"/>
              </a:spcBef>
              <a:defRPr sz="3000" b="0">
                <a:latin typeface="+mn-lt"/>
                <a:ea typeface="+mn-ea"/>
                <a:cs typeface="+mn-cs"/>
                <a:sym typeface="DIN Next W1G Light"/>
              </a:defRPr>
            </a:lvl1pPr>
          </a:lstStyle>
          <a:p>
            <a:r>
              <a:t>Bluetooth Mesh Network</a:t>
            </a:r>
          </a:p>
        </p:txBody>
      </p:sp>
      <p:pic>
        <p:nvPicPr>
          <p:cNvPr id="324" name="Bild" descr="Bild"/>
          <p:cNvPicPr>
            <a:picLocks noChangeAspect="1"/>
          </p:cNvPicPr>
          <p:nvPr/>
        </p:nvPicPr>
        <p:blipFill>
          <a:blip r:embed="rId7"/>
          <a:srcRect r="24893"/>
          <a:stretch>
            <a:fillRect/>
          </a:stretch>
        </p:blipFill>
        <p:spPr>
          <a:xfrm>
            <a:off x="18174884" y="8327535"/>
            <a:ext cx="5452991" cy="20931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Gruppieren"/>
          <p:cNvGrpSpPr/>
          <p:nvPr/>
        </p:nvGrpSpPr>
        <p:grpSpPr>
          <a:xfrm>
            <a:off x="12595762" y="6464068"/>
            <a:ext cx="1287024" cy="2164786"/>
            <a:chOff x="0" y="0"/>
            <a:chExt cx="1287023" cy="2164785"/>
          </a:xfrm>
        </p:grpSpPr>
        <p:sp>
          <p:nvSpPr>
            <p:cNvPr id="325" name="360° sensor"/>
            <p:cNvSpPr/>
            <p:nvPr/>
          </p:nvSpPr>
          <p:spPr>
            <a:xfrm>
              <a:off x="0" y="89478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360° sensor</a:t>
              </a:r>
            </a:p>
          </p:txBody>
        </p:sp>
        <p:pic>
          <p:nvPicPr>
            <p:cNvPr id="326" name="Bild" descr="Bil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1476" y="0"/>
              <a:ext cx="605548" cy="605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0" name="Gruppieren"/>
          <p:cNvGrpSpPr/>
          <p:nvPr/>
        </p:nvGrpSpPr>
        <p:grpSpPr>
          <a:xfrm>
            <a:off x="14294336" y="6481035"/>
            <a:ext cx="1270001" cy="2147819"/>
            <a:chOff x="0" y="0"/>
            <a:chExt cx="1270000" cy="2147818"/>
          </a:xfrm>
        </p:grpSpPr>
        <p:sp>
          <p:nvSpPr>
            <p:cNvPr id="328" name="Ø 1 -10 m"/>
            <p:cNvSpPr/>
            <p:nvPr/>
          </p:nvSpPr>
          <p:spPr>
            <a:xfrm>
              <a:off x="0" y="87781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Ø 1 -10 m</a:t>
              </a:r>
            </a:p>
          </p:txBody>
        </p:sp>
        <p:pic>
          <p:nvPicPr>
            <p:cNvPr id="329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8989" y="0"/>
              <a:ext cx="413237" cy="57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3" name="Gruppieren"/>
          <p:cNvGrpSpPr/>
          <p:nvPr/>
        </p:nvGrpSpPr>
        <p:grpSpPr>
          <a:xfrm>
            <a:off x="15698657" y="6448468"/>
            <a:ext cx="1308763" cy="2180386"/>
            <a:chOff x="0" y="0"/>
            <a:chExt cx="1308761" cy="2180384"/>
          </a:xfrm>
        </p:grpSpPr>
        <p:pic>
          <p:nvPicPr>
            <p:cNvPr id="331" name="Bild" descr="Bil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869" y="0"/>
              <a:ext cx="646893" cy="63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2 - 2000 Lux"/>
            <p:cNvSpPr/>
            <p:nvPr/>
          </p:nvSpPr>
          <p:spPr>
            <a:xfrm>
              <a:off x="0" y="91038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2 - 2000 Lux</a:t>
              </a:r>
            </a:p>
          </p:txBody>
        </p:sp>
      </p:grpSp>
      <p:grpSp>
        <p:nvGrpSpPr>
          <p:cNvPr id="336" name="Gruppieren"/>
          <p:cNvGrpSpPr/>
          <p:nvPr/>
        </p:nvGrpSpPr>
        <p:grpSpPr>
          <a:xfrm>
            <a:off x="17347296" y="6482525"/>
            <a:ext cx="1753363" cy="1320829"/>
            <a:chOff x="0" y="0"/>
            <a:chExt cx="1753361" cy="1320828"/>
          </a:xfrm>
        </p:grpSpPr>
        <p:sp>
          <p:nvSpPr>
            <p:cNvPr id="334" name="basic light"/>
            <p:cNvSpPr txBox="1"/>
            <p:nvPr/>
          </p:nvSpPr>
          <p:spPr>
            <a:xfrm>
              <a:off x="0" y="431828"/>
              <a:ext cx="1753362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basic light</a:t>
              </a:r>
            </a:p>
          </p:txBody>
        </p:sp>
        <p:pic>
          <p:nvPicPr>
            <p:cNvPr id="335" name="Bild" descr="Bil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457" y="0"/>
              <a:ext cx="1115435" cy="566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9" name="Gruppieren"/>
          <p:cNvGrpSpPr/>
          <p:nvPr/>
        </p:nvGrpSpPr>
        <p:grpSpPr>
          <a:xfrm>
            <a:off x="18810276" y="6482525"/>
            <a:ext cx="1913129" cy="1320829"/>
            <a:chOff x="0" y="0"/>
            <a:chExt cx="1913127" cy="1320828"/>
          </a:xfrm>
        </p:grpSpPr>
        <p:pic>
          <p:nvPicPr>
            <p:cNvPr id="337" name="Bild" descr="Bil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3228" y="0"/>
              <a:ext cx="566671" cy="566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shock proof"/>
            <p:cNvSpPr txBox="1"/>
            <p:nvPr/>
          </p:nvSpPr>
          <p:spPr>
            <a:xfrm>
              <a:off x="0" y="431828"/>
              <a:ext cx="1913128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shock proof</a:t>
              </a:r>
            </a:p>
          </p:txBody>
        </p:sp>
      </p:grpSp>
      <p:grpSp>
        <p:nvGrpSpPr>
          <p:cNvPr id="342" name="Gruppieren"/>
          <p:cNvGrpSpPr/>
          <p:nvPr/>
        </p:nvGrpSpPr>
        <p:grpSpPr>
          <a:xfrm>
            <a:off x="20482400" y="6528454"/>
            <a:ext cx="1128777" cy="1274900"/>
            <a:chOff x="0" y="0"/>
            <a:chExt cx="1128775" cy="1274899"/>
          </a:xfrm>
        </p:grpSpPr>
        <p:sp>
          <p:nvSpPr>
            <p:cNvPr id="340" name="IP66"/>
            <p:cNvSpPr txBox="1"/>
            <p:nvPr/>
          </p:nvSpPr>
          <p:spPr>
            <a:xfrm>
              <a:off x="0" y="385899"/>
              <a:ext cx="1128776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17500" tIns="317500" rIns="317500" bIns="317500" numCol="1" anchor="ctr">
              <a:spAutoFit/>
            </a:bodyPr>
            <a:lstStyle>
              <a:lvl1pPr algn="l" defTabSz="863600">
                <a:lnSpc>
                  <a:spcPct val="70000"/>
                </a:lnSpc>
                <a:spcBef>
                  <a:spcPts val="3000"/>
                </a:spcBef>
                <a:defRPr sz="2000" b="0">
                  <a:latin typeface="+mn-lt"/>
                  <a:ea typeface="+mn-ea"/>
                  <a:cs typeface="+mn-cs"/>
                  <a:sym typeface="DIN Next W1G Light"/>
                </a:defRPr>
              </a:lvl1pPr>
            </a:lstStyle>
            <a:p>
              <a:r>
                <a:t>IP66</a:t>
              </a:r>
            </a:p>
          </p:txBody>
        </p:sp>
        <p:pic>
          <p:nvPicPr>
            <p:cNvPr id="341" name="Bild" descr="Bil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3222" y="0"/>
              <a:ext cx="582333" cy="53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Next Slab Pro"/>
        <a:ea typeface="DIN Next Slab Pro"/>
        <a:cs typeface="DIN Next Slab Pro"/>
      </a:majorFont>
      <a:minorFont>
        <a:latin typeface="DIN Next W1G Light"/>
        <a:ea typeface="DIN Next W1G Light"/>
        <a:cs typeface="DIN Next W1G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53578" marR="53578" indent="-53578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92968" rtl="0" fontAlgn="auto" latinLnBrk="0" hangingPunct="0">
          <a:lnSpc>
            <a:spcPct val="10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IN Next Slab Pro"/>
        <a:ea typeface="DIN Next Slab Pro"/>
        <a:cs typeface="DIN Next Slab Pro"/>
      </a:majorFont>
      <a:minorFont>
        <a:latin typeface="DIN Next W1G Light"/>
        <a:ea typeface="DIN Next W1G Light"/>
        <a:cs typeface="DIN Next W1G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53578" marR="53578" indent="-53578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92968" rtl="0" fontAlgn="auto" latinLnBrk="0" hangingPunct="0">
          <a:lnSpc>
            <a:spcPct val="10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30BFA49C175547A7EFCB327AC1219A" ma:contentTypeVersion="6" ma:contentTypeDescription="Ein neues Dokument erstellen." ma:contentTypeScope="" ma:versionID="c0ff809b74572893d94cc16a5e4c4555">
  <xsd:schema xmlns:xsd="http://www.w3.org/2001/XMLSchema" xmlns:xs="http://www.w3.org/2001/XMLSchema" xmlns:p="http://schemas.microsoft.com/office/2006/metadata/properties" xmlns:ns2="6ee3970e-0255-4005-92fc-cb7cf8793991" targetNamespace="http://schemas.microsoft.com/office/2006/metadata/properties" ma:root="true" ma:fieldsID="bd503ea351f17de959589ebf03264f48" ns2:_="">
    <xsd:import namespace="6ee3970e-0255-4005-92fc-cb7cf87939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3970e-0255-4005-92fc-cb7cf87939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EF77D6-E92F-4473-87FD-5F8EFD8335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e3970e-0255-4005-92fc-cb7cf87939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C607E8-98DC-4C71-A030-81114C0CA1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D94F8B-BF53-4818-80D6-B54DAC259F0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ee3970e-0255-4005-92fc-cb7cf8793991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296</Words>
  <Application>Microsoft Office PowerPoint</Application>
  <PresentationFormat>Personalizzato</PresentationFormat>
  <Paragraphs>118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DIN Next LT Pro Light</vt:lpstr>
      <vt:lpstr>DIN Next Slab Pro</vt:lpstr>
      <vt:lpstr>DIN Next W1G Light</vt:lpstr>
      <vt:lpstr>DIN Next W1G Medium</vt:lpstr>
      <vt:lpstr>Helvetica</vt:lpstr>
      <vt:lpstr>Helvetica Light</vt:lpstr>
      <vt:lpstr>Helvetica LT 45 Light</vt:lpstr>
      <vt:lpstr>Helvetica Neue</vt:lpstr>
      <vt:lpstr>Lucida Grande</vt:lpstr>
      <vt:lpstr>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Hartmann</dc:creator>
  <cp:lastModifiedBy>cristiano fossati</cp:lastModifiedBy>
  <cp:revision>43</cp:revision>
  <dcterms:modified xsi:type="dcterms:W3CDTF">2021-02-23T11:48:14Z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0x0101003830BFA49C175547A7EFCB327AC1219A</vt:lpwstr>
  </property>
</Properties>
</file>