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80" r:id="rId5"/>
    <p:sldId id="274" r:id="rId6"/>
    <p:sldId id="286" r:id="rId7"/>
    <p:sldId id="275" r:id="rId8"/>
    <p:sldId id="289" r:id="rId9"/>
    <p:sldId id="287" r:id="rId10"/>
    <p:sldId id="288" r:id="rId11"/>
    <p:sldId id="282" r:id="rId12"/>
    <p:sldId id="285" r:id="rId13"/>
    <p:sldId id="270" r:id="rId14"/>
    <p:sldId id="272" r:id="rId15"/>
    <p:sldId id="273" r:id="rId16"/>
    <p:sldId id="257" r:id="rId17"/>
    <p:sldId id="283" r:id="rId18"/>
    <p:sldId id="284" r:id="rId19"/>
    <p:sldId id="269" r:id="rId20"/>
    <p:sldId id="281" r:id="rId2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418B9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51B96-23B8-467B-BAE3-A50C47883E59}" v="482" dt="2023-06-06T09:21:31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AF-42DB-B077-92B00A27D8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4AF-42DB-B077-92B00A27D8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AF-42DB-B077-92B00A27D8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4AF-42DB-B077-92B00A27D8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4AF-42DB-B077-92B00A27D83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AF-42DB-B077-92B00A27D83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4AF-42DB-B077-92B00A27D83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4AF-42DB-B077-92B00A27D83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4AF-42DB-B077-92B00A27D83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4AF-42DB-B077-92B00A27D83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D4AF-42DB-B077-92B00A27D839}"/>
              </c:ext>
            </c:extLst>
          </c:dPt>
          <c:dLbls>
            <c:dLbl>
              <c:idx val="0"/>
              <c:layout>
                <c:manualLayout>
                  <c:x val="2.2621426592451376E-2"/>
                  <c:y val="6.5706396481777604E-2"/>
                </c:manualLayout>
              </c:layout>
              <c:tx>
                <c:rich>
                  <a:bodyPr/>
                  <a:lstStyle/>
                  <a:p>
                    <a:fld id="{98253DBA-FDD4-4A17-918F-658B3C251E36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 Хемиски елементи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85905311716049"/>
                      <c:h val="0.161413162068594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4AF-42DB-B077-92B00A27D839}"/>
                </c:ext>
              </c:extLst>
            </c:dLbl>
            <c:dLbl>
              <c:idx val="1"/>
              <c:layout>
                <c:manualLayout>
                  <c:x val="0.11572792750068973"/>
                  <c:y val="4.4530351833095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9EB219D-3B99-4A56-86B6-56AAAC07DD39}" type="VALUE">
                      <a:rPr lang="mk-MK" smtClean="0"/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mk-MK" dirty="0"/>
                      <a:t>% Електро делови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47802264808532"/>
                      <c:h val="0.145626865201753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4AF-42DB-B077-92B00A27D839}"/>
                </c:ext>
              </c:extLst>
            </c:dLbl>
            <c:dLbl>
              <c:idx val="2"/>
              <c:layout>
                <c:manualLayout>
                  <c:x val="-1.1396554374967404E-2"/>
                  <c:y val="-1.13087270544223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C21E826-40E1-4F3F-B23B-674241B8AE1E}" type="VALUE">
                      <a:rPr lang="mk-MK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mk-MK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r>
                      <a:rPr lang="mk-MK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Машини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46663191015836"/>
                      <c:h val="6.6247298205389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4AF-42DB-B077-92B00A27D839}"/>
                </c:ext>
              </c:extLst>
            </c:dLbl>
            <c:dLbl>
              <c:idx val="3"/>
              <c:layout>
                <c:manualLayout>
                  <c:x val="2.8586000158595162E-2"/>
                  <c:y val="-1.1793720220551118E-2"/>
                </c:manualLayout>
              </c:layout>
              <c:tx>
                <c:rich>
                  <a:bodyPr/>
                  <a:lstStyle/>
                  <a:p>
                    <a:fld id="{CC6816B3-8F53-4602-94F6-0804EA9895DF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Железо/Челик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41728516512994"/>
                      <c:h val="0.141146038580161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4AF-42DB-B077-92B00A27D839}"/>
                </c:ext>
              </c:extLst>
            </c:dLbl>
            <c:dLbl>
              <c:idx val="4"/>
              <c:layout>
                <c:manualLayout>
                  <c:x val="8.6180371543066927E-3"/>
                  <c:y val="-2.8336953819531521E-3"/>
                </c:manualLayout>
              </c:layout>
              <c:tx>
                <c:rich>
                  <a:bodyPr/>
                  <a:lstStyle/>
                  <a:p>
                    <a:fld id="{475F0CF0-2E03-447D-AFA1-E36D9A95CCB9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Текстил/Облека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47309650437292"/>
                      <c:h val="0.160275721464652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4AF-42DB-B077-92B00A27D839}"/>
                </c:ext>
              </c:extLst>
            </c:dLbl>
            <c:dLbl>
              <c:idx val="5"/>
              <c:layout>
                <c:manualLayout>
                  <c:x val="9.8491853192076376E-3"/>
                  <c:y val="-9.226268988554487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FF024FE-A505-44EE-90A4-CC37FB081517}" type="VALUE">
                      <a:rPr lang="mk-MK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mk-MK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 </a:t>
                    </a:r>
                  </a:p>
                  <a:p>
                    <a:pPr>
                      <a:defRPr sz="11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mk-MK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Прехранбени производи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31242953615575"/>
                      <c:h val="0.187850039135990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4AF-42DB-B077-92B00A27D839}"/>
                </c:ext>
              </c:extLst>
            </c:dLbl>
            <c:dLbl>
              <c:idx val="6"/>
              <c:layout>
                <c:manualLayout>
                  <c:x val="-0.16866729859143076"/>
                  <c:y val="2.28530299724148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623C403-A4AA-4DAE-BAC2-C7A751A8032A}" type="VALUE">
                      <a:rPr lang="ru-RU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r>
                      <a:rPr lang="ru-RU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Суровини (без запаливи материи)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47802264808532"/>
                      <c:h val="0.114605757821498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4AF-42DB-B077-92B00A27D839}"/>
                </c:ext>
              </c:extLst>
            </c:dLbl>
            <c:dLbl>
              <c:idx val="7"/>
              <c:layout>
                <c:manualLayout>
                  <c:x val="-9.23361123675716E-3"/>
                  <c:y val="3.0158052949203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E32D107-DF7E-49C5-91F5-07A603AF22D1}" type="VALUE">
                      <a:rPr lang="mk-MK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mk-MK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 Мебел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70670774113006"/>
                      <c:h val="6.29039121877398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4AF-42DB-B077-92B00A27D839}"/>
                </c:ext>
              </c:extLst>
            </c:dLbl>
            <c:dLbl>
              <c:idx val="8"/>
              <c:layout>
                <c:manualLayout>
                  <c:x val="1.7236074308613375E-2"/>
                  <c:y val="3.57331674531860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88587759-B9D1-452B-AA17-B354E0858CDF}" type="VALUE">
                      <a:rPr lang="mk-MK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mk-MK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 Пијалаци/Тутун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32228182358056"/>
                      <c:h val="6.29039121877398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4AF-42DB-B077-92B00A27D839}"/>
                </c:ext>
              </c:extLst>
            </c:dLbl>
            <c:dLbl>
              <c:idx val="9"/>
              <c:layout>
                <c:manualLayout>
                  <c:x val="-1.2311481649009547E-2"/>
                  <c:y val="1.35734307336396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6B28986-95A0-4E3E-9F1F-0B75B14FB175}" type="VALUE">
                      <a:rPr lang="mk-MK" sz="11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mk-MK" sz="11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 Авто делови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54850384476909"/>
                      <c:h val="5.94571224788226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4AF-42DB-B077-92B00A27D839}"/>
                </c:ext>
              </c:extLst>
            </c:dLbl>
            <c:dLbl>
              <c:idx val="10"/>
              <c:layout>
                <c:manualLayout>
                  <c:x val="4.1279040797923605E-2"/>
                  <c:y val="-9.1597758012564772E-4"/>
                </c:manualLayout>
              </c:layout>
              <c:tx>
                <c:rich>
                  <a:bodyPr/>
                  <a:lstStyle/>
                  <a:p>
                    <a:fld id="{CF5DA6B1-FC68-4428-BB19-8113384FED29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Друго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D4AF-42DB-B077-92B00A27D8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0</c:v>
                </c:pt>
                <c:pt idx="1">
                  <c:v>Електро делови</c:v>
                </c:pt>
                <c:pt idx="2">
                  <c:v>Машини</c:v>
                </c:pt>
                <c:pt idx="3">
                  <c:v>Железо/Челик</c:v>
                </c:pt>
                <c:pt idx="4">
                  <c:v>Текстил/Облека</c:v>
                </c:pt>
                <c:pt idx="5">
                  <c:v>Прехранбени производи</c:v>
                </c:pt>
                <c:pt idx="6">
                  <c:v>Сурови (без запаливи материи)</c:v>
                </c:pt>
                <c:pt idx="7">
                  <c:v>Мебел</c:v>
                </c:pt>
                <c:pt idx="8">
                  <c:v>Пијалоци/Тутун</c:v>
                </c:pt>
                <c:pt idx="9">
                  <c:v>Авто делови </c:v>
                </c:pt>
                <c:pt idx="10">
                  <c:v>Друго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27.1</c:v>
                </c:pt>
                <c:pt idx="1">
                  <c:v>14.5</c:v>
                </c:pt>
                <c:pt idx="2">
                  <c:v>12.5</c:v>
                </c:pt>
                <c:pt idx="3">
                  <c:v>11.2</c:v>
                </c:pt>
                <c:pt idx="4">
                  <c:v>6.5</c:v>
                </c:pt>
                <c:pt idx="5">
                  <c:v>5.6</c:v>
                </c:pt>
                <c:pt idx="6">
                  <c:v>5.4</c:v>
                </c:pt>
                <c:pt idx="7">
                  <c:v>4.0999999999999996</c:v>
                </c:pt>
                <c:pt idx="8">
                  <c:v>2.8</c:v>
                </c:pt>
                <c:pt idx="9">
                  <c:v>2.7</c:v>
                </c:pt>
                <c:pt idx="10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AF-42DB-B077-92B00A27D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803149606299215"/>
          <c:y val="0.11421101102141877"/>
          <c:w val="0.62646812885897596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88-440A-B9FF-560F5F65CBA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288-440A-B9FF-560F5F65CBA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88-440A-B9FF-560F5F65CBAD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C9-41BB-A1AD-08B384BAA8A3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C9-41BB-A1AD-08B384BAA8A3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C9-41BB-A1AD-08B384BAA8A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0673540-7BD5-4026-86DB-87B7D8F499B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8-440A-B9FF-560F5F65CB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55D5A31-5548-4855-A800-ED14A528B99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88-440A-B9FF-560F5F65CBAD}"/>
                </c:ext>
              </c:extLst>
            </c:dLbl>
            <c:dLbl>
              <c:idx val="2"/>
              <c:layout>
                <c:manualLayout>
                  <c:x val="6.9014357882146813E-4"/>
                  <c:y val="0"/>
                </c:manualLayout>
              </c:layout>
              <c:tx>
                <c:rich>
                  <a:bodyPr/>
                  <a:lstStyle/>
                  <a:p>
                    <a:fld id="{2EC67665-591A-4BFC-A487-83B55053F7C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8-440A-B9FF-560F5F65CBA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4F05177-31F4-4E0E-BAFD-BF799DDC0630}" type="VALUE">
                      <a:rPr lang="en-US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040025809565286E-2"/>
                      <c:h val="4.853282222150778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C9-41BB-A1AD-08B384BAA8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4424A08-B006-4570-A972-D1814F7D6C1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EC9-41BB-A1AD-08B384BAA8A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96CA1EA-A65D-49CB-B647-5DA46FFDDF0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EC9-41BB-A1AD-08B384BAA8A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31E4FC2-80C2-43FB-BBBF-2EE5784CBDD6}" type="VALUE">
                      <a:rPr lang="en-US" smtClean="0"/>
                      <a:pPr/>
                      <a:t>[VALUE]</a:t>
                    </a:fld>
                    <a:r>
                      <a:rPr lang="en-US"/>
                      <a:t>% (2)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EC9-41BB-A1AD-08B384BAA8A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930EDB0-FD9C-43AC-AD31-D37F74652DE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C9-41BB-A1AD-08B384BAA8A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D604EA5-0FAF-42F0-8B02-66A50D81B94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EC9-41BB-A1AD-08B384BAA8A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A7F28B3-CF73-465B-A767-9DD8ADC52D8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EC9-41BB-A1AD-08B384BAA8A3}"/>
                </c:ext>
              </c:extLst>
            </c:dLbl>
            <c:dLbl>
              <c:idx val="1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C68A599-CDBF-456F-88E6-4E63038B96DE}" type="VALUE">
                      <a:rPr lang="en-US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85471103253999"/>
                      <c:h val="6.8803094032400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EC9-41BB-A1AD-08B384BAA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Трговски бариери / Поголема предност за домашните компании</c:v>
                </c:pt>
                <c:pt idx="1">
                  <c:v>Инфраструктура</c:v>
                </c:pt>
                <c:pt idx="2">
                  <c:v>Политички и економски рамковни услови</c:v>
                </c:pt>
                <c:pt idx="3">
                  <c:v>Правна сигурност</c:v>
                </c:pt>
                <c:pt idx="4">
                  <c:v>Цени на суровини</c:v>
                </c:pt>
                <c:pt idx="5">
                  <c:v>Цени на енергија</c:v>
                </c:pt>
                <c:pt idx="6">
                  <c:v>Девизен курс</c:v>
                </c:pt>
                <c:pt idx="7">
                  <c:v>Недостиг на работна сила</c:v>
                </c:pt>
                <c:pt idx="8">
                  <c:v>Трошоци за вработени</c:v>
                </c:pt>
                <c:pt idx="9">
                  <c:v>Финансирање</c:v>
                </c:pt>
                <c:pt idx="10">
                  <c:v>Побарувачка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6.67</c:v>
                </c:pt>
                <c:pt idx="1">
                  <c:v>35.56</c:v>
                </c:pt>
                <c:pt idx="2">
                  <c:v>42.22</c:v>
                </c:pt>
                <c:pt idx="3">
                  <c:v>42.22</c:v>
                </c:pt>
                <c:pt idx="4">
                  <c:v>44.44</c:v>
                </c:pt>
                <c:pt idx="5">
                  <c:v>71.11</c:v>
                </c:pt>
                <c:pt idx="6">
                  <c:v>4.4400000000000004</c:v>
                </c:pt>
                <c:pt idx="7">
                  <c:v>71.11</c:v>
                </c:pt>
                <c:pt idx="8">
                  <c:v>62.22</c:v>
                </c:pt>
                <c:pt idx="9">
                  <c:v>40</c:v>
                </c:pt>
                <c:pt idx="10">
                  <c:v>46.67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8-440A-B9FF-560F5F65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28030272"/>
        <c:axId val="1228030752"/>
      </c:barChart>
      <c:catAx>
        <c:axId val="12280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8030752"/>
        <c:crosses val="autoZero"/>
        <c:auto val="1"/>
        <c:lblAlgn val="ctr"/>
        <c:lblOffset val="100"/>
        <c:noMultiLvlLbl val="0"/>
      </c:catAx>
      <c:valAx>
        <c:axId val="1228030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8030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67473218208239"/>
          <c:y val="0.13158552971646928"/>
          <c:w val="0.38263068715344628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88-440A-B9FF-560F5F65CBAD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288-440A-B9FF-560F5F65CBA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88-440A-B9FF-560F5F65CBA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EC9-41BB-A1AD-08B384BAA8A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0673540-7BD5-4026-86DB-87B7D8F499B3}" type="VALUE">
                      <a:rPr lang="en-US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426329953259513E-2"/>
                      <c:h val="3.40540566422990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8-440A-B9FF-560F5F65CB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55D5A31-5548-4855-A800-ED14A528B99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88-440A-B9FF-560F5F65CBAD}"/>
                </c:ext>
              </c:extLst>
            </c:dLbl>
            <c:dLbl>
              <c:idx val="2"/>
              <c:layout>
                <c:manualLayout>
                  <c:x val="6.9014357882146813E-4"/>
                  <c:y val="0"/>
                </c:manualLayout>
              </c:layout>
              <c:tx>
                <c:rich>
                  <a:bodyPr/>
                  <a:lstStyle/>
                  <a:p>
                    <a:fld id="{2EC67665-591A-4BFC-A487-83B55053F7C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8-440A-B9FF-560F5F65CB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4F05177-31F4-4E0E-BAFD-BF799DDC063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C9-41BB-A1AD-08B384BAA8A3}"/>
                </c:ext>
              </c:extLst>
            </c:dLbl>
            <c:dLbl>
              <c:idx val="4"/>
              <c:layout>
                <c:manualLayout>
                  <c:x val="-2.2889842632331904E-3"/>
                  <c:y val="0"/>
                </c:manualLayout>
              </c:layout>
              <c:tx>
                <c:rich>
                  <a:bodyPr/>
                  <a:lstStyle/>
                  <a:p>
                    <a:fld id="{84424A08-B006-4570-A972-D1814F7D6C1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EC9-41BB-A1AD-08B384BAA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нема податоци</c:v>
                </c:pt>
                <c:pt idx="1">
                  <c:v>нема да има екстензивно враќање во претходната состојба</c:v>
                </c:pt>
                <c:pt idx="2">
                  <c:v>во текот на 2024 година</c:v>
                </c:pt>
                <c:pt idx="3">
                  <c:v>до крај на 2023</c:v>
                </c:pt>
                <c:pt idx="4">
                  <c:v>за 6 месеци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11.11</c:v>
                </c:pt>
                <c:pt idx="1">
                  <c:v>20</c:v>
                </c:pt>
                <c:pt idx="2">
                  <c:v>44.44</c:v>
                </c:pt>
                <c:pt idx="3">
                  <c:v>22.22</c:v>
                </c:pt>
                <c:pt idx="4">
                  <c:v>2.2200000000000002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8-440A-B9FF-560F5F65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overlap val="4"/>
        <c:axId val="1228030272"/>
        <c:axId val="1228030752"/>
      </c:barChart>
      <c:catAx>
        <c:axId val="12280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8030752"/>
        <c:crosses val="autoZero"/>
        <c:auto val="1"/>
        <c:lblAlgn val="ctr"/>
        <c:lblOffset val="100"/>
        <c:noMultiLvlLbl val="0"/>
      </c:catAx>
      <c:valAx>
        <c:axId val="1228030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8030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76591981796264"/>
          <c:y val="7.0774714283792478E-2"/>
          <c:w val="0.38263068715344628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88-440A-B9FF-560F5F65CBAD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4A-4D41-A011-E5DFD65563D4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4A-4D41-A011-E5DFD65563D4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4A-4D41-A011-E5DFD65563D4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011-4957-A14A-CD8266DA0A0F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011-4957-A14A-CD8266DA0A0F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011-4957-A14A-CD8266DA0A0F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011-4957-A14A-CD8266DA0A0F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0673540-7BD5-4026-86DB-87B7D8F499B3}" type="VALUE">
                      <a:rPr lang="en-US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426329953259513E-2"/>
                      <c:h val="3.40540566422990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8-440A-B9FF-560F5F65CB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B12B9E7-2A41-4268-A764-745C441BBE7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88-440A-B9FF-560F5F65CB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8B5125B-600B-4FE5-8E7B-2D4571DAA48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8-440A-B9FF-560F5F65CB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BABC970-FD2E-472D-BEFF-409B536589E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C9-41BB-A1AD-08B384BAA8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9DD2A3-9CF5-4F6D-A49D-3E10990DDED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EC9-41BB-A1AD-08B384BAA8A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55D5A31-5548-4855-A800-ED14A528B99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4A-4D41-A011-E5DFD65563D4}"/>
                </c:ext>
              </c:extLst>
            </c:dLbl>
            <c:dLbl>
              <c:idx val="6"/>
              <c:layout>
                <c:manualLayout>
                  <c:x val="6.9014357882146813E-4"/>
                  <c:y val="0"/>
                </c:manualLayout>
              </c:layout>
              <c:tx>
                <c:rich>
                  <a:bodyPr/>
                  <a:lstStyle/>
                  <a:p>
                    <a:fld id="{2EC67665-591A-4BFC-A487-83B55053F7C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4A-4D41-A011-E5DFD65563D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4F05177-31F4-4E0E-BAFD-BF799DDC063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84A-4D41-A011-E5DFD65563D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84424A08-B006-4570-A972-D1814F7D6C1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  <a:r>
                      <a:rPr lang="en-US" baseline="0" dirty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4A-4D41-A011-E5DFD65563D4}"/>
                </c:ext>
              </c:extLst>
            </c:dLbl>
            <c:dLbl>
              <c:idx val="9"/>
              <c:layout>
                <c:manualLayout>
                  <c:x val="2.2889842632331063E-3"/>
                  <c:y val="0"/>
                </c:manualLayout>
              </c:layout>
              <c:tx>
                <c:rich>
                  <a:bodyPr/>
                  <a:lstStyle/>
                  <a:p>
                    <a:fld id="{DAE9B1F5-F7A5-4929-BC9E-73EFC4A35CF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  <a:r>
                      <a:rPr lang="en-US" baseline="0" dirty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011-4957-A14A-CD8266DA0A0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15E68BE-88E5-47E0-A00C-C278F4BFA02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011-4957-A14A-CD8266DA0A0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87FC9976-219E-41ED-8986-F9EF59CC6C0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011-4957-A14A-CD8266DA0A0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8EF24115-E164-439D-B1F5-F6794B428CE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011-4957-A14A-CD8266DA0A0F}"/>
                </c:ext>
              </c:extLst>
            </c:dLbl>
            <c:dLbl>
              <c:idx val="1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/>
                      <a:t>27%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138814729703849E-2"/>
                      <c:h val="3.405405664229901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0-4475-4E72-B86C-20015169298D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18,18%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4475-4E72-B86C-2001516929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5"/>
                <c:pt idx="0">
                  <c:v>Друго</c:v>
                </c:pt>
                <c:pt idx="1">
                  <c:v>Нема</c:v>
                </c:pt>
                <c:pt idx="2">
                  <c:v>Пречки при наплата</c:v>
                </c:pt>
                <c:pt idx="3">
                  <c:v>Губење на деловни партнери и врски</c:v>
                </c:pt>
                <c:pt idx="4">
                  <c:v>Зголемување на побарувачка</c:v>
                </c:pt>
                <c:pt idx="5">
                  <c:v>Намалување на побарувачка </c:v>
                </c:pt>
                <c:pt idx="6">
                  <c:v>Зголемена продукција</c:v>
                </c:pt>
                <c:pt idx="7">
                  <c:v>Стопирање на производство/намалено производство</c:v>
                </c:pt>
                <c:pt idx="8">
                  <c:v>Зголемена несигурност во правниот систем </c:v>
                </c:pt>
                <c:pt idx="9">
                  <c:v>Зголемување на трговските бариери</c:v>
                </c:pt>
                <c:pt idx="10">
                  <c:v>Пречки во синџирот на снабдување и логистика </c:v>
                </c:pt>
                <c:pt idx="11">
                  <c:v>Недостик на суровини</c:v>
                </c:pt>
                <c:pt idx="12">
                  <c:v>Зголемени трошоци за енергија, суровини</c:v>
                </c:pt>
                <c:pt idx="13">
                  <c:v>Вработување на работници и од други места преку обезбедување на транспорт  </c:v>
                </c:pt>
                <c:pt idx="14">
                  <c:v>Зголемено вработување на бројот на привремени работници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</c:v>
                </c:pt>
                <c:pt idx="1">
                  <c:v>9.09</c:v>
                </c:pt>
                <c:pt idx="2">
                  <c:v>6.82</c:v>
                </c:pt>
                <c:pt idx="3">
                  <c:v>15.91</c:v>
                </c:pt>
                <c:pt idx="4">
                  <c:v>9.09</c:v>
                </c:pt>
                <c:pt idx="5">
                  <c:v>11.36</c:v>
                </c:pt>
                <c:pt idx="6">
                  <c:v>18.18</c:v>
                </c:pt>
                <c:pt idx="7">
                  <c:v>13.64</c:v>
                </c:pt>
                <c:pt idx="8">
                  <c:v>22.73</c:v>
                </c:pt>
                <c:pt idx="9">
                  <c:v>25</c:v>
                </c:pt>
                <c:pt idx="10">
                  <c:v>52.27</c:v>
                </c:pt>
                <c:pt idx="11">
                  <c:v>25</c:v>
                </c:pt>
                <c:pt idx="12">
                  <c:v>75</c:v>
                </c:pt>
                <c:pt idx="13">
                  <c:v>27.27</c:v>
                </c:pt>
                <c:pt idx="14">
                  <c:v>18.18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88-440A-B9FF-560F5F65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overlap val="4"/>
        <c:axId val="1228030272"/>
        <c:axId val="1228030752"/>
      </c:barChart>
      <c:catAx>
        <c:axId val="12280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28030752"/>
        <c:crosses val="autoZero"/>
        <c:auto val="1"/>
        <c:lblAlgn val="ctr"/>
        <c:lblOffset val="100"/>
        <c:noMultiLvlLbl val="0"/>
      </c:catAx>
      <c:valAx>
        <c:axId val="1228030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8030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75-460C-998E-6FA9765359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675-460C-998E-6FA9765359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75-460C-998E-6FA976535922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2663F41-FC2B-42E8-A299-5E4EDD4690A9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675-460C-998E-6FA976535922}"/>
                </c:ext>
              </c:extLst>
            </c:dLbl>
            <c:dLbl>
              <c:idx val="1"/>
              <c:layout>
                <c:manualLayout>
                  <c:x val="-8.7560996220894929E-2"/>
                  <c:y val="-3.4040341416768094E-2"/>
                </c:manualLayout>
              </c:layout>
              <c:tx>
                <c:rich>
                  <a:bodyPr/>
                  <a:lstStyle/>
                  <a:p>
                    <a:fld id="{12D279DB-EEC5-4298-8326-CB5433CC5B7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675-460C-998E-6FA9765359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11B024F-740C-4C64-9C7F-455705BBF62A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675-460C-998E-6FA9765359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подобри</c:v>
                </c:pt>
                <c:pt idx="1">
                  <c:v>непроменети</c:v>
                </c:pt>
                <c:pt idx="2">
                  <c:v>полоши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8.89</c:v>
                </c:pt>
                <c:pt idx="1">
                  <c:v>44.44</c:v>
                </c:pt>
                <c:pt idx="2">
                  <c:v>46.67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5-460C-998E-6FA976535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E85-4F61-8F83-18392D863C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85-4F61-8F83-18392D863C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85-4F61-8F83-18392D863C3E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D6A6CD5-C2DD-444B-A0CA-024DE18082B9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E85-4F61-8F83-18392D863C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8C464BD-7C9C-4D6A-826C-9EF005989FB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E85-4F61-8F83-18392D863C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169F960-5196-48FE-8CB4-18582A6B6B0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E85-4F61-8F83-18392D863C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ќе се зголеми</c:v>
                </c:pt>
                <c:pt idx="1">
                  <c:v>непроменет</c:v>
                </c:pt>
                <c:pt idx="2">
                  <c:v>ќе се намали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38.64</c:v>
                </c:pt>
                <c:pt idx="1">
                  <c:v>38.64</c:v>
                </c:pt>
                <c:pt idx="2">
                  <c:v>22.72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5-4F61-8F83-18392D863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E4-45D8-9E05-219AA48363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4E4-45D8-9E05-219AA48363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E4-45D8-9E05-219AA48363AC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8E677D2A-B73D-4201-B08C-312BA20FB676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4E4-45D8-9E05-219AA48363A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A59FB8F-E587-41E4-8736-5E0C04ED590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4E4-45D8-9E05-219AA48363A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144B012-CDB0-4EA9-8547-9110C4F3DD5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4E4-45D8-9E05-219AA48363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ќе се зголеми</c:v>
                </c:pt>
                <c:pt idx="1">
                  <c:v>непроменет</c:v>
                </c:pt>
                <c:pt idx="2">
                  <c:v>ќе се намали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46.67</c:v>
                </c:pt>
                <c:pt idx="1">
                  <c:v>31.11</c:v>
                </c:pt>
                <c:pt idx="2">
                  <c:v>22.22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E4-45D8-9E05-219AA4836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F8-4C71-B53C-88F951CB0B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F8-4C71-B53C-88F951CB0B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F8-4C71-B53C-88F951CB0B2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06DCAC8-B5BF-4FD8-8D96-1A5AD2CF31A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2F8-4C71-B53C-88F951CB0B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C7A2C3C-4626-4AC6-843A-BAD7E77D32D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2F8-4C71-B53C-88F951CB0B23}"/>
                </c:ext>
              </c:extLst>
            </c:dLbl>
            <c:dLbl>
              <c:idx val="2"/>
              <c:layout>
                <c:manualLayout>
                  <c:x val="0.12667049699914415"/>
                  <c:y val="7.8867162353022921E-2"/>
                </c:manualLayout>
              </c:layout>
              <c:tx>
                <c:rich>
                  <a:bodyPr/>
                  <a:lstStyle/>
                  <a:p>
                    <a:fld id="{CA043509-6058-4EEC-962B-906A74B9A51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2F8-4C71-B53C-88F951CB0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ќе се зголемат</c:v>
                </c:pt>
                <c:pt idx="1">
                  <c:v>непроменети</c:v>
                </c:pt>
                <c:pt idx="2">
                  <c:v>се намалува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37.78</c:v>
                </c:pt>
                <c:pt idx="2">
                  <c:v>28.89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8-4C71-B53C-88F951CB0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17-409C-9FE3-1A11E4EDF9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17-409C-9FE3-1A11E4EDF9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17-409C-9FE3-1A11E4EDF976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B22130ED-5D0A-413E-AA85-6DFD71B382BA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217-409C-9FE3-1A11E4EDF97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DD52535-DDD6-4B00-ACF9-8CA5A43C49C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217-409C-9FE3-1A11E4EDF976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817CDAF-408A-438E-BE4E-4D4AB40D32F2}" type="VALUE">
                      <a:rPr lang="en-US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11481649009547"/>
                      <c:h val="5.6872030197134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217-409C-9FE3-1A11E4EDF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ќе се зголеми</c:v>
                </c:pt>
                <c:pt idx="1">
                  <c:v>непроменет</c:v>
                </c:pt>
                <c:pt idx="2">
                  <c:v>ќе се намали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29.55</c:v>
                </c:pt>
                <c:pt idx="1">
                  <c:v>59.09</c:v>
                </c:pt>
                <c:pt idx="2">
                  <c:v>11.36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7-409C-9FE3-1A11E4EDF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1F-4079-8B1B-D10A14E5A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1F-4079-8B1B-D10A14E5ABC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AE673DD-40BA-4D57-94D9-1C09B9B24D6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1F-4079-8B1B-D10A14E5AB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0D7284C-D488-4F2E-B84D-B0AF2024A72F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1F-4079-8B1B-D10A14E5AB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A-4F1A-AF5F-DD9E2DD26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1A-45C2-ADB8-99C4202307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71A-45C2-ADB8-99C4202307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1A-45C2-ADB8-99C4202307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71A-45C2-ADB8-99C4202307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1A-45C2-ADB8-99C42023075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71A-45C2-ADB8-99C42023075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71A-45C2-ADB8-99C42023075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71A-45C2-ADB8-99C42023075F}"/>
              </c:ext>
            </c:extLst>
          </c:dPt>
          <c:dLbls>
            <c:dLbl>
              <c:idx val="0"/>
              <c:layout>
                <c:manualLayout>
                  <c:x val="-1.3839744960051612E-2"/>
                  <c:y val="-0.12522159872419927"/>
                </c:manualLayout>
              </c:layout>
              <c:tx>
                <c:rich>
                  <a:bodyPr/>
                  <a:lstStyle/>
                  <a:p>
                    <a:fld id="{7A5F2EC3-FC44-47CD-B903-CF21F0A5DDEB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Германија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71A-45C2-ADB8-99C4202307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864EA89-465B-4561-9A7C-79F69B7EC870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Србија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447163405996463"/>
                      <c:h val="0.162860813746340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71A-45C2-ADB8-99C42023075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5DB29B0-AEE5-408E-989E-87112239C5DA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Бугарија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71A-45C2-ADB8-99C42023075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4AFD1F3-4BF1-4886-B356-CA21CC7E9959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Унгарија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71A-45C2-ADB8-99C42023075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3ECB853-051C-47F5-BBA8-0940D5D34C2C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Италија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71A-45C2-ADB8-99C42023075F}"/>
                </c:ext>
              </c:extLst>
            </c:dLbl>
            <c:dLbl>
              <c:idx val="5"/>
              <c:layout>
                <c:manualLayout>
                  <c:x val="0"/>
                  <c:y val="-4.32490688239771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k-MK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3% Грција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3688147140333"/>
                      <c:h val="6.635070189665710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871A-45C2-ADB8-99C42023075F}"/>
                </c:ext>
              </c:extLst>
            </c:dLbl>
            <c:dLbl>
              <c:idx val="6"/>
              <c:layout>
                <c:manualLayout>
                  <c:x val="-1.4966402194758067E-2"/>
                  <c:y val="-0.102048315849696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02B460E-D017-477D-A461-C1A941D2487D}" type="VALUE">
                      <a:rPr lang="mk-MK" smtClean="0"/>
                      <a:pPr>
                        <a:defRPr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mk-MK" dirty="0"/>
                      <a:t>% Велика Британија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52963072661293"/>
                      <c:h val="0.180094762290926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71A-45C2-ADB8-99C42023075F}"/>
                </c:ext>
              </c:extLst>
            </c:dLbl>
            <c:dLbl>
              <c:idx val="7"/>
              <c:layout>
                <c:manualLayout>
                  <c:x val="9.0062332294333133E-3"/>
                  <c:y val="4.4991461731949407E-2"/>
                </c:manualLayout>
              </c:layout>
              <c:tx>
                <c:rich>
                  <a:bodyPr/>
                  <a:lstStyle/>
                  <a:p>
                    <a:fld id="{92519856-6612-4A48-A3DF-37D6E5360123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Други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71A-45C2-ADB8-99C4202307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Германија</c:v>
                </c:pt>
                <c:pt idx="1">
                  <c:v>Србија</c:v>
                </c:pt>
                <c:pt idx="2">
                  <c:v>Бугарија</c:v>
                </c:pt>
                <c:pt idx="3">
                  <c:v>Унгарија</c:v>
                </c:pt>
                <c:pt idx="4">
                  <c:v>Италија</c:v>
                </c:pt>
                <c:pt idx="5">
                  <c:v>Грција</c:v>
                </c:pt>
                <c:pt idx="6">
                  <c:v>Велика Британија</c:v>
                </c:pt>
                <c:pt idx="7">
                  <c:v>Други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46.8</c:v>
                </c:pt>
                <c:pt idx="1">
                  <c:v>8.6</c:v>
                </c:pt>
                <c:pt idx="2">
                  <c:v>4.8</c:v>
                </c:pt>
                <c:pt idx="3">
                  <c:v>3.1</c:v>
                </c:pt>
                <c:pt idx="4">
                  <c:v>3</c:v>
                </c:pt>
                <c:pt idx="5">
                  <c:v>3.9</c:v>
                </c:pt>
                <c:pt idx="6">
                  <c:v>2.6</c:v>
                </c:pt>
                <c:pt idx="7">
                  <c:v>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A-45C2-ADB8-99C420230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8.5455289631667805E-2"/>
          <c:w val="0.96582239166682871"/>
          <c:h val="0.82955532151868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Промет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B-85C7-4AE5-976C-EB81C7C83FA2}"/>
              </c:ext>
            </c:extLst>
          </c:dPt>
          <c:dLbls>
            <c:dLbl>
              <c:idx val="1"/>
              <c:layout>
                <c:manualLayout>
                  <c:x val="-2.8481011262570227E-17"/>
                  <c:y val="-2.5201367238190808E-17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1,481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C7-4AE5-976C-EB81C7C83FA2}"/>
                </c:ext>
              </c:extLst>
            </c:dLbl>
            <c:dLbl>
              <c:idx val="2"/>
              <c:layout>
                <c:manualLayout>
                  <c:x val="6.990874431785029E-3"/>
                  <c:y val="-1.07999416422448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1,476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210953642123257E-2"/>
                      <c:h val="4.517053603223791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5C7-4AE5-976C-EB81C7C83FA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1,618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5C7-4AE5-976C-EB81C7C83FA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2,517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5C7-4AE5-976C-EB81C7C83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power"/>
            <c:dispRSqr val="0"/>
            <c:dispEq val="0"/>
          </c:trendline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Sheet1!$B$2:$B$14</c:f>
              <c:numCache>
                <c:formatCode>#,##0.00</c:formatCode>
                <c:ptCount val="13"/>
                <c:pt idx="0" formatCode="#,##0">
                  <c:v>1047</c:v>
                </c:pt>
                <c:pt idx="1">
                  <c:v>1481</c:v>
                </c:pt>
                <c:pt idx="2">
                  <c:v>1476</c:v>
                </c:pt>
                <c:pt idx="3">
                  <c:v>1618</c:v>
                </c:pt>
                <c:pt idx="4">
                  <c:v>2517</c:v>
                </c:pt>
                <c:pt idx="5" formatCode="#,##0">
                  <c:v>2525</c:v>
                </c:pt>
                <c:pt idx="6" formatCode="#,##0">
                  <c:v>2784</c:v>
                </c:pt>
                <c:pt idx="7" formatCode="#,##0">
                  <c:v>3510</c:v>
                </c:pt>
                <c:pt idx="8" formatCode="#,##0">
                  <c:v>4103</c:v>
                </c:pt>
                <c:pt idx="9" formatCode="#,##0">
                  <c:v>4469</c:v>
                </c:pt>
                <c:pt idx="10" formatCode="#,##0">
                  <c:v>3817</c:v>
                </c:pt>
                <c:pt idx="11" formatCode="#,##0">
                  <c:v>4719</c:v>
                </c:pt>
                <c:pt idx="12" formatCode="#,##0">
                  <c:v>4778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C7-4AE5-976C-EB81C7C83F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Извоз од МК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1,544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5C7-4AE5-976C-EB81C7C83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590</c:v>
                </c:pt>
                <c:pt idx="1">
                  <c:v>953</c:v>
                </c:pt>
                <c:pt idx="2">
                  <c:v>946</c:v>
                </c:pt>
                <c:pt idx="3">
                  <c:v>1138</c:v>
                </c:pt>
                <c:pt idx="4" formatCode="#,##0.00">
                  <c:v>1544</c:v>
                </c:pt>
                <c:pt idx="5">
                  <c:v>1795</c:v>
                </c:pt>
                <c:pt idx="6">
                  <c:v>2034</c:v>
                </c:pt>
                <c:pt idx="7">
                  <c:v>2471</c:v>
                </c:pt>
                <c:pt idx="8">
                  <c:v>2895</c:v>
                </c:pt>
                <c:pt idx="9">
                  <c:v>3211</c:v>
                </c:pt>
                <c:pt idx="10">
                  <c:v>2785</c:v>
                </c:pt>
                <c:pt idx="11">
                  <c:v>3474</c:v>
                </c:pt>
                <c:pt idx="12">
                  <c:v>3740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5C7-4AE5-976C-EB81C7C83F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Увоз во МК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844430474928068E-3"/>
                  <c:y val="8.2525296187522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C7-4AE5-976C-EB81C7C83F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456</c:v>
                </c:pt>
                <c:pt idx="1">
                  <c:v>527</c:v>
                </c:pt>
                <c:pt idx="2">
                  <c:v>512</c:v>
                </c:pt>
                <c:pt idx="3">
                  <c:v>504</c:v>
                </c:pt>
                <c:pt idx="4">
                  <c:v>608</c:v>
                </c:pt>
                <c:pt idx="5">
                  <c:v>731</c:v>
                </c:pt>
                <c:pt idx="6">
                  <c:v>750</c:v>
                </c:pt>
                <c:pt idx="7" formatCode="#,##0">
                  <c:v>1039</c:v>
                </c:pt>
                <c:pt idx="8" formatCode="#,##0">
                  <c:v>1203</c:v>
                </c:pt>
                <c:pt idx="9" formatCode="#,##0">
                  <c:v>1258</c:v>
                </c:pt>
                <c:pt idx="10" formatCode="#,##0">
                  <c:v>1032</c:v>
                </c:pt>
                <c:pt idx="11" formatCode="#,##0">
                  <c:v>1244</c:v>
                </c:pt>
                <c:pt idx="12" formatCode="#,##0">
                  <c:v>1037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5C7-4AE5-976C-EB81C7C83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420784"/>
        <c:axId val="356423528"/>
      </c:barChart>
      <c:catAx>
        <c:axId val="35642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pPr>
            <a:endParaRPr lang="en-US"/>
          </a:p>
        </c:txPr>
        <c:crossAx val="356423528"/>
        <c:crosses val="autoZero"/>
        <c:auto val="1"/>
        <c:lblAlgn val="ctr"/>
        <c:lblOffset val="100"/>
        <c:noMultiLvlLbl val="0"/>
      </c:catAx>
      <c:valAx>
        <c:axId val="3564235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56420784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t"/>
      <c:layout>
        <c:manualLayout>
          <c:xMode val="edge"/>
          <c:yMode val="edge"/>
          <c:x val="7.7417053550098147E-3"/>
          <c:y val="7.9521833752614467E-3"/>
          <c:w val="0.99225829464499016"/>
          <c:h val="5.4349312073522421E-2"/>
        </c:manualLayout>
      </c:layout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2B-41B4-A2CE-B7C53F4B7F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52B-41B4-A2CE-B7C53F4B7F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2B-41B4-A2CE-B7C53F4B7F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52B-41B4-A2CE-B7C53F4B7F90}"/>
              </c:ext>
            </c:extLst>
          </c:dPt>
          <c:dLbls>
            <c:dLbl>
              <c:idx val="0"/>
              <c:layout>
                <c:manualLayout>
                  <c:x val="0"/>
                  <c:y val="0.10822186903936071"/>
                </c:manualLayout>
              </c:layout>
              <c:tx>
                <c:rich>
                  <a:bodyPr/>
                  <a:lstStyle/>
                  <a:p>
                    <a:fld id="{DF3E93F9-C72B-4C30-8240-6A6A6472E1D1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</a:t>
                    </a:r>
                  </a:p>
                  <a:p>
                    <a:r>
                      <a:rPr lang="mk-MK" dirty="0"/>
                      <a:t>С. Македонија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733459718286157"/>
                      <c:h val="0.162860813746340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52B-41B4-A2CE-B7C53F4B7F90}"/>
                </c:ext>
              </c:extLst>
            </c:dLbl>
            <c:dLbl>
              <c:idx val="1"/>
              <c:layout>
                <c:manualLayout>
                  <c:x val="-6.8944297234453472E-2"/>
                  <c:y val="0.17271971791690144"/>
                </c:manualLayout>
              </c:layout>
              <c:tx>
                <c:rich>
                  <a:bodyPr/>
                  <a:lstStyle/>
                  <a:p>
                    <a:fld id="{2B205715-1959-49AB-85E0-7863BCD2CC5B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Германија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91230832137887"/>
                      <c:h val="0.111055564421313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52B-41B4-A2CE-B7C53F4B7F90}"/>
                </c:ext>
              </c:extLst>
            </c:dLbl>
            <c:dLbl>
              <c:idx val="2"/>
              <c:layout>
                <c:manualLayout>
                  <c:x val="-0.11326563117088782"/>
                  <c:y val="5.9566768387673191E-2"/>
                </c:manualLayout>
              </c:layout>
              <c:tx>
                <c:rich>
                  <a:bodyPr/>
                  <a:lstStyle/>
                  <a:p>
                    <a:fld id="{F50129AB-D7C4-4B27-A726-25E92AF2F4D8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Австрија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271163388484247"/>
                      <c:h val="0.111158968112581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52B-41B4-A2CE-B7C53F4B7F90}"/>
                </c:ext>
              </c:extLst>
            </c:dLbl>
            <c:dLbl>
              <c:idx val="3"/>
              <c:layout>
                <c:manualLayout>
                  <c:x val="2.9547555957622866E-2"/>
                  <c:y val="6.031881990605191E-3"/>
                </c:manualLayout>
              </c:layout>
              <c:tx>
                <c:rich>
                  <a:bodyPr/>
                  <a:lstStyle/>
                  <a:p>
                    <a:fld id="{87404E35-1922-4709-B3F8-6971502524D1}" type="VALUE">
                      <a:rPr lang="mk-MK" smtClean="0"/>
                      <a:pPr/>
                      <a:t>[VALUE]</a:t>
                    </a:fld>
                    <a:r>
                      <a:rPr lang="mk-MK" dirty="0"/>
                      <a:t>% Други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22963298019093"/>
                      <c:h val="0.103403691267517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52B-41B4-A2CE-B7C53F4B7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Nordmazedonien</c:v>
                </c:pt>
                <c:pt idx="1">
                  <c:v>Deutschland</c:v>
                </c:pt>
                <c:pt idx="2">
                  <c:v>Österreich</c:v>
                </c:pt>
                <c:pt idx="3">
                  <c:v>Andere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33.33</c:v>
                </c:pt>
                <c:pt idx="2">
                  <c:v>4.4400000000000004</c:v>
                </c:pt>
                <c:pt idx="3">
                  <c:v>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B-41B4-A2CE-B7C53F4B7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99832458324877"/>
          <c:y val="2.6042260355838971E-2"/>
          <c:w val="0.56300794028694312"/>
          <c:h val="0.791995197292071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49F-4C5D-A4E7-FE4297920D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9F-4C5D-A4E7-FE4297920D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9F-4C5D-A4E7-FE4297920DA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D2AEEB3-702D-4DE6-9D23-806C4EE0DBFF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49F-4C5D-A4E7-FE4297920D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2069DE4-3B73-451A-89F9-A6C4F67E1F5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9F-4C5D-A4E7-FE4297920D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1F4CCE9-5E2F-423E-B5C6-D7CEB56769F4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49F-4C5D-A4E7-FE4297920D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1 до 49 вработни</c:v>
                </c:pt>
                <c:pt idx="1">
                  <c:v>50 до 249 вработени</c:v>
                </c:pt>
                <c:pt idx="2">
                  <c:v>250 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44.22</c:v>
                </c:pt>
                <c:pt idx="1">
                  <c:v>33.33</c:v>
                </c:pt>
                <c:pt idx="2">
                  <c:v>24.44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9F-4C5D-A4E7-FE4297920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AB-4D04-BF67-5C2C907191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EAB-4D04-BF67-5C2C907191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AB-4D04-BF67-5C2C907191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EAB-4D04-BF67-5C2C90719133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AB-4D04-BF67-5C2C90719133}"/>
              </c:ext>
            </c:extLst>
          </c:dPt>
          <c:dLbls>
            <c:dLbl>
              <c:idx val="0"/>
              <c:layout>
                <c:manualLayout>
                  <c:x val="0"/>
                  <c:y val="-7.72525992051214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k-MK" b="1" dirty="0"/>
                      <a:t>33.33%</a:t>
                    </a:r>
                    <a:r>
                      <a:rPr lang="mk-MK" b="1" baseline="0" dirty="0"/>
                      <a:t> Преработувачка дејност</a:t>
                    </a:r>
                    <a:endParaRPr lang="mk-MK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257313456333112"/>
                      <c:h val="0.1559672343285056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EAB-4D04-BF67-5C2C90719133}"/>
                </c:ext>
              </c:extLst>
            </c:dLbl>
            <c:dLbl>
              <c:idx val="1"/>
              <c:layout>
                <c:manualLayout>
                  <c:x val="-6.3367483783687379E-3"/>
                  <c:y val="-5.48894476125960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mk-MK" b="1" dirty="0"/>
                      <a:t>4.44% Енергија, Водоснабдување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63982421143023"/>
                      <c:h val="0.1637225111735694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6EAB-4D04-BF67-5C2C90719133}"/>
                </c:ext>
              </c:extLst>
            </c:dLbl>
            <c:dLbl>
              <c:idx val="2"/>
              <c:layout>
                <c:manualLayout>
                  <c:x val="-9.5039985171935168E-2"/>
                  <c:y val="-2.9126730044173187E-3"/>
                </c:manualLayout>
              </c:layout>
              <c:tx>
                <c:rich>
                  <a:bodyPr/>
                  <a:lstStyle/>
                  <a:p>
                    <a:r>
                      <a:rPr lang="mk-MK" dirty="0"/>
                      <a:t>8.89% Градежништво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09564819175355"/>
                      <c:h val="0.1526238483108559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6EAB-4D04-BF67-5C2C907191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mk-MK" dirty="0"/>
                      <a:t>22.22% Трговија</a:t>
                    </a:r>
                    <a:r>
                      <a:rPr lang="en-US" dirty="0"/>
                      <a:t>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EAB-4D04-BF67-5C2C90719133}"/>
                </c:ext>
              </c:extLst>
            </c:dLbl>
            <c:dLbl>
              <c:idx val="4"/>
              <c:layout>
                <c:manualLayout>
                  <c:x val="-1.7236074308613403E-2"/>
                  <c:y val="-4.601165720563602E-2"/>
                </c:manualLayout>
              </c:layout>
              <c:tx>
                <c:rich>
                  <a:bodyPr/>
                  <a:lstStyle/>
                  <a:p>
                    <a:r>
                      <a:rPr lang="mk-MK" dirty="0"/>
                      <a:t>31.11% Услуги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441985681068251"/>
                      <c:h val="0.1525204446195884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6EAB-4D04-BF67-5C2C907191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Vera</c:v>
                </c:pt>
                <c:pt idx="1">
                  <c:v>Energie</c:v>
                </c:pt>
                <c:pt idx="2">
                  <c:v>Bau</c:v>
                </c:pt>
                <c:pt idx="3">
                  <c:v>Handel</c:v>
                </c:pt>
                <c:pt idx="4">
                  <c:v>Dienstleistungen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0.04</c:v>
                </c:pt>
                <c:pt idx="2">
                  <c:v>0.08</c:v>
                </c:pt>
                <c:pt idx="3">
                  <c:v>0.22</c:v>
                </c:pt>
                <c:pt idx="4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AB-4D04-BF67-5C2C90719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31431003467363"/>
          <c:y val="9.4713710189578859E-2"/>
          <c:w val="0.55057505149340524"/>
          <c:h val="0.774505589227343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A8-4F63-8855-2546141D9C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A8-4F63-8855-2546141D9C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A8-4F63-8855-2546141D9C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A8-4F63-8855-2546141D9C6B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A8-4F63-8855-2546141D9C6B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523894A-760F-4D51-A928-19747F5594FE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DA8-4F63-8855-2546141D9C6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B994E24-4D1D-48CE-95D1-F37460269ABD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DA8-4F63-8855-2546141D9C6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C93776D-E097-45C8-8C25-1670F3BEF6EB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DA8-4F63-8855-2546141D9C6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0ACF68F-D2E5-4879-A52F-FE71381D81C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DA8-4F63-8855-2546141D9C6B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A790D24-9688-479F-BF06-4050CC2D9469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DA8-4F63-8855-2546141D9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0 до 20%</c:v>
                </c:pt>
                <c:pt idx="1">
                  <c:v>20 до 40%</c:v>
                </c:pt>
                <c:pt idx="2">
                  <c:v>40 до 60%</c:v>
                </c:pt>
                <c:pt idx="3">
                  <c:v>60 до 80%</c:v>
                </c:pt>
                <c:pt idx="4">
                  <c:v>80 до 100%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48.89</c:v>
                </c:pt>
                <c:pt idx="1">
                  <c:v>6.67</c:v>
                </c:pt>
                <c:pt idx="2">
                  <c:v>8.89</c:v>
                </c:pt>
                <c:pt idx="3">
                  <c:v>6.67</c:v>
                </c:pt>
                <c:pt idx="4">
                  <c:v>28.89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A8-4F63-8855-2546141D9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4B7-4109-839C-5F109B569E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B7-4109-839C-5F109B569E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B7-4109-839C-5F109B569E4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46DBA0E-A01E-491F-A878-07FE0FDCC8DB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4B7-4109-839C-5F109B569E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35896CB-A353-4F5D-B2DF-F0E2C6EE134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4B7-4109-839C-5F109B569E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3FBA168-CE56-48B8-9096-A985930F9AE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4B7-4109-839C-5F109B569E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добра</c:v>
                </c:pt>
                <c:pt idx="1">
                  <c:v>задоволителна </c:v>
                </c:pt>
                <c:pt idx="2">
                  <c:v>лоша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22.22</c:v>
                </c:pt>
                <c:pt idx="1">
                  <c:v>62.22</c:v>
                </c:pt>
                <c:pt idx="2">
                  <c:v>15.56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7-4109-839C-5F109B569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02B-4419-9FE5-6F91750E5C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2B-4419-9FE5-6F91750E5C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2B-4419-9FE5-6F91750E5C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A735B52-E0E8-4307-B76D-9D506211699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2B-4419-9FE5-6F91750E5CC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BA1B4D2-947D-44B3-800A-608AD5EF96B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2B-4419-9FE5-6F91750E5CC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839CC68-2F8A-4C66-9CF8-8E79D513D9F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2B-4419-9FE5-6F91750E5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подобро</c:v>
                </c:pt>
                <c:pt idx="1">
                  <c:v>нема помени</c:v>
                </c:pt>
                <c:pt idx="2">
                  <c:v>лошо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31.11</c:v>
                </c:pt>
                <c:pt idx="1">
                  <c:v>53.33</c:v>
                </c:pt>
                <c:pt idx="2">
                  <c:v>15.56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B-4419-9FE5-6F91750E5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5BDF2E-E8D1-06CB-CB8E-C3C102A731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97DF1-3A2E-36D4-1C85-90350D3F71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5CA34-3FD1-4D3A-8FB5-2B09903E322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7F4CD4-81B5-4961-C701-95035BF0F2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D5DDD-E823-AFD6-B692-585DB2480B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4C8AA-0011-490D-AE61-4B5B00E0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100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EC290F8F-7677-4B27-8BF3-AB3C73A35292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FA491F72-F55F-4DF6-AA04-41D00B1AD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805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252-77A1-C042-53E5-FBBC0871B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42104-0E2A-6AE8-1322-EE4727474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CF5AD-7EED-4AC7-E8AB-40E557D3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71CC-4558-40F4-B9A9-F0CC6E367585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54CC2-DB67-47D7-BC20-4A64CA2A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9FA13-45CA-CF1C-2843-98B42231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3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0B18C-CDD8-D260-671E-35BF5606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9205C-4A7E-CEC4-0436-D054CD42A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D6E57-054F-001B-A512-1AD3A3E5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9BF6-C37B-4D88-993C-600C9E32998B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3AED7-7712-B4D7-B20A-595D6F42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D6779-5E85-BA42-441E-0994C79F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7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F160E-C1B2-B73B-8D6E-196575D3D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DB790-D057-9AD8-D00F-80503276F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FAD33-3071-E3BC-663A-021BB9BE6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A6AC-2D51-4291-B29C-1D5281F8B6D9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8A8DA-A66E-E21F-6D3C-2ECCF101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6963F-C0C6-A5B6-F06D-33198618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65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44E5-DACA-BCCB-48C9-7C74AB37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4977A-AA73-68DD-DD27-C00001814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A503C-5BE4-1D91-EC44-1E4DB58E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7A1-71FF-4263-95BE-C8531A7F8325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3D06E-C916-C5ED-D29C-F9232BDF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9598C-5E21-E151-9868-7993165D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26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F619-C288-AF1C-42D2-ACA42672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3AD2D-1E09-5D17-337D-764F49FE5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AEFB-6711-F32C-3AD4-753812BAF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8BF0-E1C5-43F8-8E18-16300A96B149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3A847-C677-CB5F-CB0F-A1398773F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022BB-E176-8865-310E-358ED67F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58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8CF6-1C21-46C4-B224-47A3F593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27220-5B9B-C73C-78AD-E86D139FE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082BB-D969-31C1-838F-F5ACC2228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3880F-0D74-460B-AA70-2AA48F56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B97A-DA54-4C48-B0E2-651D98D53FDC}" type="datetime1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A90A4-98F8-4F75-B134-3D0589B2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333E4-CBBF-5819-4AFD-73F2C3A8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599F-1DD1-4CCA-F1DF-EB25230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52E4C-9F23-2DE8-A4F8-EEC7C9FE6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12038-1457-7A82-8550-EB9710957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7F70C-5C19-1F54-95AE-6CCAE74BA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94C887-33F5-6499-9A1E-3E1B39517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AD11AF-D7C8-2630-49F9-7850C748C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0490-4E98-4A75-9C2B-2C15A43ACB72}" type="datetime1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BBFDF-DC44-CF6B-94EB-23793830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2285E0-243C-B911-67D7-74DBFFEB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4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0311-2285-67E0-55FA-B4FB76A1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E83DF-8641-E34E-4F7E-7E761259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F867-D360-4656-842C-B5C50AAE8397}" type="datetime1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4E9BF-841A-378D-DEDD-6C27DA323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EAD26-7309-981C-2154-5BBD15A1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460D2-E303-91DE-4D1C-7E979A00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1946-DADF-40F2-85F4-BF3C74822F7F}" type="datetime1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B0667-9B9B-A689-46B1-F950E95A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870E1-5580-FAAD-4DE4-B3C0B5AF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B8DC-6F4D-7F02-7B7B-1AEE075F9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DF924-A96D-7635-9D3C-19076A083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C6406-B1E0-ED49-EE7C-5D3BBD056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3ADB0-5E6A-D787-E183-2795BBAD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DFDE-E37A-4585-B712-460AC379E82C}" type="datetime1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ED2B1-B666-1849-E24E-15127FFB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961D5-D1D1-9EB7-9A3F-009D8355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2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6AAB-3B8E-13BB-7DA6-A29880360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B1121-66B7-F49D-8CF9-4BD98D01EF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85907-406A-229B-7394-07A82C30B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8BB7-48DD-0D3F-93F2-F8C0A200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D104-9A50-462E-B57C-8324DC6FBAC8}" type="datetime1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D1E87-2779-2E11-D735-31810DDF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EE34F-6030-1AEB-E28A-DF431F8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8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C8166-523D-9489-EA69-BF766AF4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B3164-2D8D-D9DB-0311-189F29B02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7A74C-CCFB-6D14-C0AC-BFD13E3BE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89AD-9EBC-4B18-89AF-3D218BDE508A}" type="datetime1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B9B5C-DA79-C595-2DE6-4EA0FDF3B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532DA-309E-36E1-5BDF-2916CAB94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C35E-6B15-4161-AEA2-C45139CEA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6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nordmazedonien.ahk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gif"/><Relationship Id="rId18" Type="http://schemas.openxmlformats.org/officeDocument/2006/relationships/image" Target="../media/image18.jpg"/><Relationship Id="rId3" Type="http://schemas.openxmlformats.org/officeDocument/2006/relationships/image" Target="../media/image4.jpeg"/><Relationship Id="rId21" Type="http://schemas.openxmlformats.org/officeDocument/2006/relationships/image" Target="../media/image21.png"/><Relationship Id="rId7" Type="http://schemas.openxmlformats.org/officeDocument/2006/relationships/image" Target="../media/image8.png"/><Relationship Id="rId12" Type="http://schemas.openxmlformats.org/officeDocument/2006/relationships/image" Target="cid:image001.jpg@01D1E272.A0FF2580" TargetMode="External"/><Relationship Id="rId17" Type="http://schemas.openxmlformats.org/officeDocument/2006/relationships/image" Target="../media/image17.png"/><Relationship Id="rId2" Type="http://schemas.openxmlformats.org/officeDocument/2006/relationships/image" Target="../media/image3.jpeg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24" Type="http://schemas.openxmlformats.org/officeDocument/2006/relationships/image" Target="../media/image2.jpeg"/><Relationship Id="rId5" Type="http://schemas.openxmlformats.org/officeDocument/2006/relationships/image" Target="../media/image6.gif"/><Relationship Id="rId15" Type="http://schemas.openxmlformats.org/officeDocument/2006/relationships/image" Target="../media/image15.png"/><Relationship Id="rId23" Type="http://schemas.openxmlformats.org/officeDocument/2006/relationships/image" Target="../media/image1.jpg"/><Relationship Id="rId10" Type="http://schemas.openxmlformats.org/officeDocument/2006/relationships/image" Target="../media/image11.png"/><Relationship Id="rId19" Type="http://schemas.openxmlformats.org/officeDocument/2006/relationships/image" Target="../media/image19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4.png"/><Relationship Id="rId22" Type="http://schemas.openxmlformats.org/officeDocument/2006/relationships/image" Target="../media/image2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0894774-711A-FE48-8359-64AB73D1F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8" y="6059216"/>
            <a:ext cx="1479721" cy="68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0" descr="AHK - logo so mostot (2)">
            <a:extLst>
              <a:ext uri="{FF2B5EF4-FFF2-40B4-BE49-F238E27FC236}">
                <a16:creationId xmlns:a16="http://schemas.microsoft.com/office/drawing/2014/main" id="{37B927E7-5D7C-F05C-D377-7CB9C7805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6002886"/>
            <a:ext cx="1577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743CC2-E8F0-5BC9-0A4B-0E4B85AF32D0}"/>
              </a:ext>
            </a:extLst>
          </p:cNvPr>
          <p:cNvSpPr/>
          <p:nvPr/>
        </p:nvSpPr>
        <p:spPr>
          <a:xfrm>
            <a:off x="0" y="525294"/>
            <a:ext cx="12192000" cy="332536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Конференција за медиуми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mk-MK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mk-MK" sz="5400" dirty="0">
                <a:latin typeface="Arial" panose="020B0604020202020204" pitchFamily="34" charset="0"/>
                <a:cs typeface="Arial" panose="020B0604020202020204" pitchFamily="34" charset="0"/>
              </a:rPr>
              <a:t>Анкета 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за деловната клима во земјата </a:t>
            </a: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81402F-16CD-4129-AB26-F9F8148D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76962"/>
            <a:ext cx="4741416" cy="544513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428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70F329-943F-E446-C5A0-5894BFA4D8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1800584"/>
              </p:ext>
            </p:extLst>
          </p:nvPr>
        </p:nvGraphicFramePr>
        <p:xfrm>
          <a:off x="888999" y="1624374"/>
          <a:ext cx="9531350" cy="438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2726EEC-4338-C7E2-135E-3AAEE0724BAB}"/>
              </a:ext>
            </a:extLst>
          </p:cNvPr>
          <p:cNvSpPr/>
          <p:nvPr/>
        </p:nvSpPr>
        <p:spPr>
          <a:xfrm>
            <a:off x="0" y="866542"/>
            <a:ext cx="12192000" cy="5013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Најголемите ризици во економскиот развој во тековната година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45C6B34D-08AA-653A-76EF-38E72757B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320BEAA2-0620-4A9C-83C0-2C03AA1F5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2A44A-8F28-5304-C84F-E641AD47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62269" y="6116716"/>
            <a:ext cx="9433249" cy="604760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93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70F329-943F-E446-C5A0-5894BFA4D8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3315"/>
              </p:ext>
            </p:extLst>
          </p:nvPr>
        </p:nvGraphicFramePr>
        <p:xfrm>
          <a:off x="193675" y="1730308"/>
          <a:ext cx="11096625" cy="438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1D2870F-BDBE-3C2C-7F91-F01AC78E4F53}"/>
              </a:ext>
            </a:extLst>
          </p:cNvPr>
          <p:cNvSpPr/>
          <p:nvPr/>
        </p:nvSpPr>
        <p:spPr>
          <a:xfrm>
            <a:off x="0" y="1001155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Кога очекувате да се нормализираат меѓународните синџири на снабдување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8E1DBEA3-49D8-F9F6-D759-327FCAA22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04D32A75-179E-61A8-8B49-E86808973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02276-D7CE-A4BF-2A5E-F37191B0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8294" y="6019087"/>
            <a:ext cx="9659627" cy="838914"/>
          </a:xfrm>
        </p:spPr>
        <p:txBody>
          <a:bodyPr/>
          <a:lstStyle/>
          <a:p>
            <a:r>
              <a:rPr lang="ru-RU" sz="1100">
                <a:latin typeface="Arial" panose="020B0604020202020204" pitchFamily="34" charset="0"/>
                <a:cs typeface="Arial" panose="020B0604020202020204" pitchFamily="34" charset="0"/>
              </a:rPr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70F329-943F-E446-C5A0-5894BFA4D8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0629514"/>
              </p:ext>
            </p:extLst>
          </p:nvPr>
        </p:nvGraphicFramePr>
        <p:xfrm>
          <a:off x="362346" y="1525918"/>
          <a:ext cx="11096625" cy="438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393EC34-C0E9-9F85-D516-E19074018F82}"/>
              </a:ext>
            </a:extLst>
          </p:cNvPr>
          <p:cNvSpPr/>
          <p:nvPr/>
        </p:nvSpPr>
        <p:spPr>
          <a:xfrm>
            <a:off x="0" y="805212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Краткорочни економски последици од руската инвазија на Украина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8536C38D-23F0-7C7A-BA2B-226141951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0F28F77A-0CC8-F88E-3E15-1FF6BCCF4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7AF9B-5B0C-B778-CBCE-22DA4D78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8053" y="6052788"/>
            <a:ext cx="9749868" cy="668687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453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2ED47A9E-6EF6-C6B0-024B-39427A493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0" descr="AHK - logo so mostot (2)">
            <a:extLst>
              <a:ext uri="{FF2B5EF4-FFF2-40B4-BE49-F238E27FC236}">
                <a16:creationId xmlns:a16="http://schemas.microsoft.com/office/drawing/2014/main" id="{454FA9E5-98A4-64A6-531A-3FF30BCA4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D6C7665-D15A-2029-0116-1AC75679DE33}"/>
              </a:ext>
            </a:extLst>
          </p:cNvPr>
          <p:cNvSpPr/>
          <p:nvPr/>
        </p:nvSpPr>
        <p:spPr>
          <a:xfrm>
            <a:off x="0" y="833410"/>
            <a:ext cx="12192000" cy="7909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Проценка на перспективите на македонската економија во споредба со претходната година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22E1E-5C59-7DD2-7F1A-0AC9D95B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8053" y="6220078"/>
            <a:ext cx="9749868" cy="501398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36F5AF-38B9-8B20-13C4-F1765BA85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8958249"/>
              </p:ext>
            </p:extLst>
          </p:nvPr>
        </p:nvGraphicFramePr>
        <p:xfrm>
          <a:off x="2032000" y="1706810"/>
          <a:ext cx="6934446" cy="4430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6594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F669E-B369-63A4-EE6D-B7A3893434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/>
              <a:t>Развој на вкупната продажба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B79D62D-802F-A42C-D951-C4AB39160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mk-MK" dirty="0"/>
              <a:t>Развој на добивка од извоз</a:t>
            </a:r>
            <a:endParaRPr lang="en-GB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D4CFFD0-D25F-8EE4-C98D-F929B2FFECC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14761143"/>
              </p:ext>
            </p:extLst>
          </p:nvPr>
        </p:nvGraphicFramePr>
        <p:xfrm>
          <a:off x="6169024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45FFF86-A527-78AA-7989-6B0A9B88345C}"/>
              </a:ext>
            </a:extLst>
          </p:cNvPr>
          <p:cNvSpPr/>
          <p:nvPr/>
        </p:nvSpPr>
        <p:spPr>
          <a:xfrm>
            <a:off x="0" y="847893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Развој на вкупна добивка и добивка од извоз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400" b="1" dirty="0">
                <a:latin typeface="Arial" panose="020B0604020202020204" pitchFamily="34" charset="0"/>
                <a:cs typeface="Arial" panose="020B0604020202020204" pitchFamily="34" charset="0"/>
              </a:rPr>
              <a:t>на компаниите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9FDF8D-5B82-5937-9D15-DA11CEEE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8922" y="6307494"/>
            <a:ext cx="9703837" cy="550506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8607AAF-73EE-AD74-BAB1-1128FF2A2B9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366624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C8C8C3FB-3891-3095-3F23-F9C418A48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AHK - logo so mostot (2)">
            <a:extLst>
              <a:ext uri="{FF2B5EF4-FFF2-40B4-BE49-F238E27FC236}">
                <a16:creationId xmlns:a16="http://schemas.microsoft.com/office/drawing/2014/main" id="{1F7731BD-5C97-712A-A465-2FE46275B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371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A31C6-25EF-5677-4D9A-2A0D7F0CF3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Развој на број на вработени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AF0F1F-5630-661F-C9D4-6B1162AD6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Развој на инвестициски расходи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6E3D6699-24D6-FC1F-5F92-C929CF8F68D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31465574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313E25C-3675-2055-9D0E-87A6014B302D}"/>
              </a:ext>
            </a:extLst>
          </p:cNvPr>
          <p:cNvSpPr/>
          <p:nvPr/>
        </p:nvSpPr>
        <p:spPr>
          <a:xfrm>
            <a:off x="0" y="847893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Развој на број на вработени и инвестициски расходи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8FAC27-24B5-A06B-1EA0-7ACEB1D4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62677" y="6125592"/>
            <a:ext cx="9498156" cy="595883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09E75CE-59C6-2FC1-1FEE-3D20F98D47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4101551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FF0D3236-0F3F-426E-BDA5-DBCF834ABA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0" descr="AHK - logo so mostot (2)">
            <a:extLst>
              <a:ext uri="{FF2B5EF4-FFF2-40B4-BE49-F238E27FC236}">
                <a16:creationId xmlns:a16="http://schemas.microsoft.com/office/drawing/2014/main" id="{9F10002F-027B-EA32-A3BF-85DD40988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315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91C36BFF-B2BC-176C-03F5-CAFB1905D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0" descr="AHK - logo so mostot (2)">
            <a:extLst>
              <a:ext uri="{FF2B5EF4-FFF2-40B4-BE49-F238E27FC236}">
                <a16:creationId xmlns:a16="http://schemas.microsoft.com/office/drawing/2014/main" id="{5103A6B6-D41C-310F-31F4-DD104EC9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2AACD15-C2B3-144B-D466-D3E7011BC2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809599"/>
              </p:ext>
            </p:extLst>
          </p:nvPr>
        </p:nvGraphicFramePr>
        <p:xfrm>
          <a:off x="2032000" y="1576874"/>
          <a:ext cx="7755812" cy="4561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2964DDD-BB91-2357-3938-63DF5FE44193}"/>
              </a:ext>
            </a:extLst>
          </p:cNvPr>
          <p:cNvSpPr/>
          <p:nvPr/>
        </p:nvSpPr>
        <p:spPr>
          <a:xfrm>
            <a:off x="0" y="870527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Дали денес повторно би инвестирале во Северна Македонија?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98884-906A-D4A7-CCA9-3C7EAAAF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8052" y="6138334"/>
            <a:ext cx="9749869" cy="583141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468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174-DB19-9F84-2DD9-9575F748B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6137"/>
            <a:ext cx="10515600" cy="17542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k-MK" dirty="0" err="1"/>
              <a:t>Антје</a:t>
            </a:r>
            <a:r>
              <a:rPr lang="mk-MK" dirty="0"/>
              <a:t> </a:t>
            </a:r>
            <a:r>
              <a:rPr lang="mk-MK" dirty="0" err="1"/>
              <a:t>Ванделт</a:t>
            </a:r>
            <a:r>
              <a:rPr lang="mk-MK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Директорка на АХК Северна Македонија дел од мрежата на германските стопански комори во странство</a:t>
            </a:r>
            <a:endParaRPr lang="de-DE" dirty="0"/>
          </a:p>
          <a:p>
            <a:pPr marL="0" indent="0">
              <a:buNone/>
            </a:pPr>
            <a:r>
              <a:rPr lang="de-DE" dirty="0">
                <a:hlinkClick r:id="rId2"/>
              </a:rPr>
              <a:t>www.nordmazedonien.ahk.de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0894774-711A-FE48-8359-64AB73D1F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8" y="6059216"/>
            <a:ext cx="1479721" cy="68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0" descr="AHK - logo so mostot (2)">
            <a:extLst>
              <a:ext uri="{FF2B5EF4-FFF2-40B4-BE49-F238E27FC236}">
                <a16:creationId xmlns:a16="http://schemas.microsoft.com/office/drawing/2014/main" id="{37B927E7-5D7C-F05C-D377-7CB9C7805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6002886"/>
            <a:ext cx="1577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743CC2-E8F0-5BC9-0A4B-0E4B85AF32D0}"/>
              </a:ext>
            </a:extLst>
          </p:cNvPr>
          <p:cNvSpPr/>
          <p:nvPr/>
        </p:nvSpPr>
        <p:spPr>
          <a:xfrm>
            <a:off x="0" y="525294"/>
            <a:ext cx="12192000" cy="30016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5400" dirty="0">
                <a:latin typeface="Arial" panose="020B0604020202020204" pitchFamily="34" charset="0"/>
                <a:cs typeface="Arial" panose="020B0604020202020204" pitchFamily="34" charset="0"/>
              </a:rPr>
              <a:t>Ви благодариме за вниманието</a:t>
            </a: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96D6EC-9868-8538-5E37-07B60EC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1" y="5975350"/>
            <a:ext cx="9349272" cy="746125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1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15" y="82241"/>
            <a:ext cx="9601200" cy="1036850"/>
          </a:xfrm>
        </p:spPr>
        <p:txBody>
          <a:bodyPr>
            <a:normAutofit/>
          </a:bodyPr>
          <a:lstStyle/>
          <a:p>
            <a:r>
              <a:rPr lang="mk-MK" b="1" dirty="0">
                <a:latin typeface="Arial" panose="020B0604020202020204" pitchFamily="34" charset="0"/>
                <a:cs typeface="Arial" panose="020B0604020202020204" pitchFamily="34" charset="0"/>
              </a:rPr>
              <a:t>Општи податоци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032E6A-5549-4292-B3C3-68AABC7A6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34121"/>
              </p:ext>
            </p:extLst>
          </p:nvPr>
        </p:nvGraphicFramePr>
        <p:xfrm>
          <a:off x="0" y="1490467"/>
          <a:ext cx="12192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ГЕРМАНСКИ КОМПАНИИ ВО СЕВЕРНА МАКЕДОНИЈА</a:t>
                      </a:r>
                      <a:endParaRPr lang="mk-MK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mk-MK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овеќе од 200 компании со германски капитал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Вработуваат повеќе од 20.000 работници</a:t>
                      </a:r>
                      <a:endParaRPr lang="de-DE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Трговска размена помеѓу Северна Македонија и Германија во 2022 година: 4,8 милијарди евра</a:t>
                      </a:r>
                      <a:endParaRPr lang="en-US" sz="17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 descr="Bildergebnis für logo kromberg schubert">
            <a:extLst>
              <a:ext uri="{FF2B5EF4-FFF2-40B4-BE49-F238E27FC236}">
                <a16:creationId xmlns:a16="http://schemas.microsoft.com/office/drawing/2014/main" id="{8AEE5327-47BA-43B8-AF36-1699C97B1FD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358" y="4467418"/>
            <a:ext cx="1318392" cy="313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Bildergebnis für logo draexlmaier">
            <a:extLst>
              <a:ext uri="{FF2B5EF4-FFF2-40B4-BE49-F238E27FC236}">
                <a16:creationId xmlns:a16="http://schemas.microsoft.com/office/drawing/2014/main" id="{FF1CC672-E2CB-4611-A36C-9C53D566F5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215" y="4421081"/>
            <a:ext cx="1028996" cy="371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Marian\AppData\Local\Microsoft\Windows\INetCache\Content.Outlook\1UYT4T1S\PHOENIX pharma a PHOENIX company NEW RGB.jpg">
            <a:extLst>
              <a:ext uri="{FF2B5EF4-FFF2-40B4-BE49-F238E27FC236}">
                <a16:creationId xmlns:a16="http://schemas.microsoft.com/office/drawing/2014/main" id="{8E6A8A67-FE93-4DCB-8D75-DDC3F765A22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443" y="4288833"/>
            <a:ext cx="656947" cy="5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Bildergebnis für odw elektrik logo">
            <a:extLst>
              <a:ext uri="{FF2B5EF4-FFF2-40B4-BE49-F238E27FC236}">
                <a16:creationId xmlns:a16="http://schemas.microsoft.com/office/drawing/2014/main" id="{58419622-F0E3-4DCD-98BA-F26656555B6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540" y="4376393"/>
            <a:ext cx="1318392" cy="579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Bildergebnis für kostal logo">
            <a:extLst>
              <a:ext uri="{FF2B5EF4-FFF2-40B4-BE49-F238E27FC236}">
                <a16:creationId xmlns:a16="http://schemas.microsoft.com/office/drawing/2014/main" id="{8FD58656-0316-48B8-A36B-A27EAEAAA83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70" y="3516511"/>
            <a:ext cx="1006782" cy="309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Bildergebnis für marquardt logo">
            <a:extLst>
              <a:ext uri="{FF2B5EF4-FFF2-40B4-BE49-F238E27FC236}">
                <a16:creationId xmlns:a16="http://schemas.microsoft.com/office/drawing/2014/main" id="{7A23A9D4-01A9-46C6-BE8D-1CEEB01FA20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169" y="4357634"/>
            <a:ext cx="729306" cy="485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Bildergebnis für knauf logo">
            <a:extLst>
              <a:ext uri="{FF2B5EF4-FFF2-40B4-BE49-F238E27FC236}">
                <a16:creationId xmlns:a16="http://schemas.microsoft.com/office/drawing/2014/main" id="{3140720D-D7C3-4634-96BF-BD7699C0933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550" y="3438587"/>
            <a:ext cx="708274" cy="454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4" descr="cid:image001.jpg@01CBC9E2.982B5680">
            <a:extLst>
              <a:ext uri="{FF2B5EF4-FFF2-40B4-BE49-F238E27FC236}">
                <a16:creationId xmlns:a16="http://schemas.microsoft.com/office/drawing/2014/main" id="{D2ED3AE9-7C25-4B50-BF71-77AACC199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675" y="5398360"/>
            <a:ext cx="1038086" cy="43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Bildergebnis für db schenker logo">
            <a:extLst>
              <a:ext uri="{FF2B5EF4-FFF2-40B4-BE49-F238E27FC236}">
                <a16:creationId xmlns:a16="http://schemas.microsoft.com/office/drawing/2014/main" id="{0E5A8ACB-2629-46FE-87DF-99AB2FB0D37D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320" y="5439555"/>
            <a:ext cx="1161839" cy="313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Description: Logo_03">
            <a:extLst>
              <a:ext uri="{FF2B5EF4-FFF2-40B4-BE49-F238E27FC236}">
                <a16:creationId xmlns:a16="http://schemas.microsoft.com/office/drawing/2014/main" id="{37D2670A-4C0D-4577-AF85-35DAA64B9045}"/>
              </a:ext>
            </a:extLst>
          </p:cNvPr>
          <p:cNvPicPr/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152" y="5552194"/>
            <a:ext cx="2144777" cy="13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Bildergebnis für messer vardar tehnogas logo">
            <a:extLst>
              <a:ext uri="{FF2B5EF4-FFF2-40B4-BE49-F238E27FC236}">
                <a16:creationId xmlns:a16="http://schemas.microsoft.com/office/drawing/2014/main" id="{4575E664-1641-4BC0-9B54-D2AF55C4AD8A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390" y="3298538"/>
            <a:ext cx="2552935" cy="54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Bildergebnis für linde ga logo">
            <a:extLst>
              <a:ext uri="{FF2B5EF4-FFF2-40B4-BE49-F238E27FC236}">
                <a16:creationId xmlns:a16="http://schemas.microsoft.com/office/drawing/2014/main" id="{6213C6F0-E08A-419E-A053-9ABD555D8FDD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579" y="4404607"/>
            <a:ext cx="854313" cy="43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Bild 3" descr="Macintosh HD:Users:SebastianNagel:Desktop:Kessler-Logo_2013_RGB_1200-10cm.png">
            <a:extLst>
              <a:ext uri="{FF2B5EF4-FFF2-40B4-BE49-F238E27FC236}">
                <a16:creationId xmlns:a16="http://schemas.microsoft.com/office/drawing/2014/main" id="{E07FCCA8-B774-433C-9186-D33BBB554903}"/>
              </a:ext>
            </a:extLst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83585" y="5467331"/>
            <a:ext cx="1201534" cy="3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348D5F-E7FE-B5AC-00B5-00023B30412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509" y="3540700"/>
            <a:ext cx="1969812" cy="225451"/>
          </a:xfrm>
          <a:prstGeom prst="rect">
            <a:avLst/>
          </a:prstGeom>
        </p:spPr>
      </p:pic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67D3DC2-EABB-CA9F-CC04-8222EF2A0CF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85" y="4550682"/>
            <a:ext cx="1270662" cy="281928"/>
          </a:xfrm>
          <a:prstGeom prst="rect">
            <a:avLst/>
          </a:prstGeom>
        </p:spPr>
      </p:pic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A6B9086-0E48-668A-3B6F-3609ABA4A66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193" y="3516511"/>
            <a:ext cx="658046" cy="299070"/>
          </a:xfrm>
          <a:prstGeom prst="rect">
            <a:avLst/>
          </a:prstGeom>
        </p:spPr>
      </p:pic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473DCAB2-16A7-75EF-DB6B-4D2E13157E7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62" y="3468980"/>
            <a:ext cx="1805216" cy="348350"/>
          </a:xfrm>
          <a:prstGeom prst="rect">
            <a:avLst/>
          </a:prstGeom>
        </p:spPr>
      </p:pic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C2F3F8F4-07E9-2465-A2B5-61BC0EBE318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526" y="3388626"/>
            <a:ext cx="572390" cy="572225"/>
          </a:xfrm>
          <a:prstGeom prst="rect">
            <a:avLst/>
          </a:prstGeom>
        </p:spPr>
      </p:pic>
      <p:pic>
        <p:nvPicPr>
          <p:cNvPr id="30" name="Picture 29" descr="A picture containing logo&#10;&#10;Description automatically generated">
            <a:extLst>
              <a:ext uri="{FF2B5EF4-FFF2-40B4-BE49-F238E27FC236}">
                <a16:creationId xmlns:a16="http://schemas.microsoft.com/office/drawing/2014/main" id="{6C4350DB-6DFC-ABD0-BE35-32E1065BE98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20" y="5387159"/>
            <a:ext cx="1318392" cy="364293"/>
          </a:xfrm>
          <a:prstGeom prst="rect">
            <a:avLst/>
          </a:prstGeom>
        </p:spPr>
      </p:pic>
      <p:pic>
        <p:nvPicPr>
          <p:cNvPr id="32" name="Picture 3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433CC20-667B-2F71-5A86-CCE2B954E68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225" y="5387873"/>
            <a:ext cx="1021263" cy="363579"/>
          </a:xfrm>
          <a:prstGeom prst="rect">
            <a:avLst/>
          </a:prstGeom>
        </p:spPr>
      </p:pic>
      <p:pic>
        <p:nvPicPr>
          <p:cNvPr id="34" name="Picture 3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FDD990D-96FF-9C32-892C-7D2CF3AAE07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10" descr="AHK - logo so mostot (2)">
            <a:extLst>
              <a:ext uri="{FF2B5EF4-FFF2-40B4-BE49-F238E27FC236}">
                <a16:creationId xmlns:a16="http://schemas.microsoft.com/office/drawing/2014/main" id="{11939989-9464-D37B-6561-71BA66044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5E94C-B344-153F-8948-1AB089C3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142090"/>
            <a:ext cx="4749843" cy="715910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0A477B-05E6-63EA-CDDB-4189D41BED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/>
              <a:t>Извоз на 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стоки</a:t>
            </a:r>
            <a:r>
              <a:rPr lang="mk-MK" dirty="0"/>
              <a:t> во</a:t>
            </a:r>
            <a:r>
              <a:rPr lang="de-DE" dirty="0"/>
              <a:t>%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68F086BC-8B47-29BF-B91A-87F3E39F18B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1648153"/>
              </p:ext>
            </p:extLst>
          </p:nvPr>
        </p:nvGraphicFramePr>
        <p:xfrm>
          <a:off x="84841" y="2524002"/>
          <a:ext cx="6084183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2A32A9-8742-2B85-7D4C-AE8CF403D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681163"/>
            <a:ext cx="5183188" cy="823912"/>
          </a:xfrm>
        </p:spPr>
        <p:txBody>
          <a:bodyPr/>
          <a:lstStyle/>
          <a:p>
            <a:pPr algn="ctr"/>
            <a:r>
              <a:rPr lang="mk-MK" sz="2400" b="1" dirty="0">
                <a:latin typeface="Arial" panose="020B0604020202020204" pitchFamily="34" charset="0"/>
                <a:cs typeface="Arial" panose="020B0604020202020204" pitchFamily="34" charset="0"/>
              </a:rPr>
              <a:t>Држави во кои најмногу се извезува </a:t>
            </a:r>
            <a:r>
              <a:rPr lang="de-DE" dirty="0"/>
              <a:t>% </a:t>
            </a:r>
            <a:endParaRPr lang="en-GB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739E6A03-D4B8-603C-8E00-2AEEEE46A23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24841992"/>
              </p:ext>
            </p:extLst>
          </p:nvPr>
        </p:nvGraphicFramePr>
        <p:xfrm>
          <a:off x="6096000" y="2505075"/>
          <a:ext cx="5091404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DF658A8-8670-06F0-3618-E05C23608D70}"/>
              </a:ext>
            </a:extLst>
          </p:cNvPr>
          <p:cNvSpPr/>
          <p:nvPr/>
        </p:nvSpPr>
        <p:spPr>
          <a:xfrm>
            <a:off x="0" y="749229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>
                <a:latin typeface="Arial" panose="020B0604020202020204" pitchFamily="34" charset="0"/>
                <a:cs typeface="Arial" panose="020B0604020202020204" pitchFamily="34" charset="0"/>
              </a:rPr>
              <a:t>Извоз на стоки и држави во кои најмногу се извезува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82A280A9-8B35-1AB8-B342-9BE4021D74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0859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0" descr="AHK - logo so mostot (2)">
            <a:extLst>
              <a:ext uri="{FF2B5EF4-FFF2-40B4-BE49-F238E27FC236}">
                <a16:creationId xmlns:a16="http://schemas.microsoft.com/office/drawing/2014/main" id="{B38ABB32-135B-8010-D282-179DBC64B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18966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9586F2-3986-3397-9642-B278F9B9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9663"/>
            <a:ext cx="4723660" cy="531813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27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099BC4A-1B71-4924-AB9B-E93ABD2B66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6074547"/>
              </p:ext>
            </p:extLst>
          </p:nvPr>
        </p:nvGraphicFramePr>
        <p:xfrm>
          <a:off x="411481" y="1965815"/>
          <a:ext cx="11240968" cy="411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BA463E68-E5FB-F0DF-7D73-0673D9A75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9D20254F-12C0-1DE1-D2F2-13E4A10F0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80F603-062D-B13C-B606-499082C0EBDE}"/>
              </a:ext>
            </a:extLst>
          </p:cNvPr>
          <p:cNvSpPr/>
          <p:nvPr/>
        </p:nvSpPr>
        <p:spPr>
          <a:xfrm>
            <a:off x="0" y="842534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Трговска размена помеѓу Германија и Северна Македонија во милиони евра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F9D005-5C62-D84C-9508-25328387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61103"/>
            <a:ext cx="4901214" cy="641627"/>
          </a:xfrm>
        </p:spPr>
        <p:txBody>
          <a:bodyPr/>
          <a:lstStyle/>
          <a:p>
            <a:r>
              <a:rPr lang="ru-RU" dirty="0"/>
              <a:t>Конференција за медиуми: Анкета за деловната клима на АХК Северна Македонија дел од германските стопански комори во светот                             </a:t>
            </a:r>
          </a:p>
          <a:p>
            <a:r>
              <a:rPr lang="ru-RU" dirty="0"/>
              <a:t>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A174-DB19-9F84-2DD9-9575F748B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422709"/>
            <a:ext cx="11160125" cy="175425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Период кога е спроведена анкетата: февруари/март 2023 година</a:t>
            </a:r>
          </a:p>
          <a:p>
            <a:pPr marL="0" indent="0">
              <a:buNone/>
            </a:pPr>
            <a:r>
              <a:rPr lang="ru-RU" dirty="0"/>
              <a:t>Учесници: 45</a:t>
            </a:r>
            <a:endParaRPr lang="en-GB" dirty="0"/>
          </a:p>
        </p:txBody>
      </p:sp>
      <p:pic>
        <p:nvPicPr>
          <p:cNvPr id="4" name="Picture 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0894774-711A-FE48-8359-64AB73D1F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8" y="6059216"/>
            <a:ext cx="1479721" cy="68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0" descr="AHK - logo so mostot (2)">
            <a:extLst>
              <a:ext uri="{FF2B5EF4-FFF2-40B4-BE49-F238E27FC236}">
                <a16:creationId xmlns:a16="http://schemas.microsoft.com/office/drawing/2014/main" id="{37B927E7-5D7C-F05C-D377-7CB9C7805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6002886"/>
            <a:ext cx="1577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743CC2-E8F0-5BC9-0A4B-0E4B85AF32D0}"/>
              </a:ext>
            </a:extLst>
          </p:cNvPr>
          <p:cNvSpPr/>
          <p:nvPr/>
        </p:nvSpPr>
        <p:spPr>
          <a:xfrm>
            <a:off x="0" y="525294"/>
            <a:ext cx="12192000" cy="332536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Резултати од анкетата на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АХК во Северна Македонија за деловната клима во земјата </a:t>
            </a: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95736E-B535-942E-EB0E-28A8CE77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059216"/>
            <a:ext cx="4972235" cy="662259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27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44B55-B845-E0F2-66F8-2F71DDBAD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/>
              <a:t>Седиште на компанија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642153E-2437-73AE-85F9-E7984D7FC6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5588055"/>
              </p:ext>
            </p:extLst>
          </p:nvPr>
        </p:nvGraphicFramePr>
        <p:xfrm>
          <a:off x="862014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7CCC5-4B01-D50C-4099-83B3A514E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mk-MK" dirty="0"/>
              <a:t>Број на вработени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7E6906-98BE-6A98-22B5-9F53C6984BDB}"/>
              </a:ext>
            </a:extLst>
          </p:cNvPr>
          <p:cNvSpPr/>
          <p:nvPr/>
        </p:nvSpPr>
        <p:spPr>
          <a:xfrm>
            <a:off x="0" y="842534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>
                <a:latin typeface="Arial" panose="020B0604020202020204" pitchFamily="34" charset="0"/>
                <a:cs typeface="Arial" panose="020B0604020202020204" pitchFamily="34" charset="0"/>
              </a:rPr>
              <a:t>Општи информации за учесниците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998EEB12-8092-04D0-534F-7C565A2C8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0" descr="AHK - logo so mostot (2)">
            <a:extLst>
              <a:ext uri="{FF2B5EF4-FFF2-40B4-BE49-F238E27FC236}">
                <a16:creationId xmlns:a16="http://schemas.microsoft.com/office/drawing/2014/main" id="{C13CF720-58AE-8DBC-7495-9C20E4864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333C32-6662-2050-9D3E-D99960C9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6873" y="6189664"/>
            <a:ext cx="9144000" cy="668336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F0DC19E-3959-3842-E892-E348F1915EA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47113209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3523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ABC96-A532-39C8-477D-38046063FF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/>
              <a:t>Основна дејност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1BE9E85-71B8-F935-F281-6AA6F175BF6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8668642"/>
              </p:ext>
            </p:extLst>
          </p:nvPr>
        </p:nvGraphicFramePr>
        <p:xfrm>
          <a:off x="817561" y="2449980"/>
          <a:ext cx="5354639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2ECAF-D187-B61D-CA5F-8755D9F99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mk-MK" dirty="0"/>
              <a:t>Извоз на услуги и производи 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FAE009-EED7-397C-DE0A-08BE548D26C1}"/>
              </a:ext>
            </a:extLst>
          </p:cNvPr>
          <p:cNvSpPr/>
          <p:nvPr/>
        </p:nvSpPr>
        <p:spPr>
          <a:xfrm>
            <a:off x="0" y="786551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>
                <a:latin typeface="Arial" panose="020B0604020202020204" pitchFamily="34" charset="0"/>
                <a:cs typeface="Arial" panose="020B0604020202020204" pitchFamily="34" charset="0"/>
              </a:rPr>
              <a:t>Општи информации за учесниците на анкетата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D98F2A-8384-D72C-FD91-AA99BE6FD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62677" y="6189664"/>
            <a:ext cx="9507486" cy="668336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7569A4C-5D15-32FC-B268-FAB6605FE7E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09999162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FC21A953-8C45-ADEA-4F6F-322440DC5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0" descr="AHK - logo so mostot (2)">
            <a:extLst>
              <a:ext uri="{FF2B5EF4-FFF2-40B4-BE49-F238E27FC236}">
                <a16:creationId xmlns:a16="http://schemas.microsoft.com/office/drawing/2014/main" id="{C01B472B-0B8E-8FFA-FE0E-5C7C82AB2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3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3CB76FB-9D08-114C-31BD-381941F2E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Моментална деловна состојба во сопствената компанија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F8DECBA-EF82-18BE-EB6F-5D15EBD2CE9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010736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C3BE966-8686-1619-EF30-77455D53B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Развој на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деловна состојба во сопствената компанија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2FE34BB0-49E9-0522-2624-5ADFFFEFF70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35594592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16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9C8217A2-4461-A438-8610-1B235E0BD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0" descr="AHK - logo so mostot (2)">
            <a:extLst>
              <a:ext uri="{FF2B5EF4-FFF2-40B4-BE49-F238E27FC236}">
                <a16:creationId xmlns:a16="http://schemas.microsoft.com/office/drawing/2014/main" id="{7F2AA68C-C750-34B9-AAFF-DA4A32E08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25969C8-7A26-4559-7120-07A52CBF381E}"/>
              </a:ext>
            </a:extLst>
          </p:cNvPr>
          <p:cNvSpPr/>
          <p:nvPr/>
        </p:nvSpPr>
        <p:spPr>
          <a:xfrm>
            <a:off x="0" y="847893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Проценка на сопствената деловна состојба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F07251-302C-BEEB-824A-8783624B7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41B925-4D8D-51A4-ABFD-00E3CD5A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4279" y="6220078"/>
            <a:ext cx="9603642" cy="501397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990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7C1584E5-7127-C320-BDDF-672B95729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6266540"/>
            <a:ext cx="994377" cy="46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0" descr="AHK - logo so mostot (2)">
            <a:extLst>
              <a:ext uri="{FF2B5EF4-FFF2-40B4-BE49-F238E27FC236}">
                <a16:creationId xmlns:a16="http://schemas.microsoft.com/office/drawing/2014/main" id="{811105EE-BF17-A8AA-615A-E72CD6948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921" y="6247613"/>
            <a:ext cx="1060404" cy="50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73ED9FD-9095-EE7C-1829-F38F87213917}"/>
              </a:ext>
            </a:extLst>
          </p:cNvPr>
          <p:cNvSpPr/>
          <p:nvPr/>
        </p:nvSpPr>
        <p:spPr>
          <a:xfrm>
            <a:off x="0" y="784889"/>
            <a:ext cx="12192000" cy="4036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>
                <a:latin typeface="Arial" panose="020B0604020202020204" pitchFamily="34" charset="0"/>
                <a:cs typeface="Arial" panose="020B0604020202020204" pitchFamily="34" charset="0"/>
              </a:rPr>
              <a:t>Колку сте задоволни од условите во земјата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BE5D50B-74B8-0C2E-5B7D-C3109FBF3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7816"/>
              </p:ext>
            </p:extLst>
          </p:nvPr>
        </p:nvGraphicFramePr>
        <p:xfrm>
          <a:off x="533917" y="2214811"/>
          <a:ext cx="10934206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903">
                  <a:extLst>
                    <a:ext uri="{9D8B030D-6E8A-4147-A177-3AD203B41FA5}">
                      <a16:colId xmlns:a16="http://schemas.microsoft.com/office/drawing/2014/main" val="495060679"/>
                    </a:ext>
                  </a:extLst>
                </a:gridCol>
                <a:gridCol w="514905">
                  <a:extLst>
                    <a:ext uri="{9D8B030D-6E8A-4147-A177-3AD203B41FA5}">
                      <a16:colId xmlns:a16="http://schemas.microsoft.com/office/drawing/2014/main" val="2768299662"/>
                    </a:ext>
                  </a:extLst>
                </a:gridCol>
                <a:gridCol w="3204839">
                  <a:extLst>
                    <a:ext uri="{9D8B030D-6E8A-4147-A177-3AD203B41FA5}">
                      <a16:colId xmlns:a16="http://schemas.microsoft.com/office/drawing/2014/main" val="1014470794"/>
                    </a:ext>
                  </a:extLst>
                </a:gridCol>
                <a:gridCol w="523782">
                  <a:extLst>
                    <a:ext uri="{9D8B030D-6E8A-4147-A177-3AD203B41FA5}">
                      <a16:colId xmlns:a16="http://schemas.microsoft.com/office/drawing/2014/main" val="1022268941"/>
                    </a:ext>
                  </a:extLst>
                </a:gridCol>
                <a:gridCol w="3272777">
                  <a:extLst>
                    <a:ext uri="{9D8B030D-6E8A-4147-A177-3AD203B41FA5}">
                      <a16:colId xmlns:a16="http://schemas.microsoft.com/office/drawing/2014/main" val="397340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Задоволни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Делумно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Незадоволни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76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Продуктивност и подготвеност за работа на вработените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mk-MK" dirty="0" err="1">
                          <a:solidFill>
                            <a:schemeClr val="tx1"/>
                          </a:solidFill>
                        </a:rPr>
                        <a:t>кадемско</a:t>
                      </a:r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 образование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Борба против корупцијата и криминалот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3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Квалификација на работници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Даночно оптоварување, - систем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Правна сигурност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77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Квалитет и достапност на локални добавувачи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Достапност на квалификувани работници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mk-MK" dirty="0">
                          <a:solidFill>
                            <a:schemeClr val="tx1"/>
                          </a:solidFill>
                        </a:rPr>
                        <a:t>Јавната администрација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26693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CEDB26-FCB3-D78D-C259-FD9A89F1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8294" y="6143348"/>
            <a:ext cx="9659627" cy="578127"/>
          </a:xfrm>
        </p:spPr>
        <p:txBody>
          <a:bodyPr/>
          <a:lstStyle/>
          <a:p>
            <a:r>
              <a:rPr lang="ru-RU"/>
              <a:t>Конференција за медиуми: Анкета за деловната клима на АХК Северна Македонија дел од германските стопански комори во светот                              7 јуни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65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1f51cc-ce6b-4313-b953-ee2905289e2c">
      <Terms xmlns="http://schemas.microsoft.com/office/infopath/2007/PartnerControls"/>
    </lcf76f155ced4ddcb4097134ff3c332f>
    <TaxCatchAll xmlns="725508cf-d83f-4d97-afdf-806241a5699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C1EE6D36258F45B02722D3B72EC054" ma:contentTypeVersion="16" ma:contentTypeDescription="Create a new document." ma:contentTypeScope="" ma:versionID="64d1481c58cf90bd39d782e6ba813736">
  <xsd:schema xmlns:xsd="http://www.w3.org/2001/XMLSchema" xmlns:xs="http://www.w3.org/2001/XMLSchema" xmlns:p="http://schemas.microsoft.com/office/2006/metadata/properties" xmlns:ns2="725508cf-d83f-4d97-afdf-806241a56991" xmlns:ns3="5c1f51cc-ce6b-4313-b953-ee2905289e2c" targetNamespace="http://schemas.microsoft.com/office/2006/metadata/properties" ma:root="true" ma:fieldsID="199cd2c46ec275998a46956edf403461" ns2:_="" ns3:_="">
    <xsd:import namespace="725508cf-d83f-4d97-afdf-806241a56991"/>
    <xsd:import namespace="5c1f51cc-ce6b-4313-b953-ee2905289e2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508cf-d83f-4d97-afdf-806241a569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4b1f64-206e-41cd-a1bf-0c1492206749}" ma:internalName="TaxCatchAll" ma:showField="CatchAllData" ma:web="725508cf-d83f-4d97-afdf-806241a569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f51cc-ce6b-4313-b953-ee2905289e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deaa4b-071c-4d16-9154-003f10a04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F8E546-0B6A-424D-A41C-04324D1BD5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2B2661-104B-476C-84EA-EB990BC7B72D}">
  <ds:schemaRefs>
    <ds:schemaRef ds:uri="http://www.w3.org/XML/1998/namespace"/>
    <ds:schemaRef ds:uri="http://schemas.openxmlformats.org/package/2006/metadata/core-properties"/>
    <ds:schemaRef ds:uri="http://purl.org/dc/elements/1.1/"/>
    <ds:schemaRef ds:uri="5c1f51cc-ce6b-4313-b953-ee2905289e2c"/>
    <ds:schemaRef ds:uri="725508cf-d83f-4d97-afdf-806241a56991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B4A84D-5F2A-4AFD-BC2B-9466B98944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508cf-d83f-4d97-afdf-806241a56991"/>
    <ds:schemaRef ds:uri="5c1f51cc-ce6b-4313-b953-ee2905289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19252</TotalTime>
  <Words>917</Words>
  <Application>Microsoft Office PowerPoint</Application>
  <PresentationFormat>Widescreen</PresentationFormat>
  <Paragraphs>169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Општи податоци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 Malinov</dc:creator>
  <cp:lastModifiedBy>Marija Radevska</cp:lastModifiedBy>
  <cp:revision>11</cp:revision>
  <cp:lastPrinted>2023-05-22T07:25:25Z</cp:lastPrinted>
  <dcterms:created xsi:type="dcterms:W3CDTF">2023-04-18T09:33:42Z</dcterms:created>
  <dcterms:modified xsi:type="dcterms:W3CDTF">2023-06-06T13:09:37Z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0x01010094C1EE6D36258F45B02722D3B72EC054</vt:lpwstr>
  </property>
  <property fmtid="{D5CDD505-2E9C-101B-9397-08002B2CF9AE}" pid="3" name="MediaServiceImageTags">
    <vt:lpwstr/>
  </property>
</Properties>
</file>