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05" r:id="rId1"/>
  </p:sldMasterIdLst>
  <p:notesMasterIdLst>
    <p:notesMasterId r:id="rId32"/>
  </p:notesMasterIdLst>
  <p:handoutMasterIdLst>
    <p:handoutMasterId r:id="rId33"/>
  </p:handoutMasterIdLst>
  <p:sldIdLst>
    <p:sldId id="379" r:id="rId2"/>
    <p:sldId id="561" r:id="rId3"/>
    <p:sldId id="562" r:id="rId4"/>
    <p:sldId id="563" r:id="rId5"/>
    <p:sldId id="564" r:id="rId6"/>
    <p:sldId id="512" r:id="rId7"/>
    <p:sldId id="513" r:id="rId8"/>
    <p:sldId id="514" r:id="rId9"/>
    <p:sldId id="565" r:id="rId10"/>
    <p:sldId id="557" r:id="rId11"/>
    <p:sldId id="570" r:id="rId12"/>
    <p:sldId id="558" r:id="rId13"/>
    <p:sldId id="559" r:id="rId14"/>
    <p:sldId id="572" r:id="rId15"/>
    <p:sldId id="560" r:id="rId16"/>
    <p:sldId id="569" r:id="rId17"/>
    <p:sldId id="571" r:id="rId18"/>
    <p:sldId id="496" r:id="rId19"/>
    <p:sldId id="566" r:id="rId20"/>
    <p:sldId id="567" r:id="rId21"/>
    <p:sldId id="546" r:id="rId22"/>
    <p:sldId id="547" r:id="rId23"/>
    <p:sldId id="548" r:id="rId24"/>
    <p:sldId id="549" r:id="rId25"/>
    <p:sldId id="550" r:id="rId26"/>
    <p:sldId id="551" r:id="rId27"/>
    <p:sldId id="552" r:id="rId28"/>
    <p:sldId id="553" r:id="rId29"/>
    <p:sldId id="554" r:id="rId30"/>
    <p:sldId id="433" r:id="rId31"/>
  </p:sldIdLst>
  <p:sldSz cx="9144000" cy="6858000" type="screen4x3"/>
  <p:notesSz cx="10234613" cy="70993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1963" autoAdjust="0"/>
  </p:normalViewPr>
  <p:slideViewPr>
    <p:cSldViewPr snapToGrid="0">
      <p:cViewPr>
        <p:scale>
          <a:sx n="100" d="100"/>
          <a:sy n="100" d="100"/>
        </p:scale>
        <p:origin x="-1860" y="-49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0A939C-1781-4DCF-9EAB-84B8235DF452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1043D9F-FD87-4AD8-9883-316823D8F216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sz="2800" b="1" dirty="0" smtClean="0">
              <a:solidFill>
                <a:schemeClr val="tx1"/>
              </a:solidFill>
            </a:rPr>
            <a:t>Standards + Guidelines</a:t>
          </a:r>
          <a:endParaRPr lang="en-GB" sz="2800" b="1" dirty="0">
            <a:solidFill>
              <a:schemeClr val="tx1"/>
            </a:solidFill>
          </a:endParaRPr>
        </a:p>
      </dgm:t>
    </dgm:pt>
    <dgm:pt modelId="{320994F1-43D3-4081-9B86-5A0A75EB7A06}" type="parTrans" cxnId="{205DC184-BD38-4CC4-90AC-F56629B18336}">
      <dgm:prSet/>
      <dgm:spPr/>
      <dgm:t>
        <a:bodyPr/>
        <a:lstStyle/>
        <a:p>
          <a:endParaRPr lang="en-GB"/>
        </a:p>
      </dgm:t>
    </dgm:pt>
    <dgm:pt modelId="{FAAF26E6-6912-4BEE-9BE3-422C4F40E266}" type="sibTrans" cxnId="{205DC184-BD38-4CC4-90AC-F56629B18336}">
      <dgm:prSet/>
      <dgm:spPr/>
      <dgm:t>
        <a:bodyPr/>
        <a:lstStyle/>
        <a:p>
          <a:endParaRPr lang="en-GB"/>
        </a:p>
      </dgm:t>
    </dgm:pt>
    <dgm:pt modelId="{EFC354F4-3050-4486-AA58-D4212408C133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de-DE" dirty="0" smtClean="0"/>
            <a:t>IEC 61400-12-1 (2017)</a:t>
          </a:r>
          <a:br>
            <a:rPr lang="de-DE" dirty="0" smtClean="0"/>
          </a:br>
          <a:r>
            <a:rPr lang="de-DE" dirty="0" smtClean="0"/>
            <a:t>„</a:t>
          </a:r>
          <a:r>
            <a:rPr lang="en-US" dirty="0" smtClean="0"/>
            <a:t>Power Performance Testing”</a:t>
          </a:r>
          <a:endParaRPr lang="en-GB" dirty="0"/>
        </a:p>
      </dgm:t>
    </dgm:pt>
    <dgm:pt modelId="{80B45494-8A40-4878-B348-68DE0C35ECB4}" type="parTrans" cxnId="{85BF1213-12B1-437B-AC5B-377DFB0EDB9B}">
      <dgm:prSet/>
      <dgm:spPr/>
      <dgm:t>
        <a:bodyPr/>
        <a:lstStyle/>
        <a:p>
          <a:endParaRPr lang="en-GB"/>
        </a:p>
      </dgm:t>
    </dgm:pt>
    <dgm:pt modelId="{68FBF622-64A5-4087-ACCE-416B164DD4D9}" type="sibTrans" cxnId="{85BF1213-12B1-437B-AC5B-377DFB0EDB9B}">
      <dgm:prSet/>
      <dgm:spPr/>
      <dgm:t>
        <a:bodyPr/>
        <a:lstStyle/>
        <a:p>
          <a:endParaRPr lang="en-GB"/>
        </a:p>
      </dgm:t>
    </dgm:pt>
    <dgm:pt modelId="{E97CD6AC-B29D-438E-8342-7D3BB423A5E5}">
      <dgm:prSet phldrT="[Text]" custT="1"/>
      <dgm:spPr/>
      <dgm:t>
        <a:bodyPr/>
        <a:lstStyle/>
        <a:p>
          <a:r>
            <a:rPr lang="en-US" sz="1200" noProof="0" dirty="0" smtClean="0"/>
            <a:t>Set-up of a met mast including installation of sensors, sensor quality regarding accuracy and reliability</a:t>
          </a:r>
          <a:endParaRPr lang="en-US" sz="1200" noProof="0" dirty="0"/>
        </a:p>
      </dgm:t>
    </dgm:pt>
    <dgm:pt modelId="{7C8186BF-12FF-43C7-A3CF-85260D69E60B}" type="parTrans" cxnId="{4D0A62C7-F999-4FE4-B066-E38325C8A89C}">
      <dgm:prSet/>
      <dgm:spPr/>
      <dgm:t>
        <a:bodyPr/>
        <a:lstStyle/>
        <a:p>
          <a:endParaRPr lang="en-GB"/>
        </a:p>
      </dgm:t>
    </dgm:pt>
    <dgm:pt modelId="{9765DAE4-5976-464E-A90C-9785649D962A}" type="sibTrans" cxnId="{4D0A62C7-F999-4FE4-B066-E38325C8A89C}">
      <dgm:prSet/>
      <dgm:spPr/>
      <dgm:t>
        <a:bodyPr/>
        <a:lstStyle/>
        <a:p>
          <a:endParaRPr lang="en-GB"/>
        </a:p>
      </dgm:t>
    </dgm:pt>
    <dgm:pt modelId="{9BEFF1ED-00F4-4828-8606-BA591D8511AB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de-DE" dirty="0" smtClean="0"/>
            <a:t>MEASNET (2016)</a:t>
          </a:r>
          <a:br>
            <a:rPr lang="de-DE" dirty="0" smtClean="0"/>
          </a:br>
          <a:r>
            <a:rPr lang="de-DE" dirty="0" smtClean="0"/>
            <a:t>„</a:t>
          </a:r>
          <a:r>
            <a:rPr lang="en-US" dirty="0" smtClean="0"/>
            <a:t>Evaluation of site specific winds”</a:t>
          </a:r>
          <a:endParaRPr lang="en-GB" dirty="0"/>
        </a:p>
      </dgm:t>
    </dgm:pt>
    <dgm:pt modelId="{C272DFFE-DB55-4E4D-B743-2E071FE55CAB}" type="parTrans" cxnId="{CF04F857-ADBD-4053-BA16-98DDB3037D91}">
      <dgm:prSet/>
      <dgm:spPr/>
      <dgm:t>
        <a:bodyPr/>
        <a:lstStyle/>
        <a:p>
          <a:endParaRPr lang="en-GB"/>
        </a:p>
      </dgm:t>
    </dgm:pt>
    <dgm:pt modelId="{9DB01B14-8A1A-4B9F-8FB9-966EF06D8007}" type="sibTrans" cxnId="{CF04F857-ADBD-4053-BA16-98DDB3037D91}">
      <dgm:prSet/>
      <dgm:spPr/>
      <dgm:t>
        <a:bodyPr/>
        <a:lstStyle/>
        <a:p>
          <a:endParaRPr lang="en-GB"/>
        </a:p>
      </dgm:t>
    </dgm:pt>
    <dgm:pt modelId="{256712E5-FD5A-481A-AF8D-8360C98AA938}">
      <dgm:prSet phldrT="[Text]" custT="1"/>
      <dgm:spPr/>
      <dgm:t>
        <a:bodyPr/>
        <a:lstStyle/>
        <a:p>
          <a:r>
            <a:rPr lang="en-US" sz="1200" noProof="0" dirty="0" smtClean="0"/>
            <a:t>Process of site assessment incl. data collection, evaluation and interpretation</a:t>
          </a:r>
          <a:endParaRPr lang="en-US" sz="1200" noProof="0" dirty="0"/>
        </a:p>
      </dgm:t>
    </dgm:pt>
    <dgm:pt modelId="{092CA803-B940-4CC8-8B91-67589098B26C}" type="parTrans" cxnId="{E91EA430-6A96-44E8-B021-F4A3434B92BD}">
      <dgm:prSet/>
      <dgm:spPr/>
      <dgm:t>
        <a:bodyPr/>
        <a:lstStyle/>
        <a:p>
          <a:endParaRPr lang="en-GB"/>
        </a:p>
      </dgm:t>
    </dgm:pt>
    <dgm:pt modelId="{15529162-979A-44CF-BB32-9E478FFAE15E}" type="sibTrans" cxnId="{E91EA430-6A96-44E8-B021-F4A3434B92BD}">
      <dgm:prSet/>
      <dgm:spPr/>
      <dgm:t>
        <a:bodyPr/>
        <a:lstStyle/>
        <a:p>
          <a:endParaRPr lang="en-GB"/>
        </a:p>
      </dgm:t>
    </dgm:pt>
    <dgm:pt modelId="{A4EDAAC6-2984-4CEE-B0AC-9BD0AFA4491F}">
      <dgm:prSet custT="1"/>
      <dgm:spPr/>
      <dgm:t>
        <a:bodyPr/>
        <a:lstStyle/>
        <a:p>
          <a:r>
            <a:rPr lang="en-US" sz="1200" noProof="0" dirty="0" smtClean="0"/>
            <a:t>Criteria for data quantity and quality, as well as reporting</a:t>
          </a:r>
          <a:endParaRPr lang="en-US" sz="1200" noProof="0" dirty="0"/>
        </a:p>
      </dgm:t>
    </dgm:pt>
    <dgm:pt modelId="{2A2046A0-5BE9-4EFF-B5F4-2CB996B59969}" type="parTrans" cxnId="{C27B3B5B-9B0C-44BA-A153-3845337431B9}">
      <dgm:prSet/>
      <dgm:spPr/>
      <dgm:t>
        <a:bodyPr/>
        <a:lstStyle/>
        <a:p>
          <a:endParaRPr lang="en-GB"/>
        </a:p>
      </dgm:t>
    </dgm:pt>
    <dgm:pt modelId="{244E92FB-9E97-4089-B2F8-E7FF31B21597}" type="sibTrans" cxnId="{C27B3B5B-9B0C-44BA-A153-3845337431B9}">
      <dgm:prSet/>
      <dgm:spPr/>
      <dgm:t>
        <a:bodyPr/>
        <a:lstStyle/>
        <a:p>
          <a:endParaRPr lang="en-GB"/>
        </a:p>
      </dgm:t>
    </dgm:pt>
    <dgm:pt modelId="{F6E08626-2C3A-421E-BCF7-A382F9848E5A}">
      <dgm:prSet custT="1"/>
      <dgm:spPr/>
      <dgm:t>
        <a:bodyPr/>
        <a:lstStyle/>
        <a:p>
          <a:r>
            <a:rPr lang="en-US" sz="1200" noProof="0" dirty="0" smtClean="0"/>
            <a:t>Focus on data quality, plausibility and integrity incl. data filtering and reporting</a:t>
          </a:r>
          <a:endParaRPr lang="en-US" sz="1200" noProof="0" dirty="0"/>
        </a:p>
      </dgm:t>
    </dgm:pt>
    <dgm:pt modelId="{F8B48A31-6CFA-4DC4-B9A0-53F5929404ED}" type="parTrans" cxnId="{98ECF35A-D143-4393-9AC4-0D79CD97FB56}">
      <dgm:prSet/>
      <dgm:spPr/>
      <dgm:t>
        <a:bodyPr/>
        <a:lstStyle/>
        <a:p>
          <a:endParaRPr lang="en-GB"/>
        </a:p>
      </dgm:t>
    </dgm:pt>
    <dgm:pt modelId="{36C92822-85EA-49DA-AB2C-F29419372222}" type="sibTrans" cxnId="{98ECF35A-D143-4393-9AC4-0D79CD97FB56}">
      <dgm:prSet/>
      <dgm:spPr/>
      <dgm:t>
        <a:bodyPr/>
        <a:lstStyle/>
        <a:p>
          <a:endParaRPr lang="en-GB"/>
        </a:p>
      </dgm:t>
    </dgm:pt>
    <dgm:pt modelId="{F1312EFC-77D6-496E-8839-BEAEA2F88C2C}">
      <dgm:prSet custT="1"/>
      <dgm:spPr>
        <a:solidFill>
          <a:srgbClr val="A50021"/>
        </a:solidFill>
      </dgm:spPr>
      <dgm:t>
        <a:bodyPr/>
        <a:lstStyle/>
        <a:p>
          <a:r>
            <a:rPr lang="en-US" sz="1200" b="1" noProof="0" dirty="0" smtClean="0">
              <a:sym typeface="Wingdings" panose="05000000000000000000" pitchFamily="2" charset="2"/>
            </a:rPr>
            <a:t> Fulfilled with </a:t>
          </a:r>
          <a:r>
            <a:rPr lang="en-US" sz="1200" b="1" noProof="0" dirty="0" smtClean="0"/>
            <a:t>Ammonit Measurement Systems</a:t>
          </a:r>
          <a:endParaRPr lang="en-US" sz="1200" b="1" noProof="0" dirty="0"/>
        </a:p>
      </dgm:t>
    </dgm:pt>
    <dgm:pt modelId="{41213659-EA79-4833-93E6-C7DD7BD0D9B4}" type="parTrans" cxnId="{419CADFE-CCB1-4EE1-AF5C-988BD7130B1A}">
      <dgm:prSet/>
      <dgm:spPr/>
      <dgm:t>
        <a:bodyPr/>
        <a:lstStyle/>
        <a:p>
          <a:endParaRPr lang="en-GB"/>
        </a:p>
      </dgm:t>
    </dgm:pt>
    <dgm:pt modelId="{24DE37E7-37F3-41A6-82B5-B182BA5CC141}" type="sibTrans" cxnId="{419CADFE-CCB1-4EE1-AF5C-988BD7130B1A}">
      <dgm:prSet/>
      <dgm:spPr/>
      <dgm:t>
        <a:bodyPr/>
        <a:lstStyle/>
        <a:p>
          <a:endParaRPr lang="en-GB"/>
        </a:p>
      </dgm:t>
    </dgm:pt>
    <dgm:pt modelId="{B5EA07C9-9CA0-4191-BBBD-C65CCDE4B015}">
      <dgm:prSet custT="1"/>
      <dgm:spPr/>
      <dgm:t>
        <a:bodyPr/>
        <a:lstStyle/>
        <a:p>
          <a:r>
            <a:rPr lang="en-US" sz="1200" b="0" noProof="0" dirty="0" smtClean="0"/>
            <a:t>Quality criteria for </a:t>
          </a:r>
          <a:r>
            <a:rPr lang="en-US" sz="1200" noProof="0" dirty="0" smtClean="0"/>
            <a:t>SoDAR / LiDAR devices and ultrasonic anemometer for wind assessment / traceability of measurement data</a:t>
          </a:r>
          <a:endParaRPr lang="en-US" sz="1200" noProof="0" dirty="0"/>
        </a:p>
      </dgm:t>
    </dgm:pt>
    <dgm:pt modelId="{B9C6E2A2-DE15-4E5D-9B3D-81C33E2FA1B6}" type="parTrans" cxnId="{C8B4982B-6D53-4FB5-8523-7BEC5107E5CB}">
      <dgm:prSet/>
      <dgm:spPr/>
      <dgm:t>
        <a:bodyPr/>
        <a:lstStyle/>
        <a:p>
          <a:endParaRPr lang="en-GB"/>
        </a:p>
      </dgm:t>
    </dgm:pt>
    <dgm:pt modelId="{2156A00A-D834-4659-AF6E-3AED2D3A04EB}" type="sibTrans" cxnId="{C8B4982B-6D53-4FB5-8523-7BEC5107E5CB}">
      <dgm:prSet/>
      <dgm:spPr/>
      <dgm:t>
        <a:bodyPr/>
        <a:lstStyle/>
        <a:p>
          <a:endParaRPr lang="en-GB"/>
        </a:p>
      </dgm:t>
    </dgm:pt>
    <dgm:pt modelId="{7D93B1AE-1562-46EE-8291-A722C2054BB7}">
      <dgm:prSet custT="1"/>
      <dgm:spPr>
        <a:solidFill>
          <a:srgbClr val="A50021"/>
        </a:solidFill>
      </dgm:spPr>
      <dgm:t>
        <a:bodyPr/>
        <a:lstStyle/>
        <a:p>
          <a:r>
            <a:rPr lang="en-US" sz="1200" b="1" noProof="0" dirty="0" smtClean="0">
              <a:sym typeface="Wingdings" panose="05000000000000000000" pitchFamily="2" charset="2"/>
            </a:rPr>
            <a:t> Fulfilled with </a:t>
          </a:r>
          <a:r>
            <a:rPr lang="en-US" sz="1200" b="1" noProof="0" dirty="0" smtClean="0"/>
            <a:t>Ammonit Measurement Systems</a:t>
          </a:r>
          <a:endParaRPr lang="en-US" sz="1200" b="1" noProof="0" dirty="0"/>
        </a:p>
      </dgm:t>
    </dgm:pt>
    <dgm:pt modelId="{6784272D-B299-4BD3-A5CF-D668663935F2}" type="sibTrans" cxnId="{60E1DE13-BAAF-447C-B32E-FB1A82878321}">
      <dgm:prSet/>
      <dgm:spPr/>
      <dgm:t>
        <a:bodyPr/>
        <a:lstStyle/>
        <a:p>
          <a:endParaRPr lang="en-GB"/>
        </a:p>
      </dgm:t>
    </dgm:pt>
    <dgm:pt modelId="{8BF05D8E-847C-4235-A783-B22AE20C2A6C}" type="parTrans" cxnId="{60E1DE13-BAAF-447C-B32E-FB1A82878321}">
      <dgm:prSet/>
      <dgm:spPr/>
      <dgm:t>
        <a:bodyPr/>
        <a:lstStyle/>
        <a:p>
          <a:endParaRPr lang="en-GB"/>
        </a:p>
      </dgm:t>
    </dgm:pt>
    <dgm:pt modelId="{B6F3887C-05BC-4C1B-A5A3-E94A6817D021}" type="pres">
      <dgm:prSet presAssocID="{4B0A939C-1781-4DCF-9EAB-84B8235DF45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297061C7-4429-48B7-802C-AD6D276A328C}" type="pres">
      <dgm:prSet presAssocID="{21043D9F-FD87-4AD8-9883-316823D8F216}" presName="vertOne" presStyleCnt="0"/>
      <dgm:spPr/>
    </dgm:pt>
    <dgm:pt modelId="{12F563FF-AC07-4093-B10A-CFC38C731285}" type="pres">
      <dgm:prSet presAssocID="{21043D9F-FD87-4AD8-9883-316823D8F216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4503D522-57C8-4B57-82C8-70D420626D11}" type="pres">
      <dgm:prSet presAssocID="{21043D9F-FD87-4AD8-9883-316823D8F216}" presName="parTransOne" presStyleCnt="0"/>
      <dgm:spPr/>
    </dgm:pt>
    <dgm:pt modelId="{45FF6134-B2F7-4FBA-A56D-59FB0431DC97}" type="pres">
      <dgm:prSet presAssocID="{21043D9F-FD87-4AD8-9883-316823D8F216}" presName="horzOne" presStyleCnt="0"/>
      <dgm:spPr/>
    </dgm:pt>
    <dgm:pt modelId="{E23A10EA-01AC-405B-822D-021B4968D15B}" type="pres">
      <dgm:prSet presAssocID="{EFC354F4-3050-4486-AA58-D4212408C133}" presName="vertTwo" presStyleCnt="0"/>
      <dgm:spPr/>
    </dgm:pt>
    <dgm:pt modelId="{F1165D27-F275-4AB1-A65C-D16C6A85E47D}" type="pres">
      <dgm:prSet presAssocID="{EFC354F4-3050-4486-AA58-D4212408C133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4233812-B666-43FE-9E82-6D892A0C1483}" type="pres">
      <dgm:prSet presAssocID="{EFC354F4-3050-4486-AA58-D4212408C133}" presName="parTransTwo" presStyleCnt="0"/>
      <dgm:spPr/>
    </dgm:pt>
    <dgm:pt modelId="{1A10D099-CC4B-4656-A881-62A02A3B3F9C}" type="pres">
      <dgm:prSet presAssocID="{EFC354F4-3050-4486-AA58-D4212408C133}" presName="horzTwo" presStyleCnt="0"/>
      <dgm:spPr/>
    </dgm:pt>
    <dgm:pt modelId="{B1990A7F-15E2-41F8-B10D-4F30CB5625FE}" type="pres">
      <dgm:prSet presAssocID="{E97CD6AC-B29D-438E-8342-7D3BB423A5E5}" presName="vertThree" presStyleCnt="0"/>
      <dgm:spPr/>
    </dgm:pt>
    <dgm:pt modelId="{A57CB795-B076-43C4-8501-5B6EDC7DA71F}" type="pres">
      <dgm:prSet presAssocID="{E97CD6AC-B29D-438E-8342-7D3BB423A5E5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8155350-6E49-480B-A41F-800883C4D2AA}" type="pres">
      <dgm:prSet presAssocID="{E97CD6AC-B29D-438E-8342-7D3BB423A5E5}" presName="parTransThree" presStyleCnt="0"/>
      <dgm:spPr/>
    </dgm:pt>
    <dgm:pt modelId="{451D8AB4-13AC-4D34-AFD4-62EBCBBDC336}" type="pres">
      <dgm:prSet presAssocID="{E97CD6AC-B29D-438E-8342-7D3BB423A5E5}" presName="horzThree" presStyleCnt="0"/>
      <dgm:spPr/>
    </dgm:pt>
    <dgm:pt modelId="{5BDFC491-B832-4F6F-AEE3-6164E9709E12}" type="pres">
      <dgm:prSet presAssocID="{A4EDAAC6-2984-4CEE-B0AC-9BD0AFA4491F}" presName="vertFour" presStyleCnt="0">
        <dgm:presLayoutVars>
          <dgm:chPref val="3"/>
        </dgm:presLayoutVars>
      </dgm:prSet>
      <dgm:spPr/>
    </dgm:pt>
    <dgm:pt modelId="{6F42F6B6-C289-4EA6-B3F0-0C15BB8C2860}" type="pres">
      <dgm:prSet presAssocID="{A4EDAAC6-2984-4CEE-B0AC-9BD0AFA4491F}" presName="txFour" presStyleLbl="node4" presStyleIdx="0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FE379471-2853-49D9-AAB3-7870462370FF}" type="pres">
      <dgm:prSet presAssocID="{A4EDAAC6-2984-4CEE-B0AC-9BD0AFA4491F}" presName="parTransFour" presStyleCnt="0"/>
      <dgm:spPr/>
    </dgm:pt>
    <dgm:pt modelId="{E0264AA9-0BA2-490C-A549-564876482E16}" type="pres">
      <dgm:prSet presAssocID="{A4EDAAC6-2984-4CEE-B0AC-9BD0AFA4491F}" presName="horzFour" presStyleCnt="0"/>
      <dgm:spPr/>
    </dgm:pt>
    <dgm:pt modelId="{BD1E1B1E-6238-404E-8213-BD4C6C4A94D1}" type="pres">
      <dgm:prSet presAssocID="{B5EA07C9-9CA0-4191-BBBD-C65CCDE4B015}" presName="vertFour" presStyleCnt="0">
        <dgm:presLayoutVars>
          <dgm:chPref val="3"/>
        </dgm:presLayoutVars>
      </dgm:prSet>
      <dgm:spPr/>
    </dgm:pt>
    <dgm:pt modelId="{A96A790B-6EE9-461D-83C9-9821DC822E8E}" type="pres">
      <dgm:prSet presAssocID="{B5EA07C9-9CA0-4191-BBBD-C65CCDE4B015}" presName="txFour" presStyleLbl="node4" presStyleIdx="1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D6CB0D9-5122-4235-AD5E-4AB1B3DC9C36}" type="pres">
      <dgm:prSet presAssocID="{B5EA07C9-9CA0-4191-BBBD-C65CCDE4B015}" presName="parTransFour" presStyleCnt="0"/>
      <dgm:spPr/>
    </dgm:pt>
    <dgm:pt modelId="{B9A9CA4E-A564-4B33-ADE3-DDE0D675B1C4}" type="pres">
      <dgm:prSet presAssocID="{B5EA07C9-9CA0-4191-BBBD-C65CCDE4B015}" presName="horzFour" presStyleCnt="0"/>
      <dgm:spPr/>
    </dgm:pt>
    <dgm:pt modelId="{094C198F-31C6-440E-851F-AB4798DADD1B}" type="pres">
      <dgm:prSet presAssocID="{F1312EFC-77D6-496E-8839-BEAEA2F88C2C}" presName="vertFour" presStyleCnt="0">
        <dgm:presLayoutVars>
          <dgm:chPref val="3"/>
        </dgm:presLayoutVars>
      </dgm:prSet>
      <dgm:spPr/>
    </dgm:pt>
    <dgm:pt modelId="{EB449D6A-5A4B-461B-BE11-2BD3E6A53353}" type="pres">
      <dgm:prSet presAssocID="{F1312EFC-77D6-496E-8839-BEAEA2F88C2C}" presName="txFour" presStyleLbl="node4" presStyleIdx="2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F82C27B-5A86-47D3-BB62-5176CA5A5303}" type="pres">
      <dgm:prSet presAssocID="{F1312EFC-77D6-496E-8839-BEAEA2F88C2C}" presName="horzFour" presStyleCnt="0"/>
      <dgm:spPr/>
    </dgm:pt>
    <dgm:pt modelId="{3B4EBF82-8F1F-4BF4-9C01-11C4E430245E}" type="pres">
      <dgm:prSet presAssocID="{68FBF622-64A5-4087-ACCE-416B164DD4D9}" presName="sibSpaceTwo" presStyleCnt="0"/>
      <dgm:spPr/>
    </dgm:pt>
    <dgm:pt modelId="{8E7AC76E-E418-4621-9096-9D0DF447F5FF}" type="pres">
      <dgm:prSet presAssocID="{9BEFF1ED-00F4-4828-8606-BA591D8511AB}" presName="vertTwo" presStyleCnt="0"/>
      <dgm:spPr/>
    </dgm:pt>
    <dgm:pt modelId="{450A19FC-3C36-4A22-A00E-081522850111}" type="pres">
      <dgm:prSet presAssocID="{9BEFF1ED-00F4-4828-8606-BA591D8511A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0BCD0DD-2CFB-40CD-9BB6-C0A616BDD37F}" type="pres">
      <dgm:prSet presAssocID="{9BEFF1ED-00F4-4828-8606-BA591D8511AB}" presName="parTransTwo" presStyleCnt="0"/>
      <dgm:spPr/>
    </dgm:pt>
    <dgm:pt modelId="{CBE73045-FA50-4AA9-94DA-15ABFC58A8E3}" type="pres">
      <dgm:prSet presAssocID="{9BEFF1ED-00F4-4828-8606-BA591D8511AB}" presName="horzTwo" presStyleCnt="0"/>
      <dgm:spPr/>
    </dgm:pt>
    <dgm:pt modelId="{2C503480-76F7-4AAB-B908-0F97C5EC7D17}" type="pres">
      <dgm:prSet presAssocID="{256712E5-FD5A-481A-AF8D-8360C98AA938}" presName="vertThree" presStyleCnt="0"/>
      <dgm:spPr/>
    </dgm:pt>
    <dgm:pt modelId="{8016C39A-82CC-4E65-B285-AD140C622927}" type="pres">
      <dgm:prSet presAssocID="{256712E5-FD5A-481A-AF8D-8360C98AA938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5F81C98-02B7-408C-A13F-99AEA8D80136}" type="pres">
      <dgm:prSet presAssocID="{256712E5-FD5A-481A-AF8D-8360C98AA938}" presName="parTransThree" presStyleCnt="0"/>
      <dgm:spPr/>
    </dgm:pt>
    <dgm:pt modelId="{B6EA4107-2767-4925-AD17-BEA5A1948AFB}" type="pres">
      <dgm:prSet presAssocID="{256712E5-FD5A-481A-AF8D-8360C98AA938}" presName="horzThree" presStyleCnt="0"/>
      <dgm:spPr/>
    </dgm:pt>
    <dgm:pt modelId="{8A66AE8F-5840-456C-954C-555310A02966}" type="pres">
      <dgm:prSet presAssocID="{F6E08626-2C3A-421E-BCF7-A382F9848E5A}" presName="vertFour" presStyleCnt="0">
        <dgm:presLayoutVars>
          <dgm:chPref val="3"/>
        </dgm:presLayoutVars>
      </dgm:prSet>
      <dgm:spPr/>
    </dgm:pt>
    <dgm:pt modelId="{F2453993-A88F-4068-8E0E-D08C5543751B}" type="pres">
      <dgm:prSet presAssocID="{F6E08626-2C3A-421E-BCF7-A382F9848E5A}" presName="txFour" presStyleLbl="node4" presStyleIdx="3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E3F9B5A-0F57-4962-9DD1-E6725121AD83}" type="pres">
      <dgm:prSet presAssocID="{F6E08626-2C3A-421E-BCF7-A382F9848E5A}" presName="parTransFour" presStyleCnt="0"/>
      <dgm:spPr/>
    </dgm:pt>
    <dgm:pt modelId="{9271A615-D212-4558-94B3-8E2249F27FF5}" type="pres">
      <dgm:prSet presAssocID="{F6E08626-2C3A-421E-BCF7-A382F9848E5A}" presName="horzFour" presStyleCnt="0"/>
      <dgm:spPr/>
    </dgm:pt>
    <dgm:pt modelId="{057900C7-7252-4BB4-B125-677736A14292}" type="pres">
      <dgm:prSet presAssocID="{7D93B1AE-1562-46EE-8291-A722C2054BB7}" presName="vertFour" presStyleCnt="0">
        <dgm:presLayoutVars>
          <dgm:chPref val="3"/>
        </dgm:presLayoutVars>
      </dgm:prSet>
      <dgm:spPr/>
    </dgm:pt>
    <dgm:pt modelId="{7B14EEEE-9542-46B8-BB65-CDE69A6B75EC}" type="pres">
      <dgm:prSet presAssocID="{7D93B1AE-1562-46EE-8291-A722C2054BB7}" presName="txFour" presStyleLbl="node4" presStyleIdx="4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AAA36EA4-DD08-4ED5-996F-35E28773C8B7}" type="pres">
      <dgm:prSet presAssocID="{7D93B1AE-1562-46EE-8291-A722C2054BB7}" presName="horzFour" presStyleCnt="0"/>
      <dgm:spPr/>
    </dgm:pt>
  </dgm:ptLst>
  <dgm:cxnLst>
    <dgm:cxn modelId="{419CADFE-CCB1-4EE1-AF5C-988BD7130B1A}" srcId="{B5EA07C9-9CA0-4191-BBBD-C65CCDE4B015}" destId="{F1312EFC-77D6-496E-8839-BEAEA2F88C2C}" srcOrd="0" destOrd="0" parTransId="{41213659-EA79-4833-93E6-C7DD7BD0D9B4}" sibTransId="{24DE37E7-37F3-41A6-82B5-B182BA5CC141}"/>
    <dgm:cxn modelId="{82991C71-A5F0-4019-A837-B75AE2289DD3}" type="presOf" srcId="{256712E5-FD5A-481A-AF8D-8360C98AA938}" destId="{8016C39A-82CC-4E65-B285-AD140C622927}" srcOrd="0" destOrd="0" presId="urn:microsoft.com/office/officeart/2005/8/layout/hierarchy4"/>
    <dgm:cxn modelId="{0DCD2FB4-FF16-4726-93A4-37BC347CA9EB}" type="presOf" srcId="{B5EA07C9-9CA0-4191-BBBD-C65CCDE4B015}" destId="{A96A790B-6EE9-461D-83C9-9821DC822E8E}" srcOrd="0" destOrd="0" presId="urn:microsoft.com/office/officeart/2005/8/layout/hierarchy4"/>
    <dgm:cxn modelId="{9E1847F0-6BC7-46C0-8810-01E3DDBBA10B}" type="presOf" srcId="{9BEFF1ED-00F4-4828-8606-BA591D8511AB}" destId="{450A19FC-3C36-4A22-A00E-081522850111}" srcOrd="0" destOrd="0" presId="urn:microsoft.com/office/officeart/2005/8/layout/hierarchy4"/>
    <dgm:cxn modelId="{4D0A62C7-F999-4FE4-B066-E38325C8A89C}" srcId="{EFC354F4-3050-4486-AA58-D4212408C133}" destId="{E97CD6AC-B29D-438E-8342-7D3BB423A5E5}" srcOrd="0" destOrd="0" parTransId="{7C8186BF-12FF-43C7-A3CF-85260D69E60B}" sibTransId="{9765DAE4-5976-464E-A90C-9785649D962A}"/>
    <dgm:cxn modelId="{F24EF78A-24FD-43E9-B196-3D24A1647E21}" type="presOf" srcId="{E97CD6AC-B29D-438E-8342-7D3BB423A5E5}" destId="{A57CB795-B076-43C4-8501-5B6EDC7DA71F}" srcOrd="0" destOrd="0" presId="urn:microsoft.com/office/officeart/2005/8/layout/hierarchy4"/>
    <dgm:cxn modelId="{98ECF35A-D143-4393-9AC4-0D79CD97FB56}" srcId="{256712E5-FD5A-481A-AF8D-8360C98AA938}" destId="{F6E08626-2C3A-421E-BCF7-A382F9848E5A}" srcOrd="0" destOrd="0" parTransId="{F8B48A31-6CFA-4DC4-B9A0-53F5929404ED}" sibTransId="{36C92822-85EA-49DA-AB2C-F29419372222}"/>
    <dgm:cxn modelId="{68FE4D13-E93F-479D-BF14-466D62F51822}" type="presOf" srcId="{F1312EFC-77D6-496E-8839-BEAEA2F88C2C}" destId="{EB449D6A-5A4B-461B-BE11-2BD3E6A53353}" srcOrd="0" destOrd="0" presId="urn:microsoft.com/office/officeart/2005/8/layout/hierarchy4"/>
    <dgm:cxn modelId="{E91EA430-6A96-44E8-B021-F4A3434B92BD}" srcId="{9BEFF1ED-00F4-4828-8606-BA591D8511AB}" destId="{256712E5-FD5A-481A-AF8D-8360C98AA938}" srcOrd="0" destOrd="0" parTransId="{092CA803-B940-4CC8-8B91-67589098B26C}" sibTransId="{15529162-979A-44CF-BB32-9E478FFAE15E}"/>
    <dgm:cxn modelId="{60E1DE13-BAAF-447C-B32E-FB1A82878321}" srcId="{F6E08626-2C3A-421E-BCF7-A382F9848E5A}" destId="{7D93B1AE-1562-46EE-8291-A722C2054BB7}" srcOrd="0" destOrd="0" parTransId="{8BF05D8E-847C-4235-A783-B22AE20C2A6C}" sibTransId="{6784272D-B299-4BD3-A5CF-D668663935F2}"/>
    <dgm:cxn modelId="{C8B4982B-6D53-4FB5-8523-7BEC5107E5CB}" srcId="{A4EDAAC6-2984-4CEE-B0AC-9BD0AFA4491F}" destId="{B5EA07C9-9CA0-4191-BBBD-C65CCDE4B015}" srcOrd="0" destOrd="0" parTransId="{B9C6E2A2-DE15-4E5D-9B3D-81C33E2FA1B6}" sibTransId="{2156A00A-D834-4659-AF6E-3AED2D3A04EB}"/>
    <dgm:cxn modelId="{B47D4145-91BF-4A49-AAA4-A30EDAFF0F9B}" type="presOf" srcId="{A4EDAAC6-2984-4CEE-B0AC-9BD0AFA4491F}" destId="{6F42F6B6-C289-4EA6-B3F0-0C15BB8C2860}" srcOrd="0" destOrd="0" presId="urn:microsoft.com/office/officeart/2005/8/layout/hierarchy4"/>
    <dgm:cxn modelId="{6F5E8C10-4F06-4127-9DD8-8506B9DBC991}" type="presOf" srcId="{F6E08626-2C3A-421E-BCF7-A382F9848E5A}" destId="{F2453993-A88F-4068-8E0E-D08C5543751B}" srcOrd="0" destOrd="0" presId="urn:microsoft.com/office/officeart/2005/8/layout/hierarchy4"/>
    <dgm:cxn modelId="{CF04F857-ADBD-4053-BA16-98DDB3037D91}" srcId="{21043D9F-FD87-4AD8-9883-316823D8F216}" destId="{9BEFF1ED-00F4-4828-8606-BA591D8511AB}" srcOrd="1" destOrd="0" parTransId="{C272DFFE-DB55-4E4D-B743-2E071FE55CAB}" sibTransId="{9DB01B14-8A1A-4B9F-8FB9-966EF06D8007}"/>
    <dgm:cxn modelId="{C27B3B5B-9B0C-44BA-A153-3845337431B9}" srcId="{E97CD6AC-B29D-438E-8342-7D3BB423A5E5}" destId="{A4EDAAC6-2984-4CEE-B0AC-9BD0AFA4491F}" srcOrd="0" destOrd="0" parTransId="{2A2046A0-5BE9-4EFF-B5F4-2CB996B59969}" sibTransId="{244E92FB-9E97-4089-B2F8-E7FF31B21597}"/>
    <dgm:cxn modelId="{1A6D1BB7-B5E3-4D53-B8BF-4FEDDF0BDC6D}" type="presOf" srcId="{EFC354F4-3050-4486-AA58-D4212408C133}" destId="{F1165D27-F275-4AB1-A65C-D16C6A85E47D}" srcOrd="0" destOrd="0" presId="urn:microsoft.com/office/officeart/2005/8/layout/hierarchy4"/>
    <dgm:cxn modelId="{2944F7CA-BD39-4AE8-90AB-B5DE400EDA00}" type="presOf" srcId="{7D93B1AE-1562-46EE-8291-A722C2054BB7}" destId="{7B14EEEE-9542-46B8-BB65-CDE69A6B75EC}" srcOrd="0" destOrd="0" presId="urn:microsoft.com/office/officeart/2005/8/layout/hierarchy4"/>
    <dgm:cxn modelId="{08DBF7AD-204A-44A1-AC5E-92B61B6523EF}" type="presOf" srcId="{21043D9F-FD87-4AD8-9883-316823D8F216}" destId="{12F563FF-AC07-4093-B10A-CFC38C731285}" srcOrd="0" destOrd="0" presId="urn:microsoft.com/office/officeart/2005/8/layout/hierarchy4"/>
    <dgm:cxn modelId="{205DC184-BD38-4CC4-90AC-F56629B18336}" srcId="{4B0A939C-1781-4DCF-9EAB-84B8235DF452}" destId="{21043D9F-FD87-4AD8-9883-316823D8F216}" srcOrd="0" destOrd="0" parTransId="{320994F1-43D3-4081-9B86-5A0A75EB7A06}" sibTransId="{FAAF26E6-6912-4BEE-9BE3-422C4F40E266}"/>
    <dgm:cxn modelId="{7EC2BE2F-CD15-488D-BB9A-F4E25582CB24}" type="presOf" srcId="{4B0A939C-1781-4DCF-9EAB-84B8235DF452}" destId="{B6F3887C-05BC-4C1B-A5A3-E94A6817D021}" srcOrd="0" destOrd="0" presId="urn:microsoft.com/office/officeart/2005/8/layout/hierarchy4"/>
    <dgm:cxn modelId="{85BF1213-12B1-437B-AC5B-377DFB0EDB9B}" srcId="{21043D9F-FD87-4AD8-9883-316823D8F216}" destId="{EFC354F4-3050-4486-AA58-D4212408C133}" srcOrd="0" destOrd="0" parTransId="{80B45494-8A40-4878-B348-68DE0C35ECB4}" sibTransId="{68FBF622-64A5-4087-ACCE-416B164DD4D9}"/>
    <dgm:cxn modelId="{E001B22B-B053-49B5-B93D-6F01A8AD0BDD}" type="presParOf" srcId="{B6F3887C-05BC-4C1B-A5A3-E94A6817D021}" destId="{297061C7-4429-48B7-802C-AD6D276A328C}" srcOrd="0" destOrd="0" presId="urn:microsoft.com/office/officeart/2005/8/layout/hierarchy4"/>
    <dgm:cxn modelId="{D3277474-E5A6-4BBA-A562-09AD56014A2F}" type="presParOf" srcId="{297061C7-4429-48B7-802C-AD6D276A328C}" destId="{12F563FF-AC07-4093-B10A-CFC38C731285}" srcOrd="0" destOrd="0" presId="urn:microsoft.com/office/officeart/2005/8/layout/hierarchy4"/>
    <dgm:cxn modelId="{F877E7AE-8B56-4B8E-B0C4-8B1142490903}" type="presParOf" srcId="{297061C7-4429-48B7-802C-AD6D276A328C}" destId="{4503D522-57C8-4B57-82C8-70D420626D11}" srcOrd="1" destOrd="0" presId="urn:microsoft.com/office/officeart/2005/8/layout/hierarchy4"/>
    <dgm:cxn modelId="{6BB96F22-60D1-4D90-8E1E-E62ED3E4DC63}" type="presParOf" srcId="{297061C7-4429-48B7-802C-AD6D276A328C}" destId="{45FF6134-B2F7-4FBA-A56D-59FB0431DC97}" srcOrd="2" destOrd="0" presId="urn:microsoft.com/office/officeart/2005/8/layout/hierarchy4"/>
    <dgm:cxn modelId="{AB9FB6FC-4EF0-45BB-99B0-5A7794EFFEDC}" type="presParOf" srcId="{45FF6134-B2F7-4FBA-A56D-59FB0431DC97}" destId="{E23A10EA-01AC-405B-822D-021B4968D15B}" srcOrd="0" destOrd="0" presId="urn:microsoft.com/office/officeart/2005/8/layout/hierarchy4"/>
    <dgm:cxn modelId="{6F39817A-9857-44A1-87C3-226B170EBAF1}" type="presParOf" srcId="{E23A10EA-01AC-405B-822D-021B4968D15B}" destId="{F1165D27-F275-4AB1-A65C-D16C6A85E47D}" srcOrd="0" destOrd="0" presId="urn:microsoft.com/office/officeart/2005/8/layout/hierarchy4"/>
    <dgm:cxn modelId="{30FB4A81-EBC7-488D-9214-8764C8507355}" type="presParOf" srcId="{E23A10EA-01AC-405B-822D-021B4968D15B}" destId="{24233812-B666-43FE-9E82-6D892A0C1483}" srcOrd="1" destOrd="0" presId="urn:microsoft.com/office/officeart/2005/8/layout/hierarchy4"/>
    <dgm:cxn modelId="{57C49A89-83A4-4E7B-BB85-5651896EAF8A}" type="presParOf" srcId="{E23A10EA-01AC-405B-822D-021B4968D15B}" destId="{1A10D099-CC4B-4656-A881-62A02A3B3F9C}" srcOrd="2" destOrd="0" presId="urn:microsoft.com/office/officeart/2005/8/layout/hierarchy4"/>
    <dgm:cxn modelId="{F1E03C59-74AE-428C-8390-BCC1CBE86DCA}" type="presParOf" srcId="{1A10D099-CC4B-4656-A881-62A02A3B3F9C}" destId="{B1990A7F-15E2-41F8-B10D-4F30CB5625FE}" srcOrd="0" destOrd="0" presId="urn:microsoft.com/office/officeart/2005/8/layout/hierarchy4"/>
    <dgm:cxn modelId="{148B2F09-4824-46B9-AFDB-D4773E0D0DEF}" type="presParOf" srcId="{B1990A7F-15E2-41F8-B10D-4F30CB5625FE}" destId="{A57CB795-B076-43C4-8501-5B6EDC7DA71F}" srcOrd="0" destOrd="0" presId="urn:microsoft.com/office/officeart/2005/8/layout/hierarchy4"/>
    <dgm:cxn modelId="{ADB0A7CA-B999-4D22-B038-57D49CE7CDA1}" type="presParOf" srcId="{B1990A7F-15E2-41F8-B10D-4F30CB5625FE}" destId="{08155350-6E49-480B-A41F-800883C4D2AA}" srcOrd="1" destOrd="0" presId="urn:microsoft.com/office/officeart/2005/8/layout/hierarchy4"/>
    <dgm:cxn modelId="{2B348D11-5EBC-4D59-9645-911D985D43EE}" type="presParOf" srcId="{B1990A7F-15E2-41F8-B10D-4F30CB5625FE}" destId="{451D8AB4-13AC-4D34-AFD4-62EBCBBDC336}" srcOrd="2" destOrd="0" presId="urn:microsoft.com/office/officeart/2005/8/layout/hierarchy4"/>
    <dgm:cxn modelId="{F6E6686F-E371-4515-8E08-A063331E3E39}" type="presParOf" srcId="{451D8AB4-13AC-4D34-AFD4-62EBCBBDC336}" destId="{5BDFC491-B832-4F6F-AEE3-6164E9709E12}" srcOrd="0" destOrd="0" presId="urn:microsoft.com/office/officeart/2005/8/layout/hierarchy4"/>
    <dgm:cxn modelId="{D5204630-1A28-4DB1-BAC1-0175EB49CE3A}" type="presParOf" srcId="{5BDFC491-B832-4F6F-AEE3-6164E9709E12}" destId="{6F42F6B6-C289-4EA6-B3F0-0C15BB8C2860}" srcOrd="0" destOrd="0" presId="urn:microsoft.com/office/officeart/2005/8/layout/hierarchy4"/>
    <dgm:cxn modelId="{5FD53047-39DE-4737-B052-2FD718608374}" type="presParOf" srcId="{5BDFC491-B832-4F6F-AEE3-6164E9709E12}" destId="{FE379471-2853-49D9-AAB3-7870462370FF}" srcOrd="1" destOrd="0" presId="urn:microsoft.com/office/officeart/2005/8/layout/hierarchy4"/>
    <dgm:cxn modelId="{C2B5381C-D38D-4E29-8419-E7458B6766DC}" type="presParOf" srcId="{5BDFC491-B832-4F6F-AEE3-6164E9709E12}" destId="{E0264AA9-0BA2-490C-A549-564876482E16}" srcOrd="2" destOrd="0" presId="urn:microsoft.com/office/officeart/2005/8/layout/hierarchy4"/>
    <dgm:cxn modelId="{5F7B2419-2AF3-4101-95B8-1054CDE2467E}" type="presParOf" srcId="{E0264AA9-0BA2-490C-A549-564876482E16}" destId="{BD1E1B1E-6238-404E-8213-BD4C6C4A94D1}" srcOrd="0" destOrd="0" presId="urn:microsoft.com/office/officeart/2005/8/layout/hierarchy4"/>
    <dgm:cxn modelId="{B79C6D9D-4045-48B8-90DF-A3C500E8EEE3}" type="presParOf" srcId="{BD1E1B1E-6238-404E-8213-BD4C6C4A94D1}" destId="{A96A790B-6EE9-461D-83C9-9821DC822E8E}" srcOrd="0" destOrd="0" presId="urn:microsoft.com/office/officeart/2005/8/layout/hierarchy4"/>
    <dgm:cxn modelId="{ACAA6429-DA45-475C-AFAE-D9B4C67CA8E6}" type="presParOf" srcId="{BD1E1B1E-6238-404E-8213-BD4C6C4A94D1}" destId="{CD6CB0D9-5122-4235-AD5E-4AB1B3DC9C36}" srcOrd="1" destOrd="0" presId="urn:microsoft.com/office/officeart/2005/8/layout/hierarchy4"/>
    <dgm:cxn modelId="{3B012F67-159D-48AB-95F9-E0EE1EC56CF7}" type="presParOf" srcId="{BD1E1B1E-6238-404E-8213-BD4C6C4A94D1}" destId="{B9A9CA4E-A564-4B33-ADE3-DDE0D675B1C4}" srcOrd="2" destOrd="0" presId="urn:microsoft.com/office/officeart/2005/8/layout/hierarchy4"/>
    <dgm:cxn modelId="{4C483A2A-8F95-4727-9BD2-CC3A35223E71}" type="presParOf" srcId="{B9A9CA4E-A564-4B33-ADE3-DDE0D675B1C4}" destId="{094C198F-31C6-440E-851F-AB4798DADD1B}" srcOrd="0" destOrd="0" presId="urn:microsoft.com/office/officeart/2005/8/layout/hierarchy4"/>
    <dgm:cxn modelId="{51FD4C94-147D-49ED-942E-6D186DA97235}" type="presParOf" srcId="{094C198F-31C6-440E-851F-AB4798DADD1B}" destId="{EB449D6A-5A4B-461B-BE11-2BD3E6A53353}" srcOrd="0" destOrd="0" presId="urn:microsoft.com/office/officeart/2005/8/layout/hierarchy4"/>
    <dgm:cxn modelId="{5E5D04F9-A521-4B70-9BD9-1C83097C11D0}" type="presParOf" srcId="{094C198F-31C6-440E-851F-AB4798DADD1B}" destId="{7F82C27B-5A86-47D3-BB62-5176CA5A5303}" srcOrd="1" destOrd="0" presId="urn:microsoft.com/office/officeart/2005/8/layout/hierarchy4"/>
    <dgm:cxn modelId="{51453A4D-7F5D-4B68-BFC0-91EEC551F6F1}" type="presParOf" srcId="{45FF6134-B2F7-4FBA-A56D-59FB0431DC97}" destId="{3B4EBF82-8F1F-4BF4-9C01-11C4E430245E}" srcOrd="1" destOrd="0" presId="urn:microsoft.com/office/officeart/2005/8/layout/hierarchy4"/>
    <dgm:cxn modelId="{F06CD4DE-66A2-478B-93D7-AA747C646DCE}" type="presParOf" srcId="{45FF6134-B2F7-4FBA-A56D-59FB0431DC97}" destId="{8E7AC76E-E418-4621-9096-9D0DF447F5FF}" srcOrd="2" destOrd="0" presId="urn:microsoft.com/office/officeart/2005/8/layout/hierarchy4"/>
    <dgm:cxn modelId="{B6C8AE7F-DD98-4E04-B9D2-D72312DE7018}" type="presParOf" srcId="{8E7AC76E-E418-4621-9096-9D0DF447F5FF}" destId="{450A19FC-3C36-4A22-A00E-081522850111}" srcOrd="0" destOrd="0" presId="urn:microsoft.com/office/officeart/2005/8/layout/hierarchy4"/>
    <dgm:cxn modelId="{B53F147C-50CB-4795-A5AC-DCDD842DFEE2}" type="presParOf" srcId="{8E7AC76E-E418-4621-9096-9D0DF447F5FF}" destId="{50BCD0DD-2CFB-40CD-9BB6-C0A616BDD37F}" srcOrd="1" destOrd="0" presId="urn:microsoft.com/office/officeart/2005/8/layout/hierarchy4"/>
    <dgm:cxn modelId="{1197BAC1-9B74-4861-BF75-0CE660DB6ED3}" type="presParOf" srcId="{8E7AC76E-E418-4621-9096-9D0DF447F5FF}" destId="{CBE73045-FA50-4AA9-94DA-15ABFC58A8E3}" srcOrd="2" destOrd="0" presId="urn:microsoft.com/office/officeart/2005/8/layout/hierarchy4"/>
    <dgm:cxn modelId="{0E3AF65B-9060-497C-B28D-CB66FA366811}" type="presParOf" srcId="{CBE73045-FA50-4AA9-94DA-15ABFC58A8E3}" destId="{2C503480-76F7-4AAB-B908-0F97C5EC7D17}" srcOrd="0" destOrd="0" presId="urn:microsoft.com/office/officeart/2005/8/layout/hierarchy4"/>
    <dgm:cxn modelId="{2C57F396-4A75-4794-B593-C7273E817A5C}" type="presParOf" srcId="{2C503480-76F7-4AAB-B908-0F97C5EC7D17}" destId="{8016C39A-82CC-4E65-B285-AD140C622927}" srcOrd="0" destOrd="0" presId="urn:microsoft.com/office/officeart/2005/8/layout/hierarchy4"/>
    <dgm:cxn modelId="{FFBF34DC-C897-454A-AFC6-6AFA6D450297}" type="presParOf" srcId="{2C503480-76F7-4AAB-B908-0F97C5EC7D17}" destId="{45F81C98-02B7-408C-A13F-99AEA8D80136}" srcOrd="1" destOrd="0" presId="urn:microsoft.com/office/officeart/2005/8/layout/hierarchy4"/>
    <dgm:cxn modelId="{27179145-50D6-41C7-BE16-D46CC5E45703}" type="presParOf" srcId="{2C503480-76F7-4AAB-B908-0F97C5EC7D17}" destId="{B6EA4107-2767-4925-AD17-BEA5A1948AFB}" srcOrd="2" destOrd="0" presId="urn:microsoft.com/office/officeart/2005/8/layout/hierarchy4"/>
    <dgm:cxn modelId="{10F37ADE-BD52-48AF-94C6-4FEF952C5101}" type="presParOf" srcId="{B6EA4107-2767-4925-AD17-BEA5A1948AFB}" destId="{8A66AE8F-5840-456C-954C-555310A02966}" srcOrd="0" destOrd="0" presId="urn:microsoft.com/office/officeart/2005/8/layout/hierarchy4"/>
    <dgm:cxn modelId="{C50D4E5C-276C-4178-A179-129142B34DE0}" type="presParOf" srcId="{8A66AE8F-5840-456C-954C-555310A02966}" destId="{F2453993-A88F-4068-8E0E-D08C5543751B}" srcOrd="0" destOrd="0" presId="urn:microsoft.com/office/officeart/2005/8/layout/hierarchy4"/>
    <dgm:cxn modelId="{11BEAE83-38EE-4140-B3BD-6AD2F762BC3A}" type="presParOf" srcId="{8A66AE8F-5840-456C-954C-555310A02966}" destId="{BE3F9B5A-0F57-4962-9DD1-E6725121AD83}" srcOrd="1" destOrd="0" presId="urn:microsoft.com/office/officeart/2005/8/layout/hierarchy4"/>
    <dgm:cxn modelId="{8A5D26D4-0953-4B07-992D-5D82062A1CFB}" type="presParOf" srcId="{8A66AE8F-5840-456C-954C-555310A02966}" destId="{9271A615-D212-4558-94B3-8E2249F27FF5}" srcOrd="2" destOrd="0" presId="urn:microsoft.com/office/officeart/2005/8/layout/hierarchy4"/>
    <dgm:cxn modelId="{D6B51496-C642-4863-8CD7-C856BE5CE67F}" type="presParOf" srcId="{9271A615-D212-4558-94B3-8E2249F27FF5}" destId="{057900C7-7252-4BB4-B125-677736A14292}" srcOrd="0" destOrd="0" presId="urn:microsoft.com/office/officeart/2005/8/layout/hierarchy4"/>
    <dgm:cxn modelId="{CD8D87CC-32F2-4B23-A943-D2316E48B4C2}" type="presParOf" srcId="{057900C7-7252-4BB4-B125-677736A14292}" destId="{7B14EEEE-9542-46B8-BB65-CDE69A6B75EC}" srcOrd="0" destOrd="0" presId="urn:microsoft.com/office/officeart/2005/8/layout/hierarchy4"/>
    <dgm:cxn modelId="{4CD0F647-CFDA-44E5-ACEF-0F17E7CF4539}" type="presParOf" srcId="{057900C7-7252-4BB4-B125-677736A14292}" destId="{AAA36EA4-DD08-4ED5-996F-35E28773C8B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F563FF-AC07-4093-B10A-CFC38C731285}">
      <dsp:nvSpPr>
        <dsp:cNvPr id="0" name=""/>
        <dsp:cNvSpPr/>
      </dsp:nvSpPr>
      <dsp:spPr>
        <a:xfrm>
          <a:off x="3069" y="1108"/>
          <a:ext cx="8309185" cy="78729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b="1" kern="1200" dirty="0" smtClean="0">
              <a:solidFill>
                <a:schemeClr val="tx1"/>
              </a:solidFill>
            </a:rPr>
            <a:t>Standards + Guidelines</a:t>
          </a:r>
          <a:endParaRPr lang="en-GB" sz="2800" b="1" kern="1200" dirty="0">
            <a:solidFill>
              <a:schemeClr val="tx1"/>
            </a:solidFill>
          </a:endParaRPr>
        </a:p>
      </dsp:txBody>
      <dsp:txXfrm>
        <a:off x="26128" y="24167"/>
        <a:ext cx="8263067" cy="741173"/>
      </dsp:txXfrm>
    </dsp:sp>
    <dsp:sp modelId="{F1165D27-F275-4AB1-A65C-D16C6A85E47D}">
      <dsp:nvSpPr>
        <dsp:cNvPr id="0" name=""/>
        <dsp:cNvSpPr/>
      </dsp:nvSpPr>
      <dsp:spPr>
        <a:xfrm>
          <a:off x="3069" y="860476"/>
          <a:ext cx="3987133" cy="78729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IEC 61400-12-1 (2017)</a:t>
          </a:r>
          <a:br>
            <a:rPr lang="de-DE" sz="2000" kern="1200" dirty="0" smtClean="0"/>
          </a:br>
          <a:r>
            <a:rPr lang="de-DE" sz="2000" kern="1200" dirty="0" smtClean="0"/>
            <a:t>„</a:t>
          </a:r>
          <a:r>
            <a:rPr lang="en-US" sz="2000" kern="1200" dirty="0" smtClean="0"/>
            <a:t>Power Performance Testing”</a:t>
          </a:r>
          <a:endParaRPr lang="en-GB" sz="2000" kern="1200" dirty="0"/>
        </a:p>
      </dsp:txBody>
      <dsp:txXfrm>
        <a:off x="26128" y="883535"/>
        <a:ext cx="3941015" cy="741173"/>
      </dsp:txXfrm>
    </dsp:sp>
    <dsp:sp modelId="{A57CB795-B076-43C4-8501-5B6EDC7DA71F}">
      <dsp:nvSpPr>
        <dsp:cNvPr id="0" name=""/>
        <dsp:cNvSpPr/>
      </dsp:nvSpPr>
      <dsp:spPr>
        <a:xfrm>
          <a:off x="3069" y="1719845"/>
          <a:ext cx="3987133" cy="787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noProof="0" dirty="0" smtClean="0"/>
            <a:t>Set-up of a met mast including installation of sensors, sensor quality regarding accuracy and reliability</a:t>
          </a:r>
          <a:endParaRPr lang="en-US" sz="1200" kern="1200" noProof="0" dirty="0"/>
        </a:p>
      </dsp:txBody>
      <dsp:txXfrm>
        <a:off x="26128" y="1742904"/>
        <a:ext cx="3941015" cy="741173"/>
      </dsp:txXfrm>
    </dsp:sp>
    <dsp:sp modelId="{6F42F6B6-C289-4EA6-B3F0-0C15BB8C2860}">
      <dsp:nvSpPr>
        <dsp:cNvPr id="0" name=""/>
        <dsp:cNvSpPr/>
      </dsp:nvSpPr>
      <dsp:spPr>
        <a:xfrm>
          <a:off x="3069" y="2579213"/>
          <a:ext cx="3987133" cy="787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noProof="0" dirty="0" smtClean="0"/>
            <a:t>Criteria for data quantity and quality, as well as reporting</a:t>
          </a:r>
          <a:endParaRPr lang="en-US" sz="1200" kern="1200" noProof="0" dirty="0"/>
        </a:p>
      </dsp:txBody>
      <dsp:txXfrm>
        <a:off x="26128" y="2602272"/>
        <a:ext cx="3941015" cy="741173"/>
      </dsp:txXfrm>
    </dsp:sp>
    <dsp:sp modelId="{A96A790B-6EE9-461D-83C9-9821DC822E8E}">
      <dsp:nvSpPr>
        <dsp:cNvPr id="0" name=""/>
        <dsp:cNvSpPr/>
      </dsp:nvSpPr>
      <dsp:spPr>
        <a:xfrm>
          <a:off x="3069" y="3438581"/>
          <a:ext cx="3987133" cy="787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noProof="0" dirty="0" smtClean="0"/>
            <a:t>Quality criteria for </a:t>
          </a:r>
          <a:r>
            <a:rPr lang="en-US" sz="1200" kern="1200" noProof="0" dirty="0" smtClean="0"/>
            <a:t>SoDAR / LiDAR devices and ultrasonic anemometer for wind assessment / traceability of measurement data</a:t>
          </a:r>
          <a:endParaRPr lang="en-US" sz="1200" kern="1200" noProof="0" dirty="0"/>
        </a:p>
      </dsp:txBody>
      <dsp:txXfrm>
        <a:off x="26128" y="3461640"/>
        <a:ext cx="3941015" cy="741173"/>
      </dsp:txXfrm>
    </dsp:sp>
    <dsp:sp modelId="{EB449D6A-5A4B-461B-BE11-2BD3E6A53353}">
      <dsp:nvSpPr>
        <dsp:cNvPr id="0" name=""/>
        <dsp:cNvSpPr/>
      </dsp:nvSpPr>
      <dsp:spPr>
        <a:xfrm>
          <a:off x="3069" y="4297950"/>
          <a:ext cx="3987133" cy="787291"/>
        </a:xfrm>
        <a:prstGeom prst="roundRect">
          <a:avLst>
            <a:gd name="adj" fmla="val 10000"/>
          </a:avLst>
        </a:prstGeom>
        <a:solidFill>
          <a:srgbClr val="A5002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noProof="0" dirty="0" smtClean="0">
              <a:sym typeface="Wingdings" panose="05000000000000000000" pitchFamily="2" charset="2"/>
            </a:rPr>
            <a:t> Fulfilled with </a:t>
          </a:r>
          <a:r>
            <a:rPr lang="en-US" sz="1200" b="1" kern="1200" noProof="0" dirty="0" smtClean="0"/>
            <a:t>Ammonit Measurement Systems</a:t>
          </a:r>
          <a:endParaRPr lang="en-US" sz="1200" b="1" kern="1200" noProof="0" dirty="0"/>
        </a:p>
      </dsp:txBody>
      <dsp:txXfrm>
        <a:off x="26128" y="4321009"/>
        <a:ext cx="3941015" cy="741173"/>
      </dsp:txXfrm>
    </dsp:sp>
    <dsp:sp modelId="{450A19FC-3C36-4A22-A00E-081522850111}">
      <dsp:nvSpPr>
        <dsp:cNvPr id="0" name=""/>
        <dsp:cNvSpPr/>
      </dsp:nvSpPr>
      <dsp:spPr>
        <a:xfrm>
          <a:off x="4325122" y="860476"/>
          <a:ext cx="3987133" cy="787291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MEASNET (2016)</a:t>
          </a:r>
          <a:br>
            <a:rPr lang="de-DE" sz="2000" kern="1200" dirty="0" smtClean="0"/>
          </a:br>
          <a:r>
            <a:rPr lang="de-DE" sz="2000" kern="1200" dirty="0" smtClean="0"/>
            <a:t>„</a:t>
          </a:r>
          <a:r>
            <a:rPr lang="en-US" sz="2000" kern="1200" dirty="0" smtClean="0"/>
            <a:t>Evaluation of site specific winds”</a:t>
          </a:r>
          <a:endParaRPr lang="en-GB" sz="2000" kern="1200" dirty="0"/>
        </a:p>
      </dsp:txBody>
      <dsp:txXfrm>
        <a:off x="4348181" y="883535"/>
        <a:ext cx="3941015" cy="741173"/>
      </dsp:txXfrm>
    </dsp:sp>
    <dsp:sp modelId="{8016C39A-82CC-4E65-B285-AD140C622927}">
      <dsp:nvSpPr>
        <dsp:cNvPr id="0" name=""/>
        <dsp:cNvSpPr/>
      </dsp:nvSpPr>
      <dsp:spPr>
        <a:xfrm>
          <a:off x="4325122" y="1719845"/>
          <a:ext cx="3987133" cy="787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noProof="0" dirty="0" smtClean="0"/>
            <a:t>Process of site assessment incl. data collection, evaluation and interpretation</a:t>
          </a:r>
          <a:endParaRPr lang="en-US" sz="1200" kern="1200" noProof="0" dirty="0"/>
        </a:p>
      </dsp:txBody>
      <dsp:txXfrm>
        <a:off x="4348181" y="1742904"/>
        <a:ext cx="3941015" cy="741173"/>
      </dsp:txXfrm>
    </dsp:sp>
    <dsp:sp modelId="{F2453993-A88F-4068-8E0E-D08C5543751B}">
      <dsp:nvSpPr>
        <dsp:cNvPr id="0" name=""/>
        <dsp:cNvSpPr/>
      </dsp:nvSpPr>
      <dsp:spPr>
        <a:xfrm>
          <a:off x="4325122" y="2579213"/>
          <a:ext cx="3987133" cy="787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noProof="0" dirty="0" smtClean="0"/>
            <a:t>Focus on data quality, plausibility and integrity incl. data filtering and reporting</a:t>
          </a:r>
          <a:endParaRPr lang="en-US" sz="1200" kern="1200" noProof="0" dirty="0"/>
        </a:p>
      </dsp:txBody>
      <dsp:txXfrm>
        <a:off x="4348181" y="2602272"/>
        <a:ext cx="3941015" cy="741173"/>
      </dsp:txXfrm>
    </dsp:sp>
    <dsp:sp modelId="{7B14EEEE-9542-46B8-BB65-CDE69A6B75EC}">
      <dsp:nvSpPr>
        <dsp:cNvPr id="0" name=""/>
        <dsp:cNvSpPr/>
      </dsp:nvSpPr>
      <dsp:spPr>
        <a:xfrm>
          <a:off x="4325122" y="3438581"/>
          <a:ext cx="3987133" cy="787291"/>
        </a:xfrm>
        <a:prstGeom prst="roundRect">
          <a:avLst>
            <a:gd name="adj" fmla="val 10000"/>
          </a:avLst>
        </a:prstGeom>
        <a:solidFill>
          <a:srgbClr val="A5002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noProof="0" dirty="0" smtClean="0">
              <a:sym typeface="Wingdings" panose="05000000000000000000" pitchFamily="2" charset="2"/>
            </a:rPr>
            <a:t> Fulfilled with </a:t>
          </a:r>
          <a:r>
            <a:rPr lang="en-US" sz="1200" b="1" kern="1200" noProof="0" dirty="0" smtClean="0"/>
            <a:t>Ammonit Measurement Systems</a:t>
          </a:r>
          <a:endParaRPr lang="en-US" sz="1200" b="1" kern="1200" noProof="0" dirty="0"/>
        </a:p>
      </dsp:txBody>
      <dsp:txXfrm>
        <a:off x="4348181" y="3461640"/>
        <a:ext cx="3941015" cy="7411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714" cy="355049"/>
          </a:xfrm>
          <a:prstGeom prst="rect">
            <a:avLst/>
          </a:prstGeom>
        </p:spPr>
        <p:txBody>
          <a:bodyPr vert="horz" lIns="95371" tIns="47685" rIns="95371" bIns="47685" rtlCol="0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797251" y="0"/>
            <a:ext cx="4435713" cy="355049"/>
          </a:xfrm>
          <a:prstGeom prst="rect">
            <a:avLst/>
          </a:prstGeom>
        </p:spPr>
        <p:txBody>
          <a:bodyPr vert="horz" lIns="95371" tIns="47685" rIns="95371" bIns="47685" rtlCol="0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cs typeface="+mn-cs"/>
              </a:defRPr>
            </a:lvl1pPr>
          </a:lstStyle>
          <a:p>
            <a:pPr>
              <a:defRPr/>
            </a:pPr>
            <a:fld id="{F3FB5338-52F8-4241-B1AC-2FB62BEF4C84}" type="datetimeFigureOut">
              <a:rPr lang="de-DE"/>
              <a:pPr>
                <a:defRPr/>
              </a:pPr>
              <a:t>17.10.2018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742585"/>
            <a:ext cx="4435714" cy="355048"/>
          </a:xfrm>
          <a:prstGeom prst="rect">
            <a:avLst/>
          </a:prstGeom>
        </p:spPr>
        <p:txBody>
          <a:bodyPr vert="horz" lIns="95371" tIns="47685" rIns="95371" bIns="47685" rtlCol="0" anchor="b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797251" y="6742585"/>
            <a:ext cx="4435713" cy="355048"/>
          </a:xfrm>
          <a:prstGeom prst="rect">
            <a:avLst/>
          </a:prstGeom>
        </p:spPr>
        <p:txBody>
          <a:bodyPr vert="horz" lIns="95371" tIns="47685" rIns="95371" bIns="47685" rtlCol="0" anchor="b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cs typeface="+mn-cs"/>
              </a:defRPr>
            </a:lvl1pPr>
          </a:lstStyle>
          <a:p>
            <a:pPr>
              <a:defRPr/>
            </a:pPr>
            <a:fld id="{A6E43AA4-1C4F-4DA7-A24A-B8CC29C95F0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4336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1"/>
          <p:cNvSpPr>
            <a:spLocks noChangeArrowheads="1"/>
          </p:cNvSpPr>
          <p:nvPr/>
        </p:nvSpPr>
        <p:spPr bwMode="auto">
          <a:xfrm>
            <a:off x="0" y="1"/>
            <a:ext cx="10234613" cy="70993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1" tIns="45711" rIns="91421" bIns="4571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1"/>
            <a:ext cx="4434065" cy="3517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8980" tIns="49670" rIns="98980" bIns="4967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109" algn="l"/>
                <a:tab pos="914218" algn="l"/>
                <a:tab pos="1371327" algn="l"/>
                <a:tab pos="1828435" algn="l"/>
                <a:tab pos="2285545" algn="l"/>
                <a:tab pos="2742653" algn="l"/>
                <a:tab pos="3199760" algn="l"/>
                <a:tab pos="3656870" algn="l"/>
                <a:tab pos="4113978" algn="l"/>
                <a:tab pos="4571087" algn="l"/>
                <a:tab pos="5028197" algn="l"/>
                <a:tab pos="5485305" algn="l"/>
                <a:tab pos="5942414" algn="l"/>
                <a:tab pos="6399523" algn="l"/>
                <a:tab pos="6856632" algn="l"/>
                <a:tab pos="7313741" algn="l"/>
                <a:tab pos="7770849" algn="l"/>
                <a:tab pos="8227958" algn="l"/>
                <a:tab pos="8685065" algn="l"/>
                <a:tab pos="9142175" algn="l"/>
              </a:tabLst>
              <a:defRPr sz="13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797252" y="1"/>
            <a:ext cx="4434065" cy="3517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8980" tIns="49670" rIns="98980" bIns="4967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109" algn="l"/>
                <a:tab pos="914218" algn="l"/>
                <a:tab pos="1371327" algn="l"/>
                <a:tab pos="1828435" algn="l"/>
                <a:tab pos="2285545" algn="l"/>
                <a:tab pos="2742653" algn="l"/>
                <a:tab pos="3199760" algn="l"/>
                <a:tab pos="3656870" algn="l"/>
                <a:tab pos="4113978" algn="l"/>
                <a:tab pos="4571087" algn="l"/>
                <a:tab pos="5028197" algn="l"/>
                <a:tab pos="5485305" algn="l"/>
                <a:tab pos="5942414" algn="l"/>
                <a:tab pos="6399523" algn="l"/>
                <a:tab pos="6856632" algn="l"/>
                <a:tab pos="7313741" algn="l"/>
                <a:tab pos="7770849" algn="l"/>
                <a:tab pos="8227958" algn="l"/>
                <a:tab pos="8685065" algn="l"/>
                <a:tab pos="9142175" algn="l"/>
              </a:tabLst>
              <a:defRPr sz="13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18.09.09</a:t>
            </a:r>
          </a:p>
        </p:txBody>
      </p:sp>
      <p:sp>
        <p:nvSpPr>
          <p:cNvPr id="5939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5488" y="476250"/>
            <a:ext cx="3698875" cy="27749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021978" y="3372126"/>
            <a:ext cx="8189009" cy="31921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8980" tIns="49670" rIns="98980" bIns="4967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6744252"/>
            <a:ext cx="4434065" cy="3517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8980" tIns="49670" rIns="98980" bIns="4967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109" algn="l"/>
                <a:tab pos="914218" algn="l"/>
                <a:tab pos="1371327" algn="l"/>
                <a:tab pos="1828435" algn="l"/>
                <a:tab pos="2285545" algn="l"/>
                <a:tab pos="2742653" algn="l"/>
                <a:tab pos="3199760" algn="l"/>
                <a:tab pos="3656870" algn="l"/>
                <a:tab pos="4113978" algn="l"/>
                <a:tab pos="4571087" algn="l"/>
                <a:tab pos="5028197" algn="l"/>
                <a:tab pos="5485305" algn="l"/>
                <a:tab pos="5942414" algn="l"/>
                <a:tab pos="6399523" algn="l"/>
                <a:tab pos="6856632" algn="l"/>
                <a:tab pos="7313741" algn="l"/>
                <a:tab pos="7770849" algn="l"/>
                <a:tab pos="8227958" algn="l"/>
                <a:tab pos="8685065" algn="l"/>
                <a:tab pos="9142175" algn="l"/>
              </a:tabLst>
              <a:defRPr sz="13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797252" y="6744252"/>
            <a:ext cx="4434065" cy="3517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8980" tIns="49670" rIns="98980" bIns="4967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109" algn="l"/>
                <a:tab pos="914218" algn="l"/>
                <a:tab pos="1371327" algn="l"/>
                <a:tab pos="1828435" algn="l"/>
                <a:tab pos="2285545" algn="l"/>
                <a:tab pos="2742653" algn="l"/>
                <a:tab pos="3199760" algn="l"/>
                <a:tab pos="3656870" algn="l"/>
                <a:tab pos="4113978" algn="l"/>
                <a:tab pos="4571087" algn="l"/>
                <a:tab pos="5028197" algn="l"/>
                <a:tab pos="5485305" algn="l"/>
                <a:tab pos="5942414" algn="l"/>
                <a:tab pos="6399523" algn="l"/>
                <a:tab pos="6856632" algn="l"/>
                <a:tab pos="7313741" algn="l"/>
                <a:tab pos="7770849" algn="l"/>
                <a:tab pos="8227958" algn="l"/>
                <a:tab pos="8685065" algn="l"/>
                <a:tab pos="9142175" algn="l"/>
              </a:tabLst>
              <a:defRPr sz="13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806E1715-4871-4BCE-824D-A5CFD6516A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42452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/>
          <p:cNvSpPr txBox="1">
            <a:spLocks noGrp="1" noChangeArrowheads="1"/>
          </p:cNvSpPr>
          <p:nvPr/>
        </p:nvSpPr>
        <p:spPr bwMode="auto">
          <a:xfrm>
            <a:off x="5797252" y="1"/>
            <a:ext cx="4427471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49" tIns="49454" rIns="98549" bIns="4945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3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13.05.09</a:t>
            </a:r>
          </a:p>
        </p:txBody>
      </p:sp>
      <p:sp>
        <p:nvSpPr>
          <p:cNvPr id="61443" name="Rectangle 9"/>
          <p:cNvSpPr txBox="1">
            <a:spLocks noGrp="1" noChangeArrowheads="1"/>
          </p:cNvSpPr>
          <p:nvPr/>
        </p:nvSpPr>
        <p:spPr bwMode="auto">
          <a:xfrm>
            <a:off x="5797252" y="6744252"/>
            <a:ext cx="4427471" cy="35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49" tIns="49454" rIns="98549" bIns="49454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B546DBAD-8F0B-4F70-98DF-9F51A4772661}" type="slidenum">
              <a:rPr lang="de-DE" sz="13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</a:t>
            </a:fld>
            <a:endParaRPr lang="de-DE" sz="13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44" name="Text Box 1"/>
          <p:cNvSpPr txBox="1">
            <a:spLocks noChangeArrowheads="1"/>
          </p:cNvSpPr>
          <p:nvPr/>
        </p:nvSpPr>
        <p:spPr bwMode="auto">
          <a:xfrm>
            <a:off x="1427472" y="533406"/>
            <a:ext cx="7379669" cy="26603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023" tIns="45511" rIns="91023" bIns="4551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61445" name="Text Box 2"/>
          <p:cNvSpPr>
            <a:spLocks noGrp="1" noChangeArrowheads="1"/>
          </p:cNvSpPr>
          <p:nvPr>
            <p:ph type="body"/>
          </p:nvPr>
        </p:nvSpPr>
        <p:spPr>
          <a:xfrm>
            <a:off x="1023627" y="3372126"/>
            <a:ext cx="8187360" cy="31937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43"/>
              </a:spcBef>
              <a:tabLst>
                <a:tab pos="0" algn="l"/>
                <a:tab pos="466925" algn="l"/>
                <a:tab pos="935506" algn="l"/>
                <a:tab pos="1404087" algn="l"/>
                <a:tab pos="1872668" algn="l"/>
                <a:tab pos="2341248" algn="l"/>
                <a:tab pos="2809829" algn="l"/>
                <a:tab pos="3278410" algn="l"/>
                <a:tab pos="3746991" algn="l"/>
                <a:tab pos="4215571" algn="l"/>
                <a:tab pos="4684153" algn="l"/>
                <a:tab pos="5152733" algn="l"/>
                <a:tab pos="5621314" algn="l"/>
                <a:tab pos="6089894" algn="l"/>
                <a:tab pos="6558476" algn="l"/>
                <a:tab pos="7027056" algn="l"/>
                <a:tab pos="7495637" algn="l"/>
                <a:tab pos="7964218" algn="l"/>
                <a:tab pos="8432799" algn="l"/>
                <a:tab pos="8901379" algn="l"/>
                <a:tab pos="9369961" algn="l"/>
              </a:tabLst>
            </a:pPr>
            <a:endParaRPr lang="de-DE" dirty="0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411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18.09.09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806E1715-4871-4BCE-824D-A5CFD6516A31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752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 txBox="1">
            <a:spLocks noGrp="1" noChangeArrowheads="1"/>
          </p:cNvSpPr>
          <p:nvPr/>
        </p:nvSpPr>
        <p:spPr bwMode="auto">
          <a:xfrm>
            <a:off x="5797251" y="0"/>
            <a:ext cx="4435713" cy="35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27" tIns="49441" rIns="98527" bIns="49441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10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5797251" y="6744252"/>
            <a:ext cx="4435713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27" tIns="49441" rIns="98527" bIns="49441" anchor="b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4C33860-E7F9-4F2A-9AE1-36D238B8BC49}" type="slidenum">
              <a:rPr lang="de-DE" sz="1100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12</a:t>
            </a:fld>
            <a:endParaRPr lang="de-DE" sz="1100">
              <a:solidFill>
                <a:srgbClr val="000000"/>
              </a:solidFill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474663"/>
            <a:ext cx="3702050" cy="2776537"/>
          </a:xfrm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2" tIns="45501" rIns="91002" bIns="45501" anchor="ctr"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22642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 txBox="1">
            <a:spLocks noGrp="1" noChangeArrowheads="1"/>
          </p:cNvSpPr>
          <p:nvPr/>
        </p:nvSpPr>
        <p:spPr bwMode="auto">
          <a:xfrm>
            <a:off x="5797251" y="0"/>
            <a:ext cx="4435713" cy="35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27" tIns="49441" rIns="98527" bIns="49441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10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5797251" y="6744252"/>
            <a:ext cx="4435713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27" tIns="49441" rIns="98527" bIns="49441" anchor="b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4C33860-E7F9-4F2A-9AE1-36D238B8BC49}" type="slidenum">
              <a:rPr lang="de-DE" sz="1100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13</a:t>
            </a:fld>
            <a:endParaRPr lang="de-DE" sz="1100">
              <a:solidFill>
                <a:srgbClr val="000000"/>
              </a:solidFill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474663"/>
            <a:ext cx="3702050" cy="2776537"/>
          </a:xfrm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2" tIns="45501" rIns="91002" bIns="45501" anchor="ctr"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745399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 noChangeArrowheads="1"/>
          </p:cNvSpPr>
          <p:nvPr>
            <p:ph type="dt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18.09.09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9A6D1B8-8900-4855-8305-0B044247DD21}" type="slidenum">
              <a:rPr lang="de-DE"/>
              <a:pPr>
                <a:defRPr/>
              </a:pPr>
              <a:t>14</a:t>
            </a:fld>
            <a:endParaRPr lang="de-DE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474663"/>
            <a:ext cx="3700463" cy="2774950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 txBox="1">
            <a:spLocks noGrp="1" noChangeArrowheads="1"/>
          </p:cNvSpPr>
          <p:nvPr/>
        </p:nvSpPr>
        <p:spPr bwMode="auto">
          <a:xfrm>
            <a:off x="5797251" y="0"/>
            <a:ext cx="4435713" cy="35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27" tIns="49441" rIns="98527" bIns="49441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10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71683" name="Rectangle 7"/>
          <p:cNvSpPr txBox="1">
            <a:spLocks noGrp="1" noChangeArrowheads="1"/>
          </p:cNvSpPr>
          <p:nvPr/>
        </p:nvSpPr>
        <p:spPr bwMode="auto">
          <a:xfrm>
            <a:off x="5797251" y="6744252"/>
            <a:ext cx="4435713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27" tIns="49441" rIns="98527" bIns="49441" anchor="b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1351E5E7-8B65-44E7-82B0-6A70E24B156A}" type="slidenum">
              <a:rPr lang="de-DE" sz="1100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15</a:t>
            </a:fld>
            <a:endParaRPr lang="de-DE" sz="1100">
              <a:solidFill>
                <a:srgbClr val="000000"/>
              </a:solidFill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474663"/>
            <a:ext cx="3702050" cy="2776537"/>
          </a:xfrm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2" tIns="45501" rIns="91002" bIns="45501" anchor="ctr"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396651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18.09.09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806E1715-4871-4BCE-824D-A5CFD6516A31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743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 txBox="1">
            <a:spLocks noGrp="1" noChangeArrowheads="1"/>
          </p:cNvSpPr>
          <p:nvPr/>
        </p:nvSpPr>
        <p:spPr bwMode="auto">
          <a:xfrm>
            <a:off x="5797253" y="1"/>
            <a:ext cx="4435712" cy="35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27" tIns="49441" rIns="98527" bIns="49441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10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5797253" y="6744253"/>
            <a:ext cx="4435712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27" tIns="49441" rIns="98527" bIns="49441" anchor="b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4C33860-E7F9-4F2A-9AE1-36D238B8BC49}" type="slidenum">
              <a:rPr lang="de-DE" sz="1100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17</a:t>
            </a:fld>
            <a:endParaRPr lang="de-DE" sz="1100">
              <a:solidFill>
                <a:srgbClr val="000000"/>
              </a:solidFill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474663"/>
            <a:ext cx="3698875" cy="2774950"/>
          </a:xfrm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9" cy="32937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2" tIns="45501" rIns="91002" bIns="45501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dt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728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8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44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30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smtClean="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71683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728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8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44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30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fld id="{1AB4EC71-C851-4072-AB07-E34DFBEDF74D}" type="slidenum">
              <a:rPr lang="de-DE" smtClean="0">
                <a:solidFill>
                  <a:srgbClr val="000000"/>
                </a:solidFill>
              </a:rPr>
              <a:pPr eaLnBrk="1" hangingPunct="1">
                <a:defRPr/>
              </a:pPr>
              <a:t>18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98308" name="Rectangle 3"/>
          <p:cNvSpPr txBox="1">
            <a:spLocks noGrp="1" noChangeArrowheads="1"/>
          </p:cNvSpPr>
          <p:nvPr/>
        </p:nvSpPr>
        <p:spPr bwMode="auto">
          <a:xfrm>
            <a:off x="5797253" y="2"/>
            <a:ext cx="4434065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59" tIns="49659" rIns="98959" bIns="49659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30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98309" name="Rectangle 7"/>
          <p:cNvSpPr txBox="1">
            <a:spLocks noGrp="1" noChangeArrowheads="1"/>
          </p:cNvSpPr>
          <p:nvPr/>
        </p:nvSpPr>
        <p:spPr bwMode="auto">
          <a:xfrm>
            <a:off x="5797253" y="6744253"/>
            <a:ext cx="4434065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59" tIns="49659" rIns="98959" bIns="49659" anchor="b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41312388-B3CE-453A-A789-5CEE3EBEC45D}" type="slidenum">
              <a:rPr lang="de-DE" sz="1300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18</a:t>
            </a:fld>
            <a:endParaRPr lang="de-DE" sz="1300">
              <a:solidFill>
                <a:srgbClr val="000000"/>
              </a:solidFill>
            </a:endParaRPr>
          </a:p>
        </p:txBody>
      </p:sp>
      <p:sp>
        <p:nvSpPr>
          <p:cNvPr id="983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474663"/>
            <a:ext cx="3702050" cy="2776537"/>
          </a:xfrm>
          <a:ln/>
        </p:spPr>
      </p:sp>
      <p:sp>
        <p:nvSpPr>
          <p:cNvPr id="983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0" rIns="91400" bIns="45700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18.09.09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806E1715-4871-4BCE-824D-A5CFD6516A3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752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dt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728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8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44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30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smtClean="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70659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728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8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44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30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fld id="{8E5C0320-7300-4F68-9F9D-233207638A2C}" type="slidenum">
              <a:rPr lang="de-DE" smtClean="0">
                <a:solidFill>
                  <a:srgbClr val="000000"/>
                </a:solidFill>
              </a:rPr>
              <a:pPr eaLnBrk="1" hangingPunct="1">
                <a:defRPr/>
              </a:pPr>
              <a:t>20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99332" name="Rectangle 3"/>
          <p:cNvSpPr txBox="1">
            <a:spLocks noGrp="1" noChangeArrowheads="1"/>
          </p:cNvSpPr>
          <p:nvPr/>
        </p:nvSpPr>
        <p:spPr bwMode="auto">
          <a:xfrm>
            <a:off x="5797252" y="1"/>
            <a:ext cx="4434065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59" tIns="49659" rIns="98959" bIns="49659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30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99333" name="Rectangle 7"/>
          <p:cNvSpPr txBox="1">
            <a:spLocks noGrp="1" noChangeArrowheads="1"/>
          </p:cNvSpPr>
          <p:nvPr/>
        </p:nvSpPr>
        <p:spPr bwMode="auto">
          <a:xfrm>
            <a:off x="5797252" y="6744252"/>
            <a:ext cx="4434065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59" tIns="49659" rIns="98959" bIns="49659" anchor="b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A767A9E9-9898-46CC-8B28-234B00378EE5}" type="slidenum">
              <a:rPr lang="de-DE" sz="1300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20</a:t>
            </a:fld>
            <a:endParaRPr lang="de-DE" sz="1300">
              <a:solidFill>
                <a:srgbClr val="000000"/>
              </a:solidFill>
            </a:endParaRPr>
          </a:p>
        </p:txBody>
      </p:sp>
      <p:sp>
        <p:nvSpPr>
          <p:cNvPr id="993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474663"/>
            <a:ext cx="3702050" cy="2776537"/>
          </a:xfrm>
          <a:ln/>
        </p:spPr>
      </p:sp>
      <p:sp>
        <p:nvSpPr>
          <p:cNvPr id="993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0" rIns="91400" bIns="45700" anchor="ctr"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02608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 txBox="1">
            <a:spLocks noGrp="1" noChangeArrowheads="1"/>
          </p:cNvSpPr>
          <p:nvPr/>
        </p:nvSpPr>
        <p:spPr bwMode="auto">
          <a:xfrm>
            <a:off x="5797252" y="1"/>
            <a:ext cx="4427471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49" tIns="49454" rIns="98549" bIns="4945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3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13.05.09</a:t>
            </a:r>
          </a:p>
        </p:txBody>
      </p:sp>
      <p:sp>
        <p:nvSpPr>
          <p:cNvPr id="60419" name="Rectangle 9"/>
          <p:cNvSpPr txBox="1">
            <a:spLocks noGrp="1" noChangeArrowheads="1"/>
          </p:cNvSpPr>
          <p:nvPr/>
        </p:nvSpPr>
        <p:spPr bwMode="auto">
          <a:xfrm>
            <a:off x="5797252" y="6744252"/>
            <a:ext cx="4427471" cy="35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49" tIns="49454" rIns="98549" bIns="49454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9433965-519B-4A1E-A864-1C0CF62ABA9B}" type="slidenum">
              <a:rPr lang="de-DE" sz="13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3</a:t>
            </a:fld>
            <a:endParaRPr lang="de-DE" sz="13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0420" name="Text Box 1"/>
          <p:cNvSpPr txBox="1">
            <a:spLocks noChangeArrowheads="1"/>
          </p:cNvSpPr>
          <p:nvPr/>
        </p:nvSpPr>
        <p:spPr bwMode="auto">
          <a:xfrm>
            <a:off x="1427472" y="533406"/>
            <a:ext cx="7379669" cy="26603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023" tIns="45511" rIns="91023" bIns="4551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60421" name="Text Box 2"/>
          <p:cNvSpPr>
            <a:spLocks noGrp="1" noChangeArrowheads="1"/>
          </p:cNvSpPr>
          <p:nvPr>
            <p:ph type="body"/>
          </p:nvPr>
        </p:nvSpPr>
        <p:spPr>
          <a:xfrm>
            <a:off x="1023627" y="3372126"/>
            <a:ext cx="8187360" cy="31937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43"/>
              </a:spcBef>
              <a:tabLst>
                <a:tab pos="0" algn="l"/>
                <a:tab pos="466925" algn="l"/>
                <a:tab pos="935506" algn="l"/>
                <a:tab pos="1404087" algn="l"/>
                <a:tab pos="1872668" algn="l"/>
                <a:tab pos="2341248" algn="l"/>
                <a:tab pos="2809829" algn="l"/>
                <a:tab pos="3278410" algn="l"/>
                <a:tab pos="3746991" algn="l"/>
                <a:tab pos="4215571" algn="l"/>
                <a:tab pos="4684153" algn="l"/>
                <a:tab pos="5152733" algn="l"/>
                <a:tab pos="5621314" algn="l"/>
                <a:tab pos="6089894" algn="l"/>
                <a:tab pos="6558476" algn="l"/>
                <a:tab pos="7027056" algn="l"/>
                <a:tab pos="7495637" algn="l"/>
                <a:tab pos="7964218" algn="l"/>
                <a:tab pos="8432799" algn="l"/>
                <a:tab pos="8901379" algn="l"/>
                <a:tab pos="9369961" algn="l"/>
              </a:tabLst>
            </a:pPr>
            <a:endParaRPr lang="de-DE" dirty="0" smtClean="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8469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dt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255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028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5802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2577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smtClean="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255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028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5802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2577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fld id="{DC2DBDC8-1947-4302-8CAE-D18C5A3DC1B4}" type="slidenum">
              <a:rPr lang="de-DE" smtClean="0">
                <a:solidFill>
                  <a:srgbClr val="000000"/>
                </a:solidFill>
              </a:rPr>
              <a:pPr eaLnBrk="1" hangingPunct="1">
                <a:defRPr/>
              </a:pPr>
              <a:t>21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8602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476250"/>
            <a:ext cx="3702050" cy="277653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391829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dt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255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028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5802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2577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smtClean="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255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028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5802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2577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fld id="{D2F79283-8BA0-49AC-8360-8DACB1A3A914}" type="slidenum">
              <a:rPr lang="de-DE" smtClean="0">
                <a:solidFill>
                  <a:srgbClr val="000000"/>
                </a:solidFill>
              </a:rPr>
              <a:pPr eaLnBrk="1" hangingPunct="1">
                <a:defRPr/>
              </a:pPr>
              <a:t>22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476250"/>
            <a:ext cx="3702050" cy="277653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321582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dt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728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8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44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30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smtClean="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728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8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44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30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fld id="{D2F79283-8BA0-49AC-8360-8DACB1A3A914}" type="slidenum">
              <a:rPr lang="de-DE" smtClean="0">
                <a:solidFill>
                  <a:srgbClr val="000000"/>
                </a:solidFill>
              </a:rPr>
              <a:pPr eaLnBrk="1" hangingPunct="1">
                <a:defRPr/>
              </a:pPr>
              <a:t>23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476250"/>
            <a:ext cx="3702050" cy="277653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267698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dt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728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8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44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30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smtClean="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728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8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44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30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fld id="{D2F79283-8BA0-49AC-8360-8DACB1A3A914}" type="slidenum">
              <a:rPr lang="de-DE" smtClean="0">
                <a:solidFill>
                  <a:srgbClr val="000000"/>
                </a:solidFill>
              </a:rPr>
              <a:pPr eaLnBrk="1" hangingPunct="1">
                <a:defRPr/>
              </a:pPr>
              <a:t>24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476250"/>
            <a:ext cx="3702050" cy="277653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baseline="0" dirty="0" smtClean="0"/>
          </a:p>
        </p:txBody>
      </p:sp>
    </p:spTree>
    <p:extLst>
      <p:ext uri="{BB962C8B-B14F-4D97-AF65-F5344CB8AC3E}">
        <p14:creationId xmlns:p14="http://schemas.microsoft.com/office/powerpoint/2010/main" val="885148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dt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147" indent="-228559" defTabSz="44918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264" indent="-228559" defTabSz="44918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8382" indent="-228559" defTabSz="44918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5499" indent="-228559" defTabSz="44918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smtClean="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147" indent="-228559" defTabSz="44918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264" indent="-228559" defTabSz="44918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8382" indent="-228559" defTabSz="44918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5499" indent="-228559" defTabSz="44918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071" algn="l"/>
                <a:tab pos="876142" algn="l"/>
                <a:tab pos="1314213" algn="l"/>
                <a:tab pos="1752284" algn="l"/>
                <a:tab pos="2190355" algn="l"/>
                <a:tab pos="2628427" algn="l"/>
                <a:tab pos="3066497" algn="l"/>
                <a:tab pos="3504569" algn="l"/>
                <a:tab pos="3942639" algn="l"/>
                <a:tab pos="4380711" algn="l"/>
                <a:tab pos="4818781" algn="l"/>
                <a:tab pos="5256852" algn="l"/>
                <a:tab pos="5694924" algn="l"/>
                <a:tab pos="6134583" algn="l"/>
                <a:tab pos="6572653" algn="l"/>
                <a:tab pos="7010725" algn="l"/>
                <a:tab pos="7448795" algn="l"/>
                <a:tab pos="7886867" algn="l"/>
                <a:tab pos="8324937" algn="l"/>
                <a:tab pos="8763009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fld id="{66BCC305-F9F7-472E-B141-29669124E701}" type="slidenum">
              <a:rPr lang="de-DE" smtClean="0">
                <a:solidFill>
                  <a:srgbClr val="000000"/>
                </a:solidFill>
              </a:rPr>
              <a:pPr eaLnBrk="1" hangingPunct="1">
                <a:defRPr/>
              </a:pPr>
              <a:t>25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4710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476250"/>
            <a:ext cx="3698875" cy="2774950"/>
          </a:xfrm>
          <a:ln/>
        </p:spPr>
      </p:sp>
      <p:sp>
        <p:nvSpPr>
          <p:cNvPr id="4710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1979" y="3372127"/>
            <a:ext cx="8190659" cy="32937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636" tIns="43819" rIns="87636" bIns="43819" anchor="ctr"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627324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5797080" y="0"/>
            <a:ext cx="4427280" cy="35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640" tIns="49320" rIns="98640" bIns="49320"/>
          <a:lstStyle/>
          <a:p>
            <a:pPr algn="r">
              <a:lnSpc>
                <a:spcPct val="100000"/>
              </a:lnSpc>
            </a:pPr>
            <a:r>
              <a:rPr lang="en-GB" sz="1300" strike="noStrike">
                <a:solidFill>
                  <a:srgbClr val="000000"/>
                </a:solidFill>
                <a:latin typeface="Calibri"/>
                <a:ea typeface="Arial Unicode MS"/>
              </a:rPr>
              <a:t>13.05.09</a:t>
            </a:r>
            <a:endParaRPr/>
          </a:p>
        </p:txBody>
      </p:sp>
      <p:sp>
        <p:nvSpPr>
          <p:cNvPr id="162" name="CustomShape 2"/>
          <p:cNvSpPr/>
          <p:nvPr/>
        </p:nvSpPr>
        <p:spPr>
          <a:xfrm>
            <a:off x="5797080" y="6744240"/>
            <a:ext cx="4427280" cy="3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640" tIns="49320" rIns="98640" bIns="49320" anchor="b"/>
          <a:lstStyle/>
          <a:p>
            <a:pPr algn="r">
              <a:lnSpc>
                <a:spcPct val="100000"/>
              </a:lnSpc>
            </a:pPr>
            <a:fld id="{E030C5F9-892B-4E17-9B9C-42D3971C1939}" type="slidenum">
              <a:rPr lang="en-GB" sz="1300" strike="noStrike">
                <a:solidFill>
                  <a:srgbClr val="000000"/>
                </a:solidFill>
                <a:latin typeface="Calibri"/>
                <a:ea typeface="Arial Unicode MS"/>
              </a:rPr>
              <a:t>26</a:t>
            </a:fld>
            <a:endParaRPr/>
          </a:p>
        </p:txBody>
      </p:sp>
      <p:sp>
        <p:nvSpPr>
          <p:cNvPr id="163" name="CustomShape 3"/>
          <p:cNvSpPr/>
          <p:nvPr/>
        </p:nvSpPr>
        <p:spPr>
          <a:xfrm>
            <a:off x="1427400" y="533520"/>
            <a:ext cx="7379280" cy="26600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1023480" y="3372120"/>
            <a:ext cx="8187120" cy="3193560"/>
          </a:xfrm>
          <a:prstGeom prst="rect">
            <a:avLst/>
          </a:prstGeom>
        </p:spPr>
        <p:txBody>
          <a:bodyPr lIns="99000" tIns="49680" rIns="99000" bIns="49680"/>
          <a:lstStyle/>
          <a:p>
            <a:pPr>
              <a:buSzPct val="45000"/>
              <a:buFont typeface="StarSymbo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4343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dt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255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028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5802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2577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smtClean="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68611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255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028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5802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2577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fld id="{B750377D-90BB-48A8-973C-80BF78743D8F}" type="slidenum">
              <a:rPr lang="de-DE" smtClean="0">
                <a:solidFill>
                  <a:srgbClr val="000000"/>
                </a:solidFill>
              </a:rPr>
              <a:pPr eaLnBrk="1" hangingPunct="1">
                <a:defRPr/>
              </a:pPr>
              <a:t>27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61444" name="Rectangle 3"/>
          <p:cNvSpPr txBox="1">
            <a:spLocks noGrp="1" noChangeArrowheads="1"/>
          </p:cNvSpPr>
          <p:nvPr/>
        </p:nvSpPr>
        <p:spPr bwMode="auto">
          <a:xfrm>
            <a:off x="5797254" y="3"/>
            <a:ext cx="4434065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41" tIns="49650" rIns="98941" bIns="49650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30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61445" name="Rectangle 7"/>
          <p:cNvSpPr txBox="1">
            <a:spLocks noGrp="1" noChangeArrowheads="1"/>
          </p:cNvSpPr>
          <p:nvPr/>
        </p:nvSpPr>
        <p:spPr bwMode="auto">
          <a:xfrm>
            <a:off x="5797254" y="6744254"/>
            <a:ext cx="4434065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41" tIns="49650" rIns="98941" bIns="49650" anchor="b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C5A33F84-6553-4F33-AF74-5C219C8CD272}" type="slidenum">
              <a:rPr lang="de-DE" sz="1300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27</a:t>
            </a:fld>
            <a:endParaRPr lang="de-DE" sz="1300">
              <a:solidFill>
                <a:srgbClr val="000000"/>
              </a:solidFill>
            </a:endParaRPr>
          </a:p>
        </p:txBody>
      </p:sp>
      <p:sp>
        <p:nvSpPr>
          <p:cNvPr id="614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474663"/>
            <a:ext cx="3702050" cy="2776537"/>
          </a:xfrm>
          <a:ln/>
        </p:spPr>
      </p:sp>
      <p:sp>
        <p:nvSpPr>
          <p:cNvPr id="614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3" tIns="45692" rIns="91383" bIns="45692" anchor="ctr"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90939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dt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255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028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5802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2577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smtClean="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68611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255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028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5802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2577" indent="-238387" defTabSz="46849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08" algn="l"/>
                <a:tab pos="913816" algn="l"/>
                <a:tab pos="1370724" algn="l"/>
                <a:tab pos="1827632" algn="l"/>
                <a:tab pos="2284540" algn="l"/>
                <a:tab pos="2741449" algn="l"/>
                <a:tab pos="3198356" algn="l"/>
                <a:tab pos="3655265" algn="l"/>
                <a:tab pos="4112172" algn="l"/>
                <a:tab pos="4569082" algn="l"/>
                <a:tab pos="5025990" algn="l"/>
                <a:tab pos="5482897" algn="l"/>
                <a:tab pos="5939806" algn="l"/>
                <a:tab pos="6398370" algn="l"/>
                <a:tab pos="6855277" algn="l"/>
                <a:tab pos="7312185" algn="l"/>
                <a:tab pos="7769094" algn="l"/>
                <a:tab pos="8226001" algn="l"/>
                <a:tab pos="8682910" algn="l"/>
                <a:tab pos="9139817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fld id="{B750377D-90BB-48A8-973C-80BF78743D8F}" type="slidenum">
              <a:rPr lang="de-DE" smtClean="0">
                <a:solidFill>
                  <a:srgbClr val="000000"/>
                </a:solidFill>
              </a:rPr>
              <a:pPr eaLnBrk="1" hangingPunct="1">
                <a:defRPr/>
              </a:pPr>
              <a:t>28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61444" name="Rectangle 3"/>
          <p:cNvSpPr txBox="1">
            <a:spLocks noGrp="1" noChangeArrowheads="1"/>
          </p:cNvSpPr>
          <p:nvPr/>
        </p:nvSpPr>
        <p:spPr bwMode="auto">
          <a:xfrm>
            <a:off x="5797254" y="3"/>
            <a:ext cx="4434065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41" tIns="49650" rIns="98941" bIns="49650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30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61445" name="Rectangle 7"/>
          <p:cNvSpPr txBox="1">
            <a:spLocks noGrp="1" noChangeArrowheads="1"/>
          </p:cNvSpPr>
          <p:nvPr/>
        </p:nvSpPr>
        <p:spPr bwMode="auto">
          <a:xfrm>
            <a:off x="5797254" y="6744254"/>
            <a:ext cx="4434065" cy="3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41" tIns="49650" rIns="98941" bIns="49650" anchor="b"/>
          <a:lstStyle>
            <a:lvl1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defTabSz="471488" eaLnBrk="0" hangingPunct="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714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3200" algn="l"/>
                <a:tab pos="3198813" algn="l"/>
                <a:tab pos="3656013" algn="l"/>
                <a:tab pos="4111625" algn="l"/>
                <a:tab pos="4570413" algn="l"/>
                <a:tab pos="5027613" algn="l"/>
                <a:tab pos="5484813" algn="l"/>
                <a:tab pos="5942013" algn="l"/>
                <a:tab pos="6397625" algn="l"/>
                <a:tab pos="6856413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C5A33F84-6553-4F33-AF74-5C219C8CD272}" type="slidenum">
              <a:rPr lang="de-DE" sz="1300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28</a:t>
            </a:fld>
            <a:endParaRPr lang="de-DE" sz="1300">
              <a:solidFill>
                <a:srgbClr val="000000"/>
              </a:solidFill>
            </a:endParaRPr>
          </a:p>
        </p:txBody>
      </p:sp>
      <p:sp>
        <p:nvSpPr>
          <p:cNvPr id="614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474663"/>
            <a:ext cx="3702050" cy="2776537"/>
          </a:xfrm>
          <a:ln/>
        </p:spPr>
      </p:sp>
      <p:sp>
        <p:nvSpPr>
          <p:cNvPr id="614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3" tIns="45692" rIns="91383" bIns="45692" anchor="ctr"/>
          <a:lstStyle/>
          <a:p>
            <a:endParaRPr lang="de-DE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890939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dt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728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8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44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30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smtClean="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72707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728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8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44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30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fld id="{D69D3FBB-813B-4C82-97F6-FDB03EFA7F8A}" type="slidenum">
              <a:rPr lang="de-DE" smtClean="0">
                <a:solidFill>
                  <a:srgbClr val="000000"/>
                </a:solidFill>
              </a:rPr>
              <a:pPr eaLnBrk="1" hangingPunct="1">
                <a:defRPr/>
              </a:pPr>
              <a:t>30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72708" name="Text Box 1"/>
          <p:cNvSpPr txBox="1">
            <a:spLocks noChangeArrowheads="1"/>
          </p:cNvSpPr>
          <p:nvPr/>
        </p:nvSpPr>
        <p:spPr bwMode="auto">
          <a:xfrm>
            <a:off x="3342856" y="533406"/>
            <a:ext cx="3547252" cy="26603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1" tIns="45711" rIns="91421" bIns="4571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72709" name="Rectangle 2"/>
          <p:cNvSpPr>
            <a:spLocks noGrp="1" noChangeArrowheads="1"/>
          </p:cNvSpPr>
          <p:nvPr>
            <p:ph type="body"/>
          </p:nvPr>
        </p:nvSpPr>
        <p:spPr>
          <a:xfrm>
            <a:off x="1021978" y="3372126"/>
            <a:ext cx="8190659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 anchor="ctr"/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18.09.09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806E1715-4871-4BCE-824D-A5CFD6516A3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0867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dt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665" indent="-238424" defTabSz="4685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12" indent="-238424" defTabSz="4685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360" indent="-238424" defTabSz="4685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208" indent="-238424" defTabSz="4685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smtClean="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665" indent="-238424" defTabSz="4685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12" indent="-238424" defTabSz="4685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360" indent="-238424" defTabSz="4685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208" indent="-238424" defTabSz="468569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79" algn="l"/>
                <a:tab pos="913959" algn="l"/>
                <a:tab pos="1370938" algn="l"/>
                <a:tab pos="1827917" algn="l"/>
                <a:tab pos="2284896" algn="l"/>
                <a:tab pos="2741877" algn="l"/>
                <a:tab pos="3198855" algn="l"/>
                <a:tab pos="3655835" algn="l"/>
                <a:tab pos="4112813" algn="l"/>
                <a:tab pos="4569794" algn="l"/>
                <a:tab pos="5026773" algn="l"/>
                <a:tab pos="5483751" algn="l"/>
                <a:tab pos="5940731" algn="l"/>
                <a:tab pos="6399367" algn="l"/>
                <a:tab pos="6856347" algn="l"/>
                <a:tab pos="7313325" algn="l"/>
                <a:tab pos="7770305" algn="l"/>
                <a:tab pos="8227283" algn="l"/>
                <a:tab pos="8684264" algn="l"/>
                <a:tab pos="9141243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fld id="{C166948A-7D43-473A-97D7-5A7522EA25FF}" type="slidenum">
              <a:rPr lang="de-DE" smtClean="0">
                <a:solidFill>
                  <a:srgbClr val="000000"/>
                </a:solidFill>
              </a:rPr>
              <a:pPr eaLnBrk="1" hangingPunct="1">
                <a:defRPr/>
              </a:pPr>
              <a:t>5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3342856" y="533406"/>
            <a:ext cx="3547252" cy="26603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19" tIns="45710" rIns="91419" bIns="45710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64517" name="Rectangle 3"/>
          <p:cNvSpPr>
            <a:spLocks noGrp="1" noChangeArrowheads="1"/>
          </p:cNvSpPr>
          <p:nvPr>
            <p:ph type="body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722841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18.09.09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51814BB-57AF-4A53-93D4-3193C5C462BC}" type="slidenum">
              <a:rPr lang="de-DE"/>
              <a:pPr>
                <a:defRPr/>
              </a:pPr>
              <a:t>6</a:t>
            </a:fld>
            <a:endParaRPr lang="de-DE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476250"/>
            <a:ext cx="3697288" cy="2774950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979796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18.09.09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51814BB-57AF-4A53-93D4-3193C5C462BC}" type="slidenum">
              <a:rPr lang="de-DE"/>
              <a:pPr>
                <a:defRPr/>
              </a:pPr>
              <a:t>7</a:t>
            </a:fld>
            <a:endParaRPr lang="de-DE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476250"/>
            <a:ext cx="3697288" cy="2774950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979796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18.09.09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51814BB-57AF-4A53-93D4-3193C5C462BC}" type="slidenum">
              <a:rPr lang="de-DE"/>
              <a:pPr>
                <a:defRPr/>
              </a:pPr>
              <a:t>8</a:t>
            </a:fld>
            <a:endParaRPr lang="de-DE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476250"/>
            <a:ext cx="3697288" cy="2774950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609767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18.09.09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806E1715-4871-4BCE-824D-A5CFD6516A3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643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dt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728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8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44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30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smtClean="0">
                <a:solidFill>
                  <a:srgbClr val="000000"/>
                </a:solidFill>
              </a:rPr>
              <a:t>18.09.09</a:t>
            </a:r>
          </a:p>
        </p:txBody>
      </p:sp>
      <p:sp>
        <p:nvSpPr>
          <p:cNvPr id="48131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622728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309958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57644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4053307" indent="-238430" defTabSz="46858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6990" algn="l"/>
                <a:tab pos="913981" algn="l"/>
                <a:tab pos="1370971" algn="l"/>
                <a:tab pos="1827962" algn="l"/>
                <a:tab pos="2284952" algn="l"/>
                <a:tab pos="2741943" algn="l"/>
                <a:tab pos="3198933" algn="l"/>
                <a:tab pos="3655924" algn="l"/>
                <a:tab pos="4112914" algn="l"/>
                <a:tab pos="4569905" algn="l"/>
                <a:tab pos="5026895" algn="l"/>
                <a:tab pos="5483885" algn="l"/>
                <a:tab pos="5940876" algn="l"/>
                <a:tab pos="6399523" algn="l"/>
                <a:tab pos="6856513" algn="l"/>
                <a:tab pos="7313503" algn="l"/>
                <a:tab pos="7770494" algn="l"/>
                <a:tab pos="8227484" algn="l"/>
                <a:tab pos="8684475" algn="l"/>
                <a:tab pos="9141465" algn="l"/>
              </a:tabLst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fld id="{F327CDFB-03A8-4B68-A00D-1F43B8CF218A}" type="slidenum">
              <a:rPr lang="de-DE" smtClean="0">
                <a:solidFill>
                  <a:srgbClr val="000000"/>
                </a:solidFill>
              </a:rPr>
              <a:pPr eaLnBrk="1" hangingPunct="1">
                <a:defRPr/>
              </a:pPr>
              <a:t>10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476250"/>
            <a:ext cx="3697288" cy="2774950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978" y="3372126"/>
            <a:ext cx="8190658" cy="3293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471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853246" y="5604099"/>
            <a:ext cx="7437513" cy="576064"/>
          </a:xfrm>
        </p:spPr>
        <p:txBody>
          <a:bodyPr anchor="ctr"/>
          <a:lstStyle>
            <a:lvl1pPr marL="0" indent="0" algn="ctr">
              <a:buFont typeface="Arial" charset="0"/>
              <a:buNone/>
              <a:defRPr sz="1500" smtClean="0">
                <a:solidFill>
                  <a:schemeClr val="tx1"/>
                </a:solidFill>
                <a:ea typeface="ＭＳ Ｐゴシック" pitchFamily="34" charset="-128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de-DE" dirty="0" smtClean="0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46571" y="4221088"/>
            <a:ext cx="7450858" cy="1152128"/>
          </a:xfrm>
        </p:spPr>
        <p:txBody>
          <a:bodyPr anchor="ctr"/>
          <a:lstStyle>
            <a:lvl1pPr algn="ctr">
              <a:defRPr sz="2800" b="1" smtClean="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r>
              <a:rPr lang="de-DE" dirty="0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91898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112401"/>
            <a:ext cx="2057400" cy="4980896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112401"/>
            <a:ext cx="6019800" cy="4980896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12AD42-912A-4B90-9176-F1E7247DA69B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94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476672"/>
            <a:ext cx="8378825" cy="3600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2" y="1112400"/>
            <a:ext cx="4113213" cy="49808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2813" y="1112400"/>
            <a:ext cx="4113212" cy="49808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8425E0C-FF15-4383-AF32-A025E26A4BB1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66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758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smtClean="0"/>
              <a:t>Textmasterformat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noProof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noProof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63651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12400"/>
            <a:ext cx="4038600" cy="5052904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112400"/>
            <a:ext cx="4038600" cy="5052904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B9DAD85-DA4A-40E1-B880-55694B5BE036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690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12400"/>
            <a:ext cx="4040188" cy="63976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162" indent="0">
              <a:buNone/>
              <a:defRPr sz="2000" b="1"/>
            </a:lvl2pPr>
            <a:lvl3pPr marL="914323" indent="0">
              <a:buNone/>
              <a:defRPr sz="1800" b="1"/>
            </a:lvl3pPr>
            <a:lvl4pPr marL="1371484" indent="0">
              <a:buNone/>
              <a:defRPr sz="1600" b="1"/>
            </a:lvl4pPr>
            <a:lvl5pPr marL="1828646" indent="0">
              <a:buNone/>
              <a:defRPr sz="1600" b="1"/>
            </a:lvl5pPr>
            <a:lvl6pPr marL="2285808" indent="0">
              <a:buNone/>
              <a:defRPr sz="1600" b="1"/>
            </a:lvl6pPr>
            <a:lvl7pPr marL="2742969" indent="0">
              <a:buNone/>
              <a:defRPr sz="1600" b="1"/>
            </a:lvl7pPr>
            <a:lvl8pPr marL="3200130" indent="0">
              <a:buNone/>
              <a:defRPr sz="1600" b="1"/>
            </a:lvl8pPr>
            <a:lvl9pPr marL="3657292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924"/>
            <a:ext cx="4040188" cy="4208363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12400"/>
            <a:ext cx="4041775" cy="63976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162" indent="0">
              <a:buNone/>
              <a:defRPr sz="2000" b="1"/>
            </a:lvl2pPr>
            <a:lvl3pPr marL="914323" indent="0">
              <a:buNone/>
              <a:defRPr sz="1800" b="1"/>
            </a:lvl3pPr>
            <a:lvl4pPr marL="1371484" indent="0">
              <a:buNone/>
              <a:defRPr sz="1600" b="1"/>
            </a:lvl4pPr>
            <a:lvl5pPr marL="1828646" indent="0">
              <a:buNone/>
              <a:defRPr sz="1600" b="1"/>
            </a:lvl5pPr>
            <a:lvl6pPr marL="2285808" indent="0">
              <a:buNone/>
              <a:defRPr sz="1600" b="1"/>
            </a:lvl6pPr>
            <a:lvl7pPr marL="2742969" indent="0">
              <a:buNone/>
              <a:defRPr sz="1600" b="1"/>
            </a:lvl7pPr>
            <a:lvl8pPr marL="3200130" indent="0">
              <a:buNone/>
              <a:defRPr sz="1600" b="1"/>
            </a:lvl8pPr>
            <a:lvl9pPr marL="3657292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812924"/>
            <a:ext cx="4041775" cy="4208363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C810194-2A2A-4C75-9804-96C6731C13D4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876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noProof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noProof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ACF1472-F291-429A-8FFD-8F8B03316936}" type="slidenum">
              <a:rPr lang="en-US" noProof="0" smtClean="0"/>
              <a:pPr>
                <a:defRPr/>
              </a:pPr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60899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C51E2A4-B5AB-4E8F-B7E5-BD1679E1027F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183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1112400"/>
            <a:ext cx="3008312" cy="88642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124743"/>
            <a:ext cx="5111750" cy="500142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2006602"/>
            <a:ext cx="3008312" cy="408669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162" indent="0">
              <a:buNone/>
              <a:defRPr sz="1200"/>
            </a:lvl2pPr>
            <a:lvl3pPr marL="914323" indent="0">
              <a:buNone/>
              <a:defRPr sz="1000"/>
            </a:lvl3pPr>
            <a:lvl4pPr marL="1371484" indent="0">
              <a:buNone/>
              <a:defRPr sz="1000"/>
            </a:lvl4pPr>
            <a:lvl5pPr marL="1828646" indent="0">
              <a:buNone/>
              <a:defRPr sz="1000"/>
            </a:lvl5pPr>
            <a:lvl6pPr marL="2285808" indent="0">
              <a:buNone/>
              <a:defRPr sz="1000"/>
            </a:lvl6pPr>
            <a:lvl7pPr marL="2742969" indent="0">
              <a:buNone/>
              <a:defRPr sz="1000"/>
            </a:lvl7pPr>
            <a:lvl8pPr marL="3200130" indent="0">
              <a:buNone/>
              <a:defRPr sz="1000"/>
            </a:lvl8pPr>
            <a:lvl9pPr marL="3657292" indent="0">
              <a:buNone/>
              <a:defRPr sz="10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37EAA2A-704C-4CB4-97D5-F6D5470A2D0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199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12400"/>
            <a:ext cx="5486400" cy="3684752"/>
          </a:xfrm>
        </p:spPr>
        <p:txBody>
          <a:bodyPr lIns="91432" tIns="45716" rIns="91432" bIns="45716" rtlCol="0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162" indent="0">
              <a:buNone/>
              <a:defRPr sz="2800"/>
            </a:lvl2pPr>
            <a:lvl3pPr marL="914323" indent="0">
              <a:buNone/>
              <a:defRPr sz="2400"/>
            </a:lvl3pPr>
            <a:lvl4pPr marL="1371484" indent="0">
              <a:buNone/>
              <a:defRPr sz="2000"/>
            </a:lvl4pPr>
            <a:lvl5pPr marL="1828646" indent="0">
              <a:buNone/>
              <a:defRPr sz="2000"/>
            </a:lvl5pPr>
            <a:lvl6pPr marL="2285808" indent="0">
              <a:buNone/>
              <a:defRPr sz="2000"/>
            </a:lvl6pPr>
            <a:lvl7pPr marL="2742969" indent="0">
              <a:buNone/>
              <a:defRPr sz="2000"/>
            </a:lvl7pPr>
            <a:lvl8pPr marL="3200130" indent="0">
              <a:buNone/>
              <a:defRPr sz="2000"/>
            </a:lvl8pPr>
            <a:lvl9pPr marL="3657292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162" indent="0">
              <a:buNone/>
              <a:defRPr sz="1200"/>
            </a:lvl2pPr>
            <a:lvl3pPr marL="914323" indent="0">
              <a:buNone/>
              <a:defRPr sz="1000"/>
            </a:lvl3pPr>
            <a:lvl4pPr marL="1371484" indent="0">
              <a:buNone/>
              <a:defRPr sz="1000"/>
            </a:lvl4pPr>
            <a:lvl5pPr marL="1828646" indent="0">
              <a:buNone/>
              <a:defRPr sz="1000"/>
            </a:lvl5pPr>
            <a:lvl6pPr marL="2285808" indent="0">
              <a:buNone/>
              <a:defRPr sz="1000"/>
            </a:lvl6pPr>
            <a:lvl7pPr marL="2742969" indent="0">
              <a:buNone/>
              <a:defRPr sz="1000"/>
            </a:lvl7pPr>
            <a:lvl8pPr marL="3200130" indent="0">
              <a:buNone/>
              <a:defRPr sz="1000"/>
            </a:lvl8pPr>
            <a:lvl9pPr marL="3657292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28B1336-7ECF-4B5E-8C61-8162C28CAF21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982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2" y="1112400"/>
            <a:ext cx="8378825" cy="505290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5B1EB6-C32E-4651-811E-B0A3669E818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653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9050" y="453600"/>
            <a:ext cx="9180000" cy="406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454025"/>
            <a:ext cx="8378825" cy="40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112400"/>
            <a:ext cx="8378825" cy="512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1950" y="6397625"/>
            <a:ext cx="21336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noProof="0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06405" y="6397625"/>
            <a:ext cx="28956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noProof="0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397625"/>
            <a:ext cx="21336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B8B669A-2DF5-40EB-8E11-D8CC5CD79DD6}" type="slidenum">
              <a:rPr lang="en-US" noProof="0" smtClean="0"/>
              <a:pPr>
                <a:defRPr/>
              </a:pPr>
              <a:t>‹Nr.›</a:t>
            </a:fld>
            <a:endParaRPr lang="en-US" noProof="0"/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360220" y="6590555"/>
            <a:ext cx="1331907" cy="26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744" tIns="48372" rIns="96744" bIns="48372">
            <a:spAutoFit/>
          </a:bodyPr>
          <a:lstStyle/>
          <a:p>
            <a:pPr>
              <a:defRPr/>
            </a:pPr>
            <a:r>
              <a:rPr lang="de-DE" sz="1100" dirty="0" smtClean="0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www.ammonit.com</a:t>
            </a:r>
            <a:endParaRPr lang="de-DE" sz="1100" dirty="0">
              <a:solidFill>
                <a:srgbClr val="A50021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9"/>
          <a:stretch/>
        </p:blipFill>
        <p:spPr>
          <a:xfrm>
            <a:off x="7592804" y="127972"/>
            <a:ext cx="1242753" cy="25161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08" y="6410555"/>
            <a:ext cx="121354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4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defTabSz="455613" rtl="0" eaLnBrk="1" fontAlgn="base" hangingPunct="1">
        <a:spcBef>
          <a:spcPct val="0"/>
        </a:spcBef>
        <a:spcAft>
          <a:spcPct val="0"/>
        </a:spcAft>
        <a:defRPr sz="2000" b="1" kern="1200">
          <a:solidFill>
            <a:schemeClr val="bg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defTabSz="455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l" defTabSz="455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l" defTabSz="455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l" defTabSz="455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162" algn="ctr" defTabSz="457162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323" algn="ctr" defTabSz="457162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484" algn="ctr" defTabSz="457162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646" algn="ctr" defTabSz="457162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88000" indent="-288000" algn="l" defTabSz="455613" rtl="0" eaLnBrk="1" fontAlgn="base" hangingPunct="1">
        <a:lnSpc>
          <a:spcPct val="114000"/>
        </a:lnSpc>
        <a:spcBef>
          <a:spcPts val="350"/>
        </a:spcBef>
        <a:spcAft>
          <a:spcPct val="0"/>
        </a:spcAft>
        <a:buClr>
          <a:srgbClr val="A50021"/>
        </a:buClr>
        <a:buSzPct val="12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48000" indent="-216000" algn="l" defTabSz="455613" rtl="0" eaLnBrk="1" fontAlgn="base" hangingPunct="1">
        <a:lnSpc>
          <a:spcPct val="114000"/>
        </a:lnSpc>
        <a:spcBef>
          <a:spcPts val="3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2pPr>
      <a:lvl3pPr marL="1141413" indent="-227013" algn="l" defTabSz="455613" rtl="0" eaLnBrk="1" fontAlgn="base" hangingPunct="1">
        <a:lnSpc>
          <a:spcPct val="114000"/>
        </a:lnSpc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3pPr>
      <a:lvl4pPr marL="1598613" indent="-227013" algn="l" defTabSz="45561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4pPr>
      <a:lvl5pPr marL="2054225" indent="-227013" algn="l" defTabSz="45561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5pPr>
      <a:lvl6pPr marL="2514388" indent="-228581" algn="l" defTabSz="45716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0" indent="-228581" algn="l" defTabSz="45716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1" indent="-228581" algn="l" defTabSz="45716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3" indent="-228581" algn="l" defTabSz="45716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4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6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9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0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2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jpeg"/><Relationship Id="rId7" Type="http://schemas.openxmlformats.org/officeDocument/2006/relationships/image" Target="../media/image4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image" Target="../media/image98.jpeg"/><Relationship Id="rId10" Type="http://schemas.openxmlformats.org/officeDocument/2006/relationships/image" Target="../media/image102.png"/><Relationship Id="rId4" Type="http://schemas.openxmlformats.org/officeDocument/2006/relationships/image" Target="../media/image97.gif"/><Relationship Id="rId9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8"/>
          <a:stretch/>
        </p:blipFill>
        <p:spPr bwMode="auto">
          <a:xfrm>
            <a:off x="-19050" y="-4687"/>
            <a:ext cx="9178925" cy="390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53246" y="5463000"/>
            <a:ext cx="7437513" cy="576064"/>
          </a:xfrm>
        </p:spPr>
        <p:txBody>
          <a:bodyPr/>
          <a:lstStyle/>
          <a:p>
            <a:r>
              <a:rPr lang="en-US" sz="1600" i="1" dirty="0" smtClean="0"/>
              <a:t>Hoang </a:t>
            </a:r>
            <a:r>
              <a:rPr lang="en-US" sz="1600" i="1" dirty="0" err="1" smtClean="0"/>
              <a:t>Thi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Giang</a:t>
            </a:r>
            <a:r>
              <a:rPr lang="en-US" sz="1600" i="1" dirty="0" smtClean="0"/>
              <a:t>, </a:t>
            </a:r>
            <a:r>
              <a:rPr lang="en-US" sz="1600" i="1" dirty="0" smtClean="0"/>
              <a:t>Vietnam Partner of Ammonit Measurement GmbH</a:t>
            </a:r>
            <a:endParaRPr lang="en-US" sz="1600" i="1" dirty="0"/>
          </a:p>
        </p:txBody>
      </p:sp>
      <p:sp>
        <p:nvSpPr>
          <p:cNvPr id="7" name="Abgerundetes Rechteck 6"/>
          <p:cNvSpPr/>
          <p:nvPr/>
        </p:nvSpPr>
        <p:spPr>
          <a:xfrm>
            <a:off x="5287992" y="2717349"/>
            <a:ext cx="4494362" cy="96615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2150" y="4355256"/>
            <a:ext cx="7551737" cy="1152128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Site-specific Wind Resource Assessment for Accurate Wind Energy Yield Calculations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5" b="24850"/>
          <a:stretch>
            <a:fillRect/>
          </a:stretch>
        </p:blipFill>
        <p:spPr bwMode="auto">
          <a:xfrm>
            <a:off x="5608947" y="2880981"/>
            <a:ext cx="3240000" cy="63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11986" r="6300" b="23378"/>
          <a:stretch/>
        </p:blipFill>
        <p:spPr>
          <a:xfrm>
            <a:off x="7" y="6029854"/>
            <a:ext cx="234734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420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_CaseStudy_GTZ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57200"/>
            <a:ext cx="9178925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381000" y="914400"/>
            <a:ext cx="541496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38160" bIns="3816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 b="1" dirty="0" smtClean="0"/>
              <a:t>Wind measurement – Why?</a:t>
            </a:r>
            <a:endParaRPr lang="en-GB" sz="2400" b="1" dirty="0"/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6215063" y="1858963"/>
            <a:ext cx="2887662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38160" bIns="3816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dirty="0" smtClean="0"/>
              <a:t>Wind Resource Assessment</a:t>
            </a:r>
            <a:br>
              <a:rPr lang="en-GB" dirty="0" smtClean="0"/>
            </a:br>
            <a:r>
              <a:rPr lang="en-GB" dirty="0" smtClean="0"/>
              <a:t>Wind Farm Monitoring</a:t>
            </a:r>
          </a:p>
          <a:p>
            <a:pPr eaLnBrk="1" hangingPunct="1">
              <a:lnSpc>
                <a:spcPct val="12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dirty="0" smtClean="0"/>
              <a:t>Climate Research</a:t>
            </a:r>
            <a:endParaRPr lang="en-GB" dirty="0"/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6362700" y="5813425"/>
            <a:ext cx="27400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38160" bIns="3816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lnSpc>
                <a:spcPct val="12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900" dirty="0"/>
              <a:t>Photo by GIZ: Wind site assessment in Northern Chile</a:t>
            </a:r>
            <a:endParaRPr lang="en-US" sz="1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1E2A4-B5AB-4E8F-B7E5-BD1679E1027F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289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Wind Measurement is important?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A50021"/>
                </a:solidFill>
              </a:rPr>
              <a:t>Commercial view</a:t>
            </a:r>
          </a:p>
          <a:p>
            <a:r>
              <a:rPr lang="en-US" dirty="0" smtClean="0"/>
              <a:t>Wind resource assessment to design profitable wind farms</a:t>
            </a:r>
          </a:p>
          <a:p>
            <a:r>
              <a:rPr lang="en-US" dirty="0" smtClean="0"/>
              <a:t>Wind farm monitoring to ensure high productivity</a:t>
            </a:r>
          </a:p>
          <a:p>
            <a:r>
              <a:rPr lang="en-US" dirty="0" smtClean="0"/>
              <a:t>Site monitoring to organize efficient maintenance schedules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A50021"/>
                </a:solidFill>
              </a:rPr>
              <a:t>Meteorological and governmental view</a:t>
            </a:r>
          </a:p>
          <a:p>
            <a:r>
              <a:rPr lang="en-US" dirty="0" smtClean="0"/>
              <a:t>Wind maps </a:t>
            </a:r>
          </a:p>
          <a:p>
            <a:r>
              <a:rPr lang="en-US" dirty="0" smtClean="0"/>
              <a:t>Climate research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11</a:t>
            </a:fld>
            <a:endParaRPr lang="en-US" noProof="0"/>
          </a:p>
        </p:txBody>
      </p:sp>
      <p:pic>
        <p:nvPicPr>
          <p:cNvPr id="2053" name="Picture 5" descr="K:\12_Fotos\04_Partner\Chile_DesamD\WindParkVaderPiet_Aruba_300d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2" y="3965715"/>
            <a:ext cx="2928181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:\12_Fotos\04_Partner\Bulgarien_SME\SME_IMG_03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83" y="2553703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6627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International Standard for Wind Power Performance Measurement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04849016"/>
              </p:ext>
            </p:extLst>
          </p:nvPr>
        </p:nvGraphicFramePr>
        <p:xfrm>
          <a:off x="523875" y="1238250"/>
          <a:ext cx="8315325" cy="5086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F1472-F291-429A-8FFD-8F8B03316936}" type="slidenum">
              <a:rPr lang="en-US" noProof="0" smtClean="0"/>
              <a:pPr>
                <a:defRPr/>
              </a:pPr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57498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Betz Law</a:t>
            </a:r>
          </a:p>
        </p:txBody>
      </p:sp>
      <p:sp>
        <p:nvSpPr>
          <p:cNvPr id="2048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GB" b="1" dirty="0" smtClean="0">
                <a:solidFill>
                  <a:srgbClr val="A50021"/>
                </a:solidFill>
                <a:ea typeface="ＭＳ Ｐゴシック"/>
                <a:cs typeface="ＭＳ Ｐゴシック"/>
              </a:rPr>
              <a:t>Wind </a:t>
            </a:r>
            <a:r>
              <a:rPr lang="en-GB" b="1" dirty="0">
                <a:solidFill>
                  <a:srgbClr val="A50021"/>
                </a:solidFill>
                <a:ea typeface="ＭＳ Ｐゴシック"/>
                <a:cs typeface="ＭＳ Ｐゴシック"/>
              </a:rPr>
              <a:t>speed</a:t>
            </a:r>
          </a:p>
          <a:p>
            <a:pPr>
              <a:defRPr/>
            </a:pPr>
            <a:r>
              <a:rPr lang="en-GB" dirty="0">
                <a:ea typeface="ＭＳ Ｐゴシック"/>
                <a:cs typeface="ＭＳ Ｐゴシック"/>
              </a:rPr>
              <a:t>Wind energy is proportional to the cube of the wind speed according to </a:t>
            </a:r>
            <a:r>
              <a:rPr lang="en-GB" b="1" dirty="0">
                <a:ea typeface="ＭＳ Ｐゴシック"/>
                <a:cs typeface="ＭＳ Ｐゴシック"/>
              </a:rPr>
              <a:t>Betz’ law</a:t>
            </a:r>
            <a:r>
              <a:rPr lang="en-GB" dirty="0">
                <a:ea typeface="ＭＳ Ｐゴシック"/>
                <a:cs typeface="ＭＳ Ｐゴシック"/>
              </a:rPr>
              <a:t>:</a:t>
            </a:r>
            <a:br>
              <a:rPr lang="en-GB" dirty="0">
                <a:ea typeface="ＭＳ Ｐゴシック"/>
                <a:cs typeface="ＭＳ Ｐゴシック"/>
              </a:rPr>
            </a:br>
            <a:r>
              <a:rPr lang="en-GB" dirty="0">
                <a:ea typeface="ＭＳ Ｐゴシック"/>
                <a:cs typeface="ＭＳ Ｐゴシック"/>
              </a:rPr>
              <a:t>Wind power is  </a:t>
            </a:r>
            <a:br>
              <a:rPr lang="en-GB" dirty="0">
                <a:ea typeface="ＭＳ Ｐゴシック"/>
                <a:cs typeface="ＭＳ Ｐゴシック"/>
              </a:rPr>
            </a:br>
            <a:r>
              <a:rPr lang="en-GB" dirty="0">
                <a:ea typeface="ＭＳ Ｐゴシック"/>
                <a:cs typeface="ＭＳ Ｐゴシック"/>
              </a:rPr>
              <a:t>  		</a:t>
            </a:r>
            <a:br>
              <a:rPr lang="en-GB" dirty="0">
                <a:ea typeface="ＭＳ Ｐゴシック"/>
                <a:cs typeface="ＭＳ Ｐゴシック"/>
              </a:rPr>
            </a:br>
            <a:r>
              <a:rPr lang="en-GB" dirty="0">
                <a:ea typeface="ＭＳ Ｐゴシック"/>
                <a:cs typeface="ＭＳ Ｐゴシック"/>
              </a:rPr>
              <a:t>	</a:t>
            </a:r>
            <a:r>
              <a:rPr lang="en-GB" dirty="0" smtClean="0">
                <a:ea typeface="ＭＳ Ｐゴシック"/>
                <a:cs typeface="ＭＳ Ｐゴシック"/>
              </a:rPr>
              <a:t>     </a:t>
            </a:r>
            <a:r>
              <a:rPr lang="en-GB" dirty="0" smtClean="0">
                <a:solidFill>
                  <a:srgbClr val="A50021"/>
                </a:solidFill>
                <a:ea typeface="ＭＳ Ｐゴシック"/>
                <a:cs typeface="ＭＳ Ｐゴシック"/>
              </a:rPr>
              <a:t>P </a:t>
            </a:r>
            <a:r>
              <a:rPr lang="en-GB" dirty="0">
                <a:solidFill>
                  <a:srgbClr val="A50021"/>
                </a:solidFill>
                <a:ea typeface="ＭＳ Ｐゴシック"/>
                <a:cs typeface="ＭＳ Ｐゴシック"/>
              </a:rPr>
              <a:t>= </a:t>
            </a:r>
            <a:r>
              <a:rPr lang="en-GB" dirty="0" smtClean="0">
                <a:solidFill>
                  <a:srgbClr val="A50021"/>
                </a:solidFill>
                <a:ea typeface="ＭＳ Ｐゴシック"/>
                <a:cs typeface="ＭＳ Ｐゴシック"/>
              </a:rPr>
              <a:t>1/2 •  </a:t>
            </a:r>
            <a:r>
              <a:rPr lang="en-GB" dirty="0">
                <a:solidFill>
                  <a:srgbClr val="A50021"/>
                </a:solidFill>
                <a:ea typeface="ＭＳ Ｐゴシック"/>
                <a:cs typeface="ＭＳ Ｐゴシック"/>
              </a:rPr>
              <a:t>ρ •</a:t>
            </a:r>
            <a:r>
              <a:rPr lang="en-GB" dirty="0" smtClean="0">
                <a:solidFill>
                  <a:srgbClr val="A50021"/>
                </a:solidFill>
                <a:ea typeface="ＭＳ Ｐゴシック"/>
                <a:cs typeface="ＭＳ Ｐゴシック"/>
              </a:rPr>
              <a:t> A </a:t>
            </a:r>
            <a:r>
              <a:rPr lang="en-GB" dirty="0">
                <a:solidFill>
                  <a:srgbClr val="A50021"/>
                </a:solidFill>
                <a:ea typeface="ＭＳ Ｐゴシック"/>
                <a:cs typeface="ＭＳ Ｐゴシック"/>
              </a:rPr>
              <a:t>•</a:t>
            </a:r>
            <a:r>
              <a:rPr lang="en-GB" dirty="0" smtClean="0">
                <a:solidFill>
                  <a:srgbClr val="A50021"/>
                </a:solidFill>
                <a:ea typeface="ＭＳ Ｐゴシック"/>
                <a:cs typeface="ＭＳ Ｐゴシック"/>
              </a:rPr>
              <a:t> v³    </a:t>
            </a:r>
            <a:r>
              <a:rPr lang="en-GB" dirty="0">
                <a:ea typeface="ＭＳ Ｐゴシック"/>
                <a:cs typeface="ＭＳ Ｐゴシック"/>
              </a:rPr>
              <a:t>	</a:t>
            </a:r>
            <a:br>
              <a:rPr lang="en-GB" dirty="0">
                <a:ea typeface="ＭＳ Ｐゴシック"/>
                <a:cs typeface="ＭＳ Ｐゴシック"/>
              </a:rPr>
            </a:br>
            <a:r>
              <a:rPr lang="en-GB" dirty="0">
                <a:ea typeface="ＭＳ Ｐゴシック"/>
                <a:cs typeface="ＭＳ Ｐゴシック"/>
              </a:rPr>
              <a:t>	</a:t>
            </a:r>
            <a:r>
              <a:rPr lang="en-GB" dirty="0" smtClean="0">
                <a:ea typeface="ＭＳ Ｐゴシック"/>
                <a:cs typeface="ＭＳ Ｐゴシック"/>
              </a:rPr>
              <a:t>     </a:t>
            </a:r>
            <a:r>
              <a:rPr lang="en-GB" dirty="0" smtClean="0">
                <a:solidFill>
                  <a:srgbClr val="A50021"/>
                </a:solidFill>
                <a:ea typeface="ＭＳ Ｐゴシック"/>
                <a:cs typeface="ＭＳ Ｐゴシック"/>
              </a:rPr>
              <a:t>Δ1</a:t>
            </a:r>
            <a:r>
              <a:rPr lang="en-GB" dirty="0">
                <a:solidFill>
                  <a:srgbClr val="A50021"/>
                </a:solidFill>
                <a:ea typeface="ＭＳ Ｐゴシック"/>
                <a:cs typeface="ＭＳ Ｐゴシック"/>
              </a:rPr>
              <a:t>% wind speed ≈ Δ 3% wind energy </a:t>
            </a:r>
            <a:r>
              <a:rPr lang="en-GB" dirty="0">
                <a:ea typeface="ＭＳ Ｐゴシック"/>
                <a:cs typeface="ＭＳ Ｐゴシック"/>
              </a:rPr>
              <a:t/>
            </a:r>
            <a:br>
              <a:rPr lang="en-GB" dirty="0">
                <a:ea typeface="ＭＳ Ｐゴシック"/>
                <a:cs typeface="ＭＳ Ｐゴシック"/>
              </a:rPr>
            </a:br>
            <a:r>
              <a:rPr lang="en-GB" sz="1400" dirty="0" smtClean="0">
                <a:ea typeface="ＭＳ Ｐゴシック"/>
                <a:cs typeface="ＭＳ Ｐゴシック"/>
              </a:rPr>
              <a:t/>
            </a:r>
            <a:br>
              <a:rPr lang="en-GB" sz="1400" dirty="0" smtClean="0">
                <a:ea typeface="ＭＳ Ｐゴシック"/>
                <a:cs typeface="ＭＳ Ｐゴシック"/>
              </a:rPr>
            </a:br>
            <a:endParaRPr lang="en-GB" sz="1400" dirty="0" smtClean="0">
              <a:ea typeface="ＭＳ Ｐゴシック"/>
              <a:cs typeface="ＭＳ Ｐゴシック"/>
            </a:endParaRPr>
          </a:p>
          <a:p>
            <a:pPr>
              <a:defRPr/>
            </a:pPr>
            <a:r>
              <a:rPr lang="en-US" b="1" dirty="0" smtClean="0">
                <a:ea typeface="ＭＳ Ｐゴシック" pitchFamily="34" charset="-128"/>
              </a:rPr>
              <a:t>Measure the wind conditions to calculate the wind energy</a:t>
            </a:r>
            <a:endParaRPr lang="fr-FR" b="1" dirty="0" smtClean="0">
              <a:ea typeface="ＭＳ Ｐゴシック" pitchFamily="34" charset="-128"/>
            </a:endParaRPr>
          </a:p>
        </p:txBody>
      </p:sp>
      <p:sp>
        <p:nvSpPr>
          <p:cNvPr id="32771" name="AutoShape 18"/>
          <p:cNvSpPr>
            <a:spLocks noChangeArrowheads="1"/>
          </p:cNvSpPr>
          <p:nvPr/>
        </p:nvSpPr>
        <p:spPr bwMode="auto">
          <a:xfrm>
            <a:off x="828675" y="2254250"/>
            <a:ext cx="3771900" cy="727075"/>
          </a:xfrm>
          <a:prstGeom prst="flowChartAlternateProcess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4819650" y="2301190"/>
            <a:ext cx="36949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en-GB" sz="1100" dirty="0">
                <a:solidFill>
                  <a:schemeClr val="tx1"/>
                </a:solidFill>
                <a:latin typeface="+mn-lt"/>
              </a:rPr>
              <a:t>is the area;  </a:t>
            </a:r>
            <a:endParaRPr lang="en-GB" sz="1100" dirty="0" smtClean="0">
              <a:solidFill>
                <a:schemeClr val="tx1"/>
              </a:solidFill>
              <a:latin typeface="+mn-lt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dirty="0" smtClean="0">
                <a:solidFill>
                  <a:schemeClr val="tx1"/>
                </a:solidFill>
                <a:latin typeface="+mn-lt"/>
              </a:rPr>
              <a:t>ρ </a:t>
            </a:r>
            <a:r>
              <a:rPr lang="en-GB" sz="1100" dirty="0">
                <a:solidFill>
                  <a:schemeClr val="tx1"/>
                </a:solidFill>
                <a:latin typeface="+mn-lt"/>
              </a:rPr>
              <a:t>is the air density, ρ = p / (R • T), being p the air pressure, </a:t>
            </a:r>
            <a:br>
              <a:rPr lang="en-GB" sz="1100" dirty="0">
                <a:solidFill>
                  <a:schemeClr val="tx1"/>
                </a:solidFill>
                <a:latin typeface="+mn-lt"/>
              </a:rPr>
            </a:br>
            <a:r>
              <a:rPr lang="en-GB" sz="1100" dirty="0" smtClean="0">
                <a:solidFill>
                  <a:schemeClr val="tx1"/>
                </a:solidFill>
                <a:latin typeface="+mn-lt"/>
              </a:rPr>
              <a:t>T </a:t>
            </a:r>
            <a:r>
              <a:rPr lang="en-GB" sz="1100" dirty="0">
                <a:solidFill>
                  <a:schemeClr val="tx1"/>
                </a:solidFill>
                <a:latin typeface="+mn-lt"/>
              </a:rPr>
              <a:t>the air temperature and R the gas constant;  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100" dirty="0" smtClean="0">
                <a:solidFill>
                  <a:schemeClr val="tx1"/>
                </a:solidFill>
                <a:latin typeface="+mn-lt"/>
              </a:rPr>
              <a:t>v </a:t>
            </a:r>
            <a:r>
              <a:rPr lang="en-GB" sz="1100" dirty="0">
                <a:solidFill>
                  <a:schemeClr val="tx1"/>
                </a:solidFill>
                <a:latin typeface="+mn-lt"/>
              </a:rPr>
              <a:t>is the wind </a:t>
            </a:r>
            <a:r>
              <a:rPr lang="en-GB" sz="1100" dirty="0" smtClean="0">
                <a:solidFill>
                  <a:schemeClr val="tx1"/>
                </a:solidFill>
                <a:latin typeface="+mn-lt"/>
              </a:rPr>
              <a:t>speed</a:t>
            </a:r>
            <a:endParaRPr lang="fr-FR" sz="110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503" y="3847384"/>
            <a:ext cx="3970995" cy="26473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529799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Why high quality measurement equipment?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b="1" dirty="0" smtClean="0">
                <a:solidFill>
                  <a:srgbClr val="A50021"/>
                </a:solidFill>
              </a:rPr>
              <a:t>Leverage Effect: </a:t>
            </a:r>
            <a:r>
              <a:rPr lang="en-US" b="1" dirty="0" smtClean="0"/>
              <a:t>Impact of measurement error on profitability</a:t>
            </a:r>
            <a:endParaRPr lang="en-US" dirty="0" smtClean="0"/>
          </a:p>
          <a:p>
            <a:pPr>
              <a:defRPr/>
            </a:pPr>
            <a:endParaRPr lang="en-US" sz="1400" b="1" dirty="0" smtClean="0">
              <a:solidFill>
                <a:srgbClr val="A50021"/>
              </a:solidFill>
            </a:endParaRPr>
          </a:p>
          <a:p>
            <a:pPr>
              <a:defRPr/>
            </a:pPr>
            <a:endParaRPr lang="en-US" sz="1400" b="1" dirty="0" smtClean="0">
              <a:solidFill>
                <a:srgbClr val="A50021"/>
              </a:solidFill>
            </a:endParaRPr>
          </a:p>
          <a:p>
            <a:pPr>
              <a:defRPr/>
            </a:pPr>
            <a:endParaRPr lang="en-US" sz="1400" b="1" dirty="0" smtClean="0">
              <a:solidFill>
                <a:srgbClr val="A50021"/>
              </a:solidFill>
            </a:endParaRPr>
          </a:p>
          <a:p>
            <a:pPr>
              <a:defRPr/>
            </a:pPr>
            <a:endParaRPr lang="en-US" sz="1400" b="1" dirty="0" smtClean="0">
              <a:solidFill>
                <a:srgbClr val="A50021"/>
              </a:solidFill>
            </a:endParaRPr>
          </a:p>
          <a:p>
            <a:pPr>
              <a:defRPr/>
            </a:pPr>
            <a:endParaRPr lang="en-US" sz="1400" b="1" dirty="0" smtClean="0">
              <a:solidFill>
                <a:srgbClr val="A50021"/>
              </a:solidFill>
            </a:endParaRPr>
          </a:p>
          <a:p>
            <a:pPr>
              <a:defRPr/>
            </a:pPr>
            <a:endParaRPr lang="en-US" sz="1400" b="1" dirty="0" smtClean="0">
              <a:solidFill>
                <a:srgbClr val="A50021"/>
              </a:solidFill>
            </a:endParaRPr>
          </a:p>
          <a:p>
            <a:pPr>
              <a:defRPr/>
            </a:pPr>
            <a:endParaRPr lang="en-US" sz="1400" b="1" dirty="0" smtClean="0">
              <a:solidFill>
                <a:srgbClr val="A50021"/>
              </a:solidFill>
            </a:endParaRPr>
          </a:p>
          <a:p>
            <a:pPr>
              <a:defRPr/>
            </a:pPr>
            <a:endParaRPr lang="en-US" sz="1400" b="1" dirty="0" smtClean="0">
              <a:solidFill>
                <a:srgbClr val="A50021"/>
              </a:solidFill>
            </a:endParaRPr>
          </a:p>
          <a:p>
            <a:pPr>
              <a:defRPr/>
            </a:pPr>
            <a:endParaRPr lang="en-US" sz="1400" b="1" dirty="0" smtClean="0">
              <a:solidFill>
                <a:srgbClr val="A50021"/>
              </a:solidFill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  <a:defRPr/>
            </a:pPr>
            <a:endParaRPr lang="en-US" sz="1400" dirty="0" smtClean="0">
              <a:solidFill>
                <a:srgbClr val="A50021"/>
              </a:solidFill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  <a:defRPr/>
            </a:pPr>
            <a:endParaRPr lang="en-US" sz="1400" b="1" dirty="0" smtClean="0">
              <a:solidFill>
                <a:srgbClr val="A50021"/>
              </a:solidFill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  <a:defRPr/>
            </a:pPr>
            <a:endParaRPr lang="en-US" sz="1400" b="1" dirty="0">
              <a:solidFill>
                <a:srgbClr val="A50021"/>
              </a:solidFill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  <a:defRPr/>
            </a:pPr>
            <a:r>
              <a:rPr lang="en-US" sz="1400" b="1" dirty="0" smtClean="0">
                <a:solidFill>
                  <a:srgbClr val="A50021"/>
                </a:solidFill>
              </a:rPr>
              <a:t>A small error in the energy assessment has a huge impact in the profitability of a project. </a:t>
            </a:r>
          </a:p>
          <a:p>
            <a:pPr>
              <a:defRPr/>
            </a:pPr>
            <a:endParaRPr lang="en-US" sz="1400" b="1" dirty="0">
              <a:solidFill>
                <a:srgbClr val="A50021"/>
              </a:solidFill>
            </a:endParaRP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87363" y="2430289"/>
            <a:ext cx="1644650" cy="91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1950" indent="-360363"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wind </a:t>
            </a:r>
          </a:p>
          <a:p>
            <a:pPr eaLnBrk="1" hangingPunct="1"/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measurement</a:t>
            </a:r>
            <a:br>
              <a:rPr lang="en-US" sz="1400" b="1" dirty="0" smtClean="0">
                <a:solidFill>
                  <a:schemeClr val="tx1"/>
                </a:solidFill>
                <a:latin typeface="+mn-lt"/>
              </a:rPr>
            </a:br>
            <a:endParaRPr lang="en-US" sz="1400" b="1" dirty="0" smtClean="0">
              <a:solidFill>
                <a:schemeClr val="tx1"/>
              </a:solidFill>
              <a:latin typeface="+mn-lt"/>
            </a:endParaRPr>
          </a:p>
          <a:p>
            <a:pPr eaLnBrk="1" hangingPunct="1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(error)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3756025" y="2430289"/>
            <a:ext cx="1839913" cy="11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1950" indent="-360363"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energy </a:t>
            </a:r>
          </a:p>
          <a:p>
            <a:pPr eaLnBrk="1" hangingPunct="1"/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assessment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+mn-lt"/>
              </a:rPr>
            </a:br>
            <a:endParaRPr lang="en-US" sz="1400" dirty="0" smtClean="0">
              <a:solidFill>
                <a:schemeClr val="tx1"/>
              </a:solidFill>
              <a:latin typeface="+mn-lt"/>
            </a:endParaRPr>
          </a:p>
          <a:p>
            <a:pPr eaLnBrk="1" hangingPunct="1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(error)</a:t>
            </a:r>
          </a:p>
          <a:p>
            <a:pPr eaLnBrk="1" hangingPunct="1"/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7037388" y="2436639"/>
            <a:ext cx="1792287" cy="11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1950" indent="-360363"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profitability</a:t>
            </a:r>
          </a:p>
          <a:p>
            <a:pPr eaLnBrk="1" hangingPunct="1"/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calculation</a:t>
            </a:r>
            <a:br>
              <a:rPr lang="en-US" sz="1400" b="1" dirty="0" smtClean="0">
                <a:solidFill>
                  <a:schemeClr val="tx1"/>
                </a:solidFill>
                <a:latin typeface="+mn-lt"/>
              </a:rPr>
            </a:br>
            <a:endParaRPr lang="en-US" sz="1400" b="1" dirty="0" smtClean="0">
              <a:solidFill>
                <a:schemeClr val="tx1"/>
              </a:solidFill>
              <a:latin typeface="+mn-lt"/>
            </a:endParaRPr>
          </a:p>
          <a:p>
            <a:pPr eaLnBrk="1" hangingPunct="1"/>
            <a:r>
              <a:rPr lang="en-US" sz="1100" dirty="0" smtClean="0">
                <a:solidFill>
                  <a:schemeClr val="tx1"/>
                </a:solidFill>
                <a:latin typeface="+mn-lt"/>
              </a:rPr>
              <a:t>(error)</a:t>
            </a:r>
          </a:p>
          <a:p>
            <a:pPr eaLnBrk="1" hangingPunct="1"/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695" name="Line 9"/>
          <p:cNvSpPr>
            <a:spLocks noChangeShapeType="1"/>
          </p:cNvSpPr>
          <p:nvPr/>
        </p:nvSpPr>
        <p:spPr bwMode="auto">
          <a:xfrm>
            <a:off x="2317750" y="2885902"/>
            <a:ext cx="987425" cy="1588"/>
          </a:xfrm>
          <a:prstGeom prst="line">
            <a:avLst/>
          </a:prstGeom>
          <a:noFill/>
          <a:ln w="508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696" name="Oval 10"/>
          <p:cNvSpPr>
            <a:spLocks noChangeArrowheads="1"/>
          </p:cNvSpPr>
          <p:nvPr/>
        </p:nvSpPr>
        <p:spPr bwMode="auto">
          <a:xfrm>
            <a:off x="2317750" y="2773189"/>
            <a:ext cx="74613" cy="825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97" name="Oval 11"/>
          <p:cNvSpPr>
            <a:spLocks noChangeArrowheads="1"/>
          </p:cNvSpPr>
          <p:nvPr/>
        </p:nvSpPr>
        <p:spPr bwMode="auto">
          <a:xfrm>
            <a:off x="2901950" y="2585864"/>
            <a:ext cx="271463" cy="26987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98" name="AutoShape 12"/>
          <p:cNvSpPr>
            <a:spLocks noChangeArrowheads="1"/>
          </p:cNvSpPr>
          <p:nvPr/>
        </p:nvSpPr>
        <p:spPr bwMode="auto">
          <a:xfrm>
            <a:off x="2894013" y="2914477"/>
            <a:ext cx="103188" cy="82550"/>
          </a:xfrm>
          <a:prstGeom prst="triangle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99" name="AutoShape 13"/>
          <p:cNvSpPr>
            <a:spLocks noChangeArrowheads="1"/>
          </p:cNvSpPr>
          <p:nvPr/>
        </p:nvSpPr>
        <p:spPr bwMode="auto">
          <a:xfrm rot="5400000">
            <a:off x="3295650" y="2809702"/>
            <a:ext cx="193675" cy="153988"/>
          </a:xfrm>
          <a:prstGeom prst="triangle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90" name="Line 15"/>
          <p:cNvSpPr>
            <a:spLocks noChangeShapeType="1"/>
          </p:cNvSpPr>
          <p:nvPr/>
        </p:nvSpPr>
        <p:spPr bwMode="auto">
          <a:xfrm>
            <a:off x="5429250" y="2892252"/>
            <a:ext cx="987425" cy="1588"/>
          </a:xfrm>
          <a:prstGeom prst="line">
            <a:avLst/>
          </a:prstGeom>
          <a:noFill/>
          <a:ln w="508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691" name="Oval 16"/>
          <p:cNvSpPr>
            <a:spLocks noChangeArrowheads="1"/>
          </p:cNvSpPr>
          <p:nvPr/>
        </p:nvSpPr>
        <p:spPr bwMode="auto">
          <a:xfrm>
            <a:off x="5429250" y="2779539"/>
            <a:ext cx="74613" cy="825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92" name="Oval 17"/>
          <p:cNvSpPr>
            <a:spLocks noChangeArrowheads="1"/>
          </p:cNvSpPr>
          <p:nvPr/>
        </p:nvSpPr>
        <p:spPr bwMode="auto">
          <a:xfrm>
            <a:off x="6013450" y="2592214"/>
            <a:ext cx="271463" cy="26987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93" name="AutoShape 18"/>
          <p:cNvSpPr>
            <a:spLocks noChangeArrowheads="1"/>
          </p:cNvSpPr>
          <p:nvPr/>
        </p:nvSpPr>
        <p:spPr bwMode="auto">
          <a:xfrm>
            <a:off x="6015038" y="2920827"/>
            <a:ext cx="103188" cy="82550"/>
          </a:xfrm>
          <a:prstGeom prst="triangle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94" name="AutoShape 19"/>
          <p:cNvSpPr>
            <a:spLocks noChangeArrowheads="1"/>
          </p:cNvSpPr>
          <p:nvPr/>
        </p:nvSpPr>
        <p:spPr bwMode="auto">
          <a:xfrm rot="5400000">
            <a:off x="6407150" y="2816052"/>
            <a:ext cx="193675" cy="153988"/>
          </a:xfrm>
          <a:prstGeom prst="triangle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81" name="Text Box 20"/>
          <p:cNvSpPr txBox="1">
            <a:spLocks noChangeArrowheads="1"/>
          </p:cNvSpPr>
          <p:nvPr/>
        </p:nvSpPr>
        <p:spPr bwMode="auto">
          <a:xfrm>
            <a:off x="2100796" y="3608537"/>
            <a:ext cx="158008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61950" indent="-360363"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990033"/>
                </a:solidFill>
                <a:latin typeface="+mn-lt"/>
              </a:rPr>
              <a:t>1st leverage effect</a:t>
            </a:r>
            <a:endParaRPr lang="en-US" sz="1400" b="1" dirty="0">
              <a:solidFill>
                <a:srgbClr val="990033"/>
              </a:solidFill>
              <a:latin typeface="+mn-lt"/>
            </a:endParaRPr>
          </a:p>
        </p:txBody>
      </p:sp>
      <p:sp>
        <p:nvSpPr>
          <p:cNvPr id="28682" name="Text Box 21"/>
          <p:cNvSpPr txBox="1">
            <a:spLocks noChangeArrowheads="1"/>
          </p:cNvSpPr>
          <p:nvPr/>
        </p:nvSpPr>
        <p:spPr bwMode="auto">
          <a:xfrm>
            <a:off x="5255307" y="3608537"/>
            <a:ext cx="162741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61950" indent="-360363"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990033"/>
                </a:solidFill>
                <a:latin typeface="+mn-lt"/>
              </a:rPr>
              <a:t>2nd leverage effect</a:t>
            </a:r>
            <a:endParaRPr lang="en-US" sz="1400" b="1" dirty="0">
              <a:solidFill>
                <a:srgbClr val="990033"/>
              </a:solidFill>
              <a:latin typeface="+mn-lt"/>
            </a:endParaRPr>
          </a:p>
        </p:txBody>
      </p:sp>
      <p:sp>
        <p:nvSpPr>
          <p:cNvPr id="28683" name="AutoShape 34"/>
          <p:cNvSpPr>
            <a:spLocks noChangeArrowheads="1"/>
          </p:cNvSpPr>
          <p:nvPr/>
        </p:nvSpPr>
        <p:spPr bwMode="auto">
          <a:xfrm>
            <a:off x="2028825" y="3573016"/>
            <a:ext cx="1724025" cy="381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84" name="AutoShape 35"/>
          <p:cNvSpPr>
            <a:spLocks noChangeArrowheads="1"/>
          </p:cNvSpPr>
          <p:nvPr/>
        </p:nvSpPr>
        <p:spPr bwMode="auto">
          <a:xfrm>
            <a:off x="5207000" y="3573016"/>
            <a:ext cx="1724025" cy="381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685" name="Text Box 36"/>
          <p:cNvSpPr txBox="1">
            <a:spLocks noChangeArrowheads="1"/>
          </p:cNvSpPr>
          <p:nvPr/>
        </p:nvSpPr>
        <p:spPr bwMode="auto">
          <a:xfrm>
            <a:off x="2208213" y="2208039"/>
            <a:ext cx="35877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0363" indent="-360363"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v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686" name="Text Box 37"/>
          <p:cNvSpPr txBox="1">
            <a:spLocks noChangeArrowheads="1"/>
          </p:cNvSpPr>
          <p:nvPr/>
        </p:nvSpPr>
        <p:spPr bwMode="auto">
          <a:xfrm>
            <a:off x="2890838" y="2223914"/>
            <a:ext cx="35877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0363" indent="-360363"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687" name="Text Box 38"/>
          <p:cNvSpPr txBox="1">
            <a:spLocks noChangeArrowheads="1"/>
          </p:cNvSpPr>
          <p:nvPr/>
        </p:nvSpPr>
        <p:spPr bwMode="auto">
          <a:xfrm>
            <a:off x="5329238" y="2204864"/>
            <a:ext cx="35877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0363" indent="-360363"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688" name="Text Box 39"/>
          <p:cNvSpPr txBox="1">
            <a:spLocks noChangeArrowheads="1"/>
          </p:cNvSpPr>
          <p:nvPr/>
        </p:nvSpPr>
        <p:spPr bwMode="auto">
          <a:xfrm>
            <a:off x="5945188" y="2211214"/>
            <a:ext cx="120650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60363" indent="-360363"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$$$$$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AutoShape 30"/>
          <p:cNvSpPr>
            <a:spLocks noChangeArrowheads="1"/>
          </p:cNvSpPr>
          <p:nvPr/>
        </p:nvSpPr>
        <p:spPr bwMode="auto">
          <a:xfrm>
            <a:off x="3210941" y="1793058"/>
            <a:ext cx="1996059" cy="56395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+mn-lt"/>
            </a:endParaRPr>
          </a:p>
        </p:txBody>
      </p:sp>
      <p:sp>
        <p:nvSpPr>
          <p:cNvPr id="27" name="TextBox 1"/>
          <p:cNvSpPr txBox="1"/>
          <p:nvPr/>
        </p:nvSpPr>
        <p:spPr>
          <a:xfrm>
            <a:off x="3173413" y="1891020"/>
            <a:ext cx="19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  <a:ea typeface="ＭＳ Ｐゴシック"/>
                <a:cs typeface="ＭＳ Ｐゴシック"/>
              </a:rPr>
              <a:t>P = 1/2 •  ρ • A • v³</a:t>
            </a:r>
            <a:endParaRPr lang="en-US" dirty="0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005140" y="4105376"/>
            <a:ext cx="361264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61950" indent="-360363"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chemeClr val="tx1"/>
                </a:solidFill>
                <a:latin typeface="+mn-lt"/>
              </a:rPr>
              <a:t>1% wind speed error  =&gt; 3% wind energy error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34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0"/>
          <p:cNvSpPr txBox="1">
            <a:spLocks noChangeArrowheads="1"/>
          </p:cNvSpPr>
          <p:nvPr/>
        </p:nvSpPr>
        <p:spPr bwMode="auto">
          <a:xfrm>
            <a:off x="323850" y="2205038"/>
            <a:ext cx="6769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14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2714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2714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2714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2714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14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14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14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1463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256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ea typeface="ＭＳ Ｐゴシック" pitchFamily="34" charset="-128"/>
              </a:rPr>
              <a:t>Impact of </a:t>
            </a:r>
            <a:r>
              <a:rPr lang="en-GB" altLang="en-US" dirty="0" smtClean="0">
                <a:ea typeface="ＭＳ Ｐゴシック" pitchFamily="34" charset="-128"/>
              </a:rPr>
              <a:t>Measurement Errors </a:t>
            </a:r>
            <a:r>
              <a:rPr lang="en-GB" altLang="en-US" dirty="0">
                <a:ea typeface="ＭＳ Ｐゴシック" pitchFamily="34" charset="-128"/>
              </a:rPr>
              <a:t>on Estimated Annual Energy Production (AEP)</a:t>
            </a:r>
          </a:p>
        </p:txBody>
      </p:sp>
      <p:sp>
        <p:nvSpPr>
          <p:cNvPr id="2563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3000"/>
              </a:lnSpc>
              <a:buNone/>
            </a:pPr>
            <a:r>
              <a:rPr lang="en-US" b="1" dirty="0" smtClean="0">
                <a:solidFill>
                  <a:srgbClr val="A50021"/>
                </a:solidFill>
                <a:ea typeface="ＭＳ Ｐゴシック" pitchFamily="34" charset="-128"/>
              </a:rPr>
              <a:t>Comparison of the Impact </a:t>
            </a:r>
            <a:r>
              <a:rPr lang="en-US" b="1" dirty="0">
                <a:solidFill>
                  <a:srgbClr val="A50021"/>
                </a:solidFill>
                <a:ea typeface="ＭＳ Ｐゴシック" pitchFamily="34" charset="-128"/>
              </a:rPr>
              <a:t>of </a:t>
            </a:r>
            <a:r>
              <a:rPr lang="en-US" b="1" dirty="0" smtClean="0">
                <a:solidFill>
                  <a:srgbClr val="A50021"/>
                </a:solidFill>
                <a:ea typeface="ＭＳ Ｐゴシック" pitchFamily="34" charset="-128"/>
              </a:rPr>
              <a:t>Different Wind Sensors </a:t>
            </a:r>
            <a:r>
              <a:rPr lang="en-US" b="1" dirty="0">
                <a:solidFill>
                  <a:srgbClr val="A50021"/>
                </a:solidFill>
                <a:ea typeface="ＭＳ Ｐゴシック" pitchFamily="34" charset="-128"/>
              </a:rPr>
              <a:t>on the </a:t>
            </a:r>
            <a:r>
              <a:rPr lang="en-US" b="1" dirty="0" smtClean="0">
                <a:solidFill>
                  <a:srgbClr val="A50021"/>
                </a:solidFill>
                <a:ea typeface="ＭＳ Ｐゴシック" pitchFamily="34" charset="-128"/>
              </a:rPr>
              <a:t>Assessment</a:t>
            </a:r>
          </a:p>
          <a:p>
            <a:pPr marL="0" indent="0">
              <a:lnSpc>
                <a:spcPct val="113000"/>
              </a:lnSpc>
              <a:buNone/>
            </a:pPr>
            <a:endParaRPr lang="en-US" b="1" dirty="0">
              <a:solidFill>
                <a:srgbClr val="A50021"/>
              </a:solidFill>
              <a:ea typeface="ＭＳ Ｐゴシック" pitchFamily="34" charset="-128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b="1" dirty="0" smtClean="0">
              <a:solidFill>
                <a:srgbClr val="A50021"/>
              </a:solidFill>
              <a:ea typeface="ＭＳ Ｐゴシック" pitchFamily="34" charset="-128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b="1" dirty="0">
              <a:solidFill>
                <a:srgbClr val="A50021"/>
              </a:solidFill>
              <a:ea typeface="ＭＳ Ｐゴシック" pitchFamily="34" charset="-128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b="1" dirty="0" smtClean="0">
              <a:solidFill>
                <a:srgbClr val="A50021"/>
              </a:solidFill>
              <a:ea typeface="ＭＳ Ｐゴシック" pitchFamily="34" charset="-128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b="1" dirty="0">
              <a:solidFill>
                <a:srgbClr val="A50021"/>
              </a:solidFill>
              <a:ea typeface="ＭＳ Ｐゴシック" pitchFamily="34" charset="-128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b="1" dirty="0" smtClean="0">
              <a:solidFill>
                <a:srgbClr val="A50021"/>
              </a:solidFill>
              <a:ea typeface="ＭＳ Ｐゴシック" pitchFamily="34" charset="-128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b="1" dirty="0">
              <a:solidFill>
                <a:srgbClr val="A50021"/>
              </a:solidFill>
              <a:ea typeface="ＭＳ Ｐゴシック" pitchFamily="34" charset="-128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b="1" dirty="0" smtClean="0">
              <a:solidFill>
                <a:srgbClr val="A50021"/>
              </a:solidFill>
              <a:ea typeface="ＭＳ Ｐゴシック" pitchFamily="34" charset="-128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b="1" dirty="0">
              <a:solidFill>
                <a:srgbClr val="A50021"/>
              </a:solidFill>
              <a:ea typeface="ＭＳ Ｐゴシック" pitchFamily="34" charset="-128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b="1" dirty="0" smtClean="0">
              <a:solidFill>
                <a:srgbClr val="A50021"/>
              </a:solidFill>
              <a:ea typeface="ＭＳ Ｐゴシック" pitchFamily="34" charset="-128"/>
            </a:endParaRPr>
          </a:p>
          <a:p>
            <a:pPr marL="0" indent="0">
              <a:lnSpc>
                <a:spcPct val="113000"/>
              </a:lnSpc>
              <a:buNone/>
            </a:pPr>
            <a:endParaRPr lang="en-US" b="1" dirty="0">
              <a:solidFill>
                <a:srgbClr val="A50021"/>
              </a:solidFill>
              <a:ea typeface="ＭＳ Ｐゴシック" pitchFamily="34" charset="-128"/>
            </a:endParaRPr>
          </a:p>
          <a:p>
            <a:pPr lvl="2">
              <a:lnSpc>
                <a:spcPct val="113000"/>
              </a:lnSpc>
            </a:pPr>
            <a:endParaRPr lang="en-US" b="1" dirty="0" smtClean="0">
              <a:solidFill>
                <a:srgbClr val="A50021"/>
              </a:solidFill>
              <a:ea typeface="ＭＳ Ｐゴシック" pitchFamily="34" charset="-128"/>
            </a:endParaRPr>
          </a:p>
          <a:p>
            <a:pPr>
              <a:lnSpc>
                <a:spcPct val="113000"/>
              </a:lnSpc>
            </a:pPr>
            <a:r>
              <a:rPr lang="en-US" b="1" dirty="0" smtClean="0">
                <a:solidFill>
                  <a:srgbClr val="A50021"/>
                </a:solidFill>
                <a:ea typeface="ＭＳ Ｐゴシック" pitchFamily="34" charset="-128"/>
              </a:rPr>
              <a:t>Reduce measurement errors by installing high quality sensors</a:t>
            </a:r>
          </a:p>
          <a:p>
            <a:pPr>
              <a:lnSpc>
                <a:spcPct val="113000"/>
              </a:lnSpc>
            </a:pPr>
            <a:r>
              <a:rPr lang="en-GB" b="1" dirty="0" smtClean="0"/>
              <a:t>Even small discrepancies in the evaluation of wind speed data lead to significant deviations in the assessment calculations</a:t>
            </a:r>
            <a:endParaRPr lang="en-GB" b="1" dirty="0" smtClean="0">
              <a:ea typeface="ＭＳ Ｐゴシック" pitchFamily="34" charset="-128"/>
            </a:endParaRPr>
          </a:p>
        </p:txBody>
      </p:sp>
      <p:graphicFrame>
        <p:nvGraphicFramePr>
          <p:cNvPr id="6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859422"/>
              </p:ext>
            </p:extLst>
          </p:nvPr>
        </p:nvGraphicFramePr>
        <p:xfrm>
          <a:off x="485565" y="1667687"/>
          <a:ext cx="8207375" cy="3241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421"/>
                <a:gridCol w="3888432"/>
                <a:gridCol w="2591522"/>
              </a:tblGrid>
              <a:tr h="560426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Generated Energy Error by 1% Measurement Error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Notes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</a:tr>
              <a:tr h="901101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Anemometer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</a:rPr>
                        <a:t>Δ1% wind speed </a:t>
                      </a: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</a:rPr>
                        <a:t> Δ3% energy 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Most important measurement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</a:tr>
              <a:tr h="560426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Wind vane 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 direct relation, but eventually wrong wind farm design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Important measurement for wake effect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</a:tr>
              <a:tr h="560426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Barometric pressure sensor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Δ1% pressure </a:t>
                      </a: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Δ1% energy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Extrapolation of pressure possible once site is known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</a:tr>
              <a:tr h="329648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Temperature sensor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1°C  </a:t>
                      </a: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0.35%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</a:tr>
              <a:tr h="329648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Humidity sensor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with 40°C;   1% </a:t>
                      </a: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Wingdings" pitchFamily="2" charset="2"/>
                        </a:rPr>
                        <a:t> </a:t>
                      </a:r>
                      <a:r>
                        <a:rPr kumimoji="0" lang="en-GB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0.05%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marT="45722" marB="45722" anchor="ctr" horzOverflow="overflow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15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833795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Service via Ammonit Wind Tunnel GmbH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company founded by Ammonit Measurement GmbH and </a:t>
            </a:r>
            <a:br>
              <a:rPr lang="en-US" dirty="0" smtClean="0"/>
            </a:br>
            <a:r>
              <a:rPr lang="en-US" dirty="0" smtClean="0"/>
              <a:t>Wind-consult GmbH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Independent test laboratory according to DIN EN ISO / IEC 17025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Accredited by DAkkS and certified by MEASNET</a:t>
            </a:r>
          </a:p>
          <a:p>
            <a:endParaRPr lang="en-US" dirty="0" smtClean="0"/>
          </a:p>
          <a:p>
            <a:r>
              <a:rPr lang="en-US" dirty="0" smtClean="0"/>
              <a:t>Became a member of MEASNET Group in April 2017</a:t>
            </a:r>
          </a:p>
          <a:p>
            <a:pPr lvl="1"/>
            <a:endParaRPr lang="en-US" dirty="0" smtClean="0"/>
          </a:p>
          <a:p>
            <a:r>
              <a:rPr lang="en-US" dirty="0"/>
              <a:t>Benefit from sensor calibration at Ammonit </a:t>
            </a:r>
            <a:r>
              <a:rPr lang="en-US" dirty="0" err="1"/>
              <a:t>Windtunnel</a:t>
            </a:r>
            <a:endParaRPr lang="en-US" dirty="0"/>
          </a:p>
          <a:p>
            <a:pPr lvl="1"/>
            <a:r>
              <a:rPr lang="en-US" dirty="0"/>
              <a:t>Faster service</a:t>
            </a:r>
          </a:p>
          <a:p>
            <a:pPr lvl="1"/>
            <a:r>
              <a:rPr lang="en-US" dirty="0"/>
              <a:t>Better prices than other Germany calibration institutes</a:t>
            </a:r>
          </a:p>
          <a:p>
            <a:pPr lvl="1"/>
            <a:r>
              <a:rPr lang="en-US" dirty="0"/>
              <a:t>Calibration of cup anemometers, wind vanes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ultrasonic </a:t>
            </a:r>
            <a:r>
              <a:rPr lang="en-US" dirty="0"/>
              <a:t>anemometers</a:t>
            </a:r>
          </a:p>
          <a:p>
            <a:pPr lvl="1"/>
            <a:r>
              <a:rPr lang="en-US" dirty="0"/>
              <a:t>Download of calibration certificates via website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Ammonit </a:t>
            </a:r>
            <a:r>
              <a:rPr lang="en-US" dirty="0" err="1" smtClean="0"/>
              <a:t>Windtunnel</a:t>
            </a:r>
            <a:endParaRPr lang="en-US" dirty="0" smtClean="0"/>
          </a:p>
          <a:p>
            <a:pPr lvl="1"/>
            <a:r>
              <a:rPr lang="en-US" dirty="0" smtClean="0"/>
              <a:t>Calibrated </a:t>
            </a:r>
            <a:r>
              <a:rPr lang="en-US" dirty="0"/>
              <a:t>sensors available on </a:t>
            </a:r>
            <a:r>
              <a:rPr lang="en-US" dirty="0" smtClean="0"/>
              <a:t>stock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16</a:t>
            </a:fld>
            <a:endParaRPr lang="en-US" noProof="0"/>
          </a:p>
        </p:txBody>
      </p:sp>
      <p:pic>
        <p:nvPicPr>
          <p:cNvPr id="6" name="Picture 2" descr="Meas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17" y="2919779"/>
            <a:ext cx="1411241" cy="4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45" y="1978110"/>
            <a:ext cx="1723713" cy="753344"/>
          </a:xfrm>
          <a:prstGeom prst="rect">
            <a:avLst/>
          </a:prstGeom>
        </p:spPr>
      </p:pic>
      <p:pic>
        <p:nvPicPr>
          <p:cNvPr id="3074" name="Picture 2" descr="https://ammonit-windtunnel.com/images/logo_ammonit%20wind%20tunnel_rgb.png?crc=2412741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783" y="1159154"/>
            <a:ext cx="1675675" cy="63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24_AWT\Fotos\AWT-AnemometerKalibrierung_800x6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t="9665" r="2778" b="25696"/>
          <a:stretch/>
        </p:blipFill>
        <p:spPr bwMode="auto">
          <a:xfrm>
            <a:off x="5891573" y="3515068"/>
            <a:ext cx="2672885" cy="26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945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Remote Sensing Devices for Wind Resource Assessment and Monitoring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9" y="1112400"/>
            <a:ext cx="4124325" cy="5052904"/>
          </a:xfrm>
        </p:spPr>
        <p:txBody>
          <a:bodyPr/>
          <a:lstStyle/>
          <a:p>
            <a:pPr marL="0" indent="0">
              <a:buNone/>
              <a:tabLst>
                <a:tab pos="361950" algn="l"/>
              </a:tabLst>
              <a:defRPr/>
            </a:pPr>
            <a:r>
              <a:rPr lang="en-US" b="1" dirty="0" smtClean="0">
                <a:solidFill>
                  <a:srgbClr val="A50021"/>
                </a:solidFill>
              </a:rPr>
              <a:t>SoDAR AQ 510  Windfinder</a:t>
            </a:r>
          </a:p>
          <a:p>
            <a:pPr>
              <a:tabLst>
                <a:tab pos="361950" algn="l"/>
              </a:tabLst>
              <a:defRPr/>
            </a:pPr>
            <a:r>
              <a:rPr lang="en-US" dirty="0" smtClean="0"/>
              <a:t>SoDAR = </a:t>
            </a:r>
            <a:r>
              <a:rPr lang="en-US" b="1" dirty="0" smtClean="0"/>
              <a:t>Sound</a:t>
            </a:r>
            <a:r>
              <a:rPr lang="en-US" dirty="0" smtClean="0"/>
              <a:t> Detection And Ranging</a:t>
            </a:r>
          </a:p>
          <a:p>
            <a:pPr>
              <a:tabLst>
                <a:tab pos="361950" algn="l"/>
              </a:tabLst>
              <a:defRPr/>
            </a:pPr>
            <a:r>
              <a:rPr lang="en-US" dirty="0" smtClean="0"/>
              <a:t>Doppler effect </a:t>
            </a:r>
            <a:r>
              <a:rPr lang="en-US" dirty="0" smtClean="0">
                <a:sym typeface="Wingdings" panose="05000000000000000000" pitchFamily="2" charset="2"/>
              </a:rPr>
              <a:t> outgoing </a:t>
            </a:r>
            <a:r>
              <a:rPr lang="en-US" b="1" dirty="0" smtClean="0">
                <a:sym typeface="Wingdings" panose="05000000000000000000" pitchFamily="2" charset="2"/>
              </a:rPr>
              <a:t>sound beams</a:t>
            </a:r>
            <a:r>
              <a:rPr lang="en-US" dirty="0" smtClean="0">
                <a:sym typeface="Wingdings" panose="05000000000000000000" pitchFamily="2" charset="2"/>
              </a:rPr>
              <a:t> reflected by the aerosols in the wind flow</a:t>
            </a:r>
            <a:endParaRPr lang="en-US" dirty="0" smtClean="0"/>
          </a:p>
          <a:p>
            <a:pPr>
              <a:tabLst>
                <a:tab pos="361950" algn="l"/>
              </a:tabLst>
              <a:defRPr/>
            </a:pPr>
            <a:r>
              <a:rPr lang="en-US" b="1" dirty="0" smtClean="0"/>
              <a:t>Fully classified acc. to IEC 61400-12-1:2017</a:t>
            </a:r>
            <a:endParaRPr lang="en-US" b="1" dirty="0"/>
          </a:p>
          <a:p>
            <a:pPr lvl="1">
              <a:tabLst>
                <a:tab pos="361950" algn="l"/>
              </a:tabLst>
              <a:defRPr/>
            </a:pPr>
            <a:endParaRPr lang="en-US" dirty="0" smtClean="0"/>
          </a:p>
          <a:p>
            <a:pPr>
              <a:tabLst>
                <a:tab pos="361950" algn="l"/>
              </a:tabLst>
              <a:defRPr/>
            </a:pPr>
            <a:r>
              <a:rPr lang="en-US" dirty="0" smtClean="0"/>
              <a:t>Wind speed and direction measurement between 40 … 200 m</a:t>
            </a:r>
            <a:endParaRPr lang="en-US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2"/>
          </p:nvPr>
        </p:nvSpPr>
        <p:spPr>
          <a:xfrm>
            <a:off x="4648200" y="1112400"/>
            <a:ext cx="4248149" cy="5052904"/>
          </a:xfrm>
        </p:spPr>
        <p:txBody>
          <a:bodyPr/>
          <a:lstStyle/>
          <a:p>
            <a:r>
              <a:rPr lang="en-US" b="1" dirty="0" smtClean="0">
                <a:solidFill>
                  <a:srgbClr val="A50021"/>
                </a:solidFill>
              </a:rPr>
              <a:t>LiDAR ZephIR 300</a:t>
            </a:r>
          </a:p>
          <a:p>
            <a:r>
              <a:rPr lang="en-US" dirty="0" smtClean="0"/>
              <a:t>LiDAR = </a:t>
            </a:r>
            <a:r>
              <a:rPr lang="en-US" b="1" dirty="0" smtClean="0"/>
              <a:t>Light</a:t>
            </a:r>
            <a:r>
              <a:rPr lang="en-US" dirty="0" smtClean="0"/>
              <a:t> Detection And Ranging</a:t>
            </a:r>
          </a:p>
          <a:p>
            <a:r>
              <a:rPr lang="en-US" dirty="0" smtClean="0"/>
              <a:t>Doppler effect </a:t>
            </a:r>
            <a:r>
              <a:rPr lang="en-US" dirty="0" smtClean="0">
                <a:sym typeface="Wingdings" panose="05000000000000000000" pitchFamily="2" charset="2"/>
              </a:rPr>
              <a:t> outgoing </a:t>
            </a:r>
            <a:r>
              <a:rPr lang="en-US" b="1" dirty="0" smtClean="0">
                <a:sym typeface="Wingdings" panose="05000000000000000000" pitchFamily="2" charset="2"/>
              </a:rPr>
              <a:t>laser beam</a:t>
            </a:r>
            <a:r>
              <a:rPr lang="en-US" dirty="0" smtClean="0">
                <a:sym typeface="Wingdings" panose="05000000000000000000" pitchFamily="2" charset="2"/>
              </a:rPr>
              <a:t> reflected by the aerosols in the wind flow</a:t>
            </a:r>
            <a:endParaRPr lang="en-US" dirty="0" smtClean="0"/>
          </a:p>
          <a:p>
            <a:r>
              <a:rPr lang="en-US" b="1" dirty="0" smtClean="0"/>
              <a:t>Fully classified acc. to IEC 61400-12-1:2017 </a:t>
            </a:r>
            <a:r>
              <a:rPr lang="en-US" dirty="0" smtClean="0"/>
              <a:t>with </a:t>
            </a:r>
            <a:r>
              <a:rPr lang="en-US" b="1" dirty="0" smtClean="0"/>
              <a:t>finance-grade data accepted by DNV GL</a:t>
            </a:r>
          </a:p>
          <a:p>
            <a:r>
              <a:rPr lang="en-US" dirty="0" smtClean="0"/>
              <a:t>Wind speed and direction measurement between 10 … 200 m</a:t>
            </a:r>
            <a:endParaRPr lang="en-US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3590218" y="3695697"/>
            <a:ext cx="2398419" cy="2638426"/>
            <a:chOff x="2990850" y="4105272"/>
            <a:chExt cx="2398419" cy="263842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2" t="25753" r="25586" b="3692"/>
            <a:stretch/>
          </p:blipFill>
          <p:spPr bwMode="auto">
            <a:xfrm>
              <a:off x="4248150" y="4105272"/>
              <a:ext cx="1141119" cy="263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11" t="21167" r="21507" b="9689"/>
            <a:stretch/>
          </p:blipFill>
          <p:spPr bwMode="auto">
            <a:xfrm>
              <a:off x="3091518" y="4105273"/>
              <a:ext cx="1171138" cy="263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hteck 11"/>
            <p:cNvSpPr/>
            <p:nvPr/>
          </p:nvSpPr>
          <p:spPr>
            <a:xfrm>
              <a:off x="2990850" y="5962650"/>
              <a:ext cx="238125" cy="295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4248150" y="5962650"/>
              <a:ext cx="295275" cy="695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0" t="31275" r="15000" b="14422"/>
          <a:stretch/>
        </p:blipFill>
        <p:spPr>
          <a:xfrm flipH="1">
            <a:off x="657224" y="3900484"/>
            <a:ext cx="2766199" cy="2228850"/>
          </a:xfrm>
          <a:prstGeom prst="rect">
            <a:avLst/>
          </a:prstGeom>
        </p:spPr>
      </p:pic>
      <p:pic>
        <p:nvPicPr>
          <p:cNvPr id="1028" name="Picture 4" descr="K:\06_Produktinfo\_Images\ZephIR-Deployment_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13157" r="14766" b="4372"/>
          <a:stretch/>
        </p:blipFill>
        <p:spPr bwMode="auto">
          <a:xfrm>
            <a:off x="6155433" y="3900484"/>
            <a:ext cx="250764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1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16399" r="2542" b="11847"/>
          <a:stretch/>
        </p:blipFill>
        <p:spPr>
          <a:xfrm>
            <a:off x="-23812" y="447676"/>
            <a:ext cx="9180000" cy="589597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762000" y="2819400"/>
            <a:ext cx="4401320" cy="981075"/>
          </a:xfrm>
          <a:prstGeom prst="roundRect">
            <a:avLst/>
          </a:prstGeom>
          <a:solidFill>
            <a:schemeClr val="accent1">
              <a:lumMod val="50000"/>
              <a:alpha val="75000"/>
            </a:schemeClr>
          </a:solidFill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81024" y="2902073"/>
            <a:ext cx="2898403" cy="81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60" tIns="38160" rIns="38160" bIns="3816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 b="1" dirty="0" smtClean="0"/>
              <a:t>Solar measurement</a:t>
            </a:r>
            <a:br>
              <a:rPr lang="en-GB" sz="2400" b="1" dirty="0" smtClean="0"/>
            </a:br>
            <a:r>
              <a:rPr lang="en-GB" sz="2400" b="1" dirty="0" smtClean="0"/>
              <a:t>Why and how?</a:t>
            </a:r>
            <a:endParaRPr lang="en-GB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F1472-F291-429A-8FFD-8F8B03316936}" type="slidenum">
              <a:rPr lang="en-US" noProof="0" smtClean="0"/>
              <a:pPr>
                <a:defRPr/>
              </a:pPr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710025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Measurement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A50021"/>
                </a:solidFill>
              </a:rPr>
              <a:t>Commercial view</a:t>
            </a:r>
          </a:p>
          <a:p>
            <a:r>
              <a:rPr lang="en-US" dirty="0" smtClean="0"/>
              <a:t>Solar resource / site assessment to design profitable PV / CPV / CSP power plants</a:t>
            </a:r>
          </a:p>
          <a:p>
            <a:r>
              <a:rPr lang="en-US" dirty="0" smtClean="0"/>
              <a:t>Site monitoring  to organize efficient maintenance schedules and to ensure high productivity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A50021"/>
                </a:solidFill>
              </a:rPr>
              <a:t>Meteorological and governmental view</a:t>
            </a:r>
          </a:p>
          <a:p>
            <a:r>
              <a:rPr lang="en-US" dirty="0" smtClean="0"/>
              <a:t>Solar maps </a:t>
            </a:r>
          </a:p>
          <a:p>
            <a:r>
              <a:rPr lang="en-US" dirty="0" smtClean="0"/>
              <a:t>Climate research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A50021"/>
                </a:solidFill>
              </a:rPr>
              <a:t>Solar power plants</a:t>
            </a:r>
          </a:p>
          <a:p>
            <a:r>
              <a:rPr lang="en-US" dirty="0"/>
              <a:t>PV = </a:t>
            </a:r>
            <a:r>
              <a:rPr lang="en-US" dirty="0" smtClean="0"/>
              <a:t>Photovoltaic</a:t>
            </a:r>
          </a:p>
          <a:p>
            <a:r>
              <a:rPr lang="en-US" dirty="0" smtClean="0"/>
              <a:t>CPV = Concentrated Photovoltaic</a:t>
            </a:r>
            <a:endParaRPr lang="en-US" dirty="0"/>
          </a:p>
          <a:p>
            <a:r>
              <a:rPr lang="en-US" dirty="0" smtClean="0"/>
              <a:t>CSP = Concentrated Solar Power</a:t>
            </a:r>
          </a:p>
          <a:p>
            <a:endParaRPr lang="en-US" dirty="0"/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1029" name="Picture 5" descr="K:\12_Fotos\01_Bildersammlung\Solar\pv-power-plant_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42" y="2287929"/>
            <a:ext cx="2445882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:\12_Fotos\01_Bildersammlung\Solar\cpv-power-plant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491" y="3477403"/>
            <a:ext cx="253593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12_Fotos\01_Bildersammlung\Solar\csp-power-plant_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41" y="4666876"/>
            <a:ext cx="2433083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19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163069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ea typeface="ＭＳ Ｐゴシック" pitchFamily="34" charset="-128"/>
              </a:rPr>
              <a:t>Ammonit </a:t>
            </a:r>
            <a:r>
              <a:rPr lang="de-DE" dirty="0">
                <a:ea typeface="ＭＳ Ｐゴシック" pitchFamily="34" charset="-128"/>
              </a:rPr>
              <a:t>Company Profile</a:t>
            </a:r>
            <a:endParaRPr lang="de-DE" dirty="0" smtClean="0">
              <a:ea typeface="ＭＳ Ｐゴシック" pitchFamily="34" charset="-128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ea typeface="ＭＳ Ｐゴシック" pitchFamily="34" charset="-128"/>
              </a:rPr>
              <a:t>German company, based in Berlin</a:t>
            </a:r>
          </a:p>
          <a:p>
            <a:pPr eaLnBrk="1" hangingPunct="1"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ea typeface="ＭＳ Ｐゴシック" pitchFamily="34" charset="-128"/>
              </a:rPr>
              <a:t>+25 years of know-how (founded in 1989)</a:t>
            </a:r>
          </a:p>
          <a:p>
            <a:pPr eaLnBrk="1" hangingPunct="1"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ea typeface="ＭＳ Ｐゴシック" pitchFamily="34" charset="-128"/>
              </a:rPr>
              <a:t>Projects in more than 100 countries</a:t>
            </a:r>
          </a:p>
          <a:p>
            <a:pPr lvl="2"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 smtClean="0">
              <a:ea typeface="ＭＳ Ｐゴシック" pitchFamily="34" charset="-128"/>
            </a:endParaRPr>
          </a:p>
          <a:p>
            <a:pPr eaLnBrk="1" hangingPunct="1"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smtClean="0">
                <a:ea typeface="ＭＳ Ｐゴシック" pitchFamily="34" charset="-128"/>
              </a:rPr>
              <a:t>Measurement equipment for the following activities:</a:t>
            </a:r>
            <a:br>
              <a:rPr lang="en-GB" b="1" dirty="0" smtClean="0">
                <a:ea typeface="ＭＳ Ｐゴシック" pitchFamily="34" charset="-128"/>
              </a:rPr>
            </a:br>
            <a:r>
              <a:rPr lang="en-GB" b="1" dirty="0" smtClean="0">
                <a:ea typeface="ＭＳ Ｐゴシック" pitchFamily="34" charset="-128"/>
              </a:rPr>
              <a:t/>
            </a:r>
            <a:br>
              <a:rPr lang="en-GB" b="1" dirty="0" smtClean="0">
                <a:ea typeface="ＭＳ Ｐゴシック" pitchFamily="34" charset="-128"/>
              </a:rPr>
            </a:br>
            <a:r>
              <a:rPr lang="en-GB" b="1" dirty="0" smtClean="0">
                <a:solidFill>
                  <a:srgbClr val="A50021"/>
                </a:solidFill>
                <a:ea typeface="ＭＳ Ｐゴシック" pitchFamily="34" charset="-128"/>
              </a:rPr>
              <a:t>Before the construction of a wind or solar power plant</a:t>
            </a:r>
          </a:p>
          <a:p>
            <a:pPr marL="0" indent="0" eaLnBrk="1" hangingPunct="1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>
                <a:ea typeface="ＭＳ Ｐゴシック" pitchFamily="34" charset="-128"/>
              </a:rPr>
              <a:t>	</a:t>
            </a:r>
            <a:r>
              <a:rPr lang="en-GB" b="1" dirty="0" smtClean="0">
                <a:ea typeface="ＭＳ Ｐゴシック" pitchFamily="34" charset="-128"/>
              </a:rPr>
              <a:t>	</a:t>
            </a:r>
            <a:r>
              <a:rPr lang="en-GB" dirty="0" smtClean="0">
                <a:ea typeface="ＭＳ Ｐゴシック" pitchFamily="34" charset="-128"/>
              </a:rPr>
              <a:t>- Wind Resource Assessment Measurements</a:t>
            </a:r>
          </a:p>
          <a:p>
            <a:pPr marL="0" indent="0" eaLnBrk="1" hangingPunct="1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ea typeface="ＭＳ Ｐゴシック" pitchFamily="34" charset="-128"/>
              </a:rPr>
              <a:t>	</a:t>
            </a:r>
            <a:r>
              <a:rPr lang="en-GB" dirty="0" smtClean="0">
                <a:ea typeface="ＭＳ Ｐゴシック" pitchFamily="34" charset="-128"/>
              </a:rPr>
              <a:t>	- Solar Resource Assessment Measurements</a:t>
            </a:r>
          </a:p>
          <a:p>
            <a:pPr marL="0" indent="0" eaLnBrk="1" hangingPunct="1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ea typeface="ＭＳ Ｐゴシック" pitchFamily="34" charset="-128"/>
              </a:rPr>
              <a:t>		- Soiling Measurement</a:t>
            </a:r>
            <a:endParaRPr lang="en-GB" dirty="0">
              <a:ea typeface="ＭＳ Ｐゴシック" pitchFamily="34" charset="-128"/>
            </a:endParaRPr>
          </a:p>
          <a:p>
            <a:pPr indent="0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smtClean="0">
                <a:solidFill>
                  <a:srgbClr val="A50021"/>
                </a:solidFill>
                <a:ea typeface="ＭＳ Ｐゴシック" pitchFamily="34" charset="-128"/>
              </a:rPr>
              <a:t>	</a:t>
            </a:r>
            <a:br>
              <a:rPr lang="en-GB" b="1" dirty="0" smtClean="0">
                <a:solidFill>
                  <a:srgbClr val="A50021"/>
                </a:solidFill>
                <a:ea typeface="ＭＳ Ｐゴシック" pitchFamily="34" charset="-128"/>
              </a:rPr>
            </a:br>
            <a:r>
              <a:rPr lang="en-GB" b="1" dirty="0" smtClean="0">
                <a:solidFill>
                  <a:srgbClr val="A50021"/>
                </a:solidFill>
                <a:ea typeface="ＭＳ Ｐゴシック" pitchFamily="34" charset="-128"/>
              </a:rPr>
              <a:t>After the construction of a power plant</a:t>
            </a:r>
          </a:p>
          <a:p>
            <a:pPr marL="0" indent="0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ea typeface="ＭＳ Ｐゴシック" pitchFamily="34" charset="-128"/>
              </a:rPr>
              <a:t>	</a:t>
            </a:r>
            <a:r>
              <a:rPr lang="en-GB" dirty="0" smtClean="0">
                <a:ea typeface="ＭＳ Ｐゴシック" pitchFamily="34" charset="-128"/>
              </a:rPr>
              <a:t>	- Wind Monitoring Systems (SCADA)</a:t>
            </a:r>
          </a:p>
          <a:p>
            <a:pPr marL="0" indent="0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ea typeface="ＭＳ Ｐゴシック" pitchFamily="34" charset="-128"/>
              </a:rPr>
              <a:t>	</a:t>
            </a:r>
            <a:r>
              <a:rPr lang="en-GB" dirty="0" smtClean="0">
                <a:ea typeface="ＭＳ Ｐゴシック" pitchFamily="34" charset="-128"/>
              </a:rPr>
              <a:t>	- Solar Monitoring Systems</a:t>
            </a:r>
          </a:p>
          <a:p>
            <a:pPr marL="0" indent="0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ea typeface="ＭＳ Ｐゴシック" pitchFamily="34" charset="-128"/>
              </a:rPr>
              <a:t>	</a:t>
            </a:r>
            <a:r>
              <a:rPr lang="en-GB" dirty="0" smtClean="0">
                <a:ea typeface="ＭＳ Ｐゴシック" pitchFamily="34" charset="-128"/>
              </a:rPr>
              <a:t>	- Power Curve Measurements</a:t>
            </a:r>
          </a:p>
          <a:p>
            <a:pPr marL="0" indent="0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ea typeface="ＭＳ Ｐゴシック" pitchFamily="34" charset="-128"/>
              </a:rPr>
              <a:t>		</a:t>
            </a:r>
            <a:r>
              <a:rPr lang="en-GB" dirty="0">
                <a:ea typeface="ＭＳ Ｐゴシック" pitchFamily="34" charset="-128"/>
              </a:rPr>
              <a:t>- Soiling </a:t>
            </a:r>
            <a:r>
              <a:rPr lang="en-GB" dirty="0" smtClean="0">
                <a:ea typeface="ＭＳ Ｐゴシック" pitchFamily="34" charset="-128"/>
              </a:rPr>
              <a:t>Measurement</a:t>
            </a:r>
            <a:endParaRPr lang="en-GB" dirty="0">
              <a:ea typeface="ＭＳ Ｐゴシック" pitchFamily="34" charset="-128"/>
            </a:endParaRPr>
          </a:p>
          <a:p>
            <a:pPr eaLnBrk="1" hangingPunct="1"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 smtClean="0">
              <a:ea typeface="ＭＳ Ｐゴシック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2</a:t>
            </a:fld>
            <a:endParaRPr lang="en-US" noProof="0"/>
          </a:p>
        </p:txBody>
      </p:sp>
      <p:grpSp>
        <p:nvGrpSpPr>
          <p:cNvPr id="17" name="Group 16"/>
          <p:cNvGrpSpPr/>
          <p:nvPr/>
        </p:nvGrpSpPr>
        <p:grpSpPr>
          <a:xfrm>
            <a:off x="5657930" y="4000553"/>
            <a:ext cx="1750909" cy="1804822"/>
            <a:chOff x="4914900" y="2919577"/>
            <a:chExt cx="1750909" cy="180482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005" y="2919577"/>
              <a:ext cx="1392456" cy="180127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914900" y="4410074"/>
              <a:ext cx="523875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141934" y="4410074"/>
              <a:ext cx="523875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56" y="4879019"/>
            <a:ext cx="811255" cy="89298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89789" y="5817548"/>
            <a:ext cx="1433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Wind Measurement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65276" y="5817548"/>
            <a:ext cx="141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Solar Measurement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9549" y="5187837"/>
            <a:ext cx="608666" cy="5725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29" y="5187837"/>
            <a:ext cx="334880" cy="5725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39" y="5378056"/>
            <a:ext cx="378333" cy="382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38" y="1200112"/>
            <a:ext cx="943715" cy="46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250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Solar Irradiation</a:t>
            </a:r>
          </a:p>
        </p:txBody>
      </p:sp>
      <p:sp>
        <p:nvSpPr>
          <p:cNvPr id="55301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A50021"/>
                </a:solidFill>
                <a:ea typeface="ＭＳ Ｐゴシック" pitchFamily="34" charset="-128"/>
              </a:rPr>
              <a:t>Global Irradiation = Diffuse + Direct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400" b="1" dirty="0" smtClean="0">
                <a:solidFill>
                  <a:srgbClr val="A50021"/>
                </a:solidFill>
                <a:ea typeface="ＭＳ Ｐゴシック" pitchFamily="34" charset="-128"/>
              </a:rPr>
              <a:t>GHI = DHI + DNI • cos(θ)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 smtClean="0">
                <a:ea typeface="ＭＳ Ｐゴシック" pitchFamily="34" charset="-128"/>
              </a:rPr>
              <a:t>Where θ is the zenith angle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(at vertical over the site 0˚, 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at horizon 90˚).							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 smtClean="0">
                <a:ea typeface="ＭＳ Ｐゴシック" pitchFamily="34" charset="-128"/>
              </a:rPr>
              <a:t>GHI = Global Horizontal Irradiation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 smtClean="0">
                <a:ea typeface="ＭＳ Ｐゴシック" pitchFamily="34" charset="-128"/>
              </a:rPr>
              <a:t>DHI = Diffuse Horizontal Irradiation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 smtClean="0">
                <a:ea typeface="ＭＳ Ｐゴシック" pitchFamily="34" charset="-128"/>
              </a:rPr>
              <a:t>DNI = Direct Normal Irradiation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 smtClean="0">
                <a:ea typeface="ＭＳ Ｐゴシック" pitchFamily="34" charset="-128"/>
              </a:rPr>
              <a:t>GTI = Global Tilted Irradiation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20</a:t>
            </a:fld>
            <a:endParaRPr lang="en-US" noProof="0"/>
          </a:p>
        </p:txBody>
      </p:sp>
      <p:grpSp>
        <p:nvGrpSpPr>
          <p:cNvPr id="10" name="Gruppieren 9"/>
          <p:cNvGrpSpPr/>
          <p:nvPr/>
        </p:nvGrpSpPr>
        <p:grpSpPr>
          <a:xfrm>
            <a:off x="222861" y="5341042"/>
            <a:ext cx="4872662" cy="1008000"/>
            <a:chOff x="564215" y="2702901"/>
            <a:chExt cx="4872662" cy="1008000"/>
          </a:xfrm>
        </p:grpSpPr>
        <p:sp>
          <p:nvSpPr>
            <p:cNvPr id="8" name="Ellipse 7"/>
            <p:cNvSpPr/>
            <p:nvPr/>
          </p:nvSpPr>
          <p:spPr>
            <a:xfrm>
              <a:off x="3422342" y="2702901"/>
              <a:ext cx="1008000" cy="100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 dirty="0" smtClean="0">
                  <a:solidFill>
                    <a:schemeClr val="tx1"/>
                  </a:solidFill>
                </a:rPr>
                <a:t>Diffuse (20%)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1946649" y="2702901"/>
              <a:ext cx="1008000" cy="100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 dirty="0" err="1" smtClean="0">
                  <a:solidFill>
                    <a:schemeClr val="tx1"/>
                  </a:solidFill>
                </a:rPr>
                <a:t>Direct</a:t>
              </a:r>
              <a:r>
                <a:rPr lang="de-DE" sz="1400" b="1" dirty="0" smtClean="0">
                  <a:solidFill>
                    <a:schemeClr val="tx1"/>
                  </a:solidFill>
                </a:rPr>
                <a:t> (80%)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564215" y="2702901"/>
              <a:ext cx="1008000" cy="100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 dirty="0" smtClean="0">
                  <a:solidFill>
                    <a:schemeClr val="tx1"/>
                  </a:solidFill>
                </a:rPr>
                <a:t>Global (100%)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050648" y="3022235"/>
              <a:ext cx="327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smtClean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572215" y="3022235"/>
              <a:ext cx="327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smtClean="0">
                  <a:solidFill>
                    <a:schemeClr val="tx1"/>
                  </a:solidFill>
                </a:rPr>
                <a:t>=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73230" y="3022235"/>
              <a:ext cx="763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smtClean="0">
                  <a:solidFill>
                    <a:schemeClr val="tx1"/>
                  </a:solidFill>
                </a:rPr>
                <a:t>W/m²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3415628" y="2050348"/>
            <a:ext cx="5468118" cy="3938476"/>
            <a:chOff x="403372" y="1519458"/>
            <a:chExt cx="5944265" cy="4013902"/>
          </a:xfrm>
        </p:grpSpPr>
        <p:cxnSp>
          <p:nvCxnSpPr>
            <p:cNvPr id="15" name="Gerade Verbindung mit Pfeil 14"/>
            <p:cNvCxnSpPr/>
            <p:nvPr/>
          </p:nvCxnSpPr>
          <p:spPr>
            <a:xfrm>
              <a:off x="1827636" y="2211240"/>
              <a:ext cx="2148941" cy="2126844"/>
            </a:xfrm>
            <a:prstGeom prst="straightConnector1">
              <a:avLst/>
            </a:prstGeom>
            <a:ln w="34925" cmpd="sng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onne 15"/>
            <p:cNvSpPr/>
            <p:nvPr/>
          </p:nvSpPr>
          <p:spPr>
            <a:xfrm>
              <a:off x="403372" y="1647714"/>
              <a:ext cx="1308691" cy="1127051"/>
            </a:xfrm>
            <a:prstGeom prst="sun">
              <a:avLst/>
            </a:prstGeom>
            <a:gradFill>
              <a:gsLst>
                <a:gs pos="0">
                  <a:srgbClr val="FFF200"/>
                </a:gs>
                <a:gs pos="92000">
                  <a:srgbClr val="FF7A00"/>
                </a:gs>
                <a:gs pos="10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Wolke 16"/>
            <p:cNvSpPr/>
            <p:nvPr/>
          </p:nvSpPr>
          <p:spPr>
            <a:xfrm>
              <a:off x="3572539" y="1519458"/>
              <a:ext cx="2222205" cy="1255307"/>
            </a:xfrm>
            <a:prstGeom prst="cloud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8" name="Gerade Verbindung mit Pfeil 17"/>
            <p:cNvCxnSpPr/>
            <p:nvPr/>
          </p:nvCxnSpPr>
          <p:spPr>
            <a:xfrm>
              <a:off x="4550741" y="2221706"/>
              <a:ext cx="0" cy="2116378"/>
            </a:xfrm>
            <a:prstGeom prst="straightConnector1">
              <a:avLst/>
            </a:prstGeom>
            <a:ln w="34925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>
              <a:off x="1827637" y="2211240"/>
              <a:ext cx="2723104" cy="10466"/>
            </a:xfrm>
            <a:prstGeom prst="straightConnector1">
              <a:avLst/>
            </a:prstGeom>
            <a:ln w="34925" cmpd="sng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ieren 19"/>
            <p:cNvGrpSpPr/>
            <p:nvPr/>
          </p:nvGrpSpPr>
          <p:grpSpPr>
            <a:xfrm>
              <a:off x="2889991" y="4338084"/>
              <a:ext cx="3254146" cy="1195276"/>
              <a:chOff x="3056568" y="4471877"/>
              <a:chExt cx="3254146" cy="1195276"/>
            </a:xfrm>
          </p:grpSpPr>
          <p:cxnSp>
            <p:nvCxnSpPr>
              <p:cNvPr id="32" name="Gerade Verbindung 31"/>
              <p:cNvCxnSpPr/>
              <p:nvPr/>
            </p:nvCxnSpPr>
            <p:spPr>
              <a:xfrm>
                <a:off x="3056568" y="5656521"/>
                <a:ext cx="3254146" cy="10632"/>
              </a:xfrm>
              <a:prstGeom prst="line">
                <a:avLst/>
              </a:prstGeom>
              <a:ln w="31750">
                <a:solidFill>
                  <a:srgbClr val="A5002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/>
            </p:nvCxnSpPr>
            <p:spPr>
              <a:xfrm>
                <a:off x="4683641" y="5103628"/>
                <a:ext cx="0" cy="563525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/>
            </p:nvCxnSpPr>
            <p:spPr>
              <a:xfrm>
                <a:off x="4517064" y="4821865"/>
                <a:ext cx="166577" cy="281763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/>
              <p:cNvCxnSpPr/>
              <p:nvPr/>
            </p:nvCxnSpPr>
            <p:spPr>
              <a:xfrm flipH="1">
                <a:off x="3872908" y="4471877"/>
                <a:ext cx="1288312" cy="699976"/>
              </a:xfrm>
              <a:prstGeom prst="line">
                <a:avLst/>
              </a:prstGeom>
              <a:ln w="63500">
                <a:solidFill>
                  <a:schemeClr val="tx2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feld 20"/>
            <p:cNvSpPr txBox="1"/>
            <p:nvPr/>
          </p:nvSpPr>
          <p:spPr>
            <a:xfrm rot="2606242">
              <a:off x="2014829" y="2956730"/>
              <a:ext cx="8669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tx1"/>
                  </a:solidFill>
                </a:rPr>
                <a:t>DIRECT</a:t>
              </a:r>
            </a:p>
            <a:p>
              <a:r>
                <a:rPr lang="de-DE" b="1" dirty="0" smtClean="0">
                  <a:solidFill>
                    <a:schemeClr val="tx1"/>
                  </a:solidFill>
                </a:rPr>
                <a:t>(DNI)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31369" y="2831016"/>
              <a:ext cx="9749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DHI</a:t>
              </a:r>
              <a:endParaRPr lang="de-DE" b="1" dirty="0">
                <a:solidFill>
                  <a:srgbClr val="FF0000"/>
                </a:solidFill>
              </a:endParaRPr>
            </a:p>
            <a:p>
              <a:r>
                <a:rPr lang="de-DE" b="1" dirty="0" smtClean="0">
                  <a:solidFill>
                    <a:schemeClr val="tx1"/>
                  </a:solidFill>
                </a:rPr>
                <a:t>DIFFUSE</a:t>
              </a:r>
            </a:p>
          </p:txBody>
        </p:sp>
        <p:cxnSp>
          <p:nvCxnSpPr>
            <p:cNvPr id="23" name="Gerade Verbindung 22"/>
            <p:cNvCxnSpPr/>
            <p:nvPr/>
          </p:nvCxnSpPr>
          <p:spPr>
            <a:xfrm>
              <a:off x="2006570" y="4455042"/>
              <a:ext cx="434106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>
              <a:off x="4051005" y="3279895"/>
              <a:ext cx="0" cy="1058189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/>
            <p:cNvSpPr txBox="1"/>
            <p:nvPr/>
          </p:nvSpPr>
          <p:spPr>
            <a:xfrm>
              <a:off x="2848217" y="2831016"/>
              <a:ext cx="1502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DNI * COS (</a:t>
              </a:r>
              <a:r>
                <a:rPr lang="az-Cyrl-AZ" b="1" dirty="0" smtClean="0">
                  <a:solidFill>
                    <a:srgbClr val="FF0000"/>
                  </a:solidFill>
                </a:rPr>
                <a:t>Ө</a:t>
              </a:r>
              <a:r>
                <a:rPr lang="de-DE" b="1" dirty="0" smtClean="0">
                  <a:solidFill>
                    <a:srgbClr val="FF0000"/>
                  </a:solidFill>
                </a:rPr>
                <a:t>)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Bogen 29"/>
            <p:cNvSpPr/>
            <p:nvPr/>
          </p:nvSpPr>
          <p:spPr>
            <a:xfrm rot="17987727">
              <a:off x="3657192" y="3961917"/>
              <a:ext cx="543422" cy="481395"/>
            </a:xfrm>
            <a:prstGeom prst="arc">
              <a:avLst/>
            </a:prstGeom>
            <a:ln w="19050"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663885" y="3624323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z-Cyrl-AZ" b="1" dirty="0">
                  <a:solidFill>
                    <a:srgbClr val="FF0000"/>
                  </a:solidFill>
                </a:rPr>
                <a:t>Ө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342407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/>
          <p:cNvSpPr/>
          <p:nvPr/>
        </p:nvSpPr>
        <p:spPr>
          <a:xfrm>
            <a:off x="1661823" y="1908975"/>
            <a:ext cx="5583485" cy="3815964"/>
          </a:xfrm>
          <a:prstGeom prst="ellipse">
            <a:avLst/>
          </a:prstGeom>
          <a:noFill/>
          <a:ln w="19050">
            <a:solidFill>
              <a:srgbClr val="A500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98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34" charset="-128"/>
              </a:rPr>
              <a:t>Ammonit Meteo-40 Data Logger – Different Applications</a:t>
            </a:r>
            <a:endParaRPr lang="en-GB" dirty="0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8573" y="2803475"/>
            <a:ext cx="3039394" cy="19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K:\06_Produktinfo\_Images\WindAtlas_Bayer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2" b="23006"/>
          <a:stretch/>
        </p:blipFill>
        <p:spPr bwMode="auto">
          <a:xfrm>
            <a:off x="1375511" y="4991250"/>
            <a:ext cx="1800000" cy="1080054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>
            <a:reflection blurRad="12700" stA="38000" endPos="12000" dist="5000" dir="5400000" sy="-100000" algn="bl" rotWithShape="0"/>
          </a:effectLst>
          <a:extLst/>
        </p:spPr>
      </p:pic>
      <p:sp>
        <p:nvSpPr>
          <p:cNvPr id="4" name="Textfeld 3"/>
          <p:cNvSpPr txBox="1"/>
          <p:nvPr/>
        </p:nvSpPr>
        <p:spPr>
          <a:xfrm>
            <a:off x="1558007" y="4719320"/>
            <a:ext cx="143500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tx1"/>
                </a:solidFill>
              </a:rPr>
              <a:t>Wind and Solar Maps</a:t>
            </a:r>
            <a:endParaRPr lang="en-GB" sz="1100" b="1" dirty="0">
              <a:solidFill>
                <a:schemeClr val="tx1"/>
              </a:solidFill>
            </a:endParaRPr>
          </a:p>
        </p:txBody>
      </p:sp>
      <p:pic>
        <p:nvPicPr>
          <p:cNvPr id="1029" name="Picture 5" descr="K:\06_Produktinfo\_Images\GeNet_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9"/>
          <a:stretch/>
        </p:blipFill>
        <p:spPr bwMode="auto">
          <a:xfrm>
            <a:off x="3553565" y="1328618"/>
            <a:ext cx="1800000" cy="1080054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>
            <a:reflection blurRad="12700" stA="38000" endPos="12000" dist="5000" dir="5400000" sy="-100000" algn="bl" rotWithShape="0"/>
          </a:effectLst>
          <a:extLst/>
        </p:spPr>
      </p:pic>
      <p:sp>
        <p:nvSpPr>
          <p:cNvPr id="17" name="Textfeld 16"/>
          <p:cNvSpPr txBox="1"/>
          <p:nvPr/>
        </p:nvSpPr>
        <p:spPr>
          <a:xfrm>
            <a:off x="3558128" y="1035204"/>
            <a:ext cx="179087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tx1"/>
                </a:solidFill>
              </a:rPr>
              <a:t>Wind Resource Assessment</a:t>
            </a:r>
            <a:endParaRPr lang="en-GB" sz="11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K:\06_Produktinfo\_Images\ENISOLAR_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 b="6016"/>
          <a:stretch/>
        </p:blipFill>
        <p:spPr bwMode="auto">
          <a:xfrm>
            <a:off x="5941707" y="1774060"/>
            <a:ext cx="1800000" cy="1080053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>
            <a:reflection blurRad="12700" stA="38000" endPos="12000" dist="5000" dir="5400000" sy="-100000" algn="bl" rotWithShape="0"/>
          </a:effectLst>
          <a:extLst/>
        </p:spPr>
      </p:pic>
      <p:sp>
        <p:nvSpPr>
          <p:cNvPr id="18" name="Textfeld 17"/>
          <p:cNvSpPr txBox="1"/>
          <p:nvPr/>
        </p:nvSpPr>
        <p:spPr>
          <a:xfrm>
            <a:off x="5955086" y="1480070"/>
            <a:ext cx="177324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tx1"/>
                </a:solidFill>
              </a:rPr>
              <a:t>Solar Resource Assessment</a:t>
            </a:r>
            <a:endParaRPr lang="en-GB" sz="1100" b="1" dirty="0">
              <a:solidFill>
                <a:schemeClr val="tx1"/>
              </a:solidFill>
            </a:endParaRPr>
          </a:p>
        </p:txBody>
      </p:sp>
      <p:pic>
        <p:nvPicPr>
          <p:cNvPr id="1031" name="Picture 7" descr="K:\12_Fotos\01_Bildersammlung\Hintergruende\world-glob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4" b="16093"/>
          <a:stretch/>
        </p:blipFill>
        <p:spPr bwMode="auto">
          <a:xfrm>
            <a:off x="3553565" y="5265588"/>
            <a:ext cx="1800000" cy="1080054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>
            <a:reflection blurRad="12700" stA="38000" endPos="12000" dist="5000" dir="5400000" sy="-100000" algn="bl" rotWithShape="0"/>
          </a:effectLst>
          <a:extLst/>
        </p:spPr>
      </p:pic>
      <p:sp>
        <p:nvSpPr>
          <p:cNvPr id="19" name="Textfeld 18"/>
          <p:cNvSpPr txBox="1"/>
          <p:nvPr/>
        </p:nvSpPr>
        <p:spPr>
          <a:xfrm>
            <a:off x="3854683" y="4993658"/>
            <a:ext cx="119776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tx1"/>
                </a:solidFill>
              </a:rPr>
              <a:t>Climate Research</a:t>
            </a:r>
            <a:endParaRPr lang="en-GB" sz="1100" b="1" dirty="0">
              <a:solidFill>
                <a:schemeClr val="tx1"/>
              </a:solidFill>
            </a:endParaRPr>
          </a:p>
        </p:txBody>
      </p:sp>
      <p:pic>
        <p:nvPicPr>
          <p:cNvPr id="1030" name="Picture 6" descr="K:\06_Produktinfo\_Images\SCADA_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 b="3183"/>
          <a:stretch/>
        </p:blipFill>
        <p:spPr bwMode="auto">
          <a:xfrm>
            <a:off x="1148134" y="1774060"/>
            <a:ext cx="1800000" cy="1080053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>
            <a:reflection blurRad="12700" stA="38000" endPos="12000" dist="5000" dir="5400000" sy="-100000" algn="bl" rotWithShape="0"/>
          </a:effectLst>
          <a:extLst/>
        </p:spPr>
      </p:pic>
      <p:sp>
        <p:nvSpPr>
          <p:cNvPr id="24" name="Textfeld 23"/>
          <p:cNvSpPr txBox="1"/>
          <p:nvPr/>
        </p:nvSpPr>
        <p:spPr>
          <a:xfrm>
            <a:off x="1012910" y="1493638"/>
            <a:ext cx="206979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tx1"/>
                </a:solidFill>
              </a:rPr>
              <a:t>Wind Farm Monitoring (SCADA)</a:t>
            </a:r>
            <a:endParaRPr lang="en-GB" sz="1100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K:\06_Produktinfo\_Images\CPVPowerPlant_0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04"/>
          <a:stretch/>
        </p:blipFill>
        <p:spPr bwMode="auto">
          <a:xfrm>
            <a:off x="6817722" y="3393817"/>
            <a:ext cx="1800000" cy="1080054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>
            <a:reflection blurRad="12700" stA="38000" endPos="12000" dist="5000" dir="5400000" sy="-100000" algn="bl" rotWithShape="0"/>
          </a:effectLst>
          <a:extLst/>
        </p:spPr>
      </p:pic>
      <p:sp>
        <p:nvSpPr>
          <p:cNvPr id="26" name="Textfeld 25"/>
          <p:cNvSpPr txBox="1"/>
          <p:nvPr/>
        </p:nvSpPr>
        <p:spPr>
          <a:xfrm>
            <a:off x="6757362" y="3108355"/>
            <a:ext cx="192071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tx1"/>
                </a:solidFill>
              </a:rPr>
              <a:t>Solar Power Plant Monitoring</a:t>
            </a:r>
            <a:endParaRPr lang="en-GB" sz="11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K:\06_Produktinfo\_Images\SMEWind_0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7" b="14798"/>
          <a:stretch/>
        </p:blipFill>
        <p:spPr bwMode="auto">
          <a:xfrm>
            <a:off x="466679" y="3393817"/>
            <a:ext cx="1800000" cy="1080054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>
            <a:reflection blurRad="12700" stA="38000" endPos="12000" dist="5000" dir="5400000" sy="-100000" algn="bl" rotWithShape="0"/>
          </a:effectLst>
          <a:extLst/>
        </p:spPr>
      </p:pic>
      <p:sp>
        <p:nvSpPr>
          <p:cNvPr id="28" name="Textfeld 27"/>
          <p:cNvSpPr txBox="1"/>
          <p:nvPr/>
        </p:nvSpPr>
        <p:spPr>
          <a:xfrm>
            <a:off x="342199" y="3120645"/>
            <a:ext cx="204895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tx1"/>
                </a:solidFill>
              </a:rPr>
              <a:t>Site Assessment in Cold Climate</a:t>
            </a:r>
            <a:endParaRPr lang="en-GB" sz="1100" b="1" dirty="0">
              <a:solidFill>
                <a:schemeClr val="tx1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2" b="1503"/>
          <a:stretch/>
        </p:blipFill>
        <p:spPr bwMode="auto">
          <a:xfrm>
            <a:off x="5740298" y="4991772"/>
            <a:ext cx="1800000" cy="1079532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>
            <a:reflection blurRad="12700" stA="38000" endPos="12000" dist="5000" dir="5400000" sy="-100000" algn="bl" rotWithShape="0"/>
          </a:effectLst>
          <a:extLst/>
        </p:spPr>
      </p:pic>
      <p:sp>
        <p:nvSpPr>
          <p:cNvPr id="21" name="Textfeld 20"/>
          <p:cNvSpPr txBox="1"/>
          <p:nvPr/>
        </p:nvSpPr>
        <p:spPr>
          <a:xfrm>
            <a:off x="5923595" y="4719320"/>
            <a:ext cx="143340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>
                <a:solidFill>
                  <a:schemeClr val="tx1"/>
                </a:solidFill>
              </a:rPr>
              <a:t>Soiling Measurement</a:t>
            </a:r>
            <a:endParaRPr lang="en-GB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471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61950" algn="l"/>
              </a:tabLst>
              <a:defRPr/>
            </a:pPr>
            <a:r>
              <a:rPr lang="en-US" sz="1600" dirty="0" smtClean="0"/>
              <a:t>Storage of </a:t>
            </a:r>
            <a:r>
              <a:rPr lang="en-US" sz="1600" dirty="0"/>
              <a:t>1 sec. original </a:t>
            </a:r>
            <a:r>
              <a:rPr lang="en-US" sz="1600" dirty="0" smtClean="0"/>
              <a:t>measurement data (up to 2 GB)*</a:t>
            </a:r>
          </a:p>
          <a:p>
            <a:pPr marL="431800" lvl="1" indent="0">
              <a:buFont typeface="Arial" pitchFamily="34" charset="0"/>
              <a:buNone/>
              <a:tabLst>
                <a:tab pos="361950" algn="l"/>
              </a:tabLst>
              <a:defRPr/>
            </a:pPr>
            <a:r>
              <a:rPr lang="en-US" sz="1400" dirty="0" smtClean="0">
                <a:sym typeface="Wingdings" pitchFamily="2" charset="2"/>
              </a:rPr>
              <a:t> </a:t>
            </a:r>
            <a:r>
              <a:rPr lang="en-US" sz="1400" b="1" dirty="0" smtClean="0">
                <a:sym typeface="Wingdings" pitchFamily="2" charset="2"/>
              </a:rPr>
              <a:t>Turbulence analysis, wind gust and mechanical load calculations</a:t>
            </a:r>
          </a:p>
          <a:p>
            <a:pPr lvl="1">
              <a:buFont typeface="Arial" pitchFamily="34" charset="0"/>
              <a:buChar char="–"/>
              <a:tabLst>
                <a:tab pos="361950" algn="l"/>
              </a:tabLst>
              <a:defRPr/>
            </a:pPr>
            <a:endParaRPr lang="en-US" sz="1400" dirty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  <a:tabLst>
                <a:tab pos="361950" algn="l"/>
              </a:tabLst>
              <a:defRPr/>
            </a:pPr>
            <a:r>
              <a:rPr lang="en-US" sz="1600" dirty="0"/>
              <a:t>Recording of electrical and physical </a:t>
            </a:r>
            <a:r>
              <a:rPr lang="en-US" sz="1600" dirty="0" smtClean="0"/>
              <a:t>data</a:t>
            </a:r>
          </a:p>
          <a:p>
            <a:pPr marL="431800" lvl="1" indent="0">
              <a:buFont typeface="Arial" pitchFamily="34" charset="0"/>
              <a:buNone/>
              <a:tabLst>
                <a:tab pos="361950" algn="l"/>
              </a:tabLst>
              <a:defRPr/>
            </a:pPr>
            <a:r>
              <a:rPr lang="en-US" sz="1400" dirty="0" smtClean="0">
                <a:sym typeface="Wingdings" pitchFamily="2" charset="2"/>
              </a:rPr>
              <a:t> </a:t>
            </a:r>
            <a:r>
              <a:rPr lang="en-US" sz="1400" b="1" dirty="0" smtClean="0">
                <a:sym typeface="Wingdings" pitchFamily="2" charset="2"/>
              </a:rPr>
              <a:t>Retrospectively correction of possible mistakes by applying </a:t>
            </a:r>
            <a:br>
              <a:rPr lang="en-US" sz="1400" b="1" dirty="0" smtClean="0">
                <a:sym typeface="Wingdings" pitchFamily="2" charset="2"/>
              </a:rPr>
            </a:br>
            <a:r>
              <a:rPr lang="en-US" sz="1400" b="1" dirty="0" smtClean="0">
                <a:sym typeface="Wingdings" pitchFamily="2" charset="2"/>
              </a:rPr>
              <a:t>      slope and offset</a:t>
            </a:r>
            <a:endParaRPr lang="en-US" sz="1400" dirty="0"/>
          </a:p>
          <a:p>
            <a:pPr lvl="1">
              <a:buFont typeface="Arial" charset="0"/>
              <a:buChar char="•"/>
              <a:tabLst>
                <a:tab pos="361950" algn="l"/>
              </a:tabLst>
              <a:defRPr/>
            </a:pPr>
            <a:endParaRPr lang="en-US" sz="1400" dirty="0" smtClean="0"/>
          </a:p>
          <a:p>
            <a:pPr>
              <a:tabLst>
                <a:tab pos="361950" algn="l"/>
              </a:tabLst>
              <a:defRPr/>
            </a:pPr>
            <a:r>
              <a:rPr lang="en-US" sz="1600" dirty="0" smtClean="0"/>
              <a:t>Digitally </a:t>
            </a:r>
            <a:r>
              <a:rPr lang="en-US" sz="1600" dirty="0"/>
              <a:t>signed and encrypted measurement </a:t>
            </a:r>
            <a:r>
              <a:rPr lang="en-US" sz="1600" dirty="0" smtClean="0"/>
              <a:t>data*</a:t>
            </a:r>
          </a:p>
          <a:p>
            <a:pPr marL="431800" lvl="1" indent="0">
              <a:buFont typeface="Arial" pitchFamily="34" charset="0"/>
              <a:buNone/>
              <a:tabLst>
                <a:tab pos="361950" algn="l"/>
              </a:tabLst>
              <a:defRPr/>
            </a:pPr>
            <a:r>
              <a:rPr lang="en-US" sz="1400" b="1" dirty="0" smtClean="0">
                <a:sym typeface="Wingdings" pitchFamily="2" charset="2"/>
              </a:rPr>
              <a:t> P</a:t>
            </a:r>
            <a:r>
              <a:rPr lang="en-US" sz="1400" b="1" dirty="0" smtClean="0"/>
              <a:t>revent </a:t>
            </a:r>
            <a:r>
              <a:rPr lang="en-US" sz="1400" b="1" dirty="0"/>
              <a:t>data </a:t>
            </a:r>
            <a:r>
              <a:rPr lang="en-US" sz="1400" b="1" dirty="0" smtClean="0"/>
              <a:t>manipulation and unauthorized data access</a:t>
            </a:r>
            <a:endParaRPr lang="en-US" sz="1400" b="1" dirty="0"/>
          </a:p>
          <a:p>
            <a:pPr lvl="1">
              <a:buFont typeface="Arial" charset="0"/>
              <a:buChar char="•"/>
              <a:tabLst>
                <a:tab pos="361950" algn="l"/>
              </a:tabLst>
              <a:defRPr/>
            </a:pPr>
            <a:endParaRPr lang="en-US" sz="1400" dirty="0" smtClean="0"/>
          </a:p>
          <a:p>
            <a:pPr>
              <a:tabLst>
                <a:tab pos="361950" algn="l"/>
              </a:tabLst>
              <a:defRPr/>
            </a:pPr>
            <a:r>
              <a:rPr lang="en-US" sz="1600" dirty="0" smtClean="0"/>
              <a:t>Flexible Communication:  UMTS/GSM/CDMA/GPRS</a:t>
            </a:r>
            <a:r>
              <a:rPr lang="en-US" sz="1600" dirty="0"/>
              <a:t>, </a:t>
            </a:r>
            <a:r>
              <a:rPr lang="en-US" sz="1600" dirty="0" smtClean="0"/>
              <a:t>RS485, </a:t>
            </a:r>
            <a:r>
              <a:rPr lang="en-US" sz="1600" dirty="0" err="1" smtClean="0"/>
              <a:t>WiFi</a:t>
            </a:r>
            <a:r>
              <a:rPr lang="en-US" sz="1600" dirty="0"/>
              <a:t>, </a:t>
            </a:r>
            <a:r>
              <a:rPr lang="en-US" sz="1600" dirty="0" smtClean="0"/>
              <a:t>Ethernet, USB</a:t>
            </a:r>
          </a:p>
          <a:p>
            <a:pPr marL="431800" lvl="1" indent="0">
              <a:buFont typeface="Arial" pitchFamily="34" charset="0"/>
              <a:buNone/>
              <a:tabLst>
                <a:tab pos="361950" algn="l"/>
              </a:tabLst>
              <a:defRPr/>
            </a:pPr>
            <a:r>
              <a:rPr lang="en-US" sz="1400" b="1" dirty="0" smtClean="0">
                <a:sym typeface="Wingdings" pitchFamily="2" charset="2"/>
              </a:rPr>
              <a:t> Laboratory and on-site communication</a:t>
            </a:r>
            <a:endParaRPr lang="en-US" sz="1400" b="1" dirty="0"/>
          </a:p>
          <a:p>
            <a:pPr lvl="1">
              <a:tabLst>
                <a:tab pos="361950" algn="l"/>
              </a:tabLst>
              <a:defRPr/>
            </a:pPr>
            <a:endParaRPr lang="en-US" sz="1400" dirty="0"/>
          </a:p>
          <a:p>
            <a:pPr>
              <a:tabLst>
                <a:tab pos="361950" algn="l"/>
              </a:tabLst>
              <a:defRPr/>
            </a:pPr>
            <a:r>
              <a:rPr lang="en-US" sz="1600" dirty="0" smtClean="0"/>
              <a:t>Configurable data transfer via </a:t>
            </a:r>
            <a:r>
              <a:rPr lang="en-US" sz="1600" dirty="0"/>
              <a:t>HTTPS, </a:t>
            </a:r>
            <a:r>
              <a:rPr lang="en-US" sz="1600" dirty="0" smtClean="0"/>
              <a:t>FTP/SCP, email </a:t>
            </a:r>
            <a:r>
              <a:rPr lang="en-US" sz="1600" dirty="0" smtClean="0">
                <a:sym typeface="Wingdings" pitchFamily="2" charset="2"/>
              </a:rPr>
              <a:t>to </a:t>
            </a:r>
            <a:r>
              <a:rPr lang="en-US" sz="1600" dirty="0">
                <a:sym typeface="Wingdings" pitchFamily="2" charset="2"/>
              </a:rPr>
              <a:t>AmmonitOR or client </a:t>
            </a:r>
            <a:r>
              <a:rPr lang="en-US" sz="1600" dirty="0" smtClean="0">
                <a:sym typeface="Wingdings" pitchFamily="2" charset="2"/>
              </a:rPr>
              <a:t>server*</a:t>
            </a:r>
          </a:p>
          <a:p>
            <a:pPr marL="431800" lvl="1" indent="0">
              <a:buFont typeface="Arial" pitchFamily="34" charset="0"/>
              <a:buNone/>
              <a:tabLst>
                <a:tab pos="361950" algn="l"/>
              </a:tabLst>
              <a:defRPr/>
            </a:pPr>
            <a:r>
              <a:rPr lang="en-US" sz="1400" b="1" dirty="0" smtClean="0">
                <a:sym typeface="Wingdings" pitchFamily="2" charset="2"/>
              </a:rPr>
              <a:t> Security purposes</a:t>
            </a:r>
          </a:p>
          <a:p>
            <a:pPr marL="431800" lvl="1" indent="0">
              <a:buFont typeface="Arial" pitchFamily="34" charset="0"/>
              <a:buNone/>
              <a:tabLst>
                <a:tab pos="361950" algn="l"/>
              </a:tabLst>
              <a:defRPr/>
            </a:pPr>
            <a:endParaRPr lang="en-US" sz="1400" dirty="0"/>
          </a:p>
          <a:p>
            <a:pPr marL="0" indent="0">
              <a:buFont typeface="Arial" pitchFamily="34" charset="0"/>
              <a:buNone/>
              <a:tabLst>
                <a:tab pos="361950" algn="l"/>
              </a:tabLst>
              <a:defRPr/>
            </a:pPr>
            <a:r>
              <a:rPr lang="en-US" sz="1100" dirty="0" smtClean="0"/>
              <a:t>* according to MEASNET Site Assessment Norm</a:t>
            </a:r>
          </a:p>
          <a:p>
            <a:pPr>
              <a:tabLst>
                <a:tab pos="361950" algn="l"/>
              </a:tabLst>
              <a:defRPr/>
            </a:pPr>
            <a:endParaRPr lang="en-US" dirty="0"/>
          </a:p>
          <a:p>
            <a:pPr>
              <a:tabLst>
                <a:tab pos="361950" algn="l"/>
              </a:tabLst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34820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a typeface="ＭＳ Ｐゴシック" pitchFamily="34" charset="-128"/>
              </a:rPr>
              <a:t>Ammonit Meteo-40 Data Logger</a:t>
            </a:r>
            <a:endParaRPr lang="de-DE" dirty="0" smtClean="0">
              <a:ea typeface="ＭＳ Ｐゴシック" pitchFamily="34" charset="-128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7153" y="1113543"/>
            <a:ext cx="2163761" cy="136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22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403103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61950" algn="l"/>
              </a:tabLst>
              <a:defRPr/>
            </a:pPr>
            <a:r>
              <a:rPr lang="en-US" dirty="0" smtClean="0">
                <a:sym typeface="Wingdings" pitchFamily="2" charset="2"/>
              </a:rPr>
              <a:t>User-friendly web interface for sensor configuration</a:t>
            </a:r>
          </a:p>
          <a:p>
            <a:pPr lvl="1">
              <a:tabLst>
                <a:tab pos="361950" algn="l"/>
              </a:tabLst>
              <a:defRPr/>
            </a:pPr>
            <a:r>
              <a:rPr lang="en-US" dirty="0" smtClean="0">
                <a:sym typeface="Wingdings" pitchFamily="2" charset="2"/>
              </a:rPr>
              <a:t>Detailed sensor library </a:t>
            </a:r>
          </a:p>
          <a:p>
            <a:pPr lvl="1">
              <a:buFont typeface="Arial" pitchFamily="34" charset="0"/>
              <a:buChar char="–"/>
              <a:tabLst>
                <a:tab pos="361950" algn="l"/>
              </a:tabLst>
              <a:defRPr/>
            </a:pPr>
            <a:r>
              <a:rPr lang="en-US" dirty="0" smtClean="0">
                <a:sym typeface="Wingdings" pitchFamily="2" charset="2"/>
              </a:rPr>
              <a:t>Sensor helper (wizard) for convenient configuration</a:t>
            </a:r>
            <a:endParaRPr lang="en-US" dirty="0">
              <a:sym typeface="Wingdings" pitchFamily="2" charset="2"/>
            </a:endParaRPr>
          </a:p>
          <a:p>
            <a:pPr>
              <a:tabLst>
                <a:tab pos="361950" algn="l"/>
              </a:tabLst>
              <a:defRPr/>
            </a:pPr>
            <a:endParaRPr lang="en-US" dirty="0"/>
          </a:p>
          <a:p>
            <a:pPr>
              <a:tabLst>
                <a:tab pos="361950" algn="l"/>
              </a:tabLst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34820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Meteo-40 Web Interface: Sensor Configuration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" t="9905" r="2108" b="761"/>
          <a:stretch/>
        </p:blipFill>
        <p:spPr bwMode="auto">
          <a:xfrm>
            <a:off x="940145" y="2121644"/>
            <a:ext cx="5406716" cy="41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1" t="30760" r="66569" b="13480"/>
          <a:stretch/>
        </p:blipFill>
        <p:spPr bwMode="auto">
          <a:xfrm>
            <a:off x="6901131" y="2299550"/>
            <a:ext cx="1604514" cy="378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Gewinkelte Verbindung 2"/>
          <p:cNvCxnSpPr>
            <a:endCxn id="1027" idx="0"/>
          </p:cNvCxnSpPr>
          <p:nvPr/>
        </p:nvCxnSpPr>
        <p:spPr>
          <a:xfrm>
            <a:off x="5003321" y="1880558"/>
            <a:ext cx="2700067" cy="418992"/>
          </a:xfrm>
          <a:prstGeom prst="bentConnector2">
            <a:avLst/>
          </a:prstGeom>
          <a:ln w="22225">
            <a:solidFill>
              <a:srgbClr val="A5002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34313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61950" algn="l"/>
              </a:tabLst>
              <a:defRPr/>
            </a:pPr>
            <a:r>
              <a:rPr lang="en-US" dirty="0" smtClean="0"/>
              <a:t>Various methods to transfer and download measurement data:</a:t>
            </a:r>
          </a:p>
          <a:p>
            <a:pPr lvl="1">
              <a:tabLst>
                <a:tab pos="361950" algn="l"/>
              </a:tabLst>
              <a:defRPr/>
            </a:pPr>
            <a:r>
              <a:rPr lang="en-US" dirty="0" smtClean="0"/>
              <a:t>File upload via FTP or SCP </a:t>
            </a:r>
            <a:r>
              <a:rPr lang="en-US" dirty="0" smtClean="0">
                <a:sym typeface="Wingdings" panose="05000000000000000000" pitchFamily="2" charset="2"/>
              </a:rPr>
              <a:t> upload to AmmonitOR for campaign monitoring</a:t>
            </a:r>
          </a:p>
          <a:p>
            <a:pPr lvl="1">
              <a:tabLst>
                <a:tab pos="361950" algn="l"/>
              </a:tabLst>
              <a:defRPr/>
            </a:pPr>
            <a:r>
              <a:rPr lang="en-US" dirty="0" smtClean="0">
                <a:sym typeface="Wingdings" panose="05000000000000000000" pitchFamily="2" charset="2"/>
              </a:rPr>
              <a:t>Send CSV files as email attachment</a:t>
            </a:r>
          </a:p>
          <a:p>
            <a:pPr lvl="1">
              <a:tabLst>
                <a:tab pos="361950" algn="l"/>
              </a:tabLst>
              <a:defRPr/>
            </a:pPr>
            <a:r>
              <a:rPr lang="en-US" dirty="0" smtClean="0">
                <a:sym typeface="Wingdings" panose="05000000000000000000" pitchFamily="2" charset="2"/>
              </a:rPr>
              <a:t>Download CSV files via web interface</a:t>
            </a:r>
          </a:p>
          <a:p>
            <a:pPr lvl="1">
              <a:tabLst>
                <a:tab pos="361950" algn="l"/>
              </a:tabLst>
              <a:defRPr/>
            </a:pPr>
            <a:r>
              <a:rPr lang="en-US" dirty="0" smtClean="0"/>
              <a:t>Download CSV files on USB memory drive on-site</a:t>
            </a:r>
          </a:p>
          <a:p>
            <a:pPr>
              <a:tabLst>
                <a:tab pos="361950" algn="l"/>
              </a:tabLst>
              <a:defRPr/>
            </a:pPr>
            <a:r>
              <a:rPr lang="en-US" dirty="0" smtClean="0"/>
              <a:t>Schedule to configure file uploads and online periods</a:t>
            </a:r>
          </a:p>
          <a:p>
            <a:pPr>
              <a:tabLst>
                <a:tab pos="361950" algn="l"/>
              </a:tabLst>
              <a:defRPr/>
            </a:pPr>
            <a:r>
              <a:rPr lang="en-US" dirty="0" smtClean="0"/>
              <a:t>Convenient modem configuration via provider helper (wizard)</a:t>
            </a:r>
          </a:p>
          <a:p>
            <a:pPr>
              <a:tabLst>
                <a:tab pos="361950" algn="l"/>
              </a:tabLst>
              <a:defRPr/>
            </a:pPr>
            <a:endParaRPr lang="en-US" dirty="0"/>
          </a:p>
          <a:p>
            <a:pPr>
              <a:tabLst>
                <a:tab pos="361950" algn="l"/>
              </a:tabLst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34820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Meteo-40 Web Interface: Communication Configuration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32749" r="15474" b="42810"/>
          <a:stretch/>
        </p:blipFill>
        <p:spPr bwMode="auto">
          <a:xfrm>
            <a:off x="836762" y="3578256"/>
            <a:ext cx="5583523" cy="15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t="34024" r="67011" b="39618"/>
          <a:stretch/>
        </p:blipFill>
        <p:spPr bwMode="auto">
          <a:xfrm>
            <a:off x="7023302" y="3578256"/>
            <a:ext cx="1447853" cy="15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winkelte Verbindung 4"/>
          <p:cNvCxnSpPr>
            <a:endCxn id="2051" idx="0"/>
          </p:cNvCxnSpPr>
          <p:nvPr/>
        </p:nvCxnSpPr>
        <p:spPr>
          <a:xfrm>
            <a:off x="6003985" y="3096899"/>
            <a:ext cx="1743244" cy="481357"/>
          </a:xfrm>
          <a:prstGeom prst="bentConnector2">
            <a:avLst/>
          </a:prstGeom>
          <a:ln w="22225">
            <a:solidFill>
              <a:srgbClr val="A5002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24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107119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lke 8"/>
          <p:cNvSpPr/>
          <p:nvPr/>
        </p:nvSpPr>
        <p:spPr>
          <a:xfrm>
            <a:off x="2164879" y="2821451"/>
            <a:ext cx="5328592" cy="2009576"/>
          </a:xfrm>
          <a:prstGeom prst="cloud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accent1">
                    <a:lumMod val="50000"/>
                  </a:schemeClr>
                </a:solidFill>
              </a:rPr>
              <a:t>               Internet</a:t>
            </a:r>
            <a:endParaRPr lang="de-DE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38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a typeface="ＭＳ Ｐゴシック" pitchFamily="34" charset="-128"/>
              </a:rPr>
              <a:t>Ammonit Meteo-40 Data </a:t>
            </a:r>
            <a:r>
              <a:rPr lang="de-DE" dirty="0" smtClean="0">
                <a:ea typeface="ＭＳ Ｐゴシック" pitchFamily="34" charset="-128"/>
              </a:rPr>
              <a:t>Loggers: Remote Access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smtClean="0">
                <a:solidFill>
                  <a:srgbClr val="A50021"/>
                </a:solidFill>
              </a:rPr>
              <a:t>Ammonit Tunnel Server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25</a:t>
            </a:fld>
            <a:endParaRPr lang="en-US" noProof="0"/>
          </a:p>
        </p:txBody>
      </p:sp>
      <p:grpSp>
        <p:nvGrpSpPr>
          <p:cNvPr id="19" name="Gruppieren 18"/>
          <p:cNvGrpSpPr/>
          <p:nvPr/>
        </p:nvGrpSpPr>
        <p:grpSpPr>
          <a:xfrm>
            <a:off x="-1463" y="2821451"/>
            <a:ext cx="1912748" cy="3600000"/>
            <a:chOff x="573843" y="1485115"/>
            <a:chExt cx="1912748" cy="2700000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4" t="4531" r="44161" b="9216"/>
            <a:stretch/>
          </p:blipFill>
          <p:spPr>
            <a:xfrm>
              <a:off x="665333" y="1485115"/>
              <a:ext cx="1726163" cy="2700000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1858783" y="3867894"/>
              <a:ext cx="627808" cy="31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573843" y="3867894"/>
              <a:ext cx="627808" cy="31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73" y="3263878"/>
            <a:ext cx="145480" cy="19951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78"/>
          <a:stretch/>
        </p:blipFill>
        <p:spPr>
          <a:xfrm>
            <a:off x="2838825" y="3354288"/>
            <a:ext cx="1002240" cy="960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39" y="5299949"/>
            <a:ext cx="768927" cy="486295"/>
          </a:xfrm>
          <a:prstGeom prst="rect">
            <a:avLst/>
          </a:prstGeom>
        </p:spPr>
      </p:pic>
      <p:grpSp>
        <p:nvGrpSpPr>
          <p:cNvPr id="16390" name="Gruppieren 16389"/>
          <p:cNvGrpSpPr/>
          <p:nvPr/>
        </p:nvGrpSpPr>
        <p:grpSpPr>
          <a:xfrm>
            <a:off x="1983904" y="2486967"/>
            <a:ext cx="2667584" cy="2862247"/>
            <a:chOff x="1983904" y="1865225"/>
            <a:chExt cx="2667584" cy="2146685"/>
          </a:xfrm>
        </p:grpSpPr>
        <p:cxnSp>
          <p:nvCxnSpPr>
            <p:cNvPr id="24" name="Gerade Verbindung mit Pfeil 23"/>
            <p:cNvCxnSpPr/>
            <p:nvPr/>
          </p:nvCxnSpPr>
          <p:spPr>
            <a:xfrm flipV="1">
              <a:off x="1983904" y="2924280"/>
              <a:ext cx="1354147" cy="108763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/>
          </p:nvCxnSpPr>
          <p:spPr>
            <a:xfrm flipV="1">
              <a:off x="3707904" y="1865225"/>
              <a:ext cx="943584" cy="778533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Grafik 3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397548"/>
            <a:ext cx="145480" cy="199515"/>
          </a:xfrm>
          <a:prstGeom prst="rect">
            <a:avLst/>
          </a:prstGeom>
        </p:spPr>
      </p:pic>
      <p:cxnSp>
        <p:nvCxnSpPr>
          <p:cNvPr id="36" name="Gerade Verbindung mit Pfeil 35"/>
          <p:cNvCxnSpPr/>
          <p:nvPr/>
        </p:nvCxnSpPr>
        <p:spPr>
          <a:xfrm flipH="1" flipV="1">
            <a:off x="4996568" y="2494295"/>
            <a:ext cx="2023704" cy="2182844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389" name="Gruppieren 16388"/>
          <p:cNvGrpSpPr/>
          <p:nvPr/>
        </p:nvGrpSpPr>
        <p:grpSpPr>
          <a:xfrm>
            <a:off x="4329599" y="1544341"/>
            <a:ext cx="978153" cy="862680"/>
            <a:chOff x="4329599" y="1158255"/>
            <a:chExt cx="978153" cy="647010"/>
          </a:xfrm>
        </p:grpSpPr>
        <p:sp>
          <p:nvSpPr>
            <p:cNvPr id="16386" name="Zylinder 16385"/>
            <p:cNvSpPr/>
            <p:nvPr/>
          </p:nvSpPr>
          <p:spPr>
            <a:xfrm>
              <a:off x="4638675" y="1158255"/>
              <a:ext cx="360000" cy="360000"/>
            </a:xfrm>
            <a:prstGeom prst="ca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88" name="Textfeld 16387"/>
            <p:cNvSpPr txBox="1"/>
            <p:nvPr/>
          </p:nvSpPr>
          <p:spPr>
            <a:xfrm>
              <a:off x="4329599" y="1482100"/>
              <a:ext cx="97815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100" dirty="0" smtClean="0">
                  <a:solidFill>
                    <a:schemeClr val="accent1">
                      <a:lumMod val="50000"/>
                    </a:schemeClr>
                  </a:solidFill>
                </a:rPr>
                <a:t>Ammonit</a:t>
              </a:r>
            </a:p>
            <a:p>
              <a:pPr algn="ctr"/>
              <a:r>
                <a:rPr lang="de-DE" sz="1100" dirty="0" smtClean="0">
                  <a:solidFill>
                    <a:schemeClr val="accent1">
                      <a:lumMod val="50000"/>
                    </a:schemeClr>
                  </a:solidFill>
                </a:rPr>
                <a:t>Tunnel Server</a:t>
              </a:r>
              <a:endParaRPr lang="de-DE" sz="11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40" name="Abgerundete rechteckige Legende 39"/>
          <p:cNvSpPr/>
          <p:nvPr/>
        </p:nvSpPr>
        <p:spPr>
          <a:xfrm>
            <a:off x="5545426" y="1415840"/>
            <a:ext cx="3206866" cy="864000"/>
          </a:xfrm>
          <a:prstGeom prst="wedgeRoundRectCallout">
            <a:avLst>
              <a:gd name="adj1" fmla="val -58904"/>
              <a:gd name="adj2" fmla="val 36548"/>
              <a:gd name="adj3" fmla="val 16667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b="1" dirty="0" smtClean="0">
                <a:solidFill>
                  <a:schemeClr val="bg1"/>
                </a:solidFill>
              </a:rPr>
              <a:t>Ammonit Tunnel Server </a:t>
            </a:r>
            <a:r>
              <a:rPr lang="en-GB" sz="1100" dirty="0" smtClean="0">
                <a:solidFill>
                  <a:schemeClr val="bg1"/>
                </a:solidFill>
              </a:rPr>
              <a:t>provides IP address, at which Meteo-40 can be reached on the Internet </a:t>
            </a:r>
            <a:br>
              <a:rPr lang="en-GB" sz="1100" dirty="0" smtClean="0">
                <a:solidFill>
                  <a:schemeClr val="bg1"/>
                </a:solidFill>
              </a:rPr>
            </a:br>
            <a:r>
              <a:rPr lang="en-GB" sz="1000" dirty="0" smtClean="0">
                <a:solidFill>
                  <a:schemeClr val="bg1"/>
                </a:solidFill>
              </a:rPr>
              <a:t>(e.g., https://subdomain.tunnel.ammonit.com)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7048847" y="4780227"/>
            <a:ext cx="863600" cy="660400"/>
            <a:chOff x="3539561" y="2694064"/>
            <a:chExt cx="863600" cy="495300"/>
          </a:xfrm>
        </p:grpSpPr>
        <p:sp>
          <p:nvSpPr>
            <p:cNvPr id="42" name="Rounded Rectangle 151"/>
            <p:cNvSpPr/>
            <p:nvPr/>
          </p:nvSpPr>
          <p:spPr bwMode="auto">
            <a:xfrm>
              <a:off x="3539561" y="2694064"/>
              <a:ext cx="863600" cy="373856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3" name="Straight Connector 154"/>
            <p:cNvCxnSpPr/>
            <p:nvPr/>
          </p:nvCxnSpPr>
          <p:spPr bwMode="auto">
            <a:xfrm>
              <a:off x="3610998" y="3189364"/>
              <a:ext cx="720725" cy="0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155"/>
            <p:cNvCxnSpPr/>
            <p:nvPr/>
          </p:nvCxnSpPr>
          <p:spPr bwMode="auto">
            <a:xfrm flipV="1">
              <a:off x="3922148" y="3077445"/>
              <a:ext cx="0" cy="10477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156"/>
            <p:cNvCxnSpPr/>
            <p:nvPr/>
          </p:nvCxnSpPr>
          <p:spPr bwMode="auto">
            <a:xfrm flipV="1">
              <a:off x="4020573" y="3077445"/>
              <a:ext cx="0" cy="10477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ounded Rectangle 157"/>
            <p:cNvSpPr/>
            <p:nvPr/>
          </p:nvSpPr>
          <p:spPr bwMode="auto">
            <a:xfrm>
              <a:off x="3576073" y="2732164"/>
              <a:ext cx="790575" cy="297656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7" name="Abgerundete rechteckige Legende 46"/>
          <p:cNvSpPr/>
          <p:nvPr/>
        </p:nvSpPr>
        <p:spPr>
          <a:xfrm>
            <a:off x="2500193" y="5120489"/>
            <a:ext cx="1398022" cy="624000"/>
          </a:xfrm>
          <a:prstGeom prst="wedgeRoundRectCallout">
            <a:avLst>
              <a:gd name="adj1" fmla="val -64219"/>
              <a:gd name="adj2" fmla="val -47576"/>
              <a:gd name="adj3" fmla="val 16667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Communication via </a:t>
            </a:r>
            <a:r>
              <a:rPr lang="en-GB" sz="1100" b="1" dirty="0" smtClean="0">
                <a:solidFill>
                  <a:schemeClr val="bg1"/>
                </a:solidFill>
              </a:rPr>
              <a:t>Ammonit Tunnel</a:t>
            </a:r>
            <a:endParaRPr lang="en-GB" sz="1100" dirty="0" smtClean="0">
              <a:solidFill>
                <a:schemeClr val="bg1"/>
              </a:solidFill>
            </a:endParaRPr>
          </a:p>
        </p:txBody>
      </p:sp>
      <p:sp>
        <p:nvSpPr>
          <p:cNvPr id="48" name="Abgerundete rechteckige Legende 47"/>
          <p:cNvSpPr/>
          <p:nvPr/>
        </p:nvSpPr>
        <p:spPr>
          <a:xfrm>
            <a:off x="5305097" y="5120489"/>
            <a:ext cx="1398022" cy="624000"/>
          </a:xfrm>
          <a:prstGeom prst="wedgeRoundRectCallout">
            <a:avLst>
              <a:gd name="adj1" fmla="val 64550"/>
              <a:gd name="adj2" fmla="val -43505"/>
              <a:gd name="adj3" fmla="val 16667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Data transfer via </a:t>
            </a:r>
            <a:r>
              <a:rPr lang="en-GB" sz="1100" b="1" dirty="0" smtClean="0">
                <a:solidFill>
                  <a:schemeClr val="bg1"/>
                </a:solidFill>
              </a:rPr>
              <a:t>HTTPS connection</a:t>
            </a:r>
          </a:p>
        </p:txBody>
      </p:sp>
    </p:spTree>
    <p:extLst>
      <p:ext uri="{BB962C8B-B14F-4D97-AF65-F5344CB8AC3E}">
        <p14:creationId xmlns:p14="http://schemas.microsoft.com/office/powerpoint/2010/main" val="40268351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Ammonit Meteo-40 Data Logger for SCADA Operation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SCADA = Supervisory Control and Data Acquisition</a:t>
            </a:r>
          </a:p>
          <a:p>
            <a:r>
              <a:rPr lang="en-US" dirty="0" smtClean="0"/>
              <a:t>Monitoring the performance of a wind and solar farms</a:t>
            </a:r>
          </a:p>
          <a:p>
            <a:r>
              <a:rPr lang="en-US" dirty="0" smtClean="0"/>
              <a:t>Verification of the predicted annual energy production</a:t>
            </a:r>
          </a:p>
          <a:p>
            <a:r>
              <a:rPr lang="en-US" dirty="0"/>
              <a:t>Communication via Ethernet (TCP/IP) or </a:t>
            </a:r>
            <a:r>
              <a:rPr lang="en-US" dirty="0" smtClean="0"/>
              <a:t>RS485</a:t>
            </a:r>
          </a:p>
          <a:p>
            <a:r>
              <a:rPr lang="en-US" dirty="0"/>
              <a:t>Data transmission via standard protocols </a:t>
            </a:r>
            <a:r>
              <a:rPr lang="en-US" dirty="0" smtClean="0"/>
              <a:t>Modbus TCP/IP </a:t>
            </a:r>
            <a:r>
              <a:rPr lang="en-US" dirty="0"/>
              <a:t>and Modbus RTU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A50021"/>
                </a:solidFill>
              </a:rPr>
              <a:t>Comparison of meteorological data gathered by wind </a:t>
            </a:r>
            <a:br>
              <a:rPr lang="en-US" b="1" dirty="0" smtClean="0">
                <a:solidFill>
                  <a:srgbClr val="A50021"/>
                </a:solidFill>
              </a:rPr>
            </a:br>
            <a:r>
              <a:rPr lang="en-US" b="1" dirty="0" smtClean="0">
                <a:solidFill>
                  <a:srgbClr val="A50021"/>
                </a:solidFill>
              </a:rPr>
              <a:t>measurement systems and data from the wind turbine</a:t>
            </a:r>
            <a:endParaRPr lang="en-US" b="1" dirty="0">
              <a:solidFill>
                <a:srgbClr val="A50021"/>
              </a:solidFill>
            </a:endParaRPr>
          </a:p>
        </p:txBody>
      </p:sp>
      <p:pic>
        <p:nvPicPr>
          <p:cNvPr id="1026" name="Picture 2" descr="K:\06_Produktinfo\_Images\SCADA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6016" y="3509704"/>
            <a:ext cx="4113072" cy="273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t="72732" r="69410" b="10242"/>
          <a:stretch/>
        </p:blipFill>
        <p:spPr>
          <a:xfrm>
            <a:off x="619560" y="4122164"/>
            <a:ext cx="734162" cy="612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1" t="70746" r="15760" b="8234"/>
          <a:stretch/>
        </p:blipFill>
        <p:spPr>
          <a:xfrm>
            <a:off x="608410" y="4797152"/>
            <a:ext cx="756462" cy="756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3" t="72407" r="32001" b="9171"/>
          <a:stretch/>
        </p:blipFill>
        <p:spPr>
          <a:xfrm>
            <a:off x="569635" y="3284984"/>
            <a:ext cx="834013" cy="663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2" t="72008" r="50000" b="6972"/>
          <a:stretch/>
        </p:blipFill>
        <p:spPr>
          <a:xfrm>
            <a:off x="581094" y="5584613"/>
            <a:ext cx="811095" cy="756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767" y="3509704"/>
            <a:ext cx="1474633" cy="2615160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1547664" y="4583171"/>
            <a:ext cx="936104" cy="303885"/>
          </a:xfrm>
          <a:prstGeom prst="leftRightArrow">
            <a:avLst>
              <a:gd name="adj1" fmla="val 50000"/>
              <a:gd name="adj2" fmla="val 5992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26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61281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AmmonitOR: Managing &amp; Monitoring Measurement Campaigns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27</a:t>
            </a:fld>
            <a:endParaRPr lang="en-US" noProof="0"/>
          </a:p>
        </p:txBody>
      </p:sp>
      <p:grpSp>
        <p:nvGrpSpPr>
          <p:cNvPr id="5" name="Gruppieren 4"/>
          <p:cNvGrpSpPr/>
          <p:nvPr/>
        </p:nvGrpSpPr>
        <p:grpSpPr>
          <a:xfrm>
            <a:off x="1121434" y="1471940"/>
            <a:ext cx="6901132" cy="4428531"/>
            <a:chOff x="1121434" y="1471940"/>
            <a:chExt cx="6901132" cy="442853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" t="7508" r="3000" b="43928"/>
            <a:stretch/>
          </p:blipFill>
          <p:spPr bwMode="auto">
            <a:xfrm>
              <a:off x="1121434" y="1471940"/>
              <a:ext cx="6901132" cy="37292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" t="86957" r="3000" b="3937"/>
            <a:stretch/>
          </p:blipFill>
          <p:spPr bwMode="auto">
            <a:xfrm>
              <a:off x="1121434" y="5201229"/>
              <a:ext cx="6901132" cy="69924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14624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ea typeface="ＭＳ Ｐゴシック" pitchFamily="34" charset="-128"/>
              </a:rPr>
              <a:t>AmmonitOR: Managing &amp; Monitoring Measurement Campaigns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Management and monitoring of measurement campaigns (solar, wind, power curve)</a:t>
            </a:r>
          </a:p>
          <a:p>
            <a:pPr>
              <a:defRPr/>
            </a:pPr>
            <a:r>
              <a:rPr lang="en-US" dirty="0" smtClean="0"/>
              <a:t>Data </a:t>
            </a:r>
            <a:r>
              <a:rPr lang="en-US" dirty="0"/>
              <a:t>quality </a:t>
            </a:r>
            <a:r>
              <a:rPr lang="en-US" dirty="0" smtClean="0"/>
              <a:t>check according to MEASNET site assessment guideline</a:t>
            </a:r>
          </a:p>
          <a:p>
            <a:pPr marL="780751" lvl="2" indent="-287338">
              <a:spcBef>
                <a:spcPts val="350"/>
              </a:spcBef>
              <a:buClr>
                <a:srgbClr val="A50021"/>
              </a:buClr>
              <a:buSzPct val="100000"/>
              <a:buFont typeface="Calibri" panose="020F0502020204030204" pitchFamily="34" charset="0"/>
              <a:buChar char="–"/>
              <a:defRPr/>
            </a:pPr>
            <a:r>
              <a:rPr lang="en-US" sz="1400" dirty="0">
                <a:ea typeface="ＭＳ Ｐゴシック" pitchFamily="34" charset="-128"/>
              </a:rPr>
              <a:t>Filters to detect measurement errors or sensor defects</a:t>
            </a:r>
          </a:p>
          <a:p>
            <a:pPr marL="780751" lvl="2" indent="-287338">
              <a:spcBef>
                <a:spcPts val="350"/>
              </a:spcBef>
              <a:buClr>
                <a:srgbClr val="A50021"/>
              </a:buClr>
              <a:buSzPct val="100000"/>
              <a:buFont typeface="Calibri" panose="020F0502020204030204" pitchFamily="34" charset="0"/>
              <a:buChar char="–"/>
              <a:defRPr/>
            </a:pPr>
            <a:r>
              <a:rPr lang="en-US" sz="1400" dirty="0">
                <a:ea typeface="ＭＳ Ｐゴシック" pitchFamily="34" charset="-128"/>
              </a:rPr>
              <a:t>Calendar to monitor data integrity</a:t>
            </a:r>
          </a:p>
          <a:p>
            <a:pPr>
              <a:defRPr/>
            </a:pPr>
            <a:r>
              <a:rPr lang="en-US" dirty="0" smtClean="0"/>
              <a:t>Evaluation and reporting</a:t>
            </a:r>
          </a:p>
          <a:p>
            <a:pPr marL="780751" lvl="2" indent="-287338">
              <a:spcBef>
                <a:spcPts val="350"/>
              </a:spcBef>
              <a:buClr>
                <a:srgbClr val="A50021"/>
              </a:buClr>
              <a:buSzPct val="100000"/>
              <a:buFont typeface="Calibri" panose="020F0502020204030204" pitchFamily="34" charset="0"/>
              <a:buChar char="–"/>
              <a:defRPr/>
            </a:pPr>
            <a:r>
              <a:rPr lang="en-US" sz="1400" dirty="0" smtClean="0">
                <a:ea typeface="ＭＳ Ｐゴシック" pitchFamily="34" charset="-128"/>
              </a:rPr>
              <a:t>Display data in customizable plots over certain periods</a:t>
            </a:r>
          </a:p>
          <a:p>
            <a:pPr marL="780751" lvl="2" indent="-287338">
              <a:spcBef>
                <a:spcPts val="350"/>
              </a:spcBef>
              <a:buClr>
                <a:srgbClr val="A50021"/>
              </a:buClr>
              <a:buSzPct val="100000"/>
              <a:buFont typeface="Calibri" panose="020F0502020204030204" pitchFamily="34" charset="0"/>
              <a:buChar char="–"/>
              <a:defRPr/>
            </a:pPr>
            <a:r>
              <a:rPr lang="en-US" sz="1400" dirty="0" smtClean="0">
                <a:ea typeface="ＭＳ Ｐゴシック" pitchFamily="34" charset="-128"/>
              </a:rPr>
              <a:t>PDF reports on sensors and statistics</a:t>
            </a:r>
          </a:p>
          <a:p>
            <a:pPr>
              <a:defRPr/>
            </a:pPr>
            <a:r>
              <a:rPr lang="en-US" dirty="0" smtClean="0"/>
              <a:t>Data archiving 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28</a:t>
            </a:fld>
            <a:endParaRPr lang="en-US" noProof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/>
          <a:srcRect l="17636" t="11704" r="5397" b="6775"/>
          <a:stretch/>
        </p:blipFill>
        <p:spPr bwMode="auto">
          <a:xfrm>
            <a:off x="5245685" y="3707433"/>
            <a:ext cx="3570657" cy="263297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7348" r="3000" b="38018"/>
          <a:stretch/>
        </p:blipFill>
        <p:spPr bwMode="auto">
          <a:xfrm>
            <a:off x="284696" y="3707433"/>
            <a:ext cx="4735068" cy="2633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0691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Ammonit solutions for data security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9" y="1502723"/>
            <a:ext cx="2133600" cy="4114800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8047" y="4316412"/>
            <a:ext cx="1008641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02" y="2865253"/>
            <a:ext cx="720000" cy="718169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02" y="4078013"/>
            <a:ext cx="900000" cy="720000"/>
          </a:xfrm>
          <a:prstGeom prst="rect">
            <a:avLst/>
          </a:prstGeom>
        </p:spPr>
      </p:pic>
      <p:cxnSp>
        <p:nvCxnSpPr>
          <p:cNvPr id="2052" name="Elbow Connector 2051"/>
          <p:cNvCxnSpPr/>
          <p:nvPr/>
        </p:nvCxnSpPr>
        <p:spPr>
          <a:xfrm flipV="1">
            <a:off x="1867740" y="4470161"/>
            <a:ext cx="1227885" cy="320914"/>
          </a:xfrm>
          <a:prstGeom prst="bentConnector3">
            <a:avLst>
              <a:gd name="adj1" fmla="val 79478"/>
            </a:avLst>
          </a:prstGeom>
          <a:ln w="19050">
            <a:solidFill>
              <a:srgbClr val="A5002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4" name="TextBox 2073"/>
          <p:cNvSpPr txBox="1"/>
          <p:nvPr/>
        </p:nvSpPr>
        <p:spPr>
          <a:xfrm>
            <a:off x="7919702" y="3028952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chemeClr val="tx1"/>
                </a:solidFill>
              </a:rPr>
              <a:t>E-mail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919702" y="4247074"/>
            <a:ext cx="721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Server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8" name="Cloud 37"/>
          <p:cNvSpPr/>
          <p:nvPr/>
        </p:nvSpPr>
        <p:spPr>
          <a:xfrm>
            <a:off x="3156830" y="4012960"/>
            <a:ext cx="1764570" cy="914400"/>
          </a:xfrm>
          <a:prstGeom prst="cloud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://etc-mysitemyway.s3.amazonaws.com/icons/legacy-previews/icons/glossy-black-icons-people-things/062614-glossy-black-icon-people-things-people-work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34" y="1364126"/>
            <a:ext cx="1006536" cy="100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919702" y="1698117"/>
            <a:ext cx="1035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Download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8" name="Elbow Connector 7"/>
          <p:cNvCxnSpPr/>
          <p:nvPr/>
        </p:nvCxnSpPr>
        <p:spPr>
          <a:xfrm flipV="1">
            <a:off x="4967555" y="1838819"/>
            <a:ext cx="1922679" cy="2340000"/>
          </a:xfrm>
          <a:prstGeom prst="bentConnector3">
            <a:avLst/>
          </a:prstGeom>
          <a:ln w="19050">
            <a:solidFill>
              <a:srgbClr val="A5002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flipV="1">
            <a:off x="4967555" y="3214810"/>
            <a:ext cx="1922679" cy="1116000"/>
          </a:xfrm>
          <a:prstGeom prst="bentConnector3">
            <a:avLst>
              <a:gd name="adj1" fmla="val 57431"/>
            </a:avLst>
          </a:prstGeom>
          <a:ln w="19050">
            <a:solidFill>
              <a:srgbClr val="A5002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4969025" y="4481837"/>
            <a:ext cx="1975947" cy="0"/>
          </a:xfrm>
          <a:prstGeom prst="bentConnector3">
            <a:avLst/>
          </a:prstGeom>
          <a:ln w="19050">
            <a:solidFill>
              <a:srgbClr val="A5002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108899" y="5292604"/>
            <a:ext cx="1641461" cy="492443"/>
            <a:chOff x="5618471" y="5114930"/>
            <a:chExt cx="1641461" cy="492443"/>
          </a:xfrm>
        </p:grpSpPr>
        <p:pic>
          <p:nvPicPr>
            <p:cNvPr id="35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35" b="24850"/>
            <a:stretch>
              <a:fillRect/>
            </a:stretch>
          </p:blipFill>
          <p:spPr bwMode="auto">
            <a:xfrm>
              <a:off x="5618471" y="5259769"/>
              <a:ext cx="1182653" cy="248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6729017" y="5114930"/>
              <a:ext cx="53091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  <a:endParaRPr lang="en-GB" sz="2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7" name="Elbow Connector 36"/>
          <p:cNvCxnSpPr/>
          <p:nvPr/>
        </p:nvCxnSpPr>
        <p:spPr>
          <a:xfrm>
            <a:off x="4967554" y="4632085"/>
            <a:ext cx="1944000" cy="936000"/>
          </a:xfrm>
          <a:prstGeom prst="bentConnector3">
            <a:avLst>
              <a:gd name="adj1" fmla="val 65159"/>
            </a:avLst>
          </a:prstGeom>
          <a:ln w="19050">
            <a:solidFill>
              <a:srgbClr val="A5002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6200000" flipH="1">
            <a:off x="483677" y="2881194"/>
            <a:ext cx="2736000" cy="504321"/>
          </a:xfrm>
          <a:prstGeom prst="bentConnector4">
            <a:avLst>
              <a:gd name="adj1" fmla="val 27"/>
              <a:gd name="adj2" fmla="val 211432"/>
            </a:avLst>
          </a:prstGeom>
          <a:ln w="19050">
            <a:solidFill>
              <a:srgbClr val="A5002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K:\12_Fotos\01_Bildersammlung\Icons\Status-security-high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67" y="2114550"/>
            <a:ext cx="655453" cy="65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K:\12_Fotos\01_Bildersammlung\Icons\Status-security-high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93" y="2941370"/>
            <a:ext cx="655453" cy="65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K:\12_Fotos\01_Bildersammlung\Icons\Status-security-high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17" y="4135622"/>
            <a:ext cx="655453" cy="65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K:\12_Fotos\01_Bildersammlung\Icons\Status-security-high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35" y="4766816"/>
            <a:ext cx="655453" cy="65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K:\12_Fotos\01_Bildersammlung\Icons\Status-security-high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55" y="4463348"/>
            <a:ext cx="655453" cy="65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434252" y="2008304"/>
            <a:ext cx="1904250" cy="584775"/>
            <a:chOff x="2434252" y="2008304"/>
            <a:chExt cx="1904250" cy="584775"/>
          </a:xfrm>
        </p:grpSpPr>
        <p:pic>
          <p:nvPicPr>
            <p:cNvPr id="48" name="Picture 10" descr="http://www.researchtrends.com/wp-content/uploads/2012/09/Fingerprint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252" y="2043503"/>
              <a:ext cx="408040" cy="514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798722" y="2008304"/>
              <a:ext cx="1539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Current</a:t>
              </a:r>
              <a:br>
                <a:rPr lang="en-US" sz="1600" dirty="0" smtClean="0">
                  <a:solidFill>
                    <a:schemeClr val="tx1"/>
                  </a:solidFill>
                </a:rPr>
              </a:br>
              <a:r>
                <a:rPr lang="en-US" sz="1600" dirty="0" smtClean="0">
                  <a:solidFill>
                    <a:schemeClr val="tx1"/>
                  </a:solidFill>
                </a:rPr>
                <a:t>research project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50" name="Picture 3" descr="K:\12_Fotos\01_Bildersammlung\Icons\security_ico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889" y="3215711"/>
            <a:ext cx="607842" cy="45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Digital signature certificat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810" y="2755127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29</a:t>
            </a:fld>
            <a:endParaRPr lang="en-US" noProof="0"/>
          </a:p>
        </p:txBody>
      </p:sp>
      <p:pic>
        <p:nvPicPr>
          <p:cNvPr id="41" name="Picture 3" descr="K:\12_Fotos\01_Bildersammlung\Icons\security_ico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889" y="4454722"/>
            <a:ext cx="607842" cy="45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Digital signature certificat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810" y="399413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4079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ea typeface="ＭＳ Ｐゴシック" pitchFamily="34" charset="-128"/>
              </a:rPr>
              <a:t>Ammonit </a:t>
            </a:r>
            <a:r>
              <a:rPr lang="de-DE" dirty="0">
                <a:ea typeface="ＭＳ Ｐゴシック" pitchFamily="34" charset="-128"/>
              </a:rPr>
              <a:t>Company Profile</a:t>
            </a:r>
            <a:endParaRPr lang="de-DE" dirty="0" smtClean="0">
              <a:ea typeface="ＭＳ Ｐゴシック" pitchFamily="34" charset="-128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57202" y="1112400"/>
            <a:ext cx="8378825" cy="4545450"/>
          </a:xfrm>
        </p:spPr>
        <p:txBody>
          <a:bodyPr/>
          <a:lstStyle/>
          <a:p>
            <a:pPr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b="1" dirty="0" smtClean="0">
                <a:solidFill>
                  <a:srgbClr val="A50021"/>
                </a:solidFill>
                <a:ea typeface="ＭＳ Ｐゴシック" pitchFamily="34" charset="-128"/>
              </a:rPr>
              <a:t>Own products with own development</a:t>
            </a:r>
          </a:p>
          <a:p>
            <a:pPr lvl="2"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b="1" dirty="0" smtClean="0">
              <a:solidFill>
                <a:srgbClr val="C00000"/>
              </a:solidFill>
              <a:ea typeface="ＭＳ Ｐゴシック" pitchFamily="34" charset="-128"/>
            </a:endParaRPr>
          </a:p>
          <a:p>
            <a:pPr marL="0" indent="0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b="1" dirty="0" smtClean="0">
                <a:ea typeface="ＭＳ Ｐゴシック" pitchFamily="34" charset="-128"/>
              </a:rPr>
              <a:t>			Data loggers </a:t>
            </a:r>
            <a:r>
              <a:rPr lang="en-US" b="1" dirty="0" smtClean="0">
                <a:solidFill>
                  <a:srgbClr val="A50021"/>
                </a:solidFill>
                <a:ea typeface="ＭＳ Ｐゴシック" pitchFamily="34" charset="-128"/>
                <a:sym typeface="Wingdings" pitchFamily="2" charset="2"/>
              </a:rPr>
              <a:t> Meteo-40 </a:t>
            </a:r>
          </a:p>
          <a:p>
            <a:pPr marL="0" indent="0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b="1" dirty="0">
                <a:ea typeface="ＭＳ Ｐゴシック" pitchFamily="34" charset="-128"/>
                <a:sym typeface="Wingdings" pitchFamily="2" charset="2"/>
              </a:rPr>
              <a:t>	</a:t>
            </a:r>
            <a:r>
              <a:rPr lang="en-US" b="1" dirty="0" smtClean="0">
                <a:ea typeface="ＭＳ Ｐゴシック" pitchFamily="34" charset="-128"/>
                <a:sym typeface="Wingdings" pitchFamily="2" charset="2"/>
              </a:rPr>
              <a:t>		Online Software for campaign monitoring </a:t>
            </a:r>
            <a:r>
              <a:rPr lang="en-US" b="1" dirty="0" smtClean="0">
                <a:solidFill>
                  <a:srgbClr val="A50021"/>
                </a:solidFill>
                <a:ea typeface="ＭＳ Ｐゴシック" pitchFamily="34" charset="-128"/>
                <a:sym typeface="Wingdings" pitchFamily="2" charset="2"/>
              </a:rPr>
              <a:t> AmmonitOR</a:t>
            </a:r>
            <a:r>
              <a:rPr lang="en-US" dirty="0" smtClean="0">
                <a:ea typeface="ＭＳ Ｐゴシック" pitchFamily="34" charset="-128"/>
                <a:sym typeface="Wingdings" pitchFamily="2" charset="2"/>
              </a:rPr>
              <a:t/>
            </a:r>
            <a:br>
              <a:rPr lang="en-US" dirty="0" smtClean="0">
                <a:ea typeface="ＭＳ Ｐゴシック" pitchFamily="34" charset="-128"/>
                <a:sym typeface="Wingdings" pitchFamily="2" charset="2"/>
              </a:rPr>
            </a:br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			</a:t>
            </a:r>
            <a:endParaRPr lang="en-US" dirty="0" smtClean="0">
              <a:ea typeface="ＭＳ Ｐゴシック" pitchFamily="34" charset="-128"/>
              <a:sym typeface="Wingdings" pitchFamily="2" charset="2"/>
            </a:endParaRPr>
          </a:p>
          <a:p>
            <a:pPr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b="1" dirty="0" smtClean="0">
                <a:solidFill>
                  <a:srgbClr val="A50021"/>
                </a:solidFill>
                <a:ea typeface="ＭＳ Ｐゴシック" pitchFamily="34" charset="-128"/>
              </a:rPr>
              <a:t>Complete first class measurement systems</a:t>
            </a:r>
            <a:r>
              <a:rPr lang="en-US" b="1" dirty="0" smtClean="0">
                <a:ea typeface="ＭＳ Ｐゴシック" pitchFamily="34" charset="-128"/>
              </a:rPr>
              <a:t/>
            </a:r>
            <a:br>
              <a:rPr lang="en-US" b="1" dirty="0" smtClean="0">
                <a:ea typeface="ＭＳ Ｐゴシック" pitchFamily="34" charset="-128"/>
              </a:rPr>
            </a:br>
            <a:r>
              <a:rPr lang="en-US" sz="1400" b="1" dirty="0" smtClean="0">
                <a:ea typeface="ＭＳ Ｐゴシック" pitchFamily="34" charset="-128"/>
              </a:rPr>
              <a:t>		</a:t>
            </a:r>
            <a:r>
              <a:rPr lang="en-US" sz="1400" dirty="0" smtClean="0">
                <a:ea typeface="ＭＳ Ｐゴシック" pitchFamily="34" charset="-128"/>
              </a:rPr>
              <a:t>Wind sensors from the German company Thies</a:t>
            </a:r>
          </a:p>
          <a:p>
            <a:pPr marL="0" indent="0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400" dirty="0" smtClean="0">
                <a:ea typeface="ＭＳ Ｐゴシック" pitchFamily="34" charset="-128"/>
              </a:rPr>
              <a:t>			Solar sensors from the Japanese company EKO</a:t>
            </a:r>
          </a:p>
          <a:p>
            <a:pPr marL="0" indent="0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400" dirty="0" smtClean="0">
                <a:ea typeface="ＭＳ Ｐゴシック" pitchFamily="34" charset="-128"/>
              </a:rPr>
              <a:t>			SoDAR devices from Swedish company AQ System</a:t>
            </a:r>
          </a:p>
          <a:p>
            <a:pPr marL="0" indent="0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400" dirty="0" smtClean="0">
                <a:ea typeface="ＭＳ Ｐゴシック" pitchFamily="34" charset="-128"/>
              </a:rPr>
              <a:t>			LiDAR devices from UK company ZephIR Lidar</a:t>
            </a:r>
          </a:p>
          <a:p>
            <a:pPr marL="0" indent="0">
              <a:buNone/>
              <a:tabLst>
                <a:tab pos="0" algn="l"/>
                <a:tab pos="36195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400" dirty="0" smtClean="0">
                <a:ea typeface="ＭＳ Ｐゴシック" pitchFamily="34" charset="-128"/>
              </a:rPr>
              <a:t>			Configuration of cables, cabinets, … </a:t>
            </a:r>
            <a:r>
              <a:rPr lang="en-US" sz="1400" dirty="0" smtClean="0">
                <a:ea typeface="ＭＳ Ｐゴシック" pitchFamily="34" charset="-128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ea typeface="ＭＳ Ｐゴシック" pitchFamily="34" charset="-128"/>
              </a:rPr>
              <a:t>designed and assembled by Ammonit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06" y="1047799"/>
            <a:ext cx="1205182" cy="901337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28" y="1949136"/>
            <a:ext cx="1190572" cy="11497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3</a:t>
            </a:fld>
            <a:endParaRPr lang="en-US" noProof="0"/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1" b="8861"/>
          <a:stretch/>
        </p:blipFill>
        <p:spPr>
          <a:xfrm>
            <a:off x="2695575" y="4571999"/>
            <a:ext cx="3743325" cy="17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021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9461" y="2419747"/>
            <a:ext cx="7145079" cy="3096344"/>
          </a:xfrm>
        </p:spPr>
        <p:txBody>
          <a:bodyPr/>
          <a:lstStyle/>
          <a:p>
            <a:pPr marL="0" indent="0" algn="ctr">
              <a:buNone/>
            </a:pPr>
            <a:r>
              <a:rPr lang="de-DE" sz="2000" b="1" dirty="0" err="1" smtClean="0">
                <a:solidFill>
                  <a:srgbClr val="A50021"/>
                </a:solidFill>
              </a:rPr>
              <a:t>Thank</a:t>
            </a:r>
            <a:r>
              <a:rPr lang="de-DE" sz="2000" b="1" dirty="0" smtClean="0">
                <a:solidFill>
                  <a:srgbClr val="A50021"/>
                </a:solidFill>
              </a:rPr>
              <a:t> </a:t>
            </a:r>
            <a:r>
              <a:rPr lang="de-DE" sz="2000" b="1" dirty="0" err="1" smtClean="0">
                <a:solidFill>
                  <a:srgbClr val="A50021"/>
                </a:solidFill>
              </a:rPr>
              <a:t>you</a:t>
            </a:r>
            <a:r>
              <a:rPr lang="de-DE" sz="2000" b="1" dirty="0" smtClean="0">
                <a:solidFill>
                  <a:srgbClr val="A50021"/>
                </a:solidFill>
              </a:rPr>
              <a:t>!</a:t>
            </a:r>
            <a:endParaRPr lang="en-GB" sz="2000" b="1" dirty="0" smtClean="0">
              <a:solidFill>
                <a:srgbClr val="A50021"/>
              </a:solidFill>
            </a:endParaRPr>
          </a:p>
          <a:p>
            <a:pPr marL="0" indent="0" algn="ctr">
              <a:buNone/>
            </a:pPr>
            <a:endParaRPr lang="en-GB" sz="1400" b="1" dirty="0" smtClean="0"/>
          </a:p>
          <a:p>
            <a:pPr marL="0" indent="0" algn="ctr">
              <a:buNone/>
            </a:pPr>
            <a:r>
              <a:rPr lang="en-GB" sz="1400" b="1" dirty="0" smtClean="0"/>
              <a:t>Ammonit </a:t>
            </a:r>
            <a:r>
              <a:rPr lang="en-GB" sz="1400" b="1" dirty="0"/>
              <a:t>Measurement GmbH</a:t>
            </a:r>
          </a:p>
          <a:p>
            <a:pPr marL="0" indent="0" algn="ctr">
              <a:buNone/>
            </a:pPr>
            <a:r>
              <a:rPr lang="en-GB" sz="1400" dirty="0"/>
              <a:t> </a:t>
            </a:r>
            <a:r>
              <a:rPr lang="en-GB" sz="1400" dirty="0" err="1" smtClean="0"/>
              <a:t>Wrangelstrasse</a:t>
            </a:r>
            <a:r>
              <a:rPr lang="en-GB" sz="1400" dirty="0" smtClean="0"/>
              <a:t> 100 • D-10997 Berlin (Germany)</a:t>
            </a:r>
            <a:endParaRPr lang="en-GB" sz="1400" dirty="0"/>
          </a:p>
          <a:p>
            <a:pPr marL="0" indent="0" algn="ctr">
              <a:buNone/>
            </a:pPr>
            <a:endParaRPr lang="en-GB" sz="1400" dirty="0"/>
          </a:p>
          <a:p>
            <a:pPr marL="0" indent="0" algn="ctr">
              <a:buNone/>
            </a:pPr>
            <a:r>
              <a:rPr lang="en-GB" sz="1400" dirty="0"/>
              <a:t>T: +49 30 6003188-0  </a:t>
            </a:r>
          </a:p>
          <a:p>
            <a:pPr marL="0" indent="0" algn="ctr">
              <a:buNone/>
            </a:pPr>
            <a:r>
              <a:rPr lang="en-GB" sz="1400" dirty="0"/>
              <a:t>F: +49 30 6003188-10</a:t>
            </a:r>
          </a:p>
          <a:p>
            <a:pPr marL="0" indent="0" algn="ctr">
              <a:buNone/>
            </a:pPr>
            <a:endParaRPr lang="en-GB" sz="1400" dirty="0"/>
          </a:p>
          <a:p>
            <a:pPr marL="0" indent="0" algn="ctr">
              <a:buNone/>
            </a:pPr>
            <a:r>
              <a:rPr lang="en-GB" sz="1400" dirty="0"/>
              <a:t>info@ammonit.com</a:t>
            </a:r>
          </a:p>
          <a:p>
            <a:pPr marL="0" indent="0" algn="ctr">
              <a:buNone/>
            </a:pPr>
            <a:r>
              <a:rPr lang="en-GB" sz="1400" dirty="0"/>
              <a:t>www.ammonit.com</a:t>
            </a:r>
          </a:p>
          <a:p>
            <a:endParaRPr lang="en-GB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951820" y="1619349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Please contact us for further </a:t>
            </a:r>
            <a:r>
              <a:rPr lang="en-GB" sz="1400" b="1" dirty="0" smtClean="0"/>
              <a:t>information</a:t>
            </a:r>
            <a:endParaRPr lang="en-GB" sz="1400" b="1" dirty="0"/>
          </a:p>
        </p:txBody>
      </p:sp>
      <p:sp>
        <p:nvSpPr>
          <p:cNvPr id="12" name="Titel 5"/>
          <p:cNvSpPr>
            <a:spLocks noGrp="1"/>
          </p:cNvSpPr>
          <p:nvPr>
            <p:ph type="title"/>
          </p:nvPr>
        </p:nvSpPr>
        <p:spPr>
          <a:xfrm>
            <a:off x="457202" y="454025"/>
            <a:ext cx="8378825" cy="406376"/>
          </a:xfrm>
        </p:spPr>
        <p:txBody>
          <a:bodyPr/>
          <a:lstStyle/>
          <a:p>
            <a:r>
              <a:rPr lang="en-GB" dirty="0" smtClean="0">
                <a:ea typeface="ＭＳ Ｐゴシック" pitchFamily="34" charset="-128"/>
              </a:rPr>
              <a:t>Contact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9DAD85-DA4A-40E1-B880-55694B5BE036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528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626428"/>
              </p:ext>
            </p:extLst>
          </p:nvPr>
        </p:nvGraphicFramePr>
        <p:xfrm>
          <a:off x="542925" y="1377950"/>
          <a:ext cx="8305800" cy="4927600"/>
        </p:xfrm>
        <a:graphic>
          <a:graphicData uri="http://schemas.openxmlformats.org/drawingml/2006/table">
            <a:tbl>
              <a:tblPr bandRow="1">
                <a:tableStyleId>{5202B0CA-FC54-4496-8BCA-5EF66A818D29}</a:tableStyleId>
              </a:tblPr>
              <a:tblGrid>
                <a:gridCol w="1619250"/>
                <a:gridCol w="1304925"/>
                <a:gridCol w="1485900"/>
                <a:gridCol w="1127125"/>
                <a:gridCol w="1473200"/>
                <a:gridCol w="1295400"/>
              </a:tblGrid>
              <a:tr h="119380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Data Loggers</a:t>
                      </a:r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Anemometers</a:t>
                      </a:r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Wind</a:t>
                      </a:r>
                      <a:r>
                        <a:rPr lang="en-GB" sz="1400" b="1" baseline="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vanes</a:t>
                      </a:r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85875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Ultrasonic Anemometers</a:t>
                      </a:r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Barometers</a:t>
                      </a:r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Temperature &amp; Humidity Sensors</a:t>
                      </a:r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2652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Pyranometers</a:t>
                      </a:r>
                      <a:b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Pyrheliometers</a:t>
                      </a:r>
                      <a:b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Sun</a:t>
                      </a:r>
                      <a:r>
                        <a:rPr lang="en-GB" sz="1400" b="1" baseline="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Trackers / RSI</a:t>
                      </a:r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Precipitation</a:t>
                      </a:r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Remote</a:t>
                      </a:r>
                      <a:r>
                        <a:rPr lang="en-GB" sz="1400" b="1" baseline="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Sensing Systems</a:t>
                      </a:r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5273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Steel</a:t>
                      </a:r>
                      <a:r>
                        <a:rPr lang="en-GB" sz="1400" b="1" baseline="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Cabinets</a:t>
                      </a:r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Communication &amp; Power Supply Systems</a:t>
                      </a:r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Obstacle</a:t>
                      </a:r>
                      <a:r>
                        <a:rPr lang="en-GB" sz="1400" b="1" baseline="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Lights</a:t>
                      </a:r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37160" marR="137160" marT="137160" marB="1371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Ammonit </a:t>
            </a:r>
            <a:r>
              <a:rPr lang="fr-FR" dirty="0" smtClean="0"/>
              <a:t>Product Portfolio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4</a:t>
            </a:fld>
            <a:endParaRPr lang="en-US" noProof="0"/>
          </a:p>
        </p:txBody>
      </p:sp>
      <p:pic>
        <p:nvPicPr>
          <p:cNvPr id="3177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1760" y="1611313"/>
            <a:ext cx="1254885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1535767"/>
            <a:ext cx="658813" cy="88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3293" y="1365250"/>
            <a:ext cx="91317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7428" y="2661187"/>
            <a:ext cx="812022" cy="107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703514"/>
            <a:ext cx="360000" cy="105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420" y="2628845"/>
            <a:ext cx="648416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5023" y="3891853"/>
            <a:ext cx="972000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3875088"/>
            <a:ext cx="684213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6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6225" y="5071453"/>
            <a:ext cx="899999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452" y="5356111"/>
            <a:ext cx="615950" cy="89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858" y="5191037"/>
            <a:ext cx="729383" cy="71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9" name="Picture 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225" y="5065878"/>
            <a:ext cx="1223963" cy="115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93" y="3889375"/>
            <a:ext cx="792000" cy="993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83" y="4185869"/>
            <a:ext cx="607285" cy="612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67" y="2967487"/>
            <a:ext cx="72303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938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Ammonit Global Partner Network</a:t>
            </a:r>
            <a:endParaRPr lang="en-GB" dirty="0"/>
          </a:p>
        </p:txBody>
      </p:sp>
      <p:sp>
        <p:nvSpPr>
          <p:cNvPr id="9" name="Inhaltsplatzhalter 4"/>
          <p:cNvSpPr>
            <a:spLocks noGrp="1"/>
          </p:cNvSpPr>
          <p:nvPr>
            <p:ph idx="1"/>
          </p:nvPr>
        </p:nvSpPr>
        <p:spPr>
          <a:xfrm>
            <a:off x="457202" y="1112401"/>
            <a:ext cx="8378825" cy="178319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ea typeface="ＭＳ Ｐゴシック" pitchFamily="34" charset="-128"/>
              </a:rPr>
              <a:t>Ammonit cooperates with local partners for:</a:t>
            </a:r>
          </a:p>
          <a:p>
            <a:r>
              <a:rPr lang="en-US" dirty="0" smtClean="0">
                <a:ea typeface="ＭＳ Ｐゴシック" pitchFamily="34" charset="-128"/>
              </a:rPr>
              <a:t>Assembly of systems (cables, solar supply, ...)</a:t>
            </a:r>
          </a:p>
          <a:p>
            <a:r>
              <a:rPr lang="en-US" dirty="0" smtClean="0">
                <a:ea typeface="ＭＳ Ｐゴシック" pitchFamily="34" charset="-128"/>
              </a:rPr>
              <a:t>Mast and system installation</a:t>
            </a:r>
          </a:p>
          <a:p>
            <a:r>
              <a:rPr lang="en-US" dirty="0" smtClean="0">
                <a:ea typeface="ＭＳ Ｐゴシック" pitchFamily="34" charset="-128"/>
              </a:rPr>
              <a:t>Maintenance of the system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7567" y="2726527"/>
            <a:ext cx="6848866" cy="340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5</a:t>
            </a:fld>
            <a:endParaRPr lang="en-US" noProof="0"/>
          </a:p>
        </p:txBody>
      </p:sp>
      <p:cxnSp>
        <p:nvCxnSpPr>
          <p:cNvPr id="5" name="Gerade Verbindung mit Pfeil 4"/>
          <p:cNvCxnSpPr>
            <a:stCxn id="10" idx="2"/>
          </p:cNvCxnSpPr>
          <p:nvPr/>
        </p:nvCxnSpPr>
        <p:spPr>
          <a:xfrm flipH="1">
            <a:off x="6648452" y="2272189"/>
            <a:ext cx="628846" cy="2071211"/>
          </a:xfrm>
          <a:prstGeom prst="straightConnector1">
            <a:avLst/>
          </a:prstGeom>
          <a:ln w="22225">
            <a:solidFill>
              <a:srgbClr val="A5002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3"/>
          <p:cNvSpPr txBox="1"/>
          <p:nvPr/>
        </p:nvSpPr>
        <p:spPr>
          <a:xfrm>
            <a:off x="5686426" y="1533525"/>
            <a:ext cx="3181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tx1"/>
                </a:solidFill>
              </a:rPr>
              <a:t>Ammonit Partner in Vietnam</a:t>
            </a:r>
          </a:p>
          <a:p>
            <a:r>
              <a:rPr lang="en-GB" sz="1400" dirty="0" err="1" smtClean="0">
                <a:solidFill>
                  <a:schemeClr val="tx1"/>
                </a:solidFill>
              </a:rPr>
              <a:t>Thinh</a:t>
            </a:r>
            <a:r>
              <a:rPr lang="en-GB" sz="1400" dirty="0" smtClean="0">
                <a:solidFill>
                  <a:schemeClr val="tx1"/>
                </a:solidFill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</a:rPr>
              <a:t>Phong</a:t>
            </a:r>
            <a:r>
              <a:rPr lang="en-GB" sz="1400" dirty="0" smtClean="0">
                <a:solidFill>
                  <a:schemeClr val="tx1"/>
                </a:solidFill>
              </a:rPr>
              <a:t> Ltd.</a:t>
            </a:r>
            <a:r>
              <a:rPr lang="en-GB" sz="1400" dirty="0">
                <a:solidFill>
                  <a:schemeClr val="tx1"/>
                </a:solidFill>
              </a:rPr>
              <a:t/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 smtClean="0">
                <a:solidFill>
                  <a:schemeClr val="tx1"/>
                </a:solidFill>
              </a:rPr>
              <a:t>E-mail</a:t>
            </a:r>
            <a:r>
              <a:rPr lang="en-GB" sz="1400" dirty="0">
                <a:solidFill>
                  <a:schemeClr val="tx1"/>
                </a:solidFill>
              </a:rPr>
              <a:t>: thinhphongndv@gmail.com</a:t>
            </a:r>
          </a:p>
        </p:txBody>
      </p:sp>
    </p:spTree>
    <p:extLst>
      <p:ext uri="{BB962C8B-B14F-4D97-AF65-F5344CB8AC3E}">
        <p14:creationId xmlns:p14="http://schemas.microsoft.com/office/powerpoint/2010/main" val="42184466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Ammonit </a:t>
            </a:r>
            <a:r>
              <a:rPr lang="de-DE" dirty="0" smtClean="0"/>
              <a:t>References for Wind </a:t>
            </a:r>
            <a:r>
              <a:rPr lang="de-DE" dirty="0" err="1" smtClean="0"/>
              <a:t>Resource</a:t>
            </a:r>
            <a:r>
              <a:rPr lang="de-DE" dirty="0" smtClean="0"/>
              <a:t> Assessment (I)</a:t>
            </a:r>
            <a:endParaRPr lang="en-GB" dirty="0"/>
          </a:p>
        </p:txBody>
      </p:sp>
      <p:pic>
        <p:nvPicPr>
          <p:cNvPr id="1026" name="Picture 2" descr="K:\12_Fotos\04_Partner\Ägypten\ERCC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0" y="1280613"/>
            <a:ext cx="3065012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804174" y="3335228"/>
            <a:ext cx="59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Egypt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27" name="Picture 3" descr="K:\12_Fotos\04_Partner\Bulgarien_SME\DSCF0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29" y="1280613"/>
            <a:ext cx="153900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181205" y="3335228"/>
            <a:ext cx="777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Bulgaria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28" name="Picture 4" descr="K:\12_Fotos\04_Partner\double-k\2013-03\DSC_2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5021" y="4220668"/>
            <a:ext cx="2052000" cy="136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08679" y="5928889"/>
            <a:ext cx="484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USA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29" name="Picture 5" descr="K:\12_Fotos\04_Partner\Iran\PartoSystem\Picture for ammonit Website-2\Picture for ammonit Website-2\DSC_05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46" y="1280613"/>
            <a:ext cx="153900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040970" y="3335228"/>
            <a:ext cx="469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Iran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30" name="Picture 6" descr="K:\12_Fotos\04_Partner\Pakistan\East West Infinity\P10113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3671" y="1538907"/>
            <a:ext cx="2052000" cy="153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583569" y="3335228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Pakistan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31" name="Picture 7" descr="K:\12_Fotos\04_Partner\Tuerkei\Reconsult_Photos\Resim 11126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99" y="3876889"/>
            <a:ext cx="153900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585240" y="5936026"/>
            <a:ext cx="665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Turkey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32" name="Picture 8" descr="K:\12_Fotos\04_Partner\Uruguay\Tecnovex\DSC_30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r="12683"/>
          <a:stretch/>
        </p:blipFill>
        <p:spPr bwMode="auto">
          <a:xfrm>
            <a:off x="3902356" y="3876889"/>
            <a:ext cx="239311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698064" y="5924292"/>
            <a:ext cx="801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Uruguay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33" name="Picture 9" descr="K:\12_Fotos\04_Partner\Polen_Windhunter\FORTUM-Projekt\Kittilä 12_2010 03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3"/>
          <a:stretch/>
        </p:blipFill>
        <p:spPr bwMode="auto">
          <a:xfrm>
            <a:off x="6510522" y="3884026"/>
            <a:ext cx="2236855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268915" y="5922803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tx1"/>
                </a:solidFill>
              </a:rPr>
              <a:t>Finland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329733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Ammonit </a:t>
            </a:r>
            <a:r>
              <a:rPr lang="de-DE" dirty="0" smtClean="0"/>
              <a:t>References for Wind </a:t>
            </a:r>
            <a:r>
              <a:rPr lang="de-DE" dirty="0" err="1" smtClean="0"/>
              <a:t>Resource</a:t>
            </a:r>
            <a:r>
              <a:rPr lang="de-DE" dirty="0" smtClean="0"/>
              <a:t> Assessment (II)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1177361" y="3335228"/>
            <a:ext cx="1251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SoDAR in Chile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36723" y="3335228"/>
            <a:ext cx="1675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LiDAR in </a:t>
            </a:r>
            <a:r>
              <a:rPr lang="en-US" sz="1400" dirty="0" smtClean="0">
                <a:solidFill>
                  <a:schemeClr val="tx1"/>
                </a:solidFill>
              </a:rPr>
              <a:t>Switzerland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8819" y="3335228"/>
            <a:ext cx="1555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SoDAR in Germany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5660" y="5929415"/>
            <a:ext cx="1496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LiDAR in Germany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53812" y="5929415"/>
            <a:ext cx="1496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LiDAR in Germany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45750" y="5929415"/>
            <a:ext cx="1462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SoDAR in </a:t>
            </a:r>
            <a:r>
              <a:rPr lang="en-US" sz="1400" dirty="0" smtClean="0">
                <a:solidFill>
                  <a:schemeClr val="tx1"/>
                </a:solidFill>
              </a:rPr>
              <a:t>Sweden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r="11834"/>
          <a:stretch/>
        </p:blipFill>
        <p:spPr>
          <a:xfrm>
            <a:off x="733306" y="1283228"/>
            <a:ext cx="2139351" cy="205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r="8888"/>
          <a:stretch/>
        </p:blipFill>
        <p:spPr>
          <a:xfrm>
            <a:off x="3014932" y="1283228"/>
            <a:ext cx="2518913" cy="205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6" y="3884026"/>
            <a:ext cx="3081081" cy="205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r="6083"/>
          <a:stretch/>
        </p:blipFill>
        <p:spPr>
          <a:xfrm>
            <a:off x="4027049" y="3884026"/>
            <a:ext cx="2349898" cy="205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120" y="1283228"/>
            <a:ext cx="3081081" cy="205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3"/>
          <a:stretch/>
        </p:blipFill>
        <p:spPr>
          <a:xfrm>
            <a:off x="6589609" y="3870803"/>
            <a:ext cx="2175246" cy="20520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187690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Ammonit References </a:t>
            </a:r>
            <a:r>
              <a:rPr lang="de-DE" dirty="0" smtClean="0"/>
              <a:t>for Solar </a:t>
            </a:r>
            <a:r>
              <a:rPr lang="de-DE" dirty="0" err="1" smtClean="0"/>
              <a:t>Resource</a:t>
            </a:r>
            <a:r>
              <a:rPr lang="de-DE" dirty="0" smtClean="0"/>
              <a:t> Assessment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0" y="1319257"/>
            <a:ext cx="2915927" cy="205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0" y="3896285"/>
            <a:ext cx="2878944" cy="205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166" y="1319257"/>
            <a:ext cx="3065333" cy="205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11576" r="7662" b="23401"/>
          <a:stretch/>
        </p:blipFill>
        <p:spPr>
          <a:xfrm>
            <a:off x="3640354" y="3896285"/>
            <a:ext cx="3502324" cy="205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4091" y="3371257"/>
            <a:ext cx="59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Egypt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2700" y="3371257"/>
            <a:ext cx="59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Egypt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0635" y="5948285"/>
            <a:ext cx="581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Brazil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r="15924"/>
          <a:stretch/>
        </p:blipFill>
        <p:spPr>
          <a:xfrm>
            <a:off x="7254819" y="3896285"/>
            <a:ext cx="1552755" cy="205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56922" y="5948285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Chile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471" r="2802"/>
          <a:stretch/>
        </p:blipFill>
        <p:spPr>
          <a:xfrm>
            <a:off x="6800478" y="1319257"/>
            <a:ext cx="2007096" cy="205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46877" y="3371257"/>
            <a:ext cx="714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Mexico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85599" y="5958226"/>
            <a:ext cx="59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Egypt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193028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great</a:t>
            </a:r>
            <a:r>
              <a:rPr lang="de-DE" dirty="0" smtClean="0"/>
              <a:t> potential for wind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approx</a:t>
            </a:r>
            <a:r>
              <a:rPr lang="de-DE" dirty="0" smtClean="0"/>
              <a:t>. 3,000 km </a:t>
            </a:r>
            <a:r>
              <a:rPr lang="de-DE" dirty="0" err="1" smtClean="0"/>
              <a:t>coastal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endParaRPr lang="en-GB" dirty="0" smtClean="0"/>
          </a:p>
          <a:p>
            <a:r>
              <a:rPr lang="en-GB" dirty="0" smtClean="0"/>
              <a:t>Existing wind atlas whereas the data quality is insufficient for energy yield calculations</a:t>
            </a:r>
            <a:br>
              <a:rPr lang="en-GB" dirty="0" smtClean="0"/>
            </a:br>
            <a:r>
              <a:rPr lang="en-GB" dirty="0" smtClean="0">
                <a:sym typeface="Wingdings" panose="05000000000000000000" pitchFamily="2" charset="2"/>
              </a:rPr>
              <a:t> Site-specific measurements for accurate bankable energy yield calculations necessary</a:t>
            </a: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Power Potential in Vietnam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81B4-F50C-4878-8946-8D63A314D59F}" type="slidenum">
              <a:rPr lang="en-US" noProof="0" smtClean="0"/>
              <a:pPr>
                <a:defRPr/>
              </a:pPr>
              <a:t>9</a:t>
            </a:fld>
            <a:endParaRPr lang="en-US" noProof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11484" r="626" b="993"/>
          <a:stretch/>
        </p:blipFill>
        <p:spPr bwMode="auto">
          <a:xfrm>
            <a:off x="1343124" y="2190749"/>
            <a:ext cx="6457752" cy="4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9882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mmonit_Powerpoint_Vorl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50000"/>
            </a:schemeClr>
          </a:solidFill>
          <a:headEnd type="none"/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1299</Words>
  <Application>Microsoft Office PowerPoint</Application>
  <PresentationFormat>Bildschirmpräsentation (4:3)</PresentationFormat>
  <Paragraphs>405</Paragraphs>
  <Slides>30</Slides>
  <Notes>28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1_Ammonit_Powerpoint_Vorlage</vt:lpstr>
      <vt:lpstr>Site-specific Wind Resource Assessment for Accurate Wind Energy Yield Calculations</vt:lpstr>
      <vt:lpstr>Ammonit Company Profile</vt:lpstr>
      <vt:lpstr>Ammonit Company Profile</vt:lpstr>
      <vt:lpstr>Ammonit Product Portfolio</vt:lpstr>
      <vt:lpstr>Ammonit Global Partner Network</vt:lpstr>
      <vt:lpstr>Ammonit References for Wind Resource Assessment (I)</vt:lpstr>
      <vt:lpstr>Ammonit References for Wind Resource Assessment (II)</vt:lpstr>
      <vt:lpstr>Ammonit References for Solar Resource Assessment</vt:lpstr>
      <vt:lpstr>Wind Power Potential in Vietnam</vt:lpstr>
      <vt:lpstr>PowerPoint-Präsentation</vt:lpstr>
      <vt:lpstr>Why Wind Measurement is important?</vt:lpstr>
      <vt:lpstr>International Standard for Wind Power Performance Measurement</vt:lpstr>
      <vt:lpstr>Betz Law</vt:lpstr>
      <vt:lpstr>Why high quality measurement equipment?</vt:lpstr>
      <vt:lpstr>Impact of Measurement Errors on Estimated Annual Energy Production (AEP)</vt:lpstr>
      <vt:lpstr>Calibration Service via Ammonit Wind Tunnel GmbH</vt:lpstr>
      <vt:lpstr>Remote Sensing Devices for Wind Resource Assessment and Monitoring</vt:lpstr>
      <vt:lpstr>PowerPoint-Präsentation</vt:lpstr>
      <vt:lpstr>Solar Measurement</vt:lpstr>
      <vt:lpstr>Solar Irradiation</vt:lpstr>
      <vt:lpstr>Ammonit Meteo-40 Data Logger – Different Applications</vt:lpstr>
      <vt:lpstr>Ammonit Meteo-40 Data Logger</vt:lpstr>
      <vt:lpstr>Meteo-40 Web Interface: Sensor Configuration</vt:lpstr>
      <vt:lpstr>Meteo-40 Web Interface: Communication Configuration</vt:lpstr>
      <vt:lpstr>Ammonit Meteo-40 Data Loggers: Remote Access</vt:lpstr>
      <vt:lpstr>Ammonit Meteo-40 Data Logger for SCADA Operation</vt:lpstr>
      <vt:lpstr>AmmonitOR: Managing &amp; Monitoring Measurement Campaigns</vt:lpstr>
      <vt:lpstr>AmmonitOR: Managing &amp; Monitoring Measurement Campaigns</vt:lpstr>
      <vt:lpstr>Ammonit solutions for data security</vt:lpstr>
      <vt:lpstr>Contact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Ammonit;Vincent Camier</dc:creator>
  <cp:lastModifiedBy>Daniela Treptow</cp:lastModifiedBy>
  <cp:revision>859</cp:revision>
  <cp:lastPrinted>2015-11-06T09:30:12Z</cp:lastPrinted>
  <dcterms:created xsi:type="dcterms:W3CDTF">2013-05-23T09:55:33Z</dcterms:created>
  <dcterms:modified xsi:type="dcterms:W3CDTF">2018-10-17T14:18:06Z</dcterms:modified>
</cp:coreProperties>
</file>