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361" r:id="rId3"/>
    <p:sldId id="1056" r:id="rId4"/>
    <p:sldId id="261" r:id="rId5"/>
    <p:sldId id="951" r:id="rId6"/>
    <p:sldId id="1063" r:id="rId7"/>
    <p:sldId id="1053" r:id="rId8"/>
    <p:sldId id="1070" r:id="rId9"/>
    <p:sldId id="1049" r:id="rId10"/>
    <p:sldId id="1050" r:id="rId11"/>
    <p:sldId id="1072" r:id="rId12"/>
    <p:sldId id="1069" r:id="rId13"/>
    <p:sldId id="1074" r:id="rId14"/>
    <p:sldId id="1075" r:id="rId15"/>
    <p:sldId id="1076" r:id="rId16"/>
    <p:sldId id="1077" r:id="rId17"/>
    <p:sldId id="1034" r:id="rId18"/>
    <p:sldId id="1033" r:id="rId19"/>
    <p:sldId id="1020" r:id="rId20"/>
  </p:sldIdLst>
  <p:sldSz cx="12192000" cy="6858000"/>
  <p:notesSz cx="6889750" cy="100187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AE9"/>
    <a:srgbClr val="E6EAE9"/>
    <a:srgbClr val="E4EBE9"/>
    <a:srgbClr val="E4EDD5"/>
    <a:srgbClr val="ECF2E6"/>
    <a:srgbClr val="E3ECD3"/>
    <a:srgbClr val="E7EFDB"/>
    <a:srgbClr val="FFFFFF"/>
    <a:srgbClr val="E5EDD7"/>
    <a:srgbClr val="7D7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9" autoAdjust="0"/>
    <p:restoredTop sz="93761" autoAdjust="0"/>
  </p:normalViewPr>
  <p:slideViewPr>
    <p:cSldViewPr snapToObjects="1">
      <p:cViewPr varScale="1">
        <p:scale>
          <a:sx n="98" d="100"/>
          <a:sy n="98" d="100"/>
        </p:scale>
        <p:origin x="114" y="31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9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9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D3F7A838-C8A7-8944-811F-1A41C39DF831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516038"/>
            <a:ext cx="2985559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2597" y="9516038"/>
            <a:ext cx="2985559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E93483A8-068A-7D49-9FE2-BBDE925F600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5913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9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9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1365D6A1-BE65-894D-8B3A-0A46AD77BBF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6" y="4758890"/>
            <a:ext cx="5511800" cy="4508421"/>
          </a:xfrm>
          <a:prstGeom prst="rect">
            <a:avLst/>
          </a:prstGeom>
        </p:spPr>
        <p:txBody>
          <a:bodyPr vert="horz" lIns="96606" tIns="48303" rIns="96606" bIns="48303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5559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597" y="9516038"/>
            <a:ext cx="2985559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AFB966E9-08A8-9843-B279-88ECD3FC5BC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0025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0045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101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520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141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0399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9002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943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48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941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937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1930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238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4811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348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11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46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4780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966E9-08A8-9843-B279-88ECD3FC5BC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51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F77A-0ABF-F04E-9555-5EFF2B50A8EA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G13 I Step C I Endpräsentation| Betreuer: Prof. G. Benkert &amp; Prof. C. Baumgart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45D29-A76F-A24E-8204-AF8A49A9C1B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DD3D-086D-E743-82C7-34CC068D1D9A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G13 I Step C I Endpräsentation| Betreuer: Prof. G. Benkert &amp; Prof. C. Baumgart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45D29-A76F-A24E-8204-AF8A49A9C1B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9284D-5931-8D47-A82F-E905ADFA0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7F94A6-7EF9-3442-8DF2-9E6AEA849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4CF85F-F827-F341-AB0F-897AA4D9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5B34-36B9-9E48-9D26-99463973687D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5CF509-6910-DB4B-8BCA-769875F3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DE6705-1E57-5248-BF1A-CF18BF46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855D-6AA5-E448-BFBC-77EBDAB00A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990628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9FEE2-B3B2-C042-A1AB-14AB3431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CA1D89-89DA-164F-BEBC-AEF39B759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F672B6-FB67-E34C-A7D7-1D1A20FD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5B34-36B9-9E48-9D26-99463973687D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3991B3-E039-B542-9D71-99D7871E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72D64E-013B-9642-B4E4-FD2AD33C3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855D-6AA5-E448-BFBC-77EBDAB00A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22655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E3A3F-93CB-784D-83FF-97EA7F7F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43BF8D-21FD-FC41-A985-6A85227C4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628B01-D9D5-3F44-BF0A-4B04B9D6F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5B34-36B9-9E48-9D26-99463973687D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2A1B31-235C-EF4F-88AF-1B3E27FC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6F7CE8-EC34-B94A-9267-E676B143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855D-6AA5-E448-BFBC-77EBDAB00A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547812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B31D51-C019-6E48-9C5E-6FCF3F879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3B6DF0-3D5B-0440-AD74-8F84B3A86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CA83B0-FBCF-C74A-9FD3-F49C6DA67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13D5EA1-01E7-C84C-8705-1FCE1736D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5B34-36B9-9E48-9D26-99463973687D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A0D680-47FF-B446-B31E-ACA3E316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BF82B80-F8AB-D046-8941-2D5B24357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855D-6AA5-E448-BFBC-77EBDAB00A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6167648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A1035-E6F4-E74D-AA5D-44304621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9166F8-C116-314C-ABEF-BFBE2073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43859BA-6F74-A14C-AD7B-AFFA3A57A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A1405D-50B5-1444-9122-F6ED81F7C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5DABDAA-98C3-5A4B-89D7-34179B7A85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029B8F1-D0A3-1D45-A7D1-57548594C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5B34-36B9-9E48-9D26-99463973687D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02235DA-EB6C-8644-8F1A-8138C6C11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7BA7949-2E14-214B-8C4B-2C76BECA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855D-6AA5-E448-BFBC-77EBDAB00A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648402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B15C8-DD52-8F4A-A101-5FD130339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4724A2-EFEF-F749-AB14-F9F05723F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5B34-36B9-9E48-9D26-99463973687D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7EF84F-3575-2845-B25D-D50779E6D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D60B59-98B9-5340-9758-D713C42E4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855D-6AA5-E448-BFBC-77EBDAB00A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855817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E77578-5AE0-EC4E-9AAC-254E704B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5B34-36B9-9E48-9D26-99463973687D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7679325-4703-2D46-B002-E444C8D4C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21A784-D386-C041-80B8-7A4A3D7A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855D-6AA5-E448-BFBC-77EBDAB00A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373225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891AF-48CD-EC42-B8CC-F8BF1AAF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FD46EF-6A9C-D24A-BAC8-99E78C6A8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F81652-1D2C-7A4B-BE56-56AB8FF00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6BDDEA-1BBC-0F4A-8CD9-64A9AE93E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5B34-36B9-9E48-9D26-99463973687D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8D8C97-724E-EE4F-BB1D-5B354B2CE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07ADC1-7A4A-9D45-B6FA-85650C4C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855D-6AA5-E448-BFBC-77EBDAB00A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480049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7745-6FD6-944D-9F51-F26E5B6773DB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G13 I Step C I Endpräsentation| Betreuer: Prof. G. Benkert &amp; Prof. C. Baumgart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45D29-A76F-A24E-8204-AF8A49A9C1B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D7341-631B-554C-9982-320519AA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AFE8C98-348E-8C46-9698-14970B2077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7F75F3-E879-674F-8518-781642F41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01D52A-280C-A148-AC42-DC4B274C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5B34-36B9-9E48-9D26-99463973687D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E278EA4-E384-2A43-B78C-ED02457A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6A98B4-0271-E746-9DD6-C38C51B3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855D-6AA5-E448-BFBC-77EBDAB00A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3991024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8DBCB-88E7-C040-8C5A-369DD88D4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40C74B-F225-D245-A98F-0F0419028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E974CF-9D6B-D641-9A52-1A63B3D80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5B34-36B9-9E48-9D26-99463973687D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708562-E366-2040-B419-E3A47340C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FBB471-B20A-A84C-8573-B61D6EDB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855D-6AA5-E448-BFBC-77EBDAB00A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201293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D070567-F3C2-9241-A7C8-E18D16D0D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0FEAB96-7632-6D45-B39E-FC109FABC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CB6FDC-A7B2-B449-90CD-8FD9C2C0D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5B34-36B9-9E48-9D26-99463973687D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1FDF80-89CB-3A43-928F-949DCC8E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3F5C8B-F371-C04C-964D-DBABD45E4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855D-6AA5-E448-BFBC-77EBDAB00A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959696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450E1-1776-674F-BE8D-AF4E5BFE4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C34871-D771-1249-A5F8-DF552465C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5B34-36B9-9E48-9D26-99463973687D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C2439C-EBAB-214A-8BF2-C916839A1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A8CC14-2E71-8F4E-AE23-F713C1B30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855D-6AA5-E448-BFBC-77EBDAB00A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8801594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3895-A72D-9542-86CA-3465CFC53CD0}" type="datetime1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G13 I Step C I Endpräsentation| Betreuer: Prof. G. Benkert &amp; Prof. C. Baumgart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45D29-A76F-A24E-8204-AF8A49A9C1B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51C1-BD53-3F43-AB97-8F2FB862568D}" type="datetime1">
              <a:rPr lang="de-DE" smtClean="0"/>
              <a:t>28.09.2021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G13 I Step C I Endpräsentation| Betreuer: Prof. G. Benkert &amp; Prof. C. Baumgart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45D29-A76F-A24E-8204-AF8A49A9C1B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6A4-7BB1-2948-BAB3-A25E99C59A01}" type="datetime1">
              <a:rPr lang="de-DE" smtClean="0"/>
              <a:t>28.09.2021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G13 I Step C I Endpräsentation| Betreuer: Prof. G. Benkert &amp; Prof. C. Baumgart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45D29-A76F-A24E-8204-AF8A49A9C1B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3C68-591E-B142-BE2C-E7C414DD6DFB}" type="datetime1">
              <a:rPr lang="de-DE" smtClean="0"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G13 I Step C I Endpräsentation| Betreuer: Prof. G. Benkert &amp; Prof. C. Baumgart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45D29-A76F-A24E-8204-AF8A49A9C1B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6D46-72F6-FA49-AA46-828879B9E62F}" type="datetime1">
              <a:rPr lang="de-DE" smtClean="0"/>
              <a:t>28.09.2021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G13 I Step C I Endpräsentation| Betreuer: Prof. G. Benkert &amp; Prof. C. Baumgart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45D29-A76F-A24E-8204-AF8A49A9C1B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2B06-AB2C-DE46-89F8-15625D8C0AC9}" type="datetime1">
              <a:rPr lang="de-DE" smtClean="0"/>
              <a:t>28.09.2021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G13 I Step C I Endpräsentation| Betreuer: Prof. G. Benkert &amp; Prof. C. Baumgart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45D29-A76F-A24E-8204-AF8A49A9C1B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0C0-B353-D649-8010-9AB0AB25B495}" type="datetime1">
              <a:rPr lang="de-DE" smtClean="0"/>
              <a:t>28.09.2021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G13 I Step C I Endpräsentation| Betreuer: Prof. G. Benkert &amp; Prof. C. Baumgart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45D29-A76F-A24E-8204-AF8A49A9C1B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0297F-3560-7147-83E5-0CB65F686B1C}" type="datetime1">
              <a:rPr lang="de-DE" smtClean="0"/>
              <a:t>28.09.2021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G13 I Step C I Endpräsentation| Betreuer: Prof. G. Benkert &amp; Prof. C. Baumgart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45D29-A76F-A24E-8204-AF8A49A9C1B5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</p:transition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875F252-957C-114A-B92F-927475200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F6CA6B-6C4F-274D-A77C-8E4AFBE4C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C7BE42-2564-124A-BA6B-2007C0C24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E5B34-36B9-9E48-9D26-99463973687D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DC9A7D-C11F-8F42-AFF2-D665087F7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6CEE13-E8C8-6242-A6B7-94BA48085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9855D-6AA5-E448-BFBC-77EBDAB00A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50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JP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8.png"/><Relationship Id="rId9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jpg"/><Relationship Id="rId3" Type="http://schemas.openxmlformats.org/officeDocument/2006/relationships/image" Target="../media/image12.png"/><Relationship Id="rId7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8.tiff"/><Relationship Id="rId9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Relationship Id="rId5" Type="http://schemas.openxmlformats.org/officeDocument/2006/relationships/image" Target="../media/image40.JP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tiff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5.tiff"/><Relationship Id="rId9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bmp"/><Relationship Id="rId3" Type="http://schemas.openxmlformats.org/officeDocument/2006/relationships/image" Target="../media/image12.png"/><Relationship Id="rId7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Relationship Id="rId12" Type="http://schemas.openxmlformats.org/officeDocument/2006/relationships/image" Target="../media/image17.b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estland+flagge&amp;client=firefox-b-d&amp;channel=crow5&amp;tbm=isch&amp;source=iu&amp;ictx=1&amp;fir=-Cg4P5rpT_UUCM%252ChMCNKomky8dKiM%252C%252Fm%252F011l9c&amp;vet=1&amp;usg=AI4_-kT_kc1KuAekNvKs4hGAAXp6p2YE8A&amp;sa=X&amp;ved=2ahUKEwiMsdi7oo3zAhWuh_0HHbGeBA8Q_B16BAg9EAE#imgrc=-Cg4P5rpT_UUCM" TargetMode="External"/><Relationship Id="rId13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hyperlink" Target="https://www.google.com/search?q=Litauenflagge&amp;client=firefox-b-d&amp;channel=crow5&amp;tbm=isch&amp;source=iu&amp;ictx=1&amp;fir=_GBKGID3Q5d0GM%252Cihfs8zT3dAQnFM%252C%252Fm%252F02c1ls&amp;vet=1&amp;usg=AI4_-kQBL-jFPQkt3bWpb--y9DmY9MuGww&amp;sa=X&amp;ved=2ahUKEwiwwa_Goo3zAhVQhf0HHekODsQQ_B16BAhDEAI#imgrc=_GBKGID3Q5d0GM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7.png"/><Relationship Id="rId14" Type="http://schemas.openxmlformats.org/officeDocument/2006/relationships/image" Target="../media/image24.b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5101" r="1"/>
          <a:stretch/>
        </p:blipFill>
        <p:spPr>
          <a:xfrm rot="16771335">
            <a:off x="4222712" y="4731215"/>
            <a:ext cx="2572086" cy="1440000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983432" y="2152427"/>
            <a:ext cx="9503792" cy="209600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endParaRPr lang="de-DE" sz="2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INTERDISCIPLINARY        APPROACHES</a:t>
            </a:r>
            <a:b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FOR  INNOVATIVE          SUSTAINABLE  AND</a:t>
            </a:r>
          </a:p>
          <a:p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ECONOMIC                 ENERGY CONCEPTS</a:t>
            </a:r>
            <a:endParaRPr lang="de-DE" sz="2500" dirty="0">
              <a:latin typeface="Arial Narrow" panose="020B0606020202030204" pitchFamily="34" charset="0"/>
            </a:endParaRPr>
          </a:p>
        </p:txBody>
      </p:sp>
      <p:cxnSp>
        <p:nvCxnSpPr>
          <p:cNvPr id="4" name="Gerade Verbindung 3"/>
          <p:cNvCxnSpPr>
            <a:cxnSpLocks/>
          </p:cNvCxnSpPr>
          <p:nvPr/>
        </p:nvCxnSpPr>
        <p:spPr>
          <a:xfrm flipH="1">
            <a:off x="5818153" y="1993859"/>
            <a:ext cx="72008" cy="31426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>
            <a:cxnSpLocks/>
          </p:cNvCxnSpPr>
          <p:nvPr/>
        </p:nvCxnSpPr>
        <p:spPr>
          <a:xfrm>
            <a:off x="5187369" y="2072642"/>
            <a:ext cx="1484695" cy="28685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Bild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6498" y="1412776"/>
            <a:ext cx="3721100" cy="12065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ADDD456-E89C-49E3-8B21-B4D2C7313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802" y="163462"/>
            <a:ext cx="1629698" cy="71516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17002A9-379A-446F-8E73-B09F4822E7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604" b="11122"/>
          <a:stretch/>
        </p:blipFill>
        <p:spPr>
          <a:xfrm>
            <a:off x="283259" y="163462"/>
            <a:ext cx="2208974" cy="89789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B4D3D95-3F00-4F5A-987F-CF24DAA669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9269" y="260648"/>
            <a:ext cx="959379" cy="58734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7146094-4D88-4DBA-855E-55DB0695A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5584" y="131147"/>
            <a:ext cx="3241828" cy="689751"/>
          </a:xfrm>
          <a:prstGeom prst="rect">
            <a:avLst/>
          </a:prstGeom>
        </p:spPr>
      </p:pic>
      <p:pic>
        <p:nvPicPr>
          <p:cNvPr id="21" name="Picture 2" descr="Bildergebnis für estland flagge">
            <a:hlinkClick r:id="rId9"/>
            <a:extLst>
              <a:ext uri="{FF2B5EF4-FFF2-40B4-BE49-F238E27FC236}">
                <a16:creationId xmlns:a16="http://schemas.microsoft.com/office/drawing/2014/main" id="{E0C70976-750D-44EF-994C-58FBAF0B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714" y="260930"/>
            <a:ext cx="954137" cy="69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hlinkClick r:id="rId11"/>
            <a:extLst>
              <a:ext uri="{FF2B5EF4-FFF2-40B4-BE49-F238E27FC236}">
                <a16:creationId xmlns:a16="http://schemas.microsoft.com/office/drawing/2014/main" id="{A3C8208D-FC84-4DEB-91ED-8546FEFDA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790" y="263912"/>
            <a:ext cx="951611" cy="5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577004"/>
      </p:ext>
    </p:extLst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5F4871D2-EAAE-4758-B91B-8109AEB805EF}"/>
              </a:ext>
            </a:extLst>
          </p:cNvPr>
          <p:cNvSpPr txBox="1">
            <a:spLocks/>
          </p:cNvSpPr>
          <p:nvPr/>
        </p:nvSpPr>
        <p:spPr>
          <a:xfrm>
            <a:off x="191344" y="131445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Examples</a:t>
            </a:r>
            <a:endParaRPr lang="de-DE" sz="10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Summary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062F72-A626-4893-9998-E133D48CA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636" y="1311429"/>
            <a:ext cx="4196805" cy="4466464"/>
          </a:xfrm>
          <a:prstGeom prst="rect">
            <a:avLst/>
          </a:prstGeom>
        </p:spPr>
      </p:pic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9BB390EE-2531-4D6D-9CD4-E23A4708C1B7}"/>
              </a:ext>
            </a:extLst>
          </p:cNvPr>
          <p:cNvSpPr txBox="1">
            <a:spLocks/>
          </p:cNvSpPr>
          <p:nvPr/>
        </p:nvSpPr>
        <p:spPr>
          <a:xfrm>
            <a:off x="6221382" y="5800180"/>
            <a:ext cx="4555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Source: </a:t>
            </a: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Foto: Galaxy Energy </a:t>
            </a:r>
          </a:p>
          <a:p>
            <a:pPr>
              <a:defRPr/>
            </a:pPr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 Narrow"/>
            </a:endParaRP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5C247B95-1D42-4DE3-A19B-EEB82C632749}"/>
              </a:ext>
            </a:extLst>
          </p:cNvPr>
          <p:cNvSpPr txBox="1">
            <a:spLocks/>
          </p:cNvSpPr>
          <p:nvPr/>
        </p:nvSpPr>
        <p:spPr>
          <a:xfrm>
            <a:off x="1612870" y="4056863"/>
            <a:ext cx="4555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Source: Umwelt Arena Schweiz/René Schmid Architekten</a:t>
            </a:r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 Narrow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2F866A1-3569-4F60-A9C0-FDF36FEB3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471" y="1311430"/>
            <a:ext cx="4369939" cy="2773023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0E6E9727-460A-4E39-8235-273911A0DCBF}"/>
              </a:ext>
            </a:extLst>
          </p:cNvPr>
          <p:cNvSpPr txBox="1">
            <a:spLocks/>
          </p:cNvSpPr>
          <p:nvPr/>
        </p:nvSpPr>
        <p:spPr>
          <a:xfrm>
            <a:off x="9237653" y="116632"/>
            <a:ext cx="2547575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r" defTabSz="914400">
              <a:spcBef>
                <a:spcPct val="0"/>
              </a:spcBef>
              <a:defRPr/>
            </a:pP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PV-SOLAR</a:t>
            </a:r>
            <a:b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</a:br>
            <a:r>
              <a:rPr lang="de-D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building</a:t>
            </a: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facade</a:t>
            </a:r>
            <a:endParaRPr lang="de-DE" sz="25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A83B0DB6-3544-4FDA-AA08-0D2815B3D2C5}"/>
              </a:ext>
            </a:extLst>
          </p:cNvPr>
          <p:cNvSpPr txBox="1">
            <a:spLocks/>
          </p:cNvSpPr>
          <p:nvPr/>
        </p:nvSpPr>
        <p:spPr>
          <a:xfrm>
            <a:off x="1751147" y="4470959"/>
            <a:ext cx="4030668" cy="233083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good yield when the sun is low in winter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ratio of facade areas to roof areas 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approx. 2/3 to 1/3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(Analysis - Projekt Standard-BIPV / Fraunhofer ISE)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easy to integrate optically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ea typeface="Arial Narrow" charset="0"/>
              <a:cs typeface="Arial Narrow" charset="0"/>
            </a:endParaRPr>
          </a:p>
        </p:txBody>
      </p:sp>
      <p:sp>
        <p:nvSpPr>
          <p:cNvPr id="21" name="Foliennummernplatzhalter 4">
            <a:extLst>
              <a:ext uri="{FF2B5EF4-FFF2-40B4-BE49-F238E27FC236}">
                <a16:creationId xmlns:a16="http://schemas.microsoft.com/office/drawing/2014/main" id="{DC38C3BC-E7B1-4618-A5CA-1A8158A2060E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10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0982E0E-4560-4C2C-B875-DDDC16518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777FB73-4620-4BAF-9C38-AED02FCF7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C9A94B8-0EC0-43C0-B584-EDC9555C21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1F22F9E-9933-4913-95C6-4F4EC64D90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34" name="Picture 2" descr="Bildergebnis für estland flagge">
            <a:hlinkClick r:id="rId9"/>
            <a:extLst>
              <a:ext uri="{FF2B5EF4-FFF2-40B4-BE49-F238E27FC236}">
                <a16:creationId xmlns:a16="http://schemas.microsoft.com/office/drawing/2014/main" id="{AE990C86-E284-44F2-A3D4-C5281E885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>
            <a:hlinkClick r:id="rId11"/>
            <a:extLst>
              <a:ext uri="{FF2B5EF4-FFF2-40B4-BE49-F238E27FC236}">
                <a16:creationId xmlns:a16="http://schemas.microsoft.com/office/drawing/2014/main" id="{84CD9768-4876-41F8-A009-BF62FBD0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B28F8C3C-C292-4B86-A229-0ED41E299686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080577"/>
      </p:ext>
    </p:extLst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CD51AB37-80CF-4DCF-A9ED-824A13CA3558}"/>
              </a:ext>
            </a:extLst>
          </p:cNvPr>
          <p:cNvSpPr/>
          <p:nvPr/>
        </p:nvSpPr>
        <p:spPr>
          <a:xfrm rot="5400000">
            <a:off x="9766828" y="5333597"/>
            <a:ext cx="912463" cy="889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D82E410-6BCC-4BE6-A4BF-12AB3F7B871A}"/>
              </a:ext>
            </a:extLst>
          </p:cNvPr>
          <p:cNvSpPr txBox="1">
            <a:spLocks/>
          </p:cNvSpPr>
          <p:nvPr/>
        </p:nvSpPr>
        <p:spPr>
          <a:xfrm>
            <a:off x="8364760" y="147712"/>
            <a:ext cx="3563888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lvl="0" indent="-457200" algn="r" defTabSz="914400">
              <a:spcBef>
                <a:spcPct val="0"/>
              </a:spcBef>
              <a:defRPr/>
            </a:pPr>
            <a:r>
              <a:rPr lang="de-DE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ORGANIC PV</a:t>
            </a:r>
          </a:p>
        </p:txBody>
      </p:sp>
      <p:sp>
        <p:nvSpPr>
          <p:cNvPr id="35" name="Foliennummernplatzhalter 4">
            <a:extLst>
              <a:ext uri="{FF2B5EF4-FFF2-40B4-BE49-F238E27FC236}">
                <a16:creationId xmlns:a16="http://schemas.microsoft.com/office/drawing/2014/main" id="{F42EE458-9599-4102-9A91-1DBF84E8CAF3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11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BE3DBBA-8AB5-4C26-958C-60F9E78AC134}"/>
              </a:ext>
            </a:extLst>
          </p:cNvPr>
          <p:cNvSpPr/>
          <p:nvPr/>
        </p:nvSpPr>
        <p:spPr>
          <a:xfrm>
            <a:off x="2005118" y="1032444"/>
            <a:ext cx="83412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kind of integrated technology do we need to power everything?</a:t>
            </a:r>
            <a:b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symbiosis of energy and design.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DA6507-0F2F-4E3B-B53B-7690EE8F6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884983"/>
            <a:ext cx="4608512" cy="345481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4F30340-7E99-423B-AA81-2C645531DD85}"/>
              </a:ext>
            </a:extLst>
          </p:cNvPr>
          <p:cNvSpPr/>
          <p:nvPr/>
        </p:nvSpPr>
        <p:spPr>
          <a:xfrm>
            <a:off x="484029" y="5466824"/>
            <a:ext cx="4599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Opvius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OPV: self-adhesive OPV solar modules in carrier materials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67997E4E-76A3-488F-B91F-9FD3257D732D}"/>
              </a:ext>
            </a:extLst>
          </p:cNvPr>
          <p:cNvSpPr/>
          <p:nvPr/>
        </p:nvSpPr>
        <p:spPr>
          <a:xfrm>
            <a:off x="5296250" y="5445224"/>
            <a:ext cx="62723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potential of the organic photovoltaics is enormous and shows the range of new opportunities. OPVIUS organic PV technology is characterized by freedom of design, shape and material.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92E4CAA-73AB-4A57-B3A6-FC04FC9CD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83" t="23678" r="1260" b="3962"/>
          <a:stretch/>
        </p:blipFill>
        <p:spPr>
          <a:xfrm>
            <a:off x="5296248" y="1810085"/>
            <a:ext cx="6128343" cy="3529715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7C4CEEBB-996D-4879-94B7-DFB86B47085C}"/>
              </a:ext>
            </a:extLst>
          </p:cNvPr>
          <p:cNvSpPr txBox="1">
            <a:spLocks/>
          </p:cNvSpPr>
          <p:nvPr/>
        </p:nvSpPr>
        <p:spPr>
          <a:xfrm>
            <a:off x="263352" y="93769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latin typeface="Arial Narrow"/>
                <a:cs typeface="Arial Narrow"/>
              </a:rPr>
              <a:t>Examples</a:t>
            </a:r>
            <a:endParaRPr lang="de-DE" sz="1000" dirty="0"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Summary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B20480D-5255-4A65-8BC3-CCAAC4D62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C488425-7D0D-4365-B614-9A341AC19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ADC6B45-B613-406B-85A3-C14E70EDB3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51F6021-9A45-4188-8902-6FE6AF94C2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32" name="Picture 2" descr="Bildergebnis für estland flagge">
            <a:hlinkClick r:id="rId9"/>
            <a:extLst>
              <a:ext uri="{FF2B5EF4-FFF2-40B4-BE49-F238E27FC236}">
                <a16:creationId xmlns:a16="http://schemas.microsoft.com/office/drawing/2014/main" id="{D01650B3-54EE-4256-BE13-3084BA056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hlinkClick r:id="rId11"/>
            <a:extLst>
              <a:ext uri="{FF2B5EF4-FFF2-40B4-BE49-F238E27FC236}">
                <a16:creationId xmlns:a16="http://schemas.microsoft.com/office/drawing/2014/main" id="{9AF2C638-85B2-4050-9F80-2D216106C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ußzeilenplatzhalter 3">
            <a:extLst>
              <a:ext uri="{FF2B5EF4-FFF2-40B4-BE49-F238E27FC236}">
                <a16:creationId xmlns:a16="http://schemas.microsoft.com/office/drawing/2014/main" id="{BFD27F50-A488-4FA3-80C8-1A60B64FDF98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79247"/>
      </p:ext>
    </p:extLst>
  </p:cSld>
  <p:clrMapOvr>
    <a:masterClrMapping/>
  </p:clrMapOvr>
  <p:transition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CD51AB37-80CF-4DCF-A9ED-824A13CA3558}"/>
              </a:ext>
            </a:extLst>
          </p:cNvPr>
          <p:cNvSpPr/>
          <p:nvPr/>
        </p:nvSpPr>
        <p:spPr>
          <a:xfrm rot="5400000">
            <a:off x="9766828" y="5333597"/>
            <a:ext cx="912463" cy="889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Foliennummernplatzhalter 4">
            <a:extLst>
              <a:ext uri="{FF2B5EF4-FFF2-40B4-BE49-F238E27FC236}">
                <a16:creationId xmlns:a16="http://schemas.microsoft.com/office/drawing/2014/main" id="{F42EE458-9599-4102-9A91-1DBF84E8CAF3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12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7B818955-6B30-4EB9-AE9C-0D54BEAD312F}"/>
              </a:ext>
            </a:extLst>
          </p:cNvPr>
          <p:cNvSpPr txBox="1">
            <a:spLocks/>
          </p:cNvSpPr>
          <p:nvPr/>
        </p:nvSpPr>
        <p:spPr>
          <a:xfrm>
            <a:off x="8580279" y="136752"/>
            <a:ext cx="3563888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lvl="0" indent="-457200" algn="r" defTabSz="914400">
              <a:spcBef>
                <a:spcPct val="0"/>
              </a:spcBef>
              <a:defRPr/>
            </a:pPr>
            <a:r>
              <a:rPr lang="de-DE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LESS IS MORE</a:t>
            </a:r>
          </a:p>
          <a:p>
            <a:pPr marL="457200" lvl="0" indent="-457200" algn="r" defTabSz="914400">
              <a:spcBef>
                <a:spcPct val="0"/>
              </a:spcBef>
              <a:defRPr/>
            </a:pPr>
            <a:endParaRPr lang="de-DE" sz="23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01BD1EA-2543-4A00-97B7-7EE0296A9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75447A6-70D3-4F2E-8F49-4483E0FCD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CCF85A8-6562-4572-B2FB-4E05C828E3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6CB4287-2A72-4D2B-BAF6-31600352E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31" name="Picture 2" descr="Bildergebnis für estland flagge">
            <a:hlinkClick r:id="rId7"/>
            <a:extLst>
              <a:ext uri="{FF2B5EF4-FFF2-40B4-BE49-F238E27FC236}">
                <a16:creationId xmlns:a16="http://schemas.microsoft.com/office/drawing/2014/main" id="{C3D0C6CC-A33C-449B-A531-807CEF489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hlinkClick r:id="rId9"/>
            <a:extLst>
              <a:ext uri="{FF2B5EF4-FFF2-40B4-BE49-F238E27FC236}">
                <a16:creationId xmlns:a16="http://schemas.microsoft.com/office/drawing/2014/main" id="{750D6041-825D-46B2-B66C-C5221D52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43D9BEB8-C7BB-4BF2-B7D0-28587385F2AA}"/>
              </a:ext>
            </a:extLst>
          </p:cNvPr>
          <p:cNvSpPr txBox="1">
            <a:spLocks/>
          </p:cNvSpPr>
          <p:nvPr/>
        </p:nvSpPr>
        <p:spPr>
          <a:xfrm>
            <a:off x="323528" y="6075361"/>
            <a:ext cx="4479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Quelle: AR&amp;T </a:t>
            </a:r>
            <a:r>
              <a:rPr lang="de-DE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Architects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02842DA7-EA33-45D9-83DF-22F25F2475E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80" b="4167"/>
          <a:stretch/>
        </p:blipFill>
        <p:spPr>
          <a:xfrm>
            <a:off x="1943945" y="1350863"/>
            <a:ext cx="8387014" cy="4362834"/>
          </a:xfrm>
          <a:prstGeom prst="rect">
            <a:avLst/>
          </a:prstGeom>
        </p:spPr>
      </p:pic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9C5EF0E5-1223-49BD-B272-A69BC27D489E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868F202-1CAB-4553-8D36-80C2D76E572F}"/>
              </a:ext>
            </a:extLst>
          </p:cNvPr>
          <p:cNvSpPr txBox="1">
            <a:spLocks/>
          </p:cNvSpPr>
          <p:nvPr/>
        </p:nvSpPr>
        <p:spPr>
          <a:xfrm>
            <a:off x="263352" y="93769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latin typeface="Arial Narrow"/>
                <a:cs typeface="Arial Narrow"/>
              </a:rPr>
              <a:t>Examples</a:t>
            </a:r>
            <a:endParaRPr lang="de-DE" sz="1000" dirty="0"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307096560"/>
      </p:ext>
    </p:extLst>
  </p:cSld>
  <p:clrMapOvr>
    <a:masterClrMapping/>
  </p:clrMapOvr>
  <p:transition spd="slow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CD51AB37-80CF-4DCF-A9ED-824A13CA3558}"/>
              </a:ext>
            </a:extLst>
          </p:cNvPr>
          <p:cNvSpPr/>
          <p:nvPr/>
        </p:nvSpPr>
        <p:spPr>
          <a:xfrm rot="5400000">
            <a:off x="9766828" y="5333597"/>
            <a:ext cx="912463" cy="889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Foliennummernplatzhalter 4">
            <a:extLst>
              <a:ext uri="{FF2B5EF4-FFF2-40B4-BE49-F238E27FC236}">
                <a16:creationId xmlns:a16="http://schemas.microsoft.com/office/drawing/2014/main" id="{F42EE458-9599-4102-9A91-1DBF84E8CAF3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13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7B818955-6B30-4EB9-AE9C-0D54BEAD312F}"/>
              </a:ext>
            </a:extLst>
          </p:cNvPr>
          <p:cNvSpPr txBox="1">
            <a:spLocks/>
          </p:cNvSpPr>
          <p:nvPr/>
        </p:nvSpPr>
        <p:spPr>
          <a:xfrm>
            <a:off x="8372487" y="161781"/>
            <a:ext cx="3563888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lvl="0" indent="-457200" algn="r" defTabSz="914400">
              <a:spcBef>
                <a:spcPct val="0"/>
              </a:spcBef>
              <a:defRPr/>
            </a:pPr>
            <a:r>
              <a:rPr lang="de-DE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HOMEWAY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01BD1EA-2543-4A00-97B7-7EE0296A9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75447A6-70D3-4F2E-8F49-4483E0FCD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CCF85A8-6562-4572-B2FB-4E05C828E3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6CB4287-2A72-4D2B-BAF6-31600352E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31" name="Picture 2" descr="Bildergebnis für estland flagge">
            <a:hlinkClick r:id="rId7"/>
            <a:extLst>
              <a:ext uri="{FF2B5EF4-FFF2-40B4-BE49-F238E27FC236}">
                <a16:creationId xmlns:a16="http://schemas.microsoft.com/office/drawing/2014/main" id="{C3D0C6CC-A33C-449B-A531-807CEF489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hlinkClick r:id="rId9"/>
            <a:extLst>
              <a:ext uri="{FF2B5EF4-FFF2-40B4-BE49-F238E27FC236}">
                <a16:creationId xmlns:a16="http://schemas.microsoft.com/office/drawing/2014/main" id="{750D6041-825D-46B2-B66C-C5221D52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43D9BEB8-C7BB-4BF2-B7D0-28587385F2AA}"/>
              </a:ext>
            </a:extLst>
          </p:cNvPr>
          <p:cNvSpPr txBox="1">
            <a:spLocks/>
          </p:cNvSpPr>
          <p:nvPr/>
        </p:nvSpPr>
        <p:spPr>
          <a:xfrm>
            <a:off x="323528" y="6075361"/>
            <a:ext cx="4479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Quelle: homeway.de</a:t>
            </a:r>
          </a:p>
        </p:txBody>
      </p:sp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9C5EF0E5-1223-49BD-B272-A69BC27D489E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868F202-1CAB-4553-8D36-80C2D76E572F}"/>
              </a:ext>
            </a:extLst>
          </p:cNvPr>
          <p:cNvSpPr txBox="1">
            <a:spLocks/>
          </p:cNvSpPr>
          <p:nvPr/>
        </p:nvSpPr>
        <p:spPr>
          <a:xfrm>
            <a:off x="263352" y="93769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latin typeface="Arial Narrow"/>
                <a:cs typeface="Arial Narrow"/>
              </a:rPr>
              <a:t>Examples</a:t>
            </a:r>
            <a:endParaRPr lang="de-DE" sz="1000" dirty="0"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Summary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F8A237-6F27-407E-BD03-60667F094B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465" y="1052736"/>
            <a:ext cx="6384607" cy="253953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D22DA63-EC43-4BC3-AA1C-FF1628EE2E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2835" y="1167599"/>
            <a:ext cx="2615773" cy="2344684"/>
          </a:xfrm>
          <a:prstGeom prst="rect">
            <a:avLst/>
          </a:prstGeom>
        </p:spPr>
      </p:pic>
      <p:sp>
        <p:nvSpPr>
          <p:cNvPr id="21" name="Dreieck 18">
            <a:extLst>
              <a:ext uri="{FF2B5EF4-FFF2-40B4-BE49-F238E27FC236}">
                <a16:creationId xmlns:a16="http://schemas.microsoft.com/office/drawing/2014/main" id="{11C9F04A-203B-489C-8818-BBB88A39C36B}"/>
              </a:ext>
            </a:extLst>
          </p:cNvPr>
          <p:cNvSpPr/>
          <p:nvPr/>
        </p:nvSpPr>
        <p:spPr>
          <a:xfrm rot="5400000">
            <a:off x="6820432" y="1970433"/>
            <a:ext cx="1951648" cy="441395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Grafik 16" descr="Ein Bild, das Text, Mikroskop enthält.&#10;&#10;Automatisch generierte Beschreibung">
            <a:extLst>
              <a:ext uri="{FF2B5EF4-FFF2-40B4-BE49-F238E27FC236}">
                <a16:creationId xmlns:a16="http://schemas.microsoft.com/office/drawing/2014/main" id="{790E66BC-6FFE-434E-8F8E-A9D93F3DE46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" b="2119"/>
          <a:stretch/>
        </p:blipFill>
        <p:spPr>
          <a:xfrm>
            <a:off x="8827918" y="3652876"/>
            <a:ext cx="3046539" cy="27051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id="{F214F27C-1E9B-43DF-A6D4-2B346021B37D}"/>
              </a:ext>
            </a:extLst>
          </p:cNvPr>
          <p:cNvSpPr txBox="1">
            <a:spLocks noChangeArrowheads="1"/>
          </p:cNvSpPr>
          <p:nvPr/>
        </p:nvSpPr>
        <p:spPr>
          <a:xfrm>
            <a:off x="551384" y="3808296"/>
            <a:ext cx="11525381" cy="74194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Flexibility: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Simply select the right plug-in modules for television, </a:t>
            </a:r>
            <a:b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telephone and network and plug them into the homeway socket. </a:t>
            </a:r>
            <a:endParaRPr lang="de-DE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16324"/>
      </p:ext>
    </p:extLst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CD51AB37-80CF-4DCF-A9ED-824A13CA3558}"/>
              </a:ext>
            </a:extLst>
          </p:cNvPr>
          <p:cNvSpPr/>
          <p:nvPr/>
        </p:nvSpPr>
        <p:spPr>
          <a:xfrm rot="5400000">
            <a:off x="9766828" y="5333597"/>
            <a:ext cx="912463" cy="889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Foliennummernplatzhalter 4">
            <a:extLst>
              <a:ext uri="{FF2B5EF4-FFF2-40B4-BE49-F238E27FC236}">
                <a16:creationId xmlns:a16="http://schemas.microsoft.com/office/drawing/2014/main" id="{F42EE458-9599-4102-9A91-1DBF84E8CAF3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14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7B818955-6B30-4EB9-AE9C-0D54BEAD312F}"/>
              </a:ext>
            </a:extLst>
          </p:cNvPr>
          <p:cNvSpPr txBox="1">
            <a:spLocks/>
          </p:cNvSpPr>
          <p:nvPr/>
        </p:nvSpPr>
        <p:spPr>
          <a:xfrm>
            <a:off x="8372487" y="161781"/>
            <a:ext cx="3563888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lvl="0" indent="-457200" algn="r" defTabSz="914400">
              <a:spcBef>
                <a:spcPct val="0"/>
              </a:spcBef>
              <a:defRPr/>
            </a:pPr>
            <a:r>
              <a:rPr lang="de-DE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HOMEWAY</a:t>
            </a:r>
            <a:br>
              <a:rPr lang="de-DE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</a:br>
            <a:endParaRPr lang="de-DE" sz="16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 Narrow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01BD1EA-2543-4A00-97B7-7EE0296A9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75447A6-70D3-4F2E-8F49-4483E0FCD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CCF85A8-6562-4572-B2FB-4E05C828E3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6CB4287-2A72-4D2B-BAF6-31600352E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31" name="Picture 2" descr="Bildergebnis für estland flagge">
            <a:hlinkClick r:id="rId7"/>
            <a:extLst>
              <a:ext uri="{FF2B5EF4-FFF2-40B4-BE49-F238E27FC236}">
                <a16:creationId xmlns:a16="http://schemas.microsoft.com/office/drawing/2014/main" id="{C3D0C6CC-A33C-449B-A531-807CEF489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hlinkClick r:id="rId9"/>
            <a:extLst>
              <a:ext uri="{FF2B5EF4-FFF2-40B4-BE49-F238E27FC236}">
                <a16:creationId xmlns:a16="http://schemas.microsoft.com/office/drawing/2014/main" id="{750D6041-825D-46B2-B66C-C5221D52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43D9BEB8-C7BB-4BF2-B7D0-28587385F2AA}"/>
              </a:ext>
            </a:extLst>
          </p:cNvPr>
          <p:cNvSpPr txBox="1">
            <a:spLocks/>
          </p:cNvSpPr>
          <p:nvPr/>
        </p:nvSpPr>
        <p:spPr>
          <a:xfrm>
            <a:off x="323528" y="6075361"/>
            <a:ext cx="4479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Quelle: homeway.de</a:t>
            </a:r>
          </a:p>
        </p:txBody>
      </p:sp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9C5EF0E5-1223-49BD-B272-A69BC27D489E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868F202-1CAB-4553-8D36-80C2D76E572F}"/>
              </a:ext>
            </a:extLst>
          </p:cNvPr>
          <p:cNvSpPr txBox="1">
            <a:spLocks/>
          </p:cNvSpPr>
          <p:nvPr/>
        </p:nvSpPr>
        <p:spPr>
          <a:xfrm>
            <a:off x="263352" y="93769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latin typeface="Arial Narrow"/>
                <a:cs typeface="Arial Narrow"/>
              </a:rPr>
              <a:t>Examples</a:t>
            </a:r>
            <a:endParaRPr lang="de-DE" sz="1000" dirty="0"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Summary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504BB9E6-1C01-4D4B-87E7-B15C45373AD2}"/>
              </a:ext>
            </a:extLst>
          </p:cNvPr>
          <p:cNvSpPr txBox="1">
            <a:spLocks/>
          </p:cNvSpPr>
          <p:nvPr/>
        </p:nvSpPr>
        <p:spPr>
          <a:xfrm>
            <a:off x="6358779" y="4725144"/>
            <a:ext cx="5189949" cy="12776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28306E"/>
                </a:solidFill>
                <a:latin typeface="DIN-Light" panose="02000303000000000000" pitchFamily="50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28306E"/>
                </a:solidFill>
                <a:latin typeface="DIN-Light" panose="02000303000000000000" pitchFamily="50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8306E"/>
                </a:solidFill>
                <a:latin typeface="DIN-Light" panose="02000303000000000000" pitchFamily="50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28306E"/>
                </a:solidFill>
                <a:latin typeface="DIN-Light" panose="02000303000000000000" pitchFamily="50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28306E"/>
                </a:solidFill>
                <a:latin typeface="DIN-Light" panose="02000303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 </a:t>
            </a:r>
            <a:r>
              <a:rPr lang="de-DE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r>
              <a:rPr lang="de-DE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de-DE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endParaRPr lang="de-DE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help of the homeway access points, you can only create WiFi where you want it. The transmission power can be reduced to a minimum, and the other rooms remain largely radiation-free. This increases security against possible external access or attacks.</a:t>
            </a:r>
          </a:p>
          <a:p>
            <a:pPr marL="0" indent="0">
              <a:buNone/>
            </a:pP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07722046-9254-4E3D-8B0E-CD78D393041E}"/>
              </a:ext>
            </a:extLst>
          </p:cNvPr>
          <p:cNvSpPr txBox="1">
            <a:spLocks/>
          </p:cNvSpPr>
          <p:nvPr/>
        </p:nvSpPr>
        <p:spPr>
          <a:xfrm>
            <a:off x="695400" y="4637113"/>
            <a:ext cx="50400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</a:t>
            </a:r>
            <a:endParaRPr lang="de-DE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homeway access points, you can supplement your WiFi where your central WiFi router does not provide sufficient coverage, because floors and ceilings are often impenetrable.</a:t>
            </a:r>
          </a:p>
          <a:p>
            <a:pPr algn="just"/>
            <a:endParaRPr lang="en-US" sz="1200" dirty="0">
              <a:solidFill>
                <a:srgbClr val="002060"/>
              </a:solidFill>
              <a:latin typeface="DIN-Light" panose="02000303000000000000" pitchFamily="50" charset="0"/>
              <a:cs typeface="Arial" panose="020B0604020202020204" pitchFamily="34" charset="0"/>
            </a:endParaRPr>
          </a:p>
          <a:p>
            <a:pPr algn="just"/>
            <a:endParaRPr lang="de-DE" sz="1200" dirty="0">
              <a:solidFill>
                <a:srgbClr val="002060"/>
              </a:solidFill>
              <a:latin typeface="DIN-Light" panose="02000303000000000000" pitchFamily="50" charset="0"/>
              <a:cs typeface="Arial" panose="020B0604020202020204" pitchFamily="34" charset="0"/>
            </a:endParaRPr>
          </a:p>
        </p:txBody>
      </p:sp>
      <p:pic>
        <p:nvPicPr>
          <p:cNvPr id="21" name="Grafik 20" descr="Ein Bild, das drinnen, Regal, Wand, Schrank enthält.&#10;&#10;Automatisch generierte Beschreibung">
            <a:extLst>
              <a:ext uri="{FF2B5EF4-FFF2-40B4-BE49-F238E27FC236}">
                <a16:creationId xmlns:a16="http://schemas.microsoft.com/office/drawing/2014/main" id="{EF8B8EC3-D9D9-4A76-9150-A94FF6CA2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7" y="1378096"/>
            <a:ext cx="4529019" cy="3203032"/>
          </a:xfrm>
          <a:prstGeom prst="rect">
            <a:avLst/>
          </a:prstGeom>
        </p:spPr>
      </p:pic>
      <p:pic>
        <p:nvPicPr>
          <p:cNvPr id="22" name="Grafik 21" descr="Ein Bild, das drinnen, Regal, Schrank, Wand enthält.&#10;&#10;Automatisch generierte Beschreibung">
            <a:extLst>
              <a:ext uri="{FF2B5EF4-FFF2-40B4-BE49-F238E27FC236}">
                <a16:creationId xmlns:a16="http://schemas.microsoft.com/office/drawing/2014/main" id="{9D19A743-C3E0-4C09-9646-C35F69F946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73" y="1423820"/>
            <a:ext cx="4721445" cy="31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59016"/>
      </p:ext>
    </p:extLst>
  </p:cSld>
  <p:clrMapOvr>
    <a:masterClrMapping/>
  </p:clrMapOvr>
  <p:transition spd="slow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CD51AB37-80CF-4DCF-A9ED-824A13CA3558}"/>
              </a:ext>
            </a:extLst>
          </p:cNvPr>
          <p:cNvSpPr/>
          <p:nvPr/>
        </p:nvSpPr>
        <p:spPr>
          <a:xfrm rot="5400000">
            <a:off x="9766828" y="5333597"/>
            <a:ext cx="912463" cy="889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Foliennummernplatzhalter 4">
            <a:extLst>
              <a:ext uri="{FF2B5EF4-FFF2-40B4-BE49-F238E27FC236}">
                <a16:creationId xmlns:a16="http://schemas.microsoft.com/office/drawing/2014/main" id="{F42EE458-9599-4102-9A91-1DBF84E8CAF3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15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7B818955-6B30-4EB9-AE9C-0D54BEAD312F}"/>
              </a:ext>
            </a:extLst>
          </p:cNvPr>
          <p:cNvSpPr txBox="1">
            <a:spLocks/>
          </p:cNvSpPr>
          <p:nvPr/>
        </p:nvSpPr>
        <p:spPr>
          <a:xfrm>
            <a:off x="8372487" y="161781"/>
            <a:ext cx="3563888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lvl="0" indent="-457200" algn="r" defTabSz="914400">
              <a:spcBef>
                <a:spcPct val="0"/>
              </a:spcBef>
              <a:defRPr/>
            </a:pPr>
            <a:r>
              <a:rPr lang="de-DE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HOMEWAY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01BD1EA-2543-4A00-97B7-7EE0296A9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75447A6-70D3-4F2E-8F49-4483E0FCD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CCF85A8-6562-4572-B2FB-4E05C828E3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6CB4287-2A72-4D2B-BAF6-31600352E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31" name="Picture 2" descr="Bildergebnis für estland flagge">
            <a:hlinkClick r:id="rId7"/>
            <a:extLst>
              <a:ext uri="{FF2B5EF4-FFF2-40B4-BE49-F238E27FC236}">
                <a16:creationId xmlns:a16="http://schemas.microsoft.com/office/drawing/2014/main" id="{C3D0C6CC-A33C-449B-A531-807CEF489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hlinkClick r:id="rId9"/>
            <a:extLst>
              <a:ext uri="{FF2B5EF4-FFF2-40B4-BE49-F238E27FC236}">
                <a16:creationId xmlns:a16="http://schemas.microsoft.com/office/drawing/2014/main" id="{750D6041-825D-46B2-B66C-C5221D52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43D9BEB8-C7BB-4BF2-B7D0-28587385F2AA}"/>
              </a:ext>
            </a:extLst>
          </p:cNvPr>
          <p:cNvSpPr txBox="1">
            <a:spLocks/>
          </p:cNvSpPr>
          <p:nvPr/>
        </p:nvSpPr>
        <p:spPr>
          <a:xfrm>
            <a:off x="323528" y="6075361"/>
            <a:ext cx="4479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Quelle: homeway.de</a:t>
            </a:r>
          </a:p>
        </p:txBody>
      </p:sp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9C5EF0E5-1223-49BD-B272-A69BC27D489E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868F202-1CAB-4553-8D36-80C2D76E572F}"/>
              </a:ext>
            </a:extLst>
          </p:cNvPr>
          <p:cNvSpPr txBox="1">
            <a:spLocks/>
          </p:cNvSpPr>
          <p:nvPr/>
        </p:nvSpPr>
        <p:spPr>
          <a:xfrm>
            <a:off x="263352" y="93769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latin typeface="Arial Narrow"/>
                <a:cs typeface="Arial Narrow"/>
              </a:rPr>
              <a:t>Examples</a:t>
            </a:r>
            <a:endParaRPr lang="de-DE" sz="1000" dirty="0"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Summary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5AFDE14-F59A-49ED-A09D-719F2DB0CF52}"/>
              </a:ext>
            </a:extLst>
          </p:cNvPr>
          <p:cNvSpPr/>
          <p:nvPr/>
        </p:nvSpPr>
        <p:spPr>
          <a:xfrm>
            <a:off x="343692" y="1052736"/>
            <a:ext cx="6125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DIN-Light" panose="02000303000000000000" pitchFamily="50" charset="0"/>
                <a:cs typeface="Arial" panose="020B0604020202020204" pitchFamily="34" charset="0"/>
              </a:rPr>
              <a:t>"Dimmable" WiFi - The WLAN Touch ac Access Point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B2F8568-14A9-40FE-A0BF-349592A34667}"/>
              </a:ext>
            </a:extLst>
          </p:cNvPr>
          <p:cNvSpPr/>
          <p:nvPr/>
        </p:nvSpPr>
        <p:spPr>
          <a:xfrm>
            <a:off x="491342" y="3724656"/>
            <a:ext cx="5748673" cy="2315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power "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dimmable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WIFi in a radiation-reduced and controlled manner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integration into the homeway cabling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 Dual Band 5GHz and 2.4GHz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ac &amp; 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WiFi for Smart home Systems like KNX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Loxxone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20" descr="Ein Bild, das Gebäude, drinnen, weiß, sitzend enthält.&#10;&#10;Automatisch generierte Beschreibung">
            <a:extLst>
              <a:ext uri="{FF2B5EF4-FFF2-40B4-BE49-F238E27FC236}">
                <a16:creationId xmlns:a16="http://schemas.microsoft.com/office/drawing/2014/main" id="{90156283-50A8-4FBD-BF1F-BED8E53DCC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r="6622"/>
          <a:stretch/>
        </p:blipFill>
        <p:spPr>
          <a:xfrm>
            <a:off x="6735049" y="1144442"/>
            <a:ext cx="4761166" cy="4388369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BFC55E5-4B42-4CAD-85D9-CC99162344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11" y="1224147"/>
            <a:ext cx="2660529" cy="266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91691"/>
      </p:ext>
    </p:extLst>
  </p:cSld>
  <p:clrMapOvr>
    <a:masterClrMapping/>
  </p:clrMapOvr>
  <p:transition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73DD17C-A786-4552-9B9D-734726DA2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1124744"/>
            <a:ext cx="8472686" cy="533333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E027F200-CA20-4D38-9F39-0F1DA8AA3702}"/>
              </a:ext>
            </a:extLst>
          </p:cNvPr>
          <p:cNvSpPr txBox="1">
            <a:spLocks/>
          </p:cNvSpPr>
          <p:nvPr/>
        </p:nvSpPr>
        <p:spPr>
          <a:xfrm>
            <a:off x="8392616" y="103043"/>
            <a:ext cx="3563888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r" defTabSz="914400">
              <a:spcBef>
                <a:spcPct val="0"/>
              </a:spcBef>
              <a:defRPr/>
            </a:pP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     PROCESS IMPACT</a:t>
            </a:r>
            <a:endParaRPr lang="de-DE" sz="22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54AC9AAB-DBB7-4F2A-95F9-EFE4961ECCE9}"/>
              </a:ext>
            </a:extLst>
          </p:cNvPr>
          <p:cNvSpPr/>
          <p:nvPr/>
        </p:nvSpPr>
        <p:spPr>
          <a:xfrm>
            <a:off x="5946304" y="5233339"/>
            <a:ext cx="1152128" cy="307777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0000"/>
                </a:solidFill>
              </a:rPr>
              <a:t>Vorteil</a:t>
            </a:r>
            <a:endParaRPr lang="de-DE" sz="1400" b="1" dirty="0"/>
          </a:p>
        </p:txBody>
      </p:sp>
      <p:sp>
        <p:nvSpPr>
          <p:cNvPr id="27" name="Foliennummernplatzhalter 4">
            <a:extLst>
              <a:ext uri="{FF2B5EF4-FFF2-40B4-BE49-F238E27FC236}">
                <a16:creationId xmlns:a16="http://schemas.microsoft.com/office/drawing/2014/main" id="{1335F6E5-6D21-44A5-B099-EEE5EFD2F016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16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CC2D279E-2433-4C72-B32D-546AE50BB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706" y="945850"/>
            <a:ext cx="1691062" cy="1691062"/>
          </a:xfrm>
          <a:prstGeom prst="rect">
            <a:avLst/>
          </a:prstGeom>
        </p:spPr>
      </p:pic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649416C0-D5B9-4D3B-B7AF-6287D4636906}"/>
              </a:ext>
            </a:extLst>
          </p:cNvPr>
          <p:cNvSpPr txBox="1">
            <a:spLocks/>
          </p:cNvSpPr>
          <p:nvPr/>
        </p:nvSpPr>
        <p:spPr>
          <a:xfrm>
            <a:off x="8968021" y="6054822"/>
            <a:ext cx="28969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Source: .pinterest.ru</a:t>
            </a:r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 Narrow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EE08AB9-8FF5-41FF-874F-4D17EC43B415}"/>
              </a:ext>
            </a:extLst>
          </p:cNvPr>
          <p:cNvSpPr txBox="1">
            <a:spLocks/>
          </p:cNvSpPr>
          <p:nvPr/>
        </p:nvSpPr>
        <p:spPr>
          <a:xfrm>
            <a:off x="263352" y="93769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latin typeface="Arial Narrow"/>
                <a:cs typeface="Arial Narrow"/>
              </a:rPr>
              <a:t>Examples</a:t>
            </a:r>
            <a:endParaRPr lang="de-DE" sz="1000" dirty="0"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Summary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365D716F-4A34-477E-A2EA-0A39C65D6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7C8EAB1-C107-4125-9B02-6967B486E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9B456EC-DED8-4051-965D-BDECCDB118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31B780F7-431E-4D42-A85F-273FF60AB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34" name="Picture 2" descr="Bildergebnis für estland flagge">
            <a:hlinkClick r:id="rId9"/>
            <a:extLst>
              <a:ext uri="{FF2B5EF4-FFF2-40B4-BE49-F238E27FC236}">
                <a16:creationId xmlns:a16="http://schemas.microsoft.com/office/drawing/2014/main" id="{755BE063-4D61-4D23-84CA-FA184ABC5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>
            <a:hlinkClick r:id="rId11"/>
            <a:extLst>
              <a:ext uri="{FF2B5EF4-FFF2-40B4-BE49-F238E27FC236}">
                <a16:creationId xmlns:a16="http://schemas.microsoft.com/office/drawing/2014/main" id="{BEB5C797-723C-422E-A383-BF79A3900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FB60CDB0-ED65-4707-B2F2-58E8F838F3ED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32299"/>
      </p:ext>
    </p:extLst>
  </p:cSld>
  <p:clrMapOvr>
    <a:masterClrMapping/>
  </p:clrMapOvr>
  <p:transition spd="slow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reieck 2">
            <a:extLst>
              <a:ext uri="{FF2B5EF4-FFF2-40B4-BE49-F238E27FC236}">
                <a16:creationId xmlns:a16="http://schemas.microsoft.com/office/drawing/2014/main" id="{A08EC094-04D4-46E4-9A42-206F6FD53A37}"/>
              </a:ext>
            </a:extLst>
          </p:cNvPr>
          <p:cNvSpPr/>
          <p:nvPr/>
        </p:nvSpPr>
        <p:spPr>
          <a:xfrm rot="10800000">
            <a:off x="4535033" y="2506060"/>
            <a:ext cx="3153072" cy="2723140"/>
          </a:xfrm>
          <a:prstGeom prst="triangle">
            <a:avLst>
              <a:gd name="adj" fmla="val 49796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40000" dist="23000" dir="5400000" rotWithShape="0">
              <a:srgbClr val="E69999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wordArtVert" rtlCol="0" anchor="ctr" anchorCtr="1"/>
          <a:lstStyle/>
          <a:p>
            <a:pPr algn="ctr"/>
            <a:endParaRPr lang="de-DE" sz="1600" dirty="0"/>
          </a:p>
        </p:txBody>
      </p:sp>
      <p:sp>
        <p:nvSpPr>
          <p:cNvPr id="22" name="Dreieck 15">
            <a:extLst>
              <a:ext uri="{FF2B5EF4-FFF2-40B4-BE49-F238E27FC236}">
                <a16:creationId xmlns:a16="http://schemas.microsoft.com/office/drawing/2014/main" id="{64F92E38-59E9-4B8C-8868-5DC274A97B26}"/>
              </a:ext>
            </a:extLst>
          </p:cNvPr>
          <p:cNvSpPr/>
          <p:nvPr/>
        </p:nvSpPr>
        <p:spPr>
          <a:xfrm>
            <a:off x="4532507" y="1578340"/>
            <a:ext cx="3153072" cy="864096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Dreieck 17">
            <a:extLst>
              <a:ext uri="{FF2B5EF4-FFF2-40B4-BE49-F238E27FC236}">
                <a16:creationId xmlns:a16="http://schemas.microsoft.com/office/drawing/2014/main" id="{20EAB05A-E280-460C-9720-39AC253384F0}"/>
              </a:ext>
            </a:extLst>
          </p:cNvPr>
          <p:cNvSpPr/>
          <p:nvPr/>
        </p:nvSpPr>
        <p:spPr>
          <a:xfrm rot="7178798">
            <a:off x="5808746" y="3681191"/>
            <a:ext cx="3153072" cy="912466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Dreieck 18">
            <a:extLst>
              <a:ext uri="{FF2B5EF4-FFF2-40B4-BE49-F238E27FC236}">
                <a16:creationId xmlns:a16="http://schemas.microsoft.com/office/drawing/2014/main" id="{B0F43892-CE9E-4EA4-9722-916128E6DE6D}"/>
              </a:ext>
            </a:extLst>
          </p:cNvPr>
          <p:cNvSpPr/>
          <p:nvPr/>
        </p:nvSpPr>
        <p:spPr>
          <a:xfrm rot="14384441">
            <a:off x="3308629" y="3685382"/>
            <a:ext cx="3153072" cy="912466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FD96D0B1-44E9-4241-9E26-02237C6753D6}"/>
              </a:ext>
            </a:extLst>
          </p:cNvPr>
          <p:cNvSpPr txBox="1">
            <a:spLocks/>
          </p:cNvSpPr>
          <p:nvPr/>
        </p:nvSpPr>
        <p:spPr>
          <a:xfrm>
            <a:off x="4892224" y="2107577"/>
            <a:ext cx="2407553" cy="5125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indent="-457200" algn="ctr" defTabSz="914400">
              <a:spcBef>
                <a:spcPct val="0"/>
              </a:spcBef>
              <a:defRPr/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 Narrow"/>
              </a:rPr>
              <a:t>INNOVATIVE CONCEPTS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0664027C-0DA2-4716-BD6D-A907CFC7254C}"/>
              </a:ext>
            </a:extLst>
          </p:cNvPr>
          <p:cNvSpPr txBox="1"/>
          <p:nvPr/>
        </p:nvSpPr>
        <p:spPr>
          <a:xfrm>
            <a:off x="4779410" y="2642136"/>
            <a:ext cx="2643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ea typeface="Arial Narrow" charset="0"/>
                <a:cs typeface="Arial Narrow" charset="0"/>
              </a:rPr>
              <a:t>COOPERATION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ea typeface="Arial Narrow" charset="0"/>
                <a:cs typeface="Arial Narrow" charset="0"/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ea typeface="Arial Narrow" charset="0"/>
                <a:cs typeface="Arial Narrow" charset="0"/>
              </a:rPr>
              <a:t> WITH 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ea typeface="Arial Narrow" charset="0"/>
                <a:cs typeface="Arial Narrow" charset="0"/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ea typeface="Arial Narrow" charset="0"/>
                <a:cs typeface="Arial Narrow" charset="0"/>
              </a:rPr>
              <a:t>COMPANIES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ea typeface="Arial Narrow" charset="0"/>
                <a:cs typeface="Arial Narrow" charset="0"/>
              </a:rPr>
            </a:b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ea typeface="Arial Narrow" charset="0"/>
              <a:cs typeface="Arial Narrow" charset="0"/>
            </a:endParaRPr>
          </a:p>
          <a:p>
            <a:pPr algn="ctr"/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  <a:ea typeface="Arial Narrow" charset="0"/>
              <a:cs typeface="Arial Narrow" charset="0"/>
            </a:endParaRPr>
          </a:p>
          <a:p>
            <a:pPr algn="ctr"/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  <a:ea typeface="Arial Narrow" charset="0"/>
                <a:cs typeface="Arial Narrow" charset="0"/>
              </a:rPr>
              <a:t>IBK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Pfeil nach unten 29">
            <a:extLst>
              <a:ext uri="{FF2B5EF4-FFF2-40B4-BE49-F238E27FC236}">
                <a16:creationId xmlns:a16="http://schemas.microsoft.com/office/drawing/2014/main" id="{7AD9C3CE-6C4D-497C-92BC-D308DA695E0C}"/>
              </a:ext>
            </a:extLst>
          </p:cNvPr>
          <p:cNvSpPr/>
          <p:nvPr/>
        </p:nvSpPr>
        <p:spPr>
          <a:xfrm rot="10800000">
            <a:off x="5906604" y="3687598"/>
            <a:ext cx="360040" cy="368421"/>
          </a:xfrm>
          <a:prstGeom prst="downArrow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99000">
                <a:schemeClr val="tx1">
                  <a:lumMod val="50000"/>
                  <a:lumOff val="5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986296B8-EDCB-4EBD-86BA-27C117613500}"/>
              </a:ext>
            </a:extLst>
          </p:cNvPr>
          <p:cNvSpPr txBox="1">
            <a:spLocks/>
          </p:cNvSpPr>
          <p:nvPr/>
        </p:nvSpPr>
        <p:spPr>
          <a:xfrm>
            <a:off x="9208739" y="170628"/>
            <a:ext cx="2547575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r" defTabSz="914400">
              <a:spcBef>
                <a:spcPct val="0"/>
              </a:spcBef>
              <a:defRPr/>
            </a:pP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WHY IBK?</a:t>
            </a:r>
            <a:endParaRPr lang="de-DE" sz="25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4AD1D762-86CB-42AF-B033-A8EF5064653E}"/>
              </a:ext>
            </a:extLst>
          </p:cNvPr>
          <p:cNvSpPr txBox="1">
            <a:spLocks/>
          </p:cNvSpPr>
          <p:nvPr/>
        </p:nvSpPr>
        <p:spPr>
          <a:xfrm>
            <a:off x="191344" y="115292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Examples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Summary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E847207E-F6FF-47EA-8748-5010DCAD256B}"/>
              </a:ext>
            </a:extLst>
          </p:cNvPr>
          <p:cNvSpPr txBox="1">
            <a:spLocks/>
          </p:cNvSpPr>
          <p:nvPr/>
        </p:nvSpPr>
        <p:spPr>
          <a:xfrm rot="17997781">
            <a:off x="5916536" y="3765138"/>
            <a:ext cx="2547575" cy="5125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ctr" defTabSz="914400">
              <a:spcBef>
                <a:spcPct val="0"/>
              </a:spcBef>
              <a:defRPr/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 Narrow"/>
              </a:rPr>
              <a:t>LOW INVESTMENT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40D87BD2-DB53-447B-B8E7-2EF724B0A45B}"/>
              </a:ext>
            </a:extLst>
          </p:cNvPr>
          <p:cNvSpPr txBox="1">
            <a:spLocks/>
          </p:cNvSpPr>
          <p:nvPr/>
        </p:nvSpPr>
        <p:spPr>
          <a:xfrm rot="3608564">
            <a:off x="3796636" y="3740649"/>
            <a:ext cx="2547575" cy="5125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ctr" defTabSz="914400">
              <a:spcBef>
                <a:spcPct val="0"/>
              </a:spcBef>
              <a:defRPr/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 Narrow"/>
              </a:rPr>
              <a:t>MAX. ECONOMICS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6" name="Pfeil: nach unten gekrümmt 5">
            <a:extLst>
              <a:ext uri="{FF2B5EF4-FFF2-40B4-BE49-F238E27FC236}">
                <a16:creationId xmlns:a16="http://schemas.microsoft.com/office/drawing/2014/main" id="{2B5B239B-305B-459D-987F-D7779175080D}"/>
              </a:ext>
            </a:extLst>
          </p:cNvPr>
          <p:cNvSpPr/>
          <p:nvPr/>
        </p:nvSpPr>
        <p:spPr>
          <a:xfrm>
            <a:off x="2833736" y="1124745"/>
            <a:ext cx="6673063" cy="855995"/>
          </a:xfrm>
          <a:prstGeom prst="curved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9D69FF31-7BFC-48C7-8E0B-F11D63D0CFA2}"/>
              </a:ext>
            </a:extLst>
          </p:cNvPr>
          <p:cNvSpPr txBox="1">
            <a:spLocks/>
          </p:cNvSpPr>
          <p:nvPr/>
        </p:nvSpPr>
        <p:spPr>
          <a:xfrm>
            <a:off x="276260" y="2944206"/>
            <a:ext cx="4292451" cy="133574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many years of experience with innovative  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technology and renewable energies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goal-oriented project processing through 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iterative planning processes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simulations of the targets already in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design phase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cloud solutions as a common workplace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ea typeface="Arial Narrow" charset="0"/>
              <a:cs typeface="Arial Narrow" charset="0"/>
            </a:endParaRP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AFC89558-EBBB-47EC-B05F-14EE39F53C6B}"/>
              </a:ext>
            </a:extLst>
          </p:cNvPr>
          <p:cNvSpPr txBox="1">
            <a:spLocks/>
          </p:cNvSpPr>
          <p:nvPr/>
        </p:nvSpPr>
        <p:spPr>
          <a:xfrm>
            <a:off x="8544272" y="2826354"/>
            <a:ext cx="3659739" cy="233083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a lot of jobs and business 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opportunities in the energy-market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Investors at private and municipal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levels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optimization of existing plants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-&gt; high savings potential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training and know-how transfer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at Universities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ea typeface="Arial Narrow" charset="0"/>
              <a:cs typeface="Arial Narrow" charset="0"/>
            </a:endParaRPr>
          </a:p>
        </p:txBody>
      </p:sp>
      <p:sp>
        <p:nvSpPr>
          <p:cNvPr id="29" name="Pfeil: nach unten gekrümmt 28">
            <a:extLst>
              <a:ext uri="{FF2B5EF4-FFF2-40B4-BE49-F238E27FC236}">
                <a16:creationId xmlns:a16="http://schemas.microsoft.com/office/drawing/2014/main" id="{57BA5653-EEC7-40E8-A853-DF78B11F1CD6}"/>
              </a:ext>
            </a:extLst>
          </p:cNvPr>
          <p:cNvSpPr/>
          <p:nvPr/>
        </p:nvSpPr>
        <p:spPr>
          <a:xfrm rot="10800000">
            <a:off x="6126257" y="5832411"/>
            <a:ext cx="3350284" cy="556167"/>
          </a:xfrm>
          <a:prstGeom prst="curved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" name="Pfeil: nach oben gekrümmt 3">
            <a:extLst>
              <a:ext uri="{FF2B5EF4-FFF2-40B4-BE49-F238E27FC236}">
                <a16:creationId xmlns:a16="http://schemas.microsoft.com/office/drawing/2014/main" id="{4FB5BB4B-559F-4F77-8B54-CB27381C1BB0}"/>
              </a:ext>
            </a:extLst>
          </p:cNvPr>
          <p:cNvSpPr/>
          <p:nvPr/>
        </p:nvSpPr>
        <p:spPr>
          <a:xfrm>
            <a:off x="2752399" y="5839342"/>
            <a:ext cx="3407587" cy="536254"/>
          </a:xfrm>
          <a:prstGeom prst="curved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5" name="Foliennummernplatzhalter 4">
            <a:extLst>
              <a:ext uri="{FF2B5EF4-FFF2-40B4-BE49-F238E27FC236}">
                <a16:creationId xmlns:a16="http://schemas.microsoft.com/office/drawing/2014/main" id="{3DE8D7BB-031A-4EC4-8AB6-66D0AE5F65C0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17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D7BB2A0D-43B3-4C89-BAA3-EDC5DDB8FFDE}"/>
              </a:ext>
            </a:extLst>
          </p:cNvPr>
          <p:cNvSpPr txBox="1">
            <a:spLocks/>
          </p:cNvSpPr>
          <p:nvPr/>
        </p:nvSpPr>
        <p:spPr>
          <a:xfrm>
            <a:off x="24299" y="1648578"/>
            <a:ext cx="2318070" cy="83624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r" defTabSz="914400">
              <a:spcBef>
                <a:spcPct val="0"/>
              </a:spcBef>
              <a:defRPr/>
            </a:pPr>
            <a:r>
              <a:rPr lang="de-DE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IBK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1CE694F2-69BE-440C-8621-9F90005CD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264" y="2157515"/>
            <a:ext cx="918320" cy="55099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636AABEF-5BBA-462E-B41C-88410ED31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613897CE-4B1D-4A9F-84B0-DC7E2CFF4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B5F6925D-3F79-4966-820C-CFC8830F48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53" name="Picture 2" descr="Bildergebnis für estland flagge">
            <a:hlinkClick r:id="rId7"/>
            <a:extLst>
              <a:ext uri="{FF2B5EF4-FFF2-40B4-BE49-F238E27FC236}">
                <a16:creationId xmlns:a16="http://schemas.microsoft.com/office/drawing/2014/main" id="{A961297C-61B4-43E7-8A7E-C34CAF75C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284" y="1713430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>
            <a:hlinkClick r:id="rId9"/>
            <a:extLst>
              <a:ext uri="{FF2B5EF4-FFF2-40B4-BE49-F238E27FC236}">
                <a16:creationId xmlns:a16="http://schemas.microsoft.com/office/drawing/2014/main" id="{E8F2EE0D-31F8-4FD6-9E0C-78EDDB779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1" y="2126466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3B73EFD5-2D60-4EFC-B299-3130197B1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57" name="Picture 2" descr="Bildergebnis für estland flagge">
            <a:hlinkClick r:id="rId7"/>
            <a:extLst>
              <a:ext uri="{FF2B5EF4-FFF2-40B4-BE49-F238E27FC236}">
                <a16:creationId xmlns:a16="http://schemas.microsoft.com/office/drawing/2014/main" id="{BA42861E-0629-4F04-8901-840E4062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>
            <a:hlinkClick r:id="rId9"/>
            <a:extLst>
              <a:ext uri="{FF2B5EF4-FFF2-40B4-BE49-F238E27FC236}">
                <a16:creationId xmlns:a16="http://schemas.microsoft.com/office/drawing/2014/main" id="{9DA43B4D-A191-422E-93AE-B1048DDCF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ußzeilenplatzhalter 3">
            <a:extLst>
              <a:ext uri="{FF2B5EF4-FFF2-40B4-BE49-F238E27FC236}">
                <a16:creationId xmlns:a16="http://schemas.microsoft.com/office/drawing/2014/main" id="{4D748EF4-4031-44C7-B51B-7532C150A672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85110"/>
      </p:ext>
    </p:extLst>
  </p:cSld>
  <p:clrMapOvr>
    <a:masterClrMapping/>
  </p:clrMapOvr>
  <p:transition spd="slow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1">
            <a:extLst>
              <a:ext uri="{FF2B5EF4-FFF2-40B4-BE49-F238E27FC236}">
                <a16:creationId xmlns:a16="http://schemas.microsoft.com/office/drawing/2014/main" id="{9029B152-2F6F-40F4-847E-D3459C0FBA9B}"/>
              </a:ext>
            </a:extLst>
          </p:cNvPr>
          <p:cNvSpPr txBox="1">
            <a:spLocks/>
          </p:cNvSpPr>
          <p:nvPr/>
        </p:nvSpPr>
        <p:spPr>
          <a:xfrm>
            <a:off x="8270680" y="117800"/>
            <a:ext cx="3563888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r" defTabSz="914400">
              <a:spcBef>
                <a:spcPct val="0"/>
              </a:spcBef>
              <a:defRPr/>
            </a:pP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ENDING</a:t>
            </a:r>
            <a:endParaRPr lang="de-DE" sz="25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11" name="Bild 21">
            <a:extLst>
              <a:ext uri="{FF2B5EF4-FFF2-40B4-BE49-F238E27FC236}">
                <a16:creationId xmlns:a16="http://schemas.microsoft.com/office/drawing/2014/main" id="{21F2B283-3BC7-492E-BD82-7470B4537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2624" y="3379694"/>
            <a:ext cx="1944270" cy="142146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56A31014-A434-4B38-956F-CA1D4EB3BA66}"/>
              </a:ext>
            </a:extLst>
          </p:cNvPr>
          <p:cNvSpPr txBox="1">
            <a:spLocks/>
          </p:cNvSpPr>
          <p:nvPr/>
        </p:nvSpPr>
        <p:spPr>
          <a:xfrm>
            <a:off x="6882244" y="1688290"/>
            <a:ext cx="5550460" cy="265483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  <a:p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Questions?        jk@ingbuero-koeberlein.de</a:t>
            </a:r>
            <a:b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</a:b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Tel./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Whatsapp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   +49 (151) 650 13 100</a:t>
            </a:r>
          </a:p>
          <a:p>
            <a:pPr algn="just"/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  <a:p>
            <a:pPr algn="just"/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  <a:p>
            <a:pPr algn="just"/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  <a:p>
            <a:pPr algn="just"/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  <a:p>
            <a:pPr algn="just"/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  <a:p>
            <a:pPr algn="just"/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Adress</a:t>
            </a:r>
            <a:r>
              <a:rPr lang="de-DE" sz="2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             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cv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76B11B9-9D69-4FBA-B713-B74A27768249}"/>
              </a:ext>
            </a:extLst>
          </p:cNvPr>
          <p:cNvSpPr txBox="1">
            <a:spLocks/>
          </p:cNvSpPr>
          <p:nvPr/>
        </p:nvSpPr>
        <p:spPr>
          <a:xfrm>
            <a:off x="243374" y="189048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Examples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Summary</a:t>
            </a:r>
            <a:endParaRPr lang="de-DE" sz="1000" dirty="0">
              <a:latin typeface="Arial Narrow"/>
              <a:cs typeface="Arial Narrow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FFA2071-7B5F-41F4-8BC6-B18B8CC91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104" y="4931508"/>
            <a:ext cx="1233796" cy="123379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2DE74D2-75E0-42E6-8045-5644B0DFC1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59" t="38862" r="16038" b="17020"/>
          <a:stretch/>
        </p:blipFill>
        <p:spPr>
          <a:xfrm>
            <a:off x="8652308" y="4879333"/>
            <a:ext cx="1332123" cy="1285971"/>
          </a:xfrm>
          <a:prstGeom prst="rect">
            <a:avLst/>
          </a:prstGeom>
        </p:spPr>
      </p:pic>
      <p:sp>
        <p:nvSpPr>
          <p:cNvPr id="17" name="Foliennummernplatzhalter 4">
            <a:extLst>
              <a:ext uri="{FF2B5EF4-FFF2-40B4-BE49-F238E27FC236}">
                <a16:creationId xmlns:a16="http://schemas.microsoft.com/office/drawing/2014/main" id="{047DE50C-462D-4CC2-A209-D9C519D1ADE9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18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6305D8E-C912-4D2E-ABE4-7008FABE47DE}"/>
              </a:ext>
            </a:extLst>
          </p:cNvPr>
          <p:cNvSpPr txBox="1">
            <a:spLocks/>
          </p:cNvSpPr>
          <p:nvPr/>
        </p:nvSpPr>
        <p:spPr>
          <a:xfrm>
            <a:off x="611569" y="1513960"/>
            <a:ext cx="5674214" cy="255267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benificial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endParaRPr lang="de-DE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high CO2 savings possible with less investment</a:t>
            </a:r>
          </a:p>
          <a:p>
            <a:endParaRPr lang="de-DE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know-how transfer for more efficiency and economy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ea typeface="Arial Narrow" charset="0"/>
              <a:cs typeface="Arial Narrow" charset="0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5ACDEC6F-CD50-4709-BD4A-5A56821BEB6B}"/>
              </a:ext>
            </a:extLst>
          </p:cNvPr>
          <p:cNvCxnSpPr>
            <a:cxnSpLocks/>
          </p:cNvCxnSpPr>
          <p:nvPr/>
        </p:nvCxnSpPr>
        <p:spPr>
          <a:xfrm>
            <a:off x="6240016" y="1672894"/>
            <a:ext cx="0" cy="450222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Grafik 27">
            <a:extLst>
              <a:ext uri="{FF2B5EF4-FFF2-40B4-BE49-F238E27FC236}">
                <a16:creationId xmlns:a16="http://schemas.microsoft.com/office/drawing/2014/main" id="{C348932B-733F-48D1-B3D7-FC6526068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59CBF46-4E00-406E-BC63-F1B7096D04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7D1BB52-1D0C-409E-B011-E57803AD61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1A457691-ABC8-47BA-A965-9B3B11E3D5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7789" y="3722768"/>
            <a:ext cx="1622507" cy="973503"/>
          </a:xfrm>
          <a:prstGeom prst="rect">
            <a:avLst/>
          </a:prstGeom>
        </p:spPr>
      </p:pic>
      <p:pic>
        <p:nvPicPr>
          <p:cNvPr id="36" name="Picture 2" descr="Bildergebnis für estland flagge">
            <a:hlinkClick r:id="rId11"/>
            <a:extLst>
              <a:ext uri="{FF2B5EF4-FFF2-40B4-BE49-F238E27FC236}">
                <a16:creationId xmlns:a16="http://schemas.microsoft.com/office/drawing/2014/main" id="{9EAB69EE-11CE-412E-A132-1F296A0C5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00" y="4101880"/>
            <a:ext cx="1613639" cy="99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hlinkClick r:id="rId13"/>
            <a:extLst>
              <a:ext uri="{FF2B5EF4-FFF2-40B4-BE49-F238E27FC236}">
                <a16:creationId xmlns:a16="http://schemas.microsoft.com/office/drawing/2014/main" id="{055D41DC-D3FF-457B-B9C2-618A8B8B9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58" y="5160968"/>
            <a:ext cx="1620356" cy="9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A3D879BE-B6E0-4362-93D3-481C72B560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40" name="Picture 2" descr="Bildergebnis für estland flagge">
            <a:hlinkClick r:id="rId11"/>
            <a:extLst>
              <a:ext uri="{FF2B5EF4-FFF2-40B4-BE49-F238E27FC236}">
                <a16:creationId xmlns:a16="http://schemas.microsoft.com/office/drawing/2014/main" id="{F5710813-84E1-4D2D-B43E-19918481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>
            <a:hlinkClick r:id="rId13"/>
            <a:extLst>
              <a:ext uri="{FF2B5EF4-FFF2-40B4-BE49-F238E27FC236}">
                <a16:creationId xmlns:a16="http://schemas.microsoft.com/office/drawing/2014/main" id="{E624D156-4282-4D74-8095-2F86A8F10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467F8120-4D37-4471-871A-EB17AFF32743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8780"/>
      </p:ext>
    </p:extLst>
  </p:cSld>
  <p:clrMapOvr>
    <a:masterClrMapping/>
  </p:clrMapOvr>
  <p:transition spd="slow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2">
            <a:extLst>
              <a:ext uri="{FF2B5EF4-FFF2-40B4-BE49-F238E27FC236}">
                <a16:creationId xmlns:a16="http://schemas.microsoft.com/office/drawing/2014/main" id="{2440E3AB-EADE-4140-BC74-1B769609E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7790"/>
          <a:stretch/>
        </p:blipFill>
        <p:spPr>
          <a:xfrm rot="799055">
            <a:off x="4084916" y="1261147"/>
            <a:ext cx="2106887" cy="1874353"/>
          </a:xfrm>
          <a:prstGeom prst="rect">
            <a:avLst/>
          </a:prstGeom>
        </p:spPr>
      </p:pic>
      <p:pic>
        <p:nvPicPr>
          <p:cNvPr id="14" name="Bild 2">
            <a:extLst>
              <a:ext uri="{FF2B5EF4-FFF2-40B4-BE49-F238E27FC236}">
                <a16:creationId xmlns:a16="http://schemas.microsoft.com/office/drawing/2014/main" id="{AF5E1089-AC39-443C-AC40-D722214012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7790"/>
          <a:stretch/>
        </p:blipFill>
        <p:spPr>
          <a:xfrm rot="19487922">
            <a:off x="7283077" y="3753133"/>
            <a:ext cx="2917523" cy="2595521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1757156" y="2870687"/>
            <a:ext cx="9266011" cy="253865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endParaRPr lang="de-DE" sz="2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AHK GESCHÄFTSREISE DER EXPORTINITIATIVE ENERGIE</a:t>
            </a:r>
          </a:p>
          <a:p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„NIEDRIGENERGIEGEBÄUDE IN LITAUEN UND ESTLAND MIT FOKUS AUF SMART HOME PRODUKTE UND ENERGIE-SPARSYSTEME“</a:t>
            </a:r>
            <a:endParaRPr lang="de-DE" sz="2400" dirty="0">
              <a:latin typeface="Arial Narrow" panose="020B060602020203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D038A9A-673D-4CAA-9111-0AA57BAA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802" y="163462"/>
            <a:ext cx="1629698" cy="71516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EB01601-57C6-4D90-AD9B-ACB5332F85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04" b="11122"/>
          <a:stretch/>
        </p:blipFill>
        <p:spPr>
          <a:xfrm>
            <a:off x="283259" y="163462"/>
            <a:ext cx="2208974" cy="89789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5B71BF1-247B-42C3-95E2-629DD0790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9269" y="260648"/>
            <a:ext cx="959379" cy="58734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3BB327D-9206-4B1E-A1DE-78A9F6DE79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5584" y="131147"/>
            <a:ext cx="3241828" cy="689751"/>
          </a:xfrm>
          <a:prstGeom prst="rect">
            <a:avLst/>
          </a:prstGeom>
        </p:spPr>
      </p:pic>
      <p:pic>
        <p:nvPicPr>
          <p:cNvPr id="22" name="Picture 2" descr="Bildergebnis für estland flagge">
            <a:hlinkClick r:id="rId8"/>
            <a:extLst>
              <a:ext uri="{FF2B5EF4-FFF2-40B4-BE49-F238E27FC236}">
                <a16:creationId xmlns:a16="http://schemas.microsoft.com/office/drawing/2014/main" id="{BEF2DD95-4969-42CF-966B-0ED126CF4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714" y="260930"/>
            <a:ext cx="954137" cy="69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hlinkClick r:id="rId10"/>
            <a:extLst>
              <a:ext uri="{FF2B5EF4-FFF2-40B4-BE49-F238E27FC236}">
                <a16:creationId xmlns:a16="http://schemas.microsoft.com/office/drawing/2014/main" id="{867B13F9-A90C-4A77-B147-20AC0BCB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790" y="263912"/>
            <a:ext cx="951611" cy="5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897291"/>
      </p:ext>
    </p:extLst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D734E2E0-C454-934F-A2D2-819F885C07C4}"/>
              </a:ext>
            </a:extLst>
          </p:cNvPr>
          <p:cNvSpPr txBox="1">
            <a:spLocks/>
          </p:cNvSpPr>
          <p:nvPr/>
        </p:nvSpPr>
        <p:spPr>
          <a:xfrm>
            <a:off x="4223792" y="2550286"/>
            <a:ext cx="4415896" cy="244827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de-DE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</a:t>
            </a: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energies</a:t>
            </a:r>
            <a:endParaRPr lang="de-DE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 </a:t>
            </a:r>
            <a:r>
              <a:rPr lang="de-D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endParaRPr lang="de-DE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endParaRPr lang="de-DE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060CD344-338C-4013-B28F-185F94AD0928}"/>
              </a:ext>
            </a:extLst>
          </p:cNvPr>
          <p:cNvSpPr txBox="1">
            <a:spLocks/>
          </p:cNvSpPr>
          <p:nvPr/>
        </p:nvSpPr>
        <p:spPr>
          <a:xfrm>
            <a:off x="11712624" y="6461048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3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DB0B008-E6D0-409F-ADFE-B807379C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802" y="163462"/>
            <a:ext cx="1629698" cy="71516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DA9C50F-27BC-44E2-A352-F7C3B7AF5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04" b="11122"/>
          <a:stretch/>
        </p:blipFill>
        <p:spPr>
          <a:xfrm>
            <a:off x="283259" y="163462"/>
            <a:ext cx="2208974" cy="89789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2575533-4BD0-488C-AA8C-4B23921F7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9269" y="260648"/>
            <a:ext cx="959379" cy="58734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7B0C60C-5621-4880-AD01-EF2DAFCD3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584" y="131147"/>
            <a:ext cx="3241828" cy="689751"/>
          </a:xfrm>
          <a:prstGeom prst="rect">
            <a:avLst/>
          </a:prstGeom>
        </p:spPr>
      </p:pic>
      <p:pic>
        <p:nvPicPr>
          <p:cNvPr id="22" name="Picture 2" descr="Bildergebnis für estland flagge">
            <a:hlinkClick r:id="rId7"/>
            <a:extLst>
              <a:ext uri="{FF2B5EF4-FFF2-40B4-BE49-F238E27FC236}">
                <a16:creationId xmlns:a16="http://schemas.microsoft.com/office/drawing/2014/main" id="{46229126-F7C9-4787-A419-49DB101E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714" y="260930"/>
            <a:ext cx="954137" cy="69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hlinkClick r:id="rId9"/>
            <a:extLst>
              <a:ext uri="{FF2B5EF4-FFF2-40B4-BE49-F238E27FC236}">
                <a16:creationId xmlns:a16="http://schemas.microsoft.com/office/drawing/2014/main" id="{66F6A258-FAED-4DF3-B8BB-E804E7B4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790" y="263912"/>
            <a:ext cx="951611" cy="5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ußzeilenplatzhalter 3">
            <a:extLst>
              <a:ext uri="{FF2B5EF4-FFF2-40B4-BE49-F238E27FC236}">
                <a16:creationId xmlns:a16="http://schemas.microsoft.com/office/drawing/2014/main" id="{9CCCC4F4-F2F6-49CE-83C2-8373B651463E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04227"/>
      </p:ext>
    </p:extLst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>
            <a:extLst>
              <a:ext uri="{FF2B5EF4-FFF2-40B4-BE49-F238E27FC236}">
                <a16:creationId xmlns:a16="http://schemas.microsoft.com/office/drawing/2014/main" id="{954BFDA5-ECD7-2743-ABCA-4521FCF84448}"/>
              </a:ext>
            </a:extLst>
          </p:cNvPr>
          <p:cNvSpPr txBox="1">
            <a:spLocks/>
          </p:cNvSpPr>
          <p:nvPr/>
        </p:nvSpPr>
        <p:spPr>
          <a:xfrm>
            <a:off x="263352" y="134527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Examples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Summary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ED9FB615-15D5-495C-BC1E-8A9AFA6E933D}"/>
              </a:ext>
            </a:extLst>
          </p:cNvPr>
          <p:cNvSpPr txBox="1">
            <a:spLocks/>
          </p:cNvSpPr>
          <p:nvPr/>
        </p:nvSpPr>
        <p:spPr>
          <a:xfrm>
            <a:off x="9237057" y="185950"/>
            <a:ext cx="2547575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r" defTabSz="914400">
              <a:spcBef>
                <a:spcPct val="0"/>
              </a:spcBef>
              <a:defRPr/>
            </a:pP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25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E5179030-18F3-4BA5-B91B-5CC391E81C7C}"/>
              </a:ext>
            </a:extLst>
          </p:cNvPr>
          <p:cNvSpPr txBox="1">
            <a:spLocks/>
          </p:cNvSpPr>
          <p:nvPr/>
        </p:nvSpPr>
        <p:spPr>
          <a:xfrm>
            <a:off x="2063552" y="1052736"/>
            <a:ext cx="8070576" cy="255267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1970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IBK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gained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such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ventilation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sanitary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smart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Integrative and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interdisciplinary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optimisation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competency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Innovative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urban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lowering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overachieving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BE07073-62AC-44B1-BF37-E7B2AF90E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25"/>
          <a:stretch/>
        </p:blipFill>
        <p:spPr>
          <a:xfrm>
            <a:off x="7032105" y="3899212"/>
            <a:ext cx="3102024" cy="200263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1936389-AFE6-4325-8EF1-9808404B2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553"/>
          <a:stretch/>
        </p:blipFill>
        <p:spPr>
          <a:xfrm>
            <a:off x="9418055" y="5319342"/>
            <a:ext cx="1142441" cy="873793"/>
          </a:xfrm>
          <a:prstGeom prst="rect">
            <a:avLst/>
          </a:prstGeom>
        </p:spPr>
      </p:pic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FB868D6C-727C-4306-A0AA-DF6E9243C116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4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66B2578-E354-48B0-8833-2193B17DC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7AEA22C-3603-4CC2-8D02-2786BD9F14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1" t="16020" r="-3231" b="8632"/>
          <a:stretch/>
        </p:blipFill>
        <p:spPr>
          <a:xfrm>
            <a:off x="2165953" y="3899212"/>
            <a:ext cx="4794143" cy="2011521"/>
          </a:xfrm>
          <a:prstGeom prst="rect">
            <a:avLst/>
          </a:prstGeom>
        </p:spPr>
      </p:pic>
      <p:sp>
        <p:nvSpPr>
          <p:cNvPr id="28" name="Fußzeilenplatzhalter 3">
            <a:extLst>
              <a:ext uri="{FF2B5EF4-FFF2-40B4-BE49-F238E27FC236}">
                <a16:creationId xmlns:a16="http://schemas.microsoft.com/office/drawing/2014/main" id="{CE96824C-6B9B-4519-98F4-1D9E28F48058}"/>
              </a:ext>
            </a:extLst>
          </p:cNvPr>
          <p:cNvSpPr txBox="1">
            <a:spLocks/>
          </p:cNvSpPr>
          <p:nvPr/>
        </p:nvSpPr>
        <p:spPr>
          <a:xfrm>
            <a:off x="2063552" y="5939111"/>
            <a:ext cx="4555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Source: meed.com</a:t>
            </a:r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 Narrow"/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7F2C63E0-E460-4E2E-AAC1-4B313A606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E958E5E-8DC5-455F-B62E-164D9AD5F7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35A42E35-9DF9-40B2-9B65-E359881F0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38" name="Picture 2" descr="Bildergebnis für estland flagge">
            <a:hlinkClick r:id="rId10"/>
            <a:extLst>
              <a:ext uri="{FF2B5EF4-FFF2-40B4-BE49-F238E27FC236}">
                <a16:creationId xmlns:a16="http://schemas.microsoft.com/office/drawing/2014/main" id="{5C61DF73-AF91-4190-9B9A-B1245FB87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>
            <a:hlinkClick r:id="rId12"/>
            <a:extLst>
              <a:ext uri="{FF2B5EF4-FFF2-40B4-BE49-F238E27FC236}">
                <a16:creationId xmlns:a16="http://schemas.microsoft.com/office/drawing/2014/main" id="{F43EF98E-2936-4200-B11F-28B1E6D7D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AAA38F71-7E83-4B78-AE25-245ED81715F9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70321"/>
      </p:ext>
    </p:extLst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>
            <a:extLst>
              <a:ext uri="{FF2B5EF4-FFF2-40B4-BE49-F238E27FC236}">
                <a16:creationId xmlns:a16="http://schemas.microsoft.com/office/drawing/2014/main" id="{954BFDA5-ECD7-2743-ABCA-4521FCF84448}"/>
              </a:ext>
            </a:extLst>
          </p:cNvPr>
          <p:cNvSpPr txBox="1">
            <a:spLocks/>
          </p:cNvSpPr>
          <p:nvPr/>
        </p:nvSpPr>
        <p:spPr>
          <a:xfrm>
            <a:off x="263352" y="134527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Examples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Summary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ED9FB615-15D5-495C-BC1E-8A9AFA6E933D}"/>
              </a:ext>
            </a:extLst>
          </p:cNvPr>
          <p:cNvSpPr txBox="1">
            <a:spLocks/>
          </p:cNvSpPr>
          <p:nvPr/>
        </p:nvSpPr>
        <p:spPr>
          <a:xfrm>
            <a:off x="9453081" y="185950"/>
            <a:ext cx="2547575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lvl="0" indent="-457200" algn="r" defTabSz="914400">
              <a:spcBef>
                <a:spcPct val="0"/>
              </a:spcBef>
              <a:defRPr/>
            </a:pP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THINK INNOVATIVE</a:t>
            </a:r>
            <a:endParaRPr lang="de-DE" sz="25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FB868D6C-727C-4306-A0AA-DF6E9243C116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5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4389A939-0FD1-440F-8617-7BA6FA383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13" b="27221"/>
          <a:stretch/>
        </p:blipFill>
        <p:spPr>
          <a:xfrm>
            <a:off x="4037331" y="4048606"/>
            <a:ext cx="2960236" cy="2161779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7D671459-C384-4BA1-BD56-60EDFB136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572" y="1385359"/>
            <a:ext cx="5988474" cy="2275620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7CE07880-54A5-4442-9C59-270122165CD5}"/>
              </a:ext>
            </a:extLst>
          </p:cNvPr>
          <p:cNvSpPr/>
          <p:nvPr/>
        </p:nvSpPr>
        <p:spPr>
          <a:xfrm>
            <a:off x="2540199" y="1374646"/>
            <a:ext cx="363373" cy="22756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4923DDB2-609F-4106-AD8F-1BBCB69B9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68C4D36A-90A0-4AAE-A768-F3A0D8E8A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7A8F19A0-9B59-4CC8-8B09-B499B479DB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BF29AE9-1AF6-4711-9F84-C1673C2EFF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37" name="Picture 2" descr="Bildergebnis für estland flagge">
            <a:hlinkClick r:id="rId9"/>
            <a:extLst>
              <a:ext uri="{FF2B5EF4-FFF2-40B4-BE49-F238E27FC236}">
                <a16:creationId xmlns:a16="http://schemas.microsoft.com/office/drawing/2014/main" id="{B9F10F43-C2E4-4C36-9378-66510550E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hlinkClick r:id="rId11"/>
            <a:extLst>
              <a:ext uri="{FF2B5EF4-FFF2-40B4-BE49-F238E27FC236}">
                <a16:creationId xmlns:a16="http://schemas.microsoft.com/office/drawing/2014/main" id="{FB6929AC-A036-473E-95D5-CAC354F9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5543E171-8FFC-4801-9D22-4FCDF3E40833}"/>
              </a:ext>
            </a:extLst>
          </p:cNvPr>
          <p:cNvSpPr/>
          <p:nvPr/>
        </p:nvSpPr>
        <p:spPr>
          <a:xfrm>
            <a:off x="7277204" y="3147797"/>
            <a:ext cx="3070688" cy="212365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Чистейшая форма безумия - оставить все таким, какой он есть, и одновременно надеяться, что все изменится.</a:t>
            </a:r>
            <a:endParaRPr lang="de-DE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E3D2CCF2-DAFB-4399-A215-FACE957DB2CC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256487"/>
      </p:ext>
    </p:extLst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>
            <a:extLst>
              <a:ext uri="{FF2B5EF4-FFF2-40B4-BE49-F238E27FC236}">
                <a16:creationId xmlns:a16="http://schemas.microsoft.com/office/drawing/2014/main" id="{954BFDA5-ECD7-2743-ABCA-4521FCF84448}"/>
              </a:ext>
            </a:extLst>
          </p:cNvPr>
          <p:cNvSpPr txBox="1">
            <a:spLocks/>
          </p:cNvSpPr>
          <p:nvPr/>
        </p:nvSpPr>
        <p:spPr>
          <a:xfrm>
            <a:off x="263352" y="93769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Examples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Summary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D82E410-6BCC-4BE6-A4BF-12AB3F7B871A}"/>
              </a:ext>
            </a:extLst>
          </p:cNvPr>
          <p:cNvSpPr txBox="1">
            <a:spLocks/>
          </p:cNvSpPr>
          <p:nvPr/>
        </p:nvSpPr>
        <p:spPr>
          <a:xfrm>
            <a:off x="8364760" y="147712"/>
            <a:ext cx="3563888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lvl="0" indent="-457200" algn="r" defTabSz="914400">
              <a:spcBef>
                <a:spcPct val="0"/>
              </a:spcBef>
              <a:defRPr/>
            </a:pPr>
            <a:r>
              <a:rPr lang="de-DE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DEVELOPMENT</a:t>
            </a:r>
          </a:p>
        </p:txBody>
      </p:sp>
      <p:sp>
        <p:nvSpPr>
          <p:cNvPr id="30" name="Fußzeilenplatzhalter 3">
            <a:extLst>
              <a:ext uri="{FF2B5EF4-FFF2-40B4-BE49-F238E27FC236}">
                <a16:creationId xmlns:a16="http://schemas.microsoft.com/office/drawing/2014/main" id="{27E9BD3F-165C-450D-97C6-121C034BFC03}"/>
              </a:ext>
            </a:extLst>
          </p:cNvPr>
          <p:cNvSpPr txBox="1">
            <a:spLocks/>
          </p:cNvSpPr>
          <p:nvPr/>
        </p:nvSpPr>
        <p:spPr>
          <a:xfrm>
            <a:off x="799612" y="6141980"/>
            <a:ext cx="4555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Source: www.inforse.org</a:t>
            </a:r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 Narrow"/>
            </a:endParaRPr>
          </a:p>
        </p:txBody>
      </p:sp>
      <p:sp>
        <p:nvSpPr>
          <p:cNvPr id="35" name="Foliennummernplatzhalter 4">
            <a:extLst>
              <a:ext uri="{FF2B5EF4-FFF2-40B4-BE49-F238E27FC236}">
                <a16:creationId xmlns:a16="http://schemas.microsoft.com/office/drawing/2014/main" id="{F42EE458-9599-4102-9A91-1DBF84E8CAF3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6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FD5F394D-4D0D-4D9A-8767-432C7EE32C50}"/>
              </a:ext>
            </a:extLst>
          </p:cNvPr>
          <p:cNvSpPr/>
          <p:nvPr/>
        </p:nvSpPr>
        <p:spPr>
          <a:xfrm>
            <a:off x="820817" y="4680862"/>
            <a:ext cx="726516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must be regional and economical.</a:t>
            </a:r>
          </a:p>
          <a:p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a universal solution is non-existent</a:t>
            </a:r>
          </a:p>
          <a:p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every region provides different resources</a:t>
            </a:r>
            <a:b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sustainable solutions are unique solutions</a:t>
            </a:r>
            <a:b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4BEDCECD-5704-4805-9D22-776CFE94A0D1}"/>
              </a:ext>
            </a:extLst>
          </p:cNvPr>
          <p:cNvSpPr txBox="1"/>
          <p:nvPr/>
        </p:nvSpPr>
        <p:spPr>
          <a:xfrm>
            <a:off x="5876018" y="1698630"/>
            <a:ext cx="11755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b="1" dirty="0" err="1"/>
              <a:t>Lithuania</a:t>
            </a:r>
            <a:endParaRPr lang="de-DE" sz="1300" b="1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F85F648-530D-4B07-B6E6-71182E589519}"/>
              </a:ext>
            </a:extLst>
          </p:cNvPr>
          <p:cNvSpPr txBox="1"/>
          <p:nvPr/>
        </p:nvSpPr>
        <p:spPr>
          <a:xfrm>
            <a:off x="7147969" y="4375805"/>
            <a:ext cx="17281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b="1" dirty="0"/>
              <a:t>Estonia</a:t>
            </a:r>
          </a:p>
        </p:txBody>
      </p:sp>
      <p:sp>
        <p:nvSpPr>
          <p:cNvPr id="20" name="Dreieck 18">
            <a:extLst>
              <a:ext uri="{FF2B5EF4-FFF2-40B4-BE49-F238E27FC236}">
                <a16:creationId xmlns:a16="http://schemas.microsoft.com/office/drawing/2014/main" id="{19F51C61-02A6-40EC-B50B-9B6A3B95678E}"/>
              </a:ext>
            </a:extLst>
          </p:cNvPr>
          <p:cNvSpPr/>
          <p:nvPr/>
        </p:nvSpPr>
        <p:spPr>
          <a:xfrm rot="5400000">
            <a:off x="4184339" y="2616363"/>
            <a:ext cx="2505611" cy="441395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673B7DC8-5B40-48C4-BA4B-6ABE94DAB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83A4D420-8514-486B-AB2A-078E1E76A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FE7709A-EAD9-429E-89C3-F2AA61D53D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17E6B605-AAD5-4BA9-ABE4-33C3B2C16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34" name="Picture 2" descr="Bildergebnis für estland flagge">
            <a:hlinkClick r:id="rId7"/>
            <a:extLst>
              <a:ext uri="{FF2B5EF4-FFF2-40B4-BE49-F238E27FC236}">
                <a16:creationId xmlns:a16="http://schemas.microsoft.com/office/drawing/2014/main" id="{90CC79C5-938B-4443-A82F-180AA98E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>
            <a:hlinkClick r:id="rId9"/>
            <a:extLst>
              <a:ext uri="{FF2B5EF4-FFF2-40B4-BE49-F238E27FC236}">
                <a16:creationId xmlns:a16="http://schemas.microsoft.com/office/drawing/2014/main" id="{44CDB76C-7744-44DE-9D7E-44ECBA985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548E239-D5FB-4771-9CE5-F1585ED6A1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871" y="1370053"/>
            <a:ext cx="3564943" cy="3125709"/>
          </a:xfrm>
          <a:prstGeom prst="rect">
            <a:avLst/>
          </a:prstGeom>
        </p:spPr>
      </p:pic>
      <p:sp>
        <p:nvSpPr>
          <p:cNvPr id="22" name="Fußzeilenplatzhalter 3">
            <a:extLst>
              <a:ext uri="{FF2B5EF4-FFF2-40B4-BE49-F238E27FC236}">
                <a16:creationId xmlns:a16="http://schemas.microsoft.com/office/drawing/2014/main" id="{C1CAF7AA-C76D-4794-BE97-33CA8F04FABB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9BF798-624D-4CED-8FA0-C6A65C74D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6768" y="943471"/>
            <a:ext cx="4186119" cy="217036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CE8BBE-0207-4E39-B526-13350E1CBF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9199" y="3149401"/>
            <a:ext cx="4118637" cy="239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090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>
            <a:extLst>
              <a:ext uri="{FF2B5EF4-FFF2-40B4-BE49-F238E27FC236}">
                <a16:creationId xmlns:a16="http://schemas.microsoft.com/office/drawing/2014/main" id="{13B785FE-AB4E-4808-A5A8-1EC75A260C35}"/>
              </a:ext>
            </a:extLst>
          </p:cNvPr>
          <p:cNvSpPr txBox="1">
            <a:spLocks/>
          </p:cNvSpPr>
          <p:nvPr/>
        </p:nvSpPr>
        <p:spPr>
          <a:xfrm>
            <a:off x="161113" y="110686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Examples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Summary</a:t>
            </a:r>
          </a:p>
        </p:txBody>
      </p:sp>
      <p:sp>
        <p:nvSpPr>
          <p:cNvPr id="27" name="Foliennummernplatzhalter 4">
            <a:extLst>
              <a:ext uri="{FF2B5EF4-FFF2-40B4-BE49-F238E27FC236}">
                <a16:creationId xmlns:a16="http://schemas.microsoft.com/office/drawing/2014/main" id="{B2B9B1A4-053B-4819-9FAE-F91CE4640406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7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DC888611-FCA4-4BFB-AFE3-BB1099F3B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341" y="1342179"/>
            <a:ext cx="5747907" cy="4370578"/>
          </a:xfrm>
          <a:prstGeom prst="rect">
            <a:avLst/>
          </a:prstGeom>
        </p:spPr>
      </p:pic>
      <p:sp>
        <p:nvSpPr>
          <p:cNvPr id="41" name="Titel 1">
            <a:extLst>
              <a:ext uri="{FF2B5EF4-FFF2-40B4-BE49-F238E27FC236}">
                <a16:creationId xmlns:a16="http://schemas.microsoft.com/office/drawing/2014/main" id="{29E48255-05AB-4303-A891-A7B17F21378C}"/>
              </a:ext>
            </a:extLst>
          </p:cNvPr>
          <p:cNvSpPr txBox="1">
            <a:spLocks/>
          </p:cNvSpPr>
          <p:nvPr/>
        </p:nvSpPr>
        <p:spPr>
          <a:xfrm>
            <a:off x="8538798" y="191189"/>
            <a:ext cx="3563888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lvl="0" indent="-457200" algn="r" defTabSz="914400">
              <a:spcBef>
                <a:spcPct val="0"/>
              </a:spcBef>
              <a:defRPr/>
            </a:pP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SUSTAINABILITY</a:t>
            </a:r>
            <a:endParaRPr lang="de-DE" sz="25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5483F52-020E-40A3-AC58-EA6AB8981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A62E24A-7A90-40D7-99D0-5705FA5B0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E289C3E-F177-47D1-8D82-9DA98ED1EB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0330D4D-8A26-4B28-BC0F-CDA6F42C3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23" name="Picture 2" descr="Bildergebnis für estland flagge">
            <a:hlinkClick r:id="rId8"/>
            <a:extLst>
              <a:ext uri="{FF2B5EF4-FFF2-40B4-BE49-F238E27FC236}">
                <a16:creationId xmlns:a16="http://schemas.microsoft.com/office/drawing/2014/main" id="{12CB5CCD-6FC0-48BE-A32F-D1822C06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hlinkClick r:id="rId10"/>
            <a:extLst>
              <a:ext uri="{FF2B5EF4-FFF2-40B4-BE49-F238E27FC236}">
                <a16:creationId xmlns:a16="http://schemas.microsoft.com/office/drawing/2014/main" id="{2AAD11D0-0EB4-43C8-8FB4-04CD7721B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98479C7D-45EC-4E5B-A977-C5BCD8348653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722259"/>
      </p:ext>
    </p:extLst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5F4871D2-EAAE-4758-B91B-8109AEB805EF}"/>
              </a:ext>
            </a:extLst>
          </p:cNvPr>
          <p:cNvSpPr txBox="1">
            <a:spLocks/>
          </p:cNvSpPr>
          <p:nvPr/>
        </p:nvSpPr>
        <p:spPr>
          <a:xfrm>
            <a:off x="191344" y="131445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Examples</a:t>
            </a:r>
            <a:endParaRPr lang="de-DE" sz="10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Summary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E6E9727-460A-4E39-8235-273911A0DCBF}"/>
              </a:ext>
            </a:extLst>
          </p:cNvPr>
          <p:cNvSpPr txBox="1">
            <a:spLocks/>
          </p:cNvSpPr>
          <p:nvPr/>
        </p:nvSpPr>
        <p:spPr>
          <a:xfrm>
            <a:off x="9237653" y="116632"/>
            <a:ext cx="2547575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r" defTabSz="914400">
              <a:spcBef>
                <a:spcPct val="0"/>
              </a:spcBef>
              <a:defRPr/>
            </a:pP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PV-SOLAR</a:t>
            </a:r>
            <a:b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</a:br>
            <a:r>
              <a:rPr lang="de-D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building</a:t>
            </a: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facade</a:t>
            </a:r>
            <a:endParaRPr lang="de-DE" sz="25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21" name="Foliennummernplatzhalter 4">
            <a:extLst>
              <a:ext uri="{FF2B5EF4-FFF2-40B4-BE49-F238E27FC236}">
                <a16:creationId xmlns:a16="http://schemas.microsoft.com/office/drawing/2014/main" id="{DC38C3BC-E7B1-4618-A5CA-1A8158A2060E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8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0982E0E-4560-4C2C-B875-DDDC1651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777FB73-4620-4BAF-9C38-AED02FCF7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C9A94B8-0EC0-43C0-B584-EDC9555C2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1F22F9E-9933-4913-95C6-4F4EC64D9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34" name="Picture 2" descr="Bildergebnis für estland flagge">
            <a:hlinkClick r:id="rId7"/>
            <a:extLst>
              <a:ext uri="{FF2B5EF4-FFF2-40B4-BE49-F238E27FC236}">
                <a16:creationId xmlns:a16="http://schemas.microsoft.com/office/drawing/2014/main" id="{AE990C86-E284-44F2-A3D4-C5281E885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>
            <a:hlinkClick r:id="rId9"/>
            <a:extLst>
              <a:ext uri="{FF2B5EF4-FFF2-40B4-BE49-F238E27FC236}">
                <a16:creationId xmlns:a16="http://schemas.microsoft.com/office/drawing/2014/main" id="{84CD9768-4876-41F8-A009-BF62FBD0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B28F8C3C-C292-4B86-A229-0ED41E299686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>
            <a:extLst>
              <a:ext uri="{FF2B5EF4-FFF2-40B4-BE49-F238E27FC236}">
                <a16:creationId xmlns:a16="http://schemas.microsoft.com/office/drawing/2014/main" id="{D9DDAD6A-07A3-458A-86D8-FF2BBF82C1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7528" y="1141258"/>
            <a:ext cx="8147789" cy="5126982"/>
          </a:xfrm>
          <a:prstGeom prst="rect">
            <a:avLst/>
          </a:prstGeom>
        </p:spPr>
      </p:pic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E5495238-97AD-41B6-973B-E70886027F9B}"/>
              </a:ext>
            </a:extLst>
          </p:cNvPr>
          <p:cNvSpPr/>
          <p:nvPr/>
        </p:nvSpPr>
        <p:spPr>
          <a:xfrm flipV="1">
            <a:off x="3356259" y="4017725"/>
            <a:ext cx="443366" cy="21602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351339"/>
      </p:ext>
    </p:extLst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EFDA0693-1FCA-444A-9224-67B7BC06C422}"/>
              </a:ext>
            </a:extLst>
          </p:cNvPr>
          <p:cNvSpPr txBox="1">
            <a:spLocks/>
          </p:cNvSpPr>
          <p:nvPr/>
        </p:nvSpPr>
        <p:spPr>
          <a:xfrm>
            <a:off x="9338057" y="98373"/>
            <a:ext cx="2547575" cy="6612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r" defTabSz="914400">
              <a:spcBef>
                <a:spcPct val="0"/>
              </a:spcBef>
              <a:defRPr/>
            </a:pP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SIMULATION</a:t>
            </a:r>
            <a:endParaRPr lang="de-DE" sz="25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2B9AB45-BE50-4678-B084-03569BDD789C}"/>
              </a:ext>
            </a:extLst>
          </p:cNvPr>
          <p:cNvSpPr/>
          <p:nvPr/>
        </p:nvSpPr>
        <p:spPr>
          <a:xfrm>
            <a:off x="7906355" y="649292"/>
            <a:ext cx="32855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Tallinn / Estonia PV-Modul 40° 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32F1217-62F0-4AF5-A6AA-7C691CFA5359}"/>
              </a:ext>
            </a:extLst>
          </p:cNvPr>
          <p:cNvSpPr/>
          <p:nvPr/>
        </p:nvSpPr>
        <p:spPr>
          <a:xfrm>
            <a:off x="892352" y="1583219"/>
            <a:ext cx="37012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Wuerzburg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/ Germany PV-Module 40° 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A1DFD4D1-FEAE-4C83-9F1B-D8463A27FDE1}"/>
              </a:ext>
            </a:extLst>
          </p:cNvPr>
          <p:cNvSpPr/>
          <p:nvPr/>
        </p:nvSpPr>
        <p:spPr>
          <a:xfrm>
            <a:off x="5517619" y="1815379"/>
            <a:ext cx="9857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-11,68%</a:t>
            </a:r>
          </a:p>
        </p:txBody>
      </p:sp>
      <p:sp>
        <p:nvSpPr>
          <p:cNvPr id="43" name="Foliennummernplatzhalter 4">
            <a:extLst>
              <a:ext uri="{FF2B5EF4-FFF2-40B4-BE49-F238E27FC236}">
                <a16:creationId xmlns:a16="http://schemas.microsoft.com/office/drawing/2014/main" id="{E4B66FEB-CD8B-4837-9C96-593D5022ACF7}"/>
              </a:ext>
            </a:extLst>
          </p:cNvPr>
          <p:cNvSpPr txBox="1">
            <a:spLocks/>
          </p:cNvSpPr>
          <p:nvPr/>
        </p:nvSpPr>
        <p:spPr>
          <a:xfrm>
            <a:off x="11568608" y="6453336"/>
            <a:ext cx="432048" cy="2491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2D8BF1-02EA-F447-ACE3-7BBC519E6620}" type="slidenum"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pPr/>
              <a:t>9</a:t>
            </a:fld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378979D-D15B-4D07-A2AE-BD57E526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42" y="1984656"/>
            <a:ext cx="3578103" cy="2397038"/>
          </a:xfrm>
          <a:prstGeom prst="rect">
            <a:avLst/>
          </a:prstGeom>
        </p:spPr>
      </p:pic>
      <p:sp>
        <p:nvSpPr>
          <p:cNvPr id="41" name="Dreieck 18">
            <a:extLst>
              <a:ext uri="{FF2B5EF4-FFF2-40B4-BE49-F238E27FC236}">
                <a16:creationId xmlns:a16="http://schemas.microsoft.com/office/drawing/2014/main" id="{0D0C1DA4-ECA8-4AD3-8A5A-C9E647BFB274}"/>
              </a:ext>
            </a:extLst>
          </p:cNvPr>
          <p:cNvSpPr/>
          <p:nvPr/>
        </p:nvSpPr>
        <p:spPr>
          <a:xfrm rot="5400000">
            <a:off x="3962862" y="3514126"/>
            <a:ext cx="2505611" cy="441395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BA2C203B-2F0B-448C-9AE1-9C4896E8616C}"/>
              </a:ext>
            </a:extLst>
          </p:cNvPr>
          <p:cNvSpPr txBox="1">
            <a:spLocks/>
          </p:cNvSpPr>
          <p:nvPr/>
        </p:nvSpPr>
        <p:spPr>
          <a:xfrm>
            <a:off x="161113" y="110686"/>
            <a:ext cx="2318070" cy="1179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Introduction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Renewable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energies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Intelligent </a:t>
            </a:r>
            <a:r>
              <a:rPr lang="de-DE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energy</a:t>
            </a:r>
            <a:r>
              <a:rPr lang="de-DE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de-DE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/>
                <a:cs typeface="Arial Narrow"/>
              </a:rPr>
              <a:t>concepts</a:t>
            </a:r>
            <a:endParaRPr lang="de-DE" sz="1000" dirty="0">
              <a:solidFill>
                <a:schemeClr val="tx1">
                  <a:lumMod val="85000"/>
                  <a:lumOff val="1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 err="1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Examples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Narrow"/>
              <a:cs typeface="Arial Narrow"/>
            </a:endParaRPr>
          </a:p>
          <a:p>
            <a:pPr marL="457200" lvl="0" indent="-457200">
              <a:spcBef>
                <a:spcPct val="0"/>
              </a:spcBef>
              <a:buFont typeface="+mj-lt"/>
              <a:buAutoNum type="romanUcPeriod"/>
              <a:defRPr/>
            </a:pPr>
            <a:r>
              <a:rPr lang="de-DE" sz="1000" dirty="0">
                <a:solidFill>
                  <a:schemeClr val="bg1">
                    <a:lumMod val="75000"/>
                  </a:schemeClr>
                </a:solidFill>
                <a:latin typeface="Arial Narrow"/>
                <a:cs typeface="Arial Narrow"/>
              </a:rPr>
              <a:t>Summary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8664EF7-FB20-4A4E-81AC-8D2AD98EE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295" y="75355"/>
            <a:ext cx="1393020" cy="76135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377D22F-F007-4D95-9194-D08BBE611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776" y="107838"/>
            <a:ext cx="1496842" cy="65686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701ECA3-DEAF-4C75-B6A1-2A1CD2AE3B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604" b="11122"/>
          <a:stretch/>
        </p:blipFill>
        <p:spPr>
          <a:xfrm>
            <a:off x="2037569" y="116631"/>
            <a:ext cx="2040070" cy="829236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053D5E3-A275-4F22-A728-87B7000C91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3296" y="234429"/>
            <a:ext cx="613064" cy="367838"/>
          </a:xfrm>
          <a:prstGeom prst="rect">
            <a:avLst/>
          </a:prstGeom>
        </p:spPr>
      </p:pic>
      <p:pic>
        <p:nvPicPr>
          <p:cNvPr id="38" name="Picture 2" descr="Bildergebnis für estland flagge">
            <a:hlinkClick r:id="rId8"/>
            <a:extLst>
              <a:ext uri="{FF2B5EF4-FFF2-40B4-BE49-F238E27FC236}">
                <a16:creationId xmlns:a16="http://schemas.microsoft.com/office/drawing/2014/main" id="{8D5DB395-A721-48BA-A813-8291C3DE0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82" y="243758"/>
            <a:ext cx="609713" cy="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hlinkClick r:id="rId10"/>
            <a:extLst>
              <a:ext uri="{FF2B5EF4-FFF2-40B4-BE49-F238E27FC236}">
                <a16:creationId xmlns:a16="http://schemas.microsoft.com/office/drawing/2014/main" id="{8EA6C461-135B-4E92-B04D-761607C58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4" y="242609"/>
            <a:ext cx="612251" cy="3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ußzeilenplatzhalter 3">
            <a:extLst>
              <a:ext uri="{FF2B5EF4-FFF2-40B4-BE49-F238E27FC236}">
                <a16:creationId xmlns:a16="http://schemas.microsoft.com/office/drawing/2014/main" id="{4E9899BE-29DC-49DF-8320-69F5F9738EA1}"/>
              </a:ext>
            </a:extLst>
          </p:cNvPr>
          <p:cNvSpPr txBox="1">
            <a:spLocks/>
          </p:cNvSpPr>
          <p:nvPr/>
        </p:nvSpPr>
        <p:spPr>
          <a:xfrm>
            <a:off x="2654758" y="6327080"/>
            <a:ext cx="7560840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IBK I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Ingenieurbüro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Köberlein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Griesäckerstr. 38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97078 Würzburg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Germany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jk@ingbuero-koeberlein.de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+0151-65013100 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· 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Online - 13/10/2021</a:t>
            </a:r>
            <a:endParaRPr lang="de-DE" alt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44C916E-5EC8-4332-8F5E-A00BBEE58F50}"/>
              </a:ext>
            </a:extLst>
          </p:cNvPr>
          <p:cNvSpPr/>
          <p:nvPr/>
        </p:nvSpPr>
        <p:spPr>
          <a:xfrm>
            <a:off x="7693603" y="3680121"/>
            <a:ext cx="32855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Vilnius /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Lithuania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PV-Modul 40°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30F20B3-0949-429E-A005-F17A32F49D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2144" y="1054392"/>
            <a:ext cx="3418792" cy="23515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0D097E1-E752-401C-B7CD-BD07954B06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2326" y="4070477"/>
            <a:ext cx="3405647" cy="2351519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438268B2-47BC-4ECD-B59E-CD39316F97FE}"/>
              </a:ext>
            </a:extLst>
          </p:cNvPr>
          <p:cNvSpPr/>
          <p:nvPr/>
        </p:nvSpPr>
        <p:spPr>
          <a:xfrm>
            <a:off x="5637390" y="4840582"/>
            <a:ext cx="9857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-7,78%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203E5AF-7576-479E-B6E2-C0FB382978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2352" y="4510993"/>
            <a:ext cx="3075968" cy="173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9095"/>
      </p:ext>
    </p:extLst>
  </p:cSld>
  <p:clrMapOvr>
    <a:masterClrMapping/>
  </p:clrMapOvr>
  <p:transition spd="slow">
    <p:dissolve/>
  </p:transition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816E98A-704B-854B-BB46-4C56A14ABDA0}">
  <we:reference id="fa000000002" version="1.0.0.0" store="en-us" storeType="FirstParty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1285</Words>
  <Application>Microsoft Office PowerPoint</Application>
  <PresentationFormat>Breitbild</PresentationFormat>
  <Paragraphs>239</Paragraphs>
  <Slides>18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DIN-Light</vt:lpstr>
      <vt:lpstr>Office-Design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Vorlesung</dc:title>
  <dc:subject/>
  <dc:creator>Jürgen Köberlein</dc:creator>
  <cp:keywords/>
  <dc:description/>
  <cp:lastModifiedBy>JK</cp:lastModifiedBy>
  <cp:revision>1776</cp:revision>
  <cp:lastPrinted>2019-08-22T14:22:56Z</cp:lastPrinted>
  <dcterms:created xsi:type="dcterms:W3CDTF">2017-05-01T11:52:34Z</dcterms:created>
  <dcterms:modified xsi:type="dcterms:W3CDTF">2021-09-28T12:18:12Z</dcterms:modified>
  <cp:category/>
</cp:coreProperties>
</file>