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23"/>
  </p:notesMasterIdLst>
  <p:handoutMasterIdLst>
    <p:handoutMasterId r:id="rId24"/>
  </p:handoutMasterIdLst>
  <p:sldIdLst>
    <p:sldId id="986" r:id="rId5"/>
    <p:sldId id="1027" r:id="rId6"/>
    <p:sldId id="1030" r:id="rId7"/>
    <p:sldId id="1033" r:id="rId8"/>
    <p:sldId id="1034" r:id="rId9"/>
    <p:sldId id="1036" r:id="rId10"/>
    <p:sldId id="1038" r:id="rId11"/>
    <p:sldId id="997" r:id="rId12"/>
    <p:sldId id="1016" r:id="rId13"/>
    <p:sldId id="1002" r:id="rId14"/>
    <p:sldId id="1018" r:id="rId15"/>
    <p:sldId id="968" r:id="rId16"/>
    <p:sldId id="961" r:id="rId17"/>
    <p:sldId id="979" r:id="rId18"/>
    <p:sldId id="1026" r:id="rId19"/>
    <p:sldId id="1010" r:id="rId20"/>
    <p:sldId id="1008" r:id="rId21"/>
    <p:sldId id="601" r:id="rId22"/>
  </p:sldIdLst>
  <p:sldSz cx="11522075" cy="6480175"/>
  <p:notesSz cx="9601200" cy="150876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93700" algn="l" rtl="0" fontAlgn="base">
      <a:spcBef>
        <a:spcPct val="0"/>
      </a:spcBef>
      <a:spcAft>
        <a:spcPct val="0"/>
      </a:spcAft>
      <a:defRPr kern="1200">
        <a:solidFill>
          <a:schemeClr val="tx1"/>
        </a:solidFill>
        <a:latin typeface="Arial" charset="0"/>
        <a:ea typeface="+mn-ea"/>
        <a:cs typeface="+mn-cs"/>
      </a:defRPr>
    </a:lvl2pPr>
    <a:lvl3pPr marL="987401" algn="l" rtl="0" fontAlgn="base">
      <a:spcBef>
        <a:spcPct val="0"/>
      </a:spcBef>
      <a:spcAft>
        <a:spcPct val="0"/>
      </a:spcAft>
      <a:defRPr kern="1200">
        <a:solidFill>
          <a:schemeClr val="tx1"/>
        </a:solidFill>
        <a:latin typeface="Arial" charset="0"/>
        <a:ea typeface="+mn-ea"/>
        <a:cs typeface="+mn-cs"/>
      </a:defRPr>
    </a:lvl3pPr>
    <a:lvl4pPr marL="1481101" algn="l" rtl="0" fontAlgn="base">
      <a:spcBef>
        <a:spcPct val="0"/>
      </a:spcBef>
      <a:spcAft>
        <a:spcPct val="0"/>
      </a:spcAft>
      <a:defRPr kern="1200">
        <a:solidFill>
          <a:schemeClr val="tx1"/>
        </a:solidFill>
        <a:latin typeface="Arial" charset="0"/>
        <a:ea typeface="+mn-ea"/>
        <a:cs typeface="+mn-cs"/>
      </a:defRPr>
    </a:lvl4pPr>
    <a:lvl5pPr marL="1974800" algn="l" rtl="0" fontAlgn="base">
      <a:spcBef>
        <a:spcPct val="0"/>
      </a:spcBef>
      <a:spcAft>
        <a:spcPct val="0"/>
      </a:spcAft>
      <a:defRPr kern="1200">
        <a:solidFill>
          <a:schemeClr val="tx1"/>
        </a:solidFill>
        <a:latin typeface="Arial" charset="0"/>
        <a:ea typeface="+mn-ea"/>
        <a:cs typeface="+mn-cs"/>
      </a:defRPr>
    </a:lvl5pPr>
    <a:lvl6pPr marL="2468500" algn="l" defTabSz="987401" rtl="0" eaLnBrk="1" latinLnBrk="0" hangingPunct="1">
      <a:defRPr kern="1200">
        <a:solidFill>
          <a:schemeClr val="tx1"/>
        </a:solidFill>
        <a:latin typeface="Arial" charset="0"/>
        <a:ea typeface="+mn-ea"/>
        <a:cs typeface="+mn-cs"/>
      </a:defRPr>
    </a:lvl6pPr>
    <a:lvl7pPr marL="2962201" algn="l" defTabSz="987401" rtl="0" eaLnBrk="1" latinLnBrk="0" hangingPunct="1">
      <a:defRPr kern="1200">
        <a:solidFill>
          <a:schemeClr val="tx1"/>
        </a:solidFill>
        <a:latin typeface="Arial" charset="0"/>
        <a:ea typeface="+mn-ea"/>
        <a:cs typeface="+mn-cs"/>
      </a:defRPr>
    </a:lvl7pPr>
    <a:lvl8pPr marL="3455901" algn="l" defTabSz="987401" rtl="0" eaLnBrk="1" latinLnBrk="0" hangingPunct="1">
      <a:defRPr kern="1200">
        <a:solidFill>
          <a:schemeClr val="tx1"/>
        </a:solidFill>
        <a:latin typeface="Arial" charset="0"/>
        <a:ea typeface="+mn-ea"/>
        <a:cs typeface="+mn-cs"/>
      </a:defRPr>
    </a:lvl8pPr>
    <a:lvl9pPr marL="3949601" algn="l" defTabSz="987401"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4753" userDrawn="1">
          <p15:clr>
            <a:srgbClr val="A4A3A4"/>
          </p15:clr>
        </p15:guide>
        <p15:guide id="2" pos="30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5F5C"/>
    <a:srgbClr val="141D20"/>
    <a:srgbClr val="E2D8C6"/>
    <a:srgbClr val="14729C"/>
    <a:srgbClr val="D7DF77"/>
    <a:srgbClr val="6F6EB7"/>
    <a:srgbClr val="8B9DAC"/>
    <a:srgbClr val="AAC733"/>
    <a:srgbClr val="59687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C93A3-4633-4775-B7E3-99DF6BB59F1E}" v="238" dt="2020-08-18T20:07:22.13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p:scale>
          <a:sx n="75" d="100"/>
          <a:sy n="75" d="100"/>
        </p:scale>
        <p:origin x="372" y="942"/>
      </p:cViewPr>
      <p:guideLst>
        <p:guide orient="horz" pos="2041"/>
        <p:guide pos="362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8766"/>
    </p:cViewPr>
  </p:sorterViewPr>
  <p:notesViewPr>
    <p:cSldViewPr>
      <p:cViewPr varScale="1">
        <p:scale>
          <a:sx n="90" d="100"/>
          <a:sy n="90" d="100"/>
        </p:scale>
        <p:origin x="-3756" y="-114"/>
      </p:cViewPr>
      <p:guideLst>
        <p:guide orient="horz" pos="4753"/>
        <p:guide pos="30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2" y="2"/>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t" anchorCtr="0" compatLnSpc="1">
            <a:prstTxWarp prst="textNoShape">
              <a:avLst/>
            </a:prstTxWarp>
          </a:bodyPr>
          <a:lstStyle>
            <a:lvl1pPr defTabSz="1410515">
              <a:defRPr sz="1900"/>
            </a:lvl1pPr>
          </a:lstStyle>
          <a:p>
            <a:pPr>
              <a:defRPr/>
            </a:pPr>
            <a:endParaRPr lang="de-DE" altLang="zh-CN"/>
          </a:p>
        </p:txBody>
      </p:sp>
      <p:sp>
        <p:nvSpPr>
          <p:cNvPr id="117763" name="Rectangle 3"/>
          <p:cNvSpPr>
            <a:spLocks noGrp="1" noChangeArrowheads="1"/>
          </p:cNvSpPr>
          <p:nvPr>
            <p:ph type="dt" sz="quarter" idx="1"/>
          </p:nvPr>
        </p:nvSpPr>
        <p:spPr bwMode="auto">
          <a:xfrm>
            <a:off x="5438248" y="2"/>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t" anchorCtr="0" compatLnSpc="1">
            <a:prstTxWarp prst="textNoShape">
              <a:avLst/>
            </a:prstTxWarp>
          </a:bodyPr>
          <a:lstStyle>
            <a:lvl1pPr algn="r" defTabSz="1410515">
              <a:defRPr sz="1900"/>
            </a:lvl1pPr>
          </a:lstStyle>
          <a:p>
            <a:pPr>
              <a:defRPr/>
            </a:pPr>
            <a:endParaRPr lang="de-DE" altLang="zh-CN"/>
          </a:p>
        </p:txBody>
      </p:sp>
      <p:sp>
        <p:nvSpPr>
          <p:cNvPr id="117764" name="Rectangle 4"/>
          <p:cNvSpPr>
            <a:spLocks noGrp="1" noChangeArrowheads="1"/>
          </p:cNvSpPr>
          <p:nvPr>
            <p:ph type="ftr" sz="quarter" idx="2"/>
          </p:nvPr>
        </p:nvSpPr>
        <p:spPr bwMode="auto">
          <a:xfrm>
            <a:off x="2" y="14331700"/>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b" anchorCtr="0" compatLnSpc="1">
            <a:prstTxWarp prst="textNoShape">
              <a:avLst/>
            </a:prstTxWarp>
          </a:bodyPr>
          <a:lstStyle>
            <a:lvl1pPr defTabSz="1410515">
              <a:defRPr sz="1900"/>
            </a:lvl1pPr>
          </a:lstStyle>
          <a:p>
            <a:pPr>
              <a:defRPr/>
            </a:pPr>
            <a:endParaRPr lang="de-DE" altLang="zh-CN"/>
          </a:p>
        </p:txBody>
      </p:sp>
      <p:sp>
        <p:nvSpPr>
          <p:cNvPr id="117765" name="Rectangle 5"/>
          <p:cNvSpPr>
            <a:spLocks noGrp="1" noChangeArrowheads="1"/>
          </p:cNvSpPr>
          <p:nvPr>
            <p:ph type="sldNum" sz="quarter" idx="3"/>
          </p:nvPr>
        </p:nvSpPr>
        <p:spPr bwMode="auto">
          <a:xfrm>
            <a:off x="5438248" y="14331700"/>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b" anchorCtr="0" compatLnSpc="1">
            <a:prstTxWarp prst="textNoShape">
              <a:avLst/>
            </a:prstTxWarp>
          </a:bodyPr>
          <a:lstStyle>
            <a:lvl1pPr algn="r" defTabSz="1410515">
              <a:defRPr sz="1900"/>
            </a:lvl1pPr>
          </a:lstStyle>
          <a:p>
            <a:pPr>
              <a:defRPr/>
            </a:pPr>
            <a:fld id="{93EF954F-42A5-4CCF-A2EA-4B16683D2EC7}" type="slidenum">
              <a:rPr lang="zh-CN" altLang="de-DE"/>
              <a:pPr>
                <a:defRPr/>
              </a:pPr>
              <a:t>‹Nr.›</a:t>
            </a:fld>
            <a:endParaRPr lang="de-DE" altLang="zh-CN"/>
          </a:p>
        </p:txBody>
      </p:sp>
    </p:spTree>
    <p:extLst>
      <p:ext uri="{BB962C8B-B14F-4D97-AF65-F5344CB8AC3E}">
        <p14:creationId xmlns:p14="http://schemas.microsoft.com/office/powerpoint/2010/main" val="382280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2" y="2"/>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t" anchorCtr="0" compatLnSpc="1">
            <a:prstTxWarp prst="textNoShape">
              <a:avLst/>
            </a:prstTxWarp>
          </a:bodyPr>
          <a:lstStyle>
            <a:lvl1pPr defTabSz="1410515">
              <a:defRPr sz="1900"/>
            </a:lvl1pPr>
          </a:lstStyle>
          <a:p>
            <a:pPr>
              <a:defRPr/>
            </a:pPr>
            <a:endParaRPr lang="de-DE" altLang="zh-CN"/>
          </a:p>
        </p:txBody>
      </p:sp>
      <p:sp>
        <p:nvSpPr>
          <p:cNvPr id="116739" name="Rectangle 3"/>
          <p:cNvSpPr>
            <a:spLocks noGrp="1" noChangeArrowheads="1"/>
          </p:cNvSpPr>
          <p:nvPr>
            <p:ph type="dt" idx="1"/>
          </p:nvPr>
        </p:nvSpPr>
        <p:spPr bwMode="auto">
          <a:xfrm>
            <a:off x="5438248" y="2"/>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t" anchorCtr="0" compatLnSpc="1">
            <a:prstTxWarp prst="textNoShape">
              <a:avLst/>
            </a:prstTxWarp>
          </a:bodyPr>
          <a:lstStyle>
            <a:lvl1pPr algn="r" defTabSz="1410515">
              <a:defRPr sz="1900"/>
            </a:lvl1pPr>
          </a:lstStyle>
          <a:p>
            <a:pPr>
              <a:defRPr/>
            </a:pPr>
            <a:endParaRPr lang="de-DE" altLang="zh-CN"/>
          </a:p>
        </p:txBody>
      </p:sp>
      <p:sp>
        <p:nvSpPr>
          <p:cNvPr id="80900" name="Rectangle 4"/>
          <p:cNvSpPr>
            <a:spLocks noGrp="1" noRot="1" noChangeAspect="1" noChangeArrowheads="1" noTextEdit="1"/>
          </p:cNvSpPr>
          <p:nvPr>
            <p:ph type="sldImg" idx="2"/>
          </p:nvPr>
        </p:nvSpPr>
        <p:spPr bwMode="auto">
          <a:xfrm>
            <a:off x="-228600" y="1131888"/>
            <a:ext cx="10058400" cy="5657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959693" y="7165849"/>
            <a:ext cx="7681819" cy="678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116742" name="Rectangle 6"/>
          <p:cNvSpPr>
            <a:spLocks noGrp="1" noChangeArrowheads="1"/>
          </p:cNvSpPr>
          <p:nvPr>
            <p:ph type="ftr" sz="quarter" idx="4"/>
          </p:nvPr>
        </p:nvSpPr>
        <p:spPr bwMode="auto">
          <a:xfrm>
            <a:off x="2" y="14331700"/>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b" anchorCtr="0" compatLnSpc="1">
            <a:prstTxWarp prst="textNoShape">
              <a:avLst/>
            </a:prstTxWarp>
          </a:bodyPr>
          <a:lstStyle>
            <a:lvl1pPr defTabSz="1410515">
              <a:defRPr sz="1900"/>
            </a:lvl1pPr>
          </a:lstStyle>
          <a:p>
            <a:pPr>
              <a:defRPr/>
            </a:pPr>
            <a:endParaRPr lang="de-DE" altLang="zh-CN"/>
          </a:p>
        </p:txBody>
      </p:sp>
      <p:sp>
        <p:nvSpPr>
          <p:cNvPr id="116743" name="Rectangle 7"/>
          <p:cNvSpPr>
            <a:spLocks noGrp="1" noChangeArrowheads="1"/>
          </p:cNvSpPr>
          <p:nvPr>
            <p:ph type="sldNum" sz="quarter" idx="5"/>
          </p:nvPr>
        </p:nvSpPr>
        <p:spPr bwMode="auto">
          <a:xfrm>
            <a:off x="5438248" y="14331700"/>
            <a:ext cx="4160806" cy="75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34" tIns="70517" rIns="141034" bIns="70517" numCol="1" anchor="b" anchorCtr="0" compatLnSpc="1">
            <a:prstTxWarp prst="textNoShape">
              <a:avLst/>
            </a:prstTxWarp>
          </a:bodyPr>
          <a:lstStyle>
            <a:lvl1pPr algn="r" defTabSz="1410515">
              <a:defRPr sz="1900"/>
            </a:lvl1pPr>
          </a:lstStyle>
          <a:p>
            <a:pPr>
              <a:defRPr/>
            </a:pPr>
            <a:fld id="{1A01A6BD-1171-43FF-A2C3-A0DD3EBC6E64}" type="slidenum">
              <a:rPr lang="zh-CN" altLang="de-DE"/>
              <a:pPr>
                <a:defRPr/>
              </a:pPr>
              <a:t>‹Nr.›</a:t>
            </a:fld>
            <a:endParaRPr lang="de-DE" altLang="zh-CN"/>
          </a:p>
        </p:txBody>
      </p:sp>
    </p:spTree>
    <p:extLst>
      <p:ext uri="{BB962C8B-B14F-4D97-AF65-F5344CB8AC3E}">
        <p14:creationId xmlns:p14="http://schemas.microsoft.com/office/powerpoint/2010/main" val="394555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93700" algn="l" rtl="0" eaLnBrk="0" fontAlgn="base" hangingPunct="0">
      <a:spcBef>
        <a:spcPct val="30000"/>
      </a:spcBef>
      <a:spcAft>
        <a:spcPct val="0"/>
      </a:spcAft>
      <a:defRPr sz="1300" kern="1200">
        <a:solidFill>
          <a:schemeClr val="tx1"/>
        </a:solidFill>
        <a:latin typeface="Arial" charset="0"/>
        <a:ea typeface="+mn-ea"/>
        <a:cs typeface="+mn-cs"/>
      </a:defRPr>
    </a:lvl2pPr>
    <a:lvl3pPr marL="987401" algn="l" rtl="0" eaLnBrk="0" fontAlgn="base" hangingPunct="0">
      <a:spcBef>
        <a:spcPct val="30000"/>
      </a:spcBef>
      <a:spcAft>
        <a:spcPct val="0"/>
      </a:spcAft>
      <a:defRPr sz="1300" kern="1200">
        <a:solidFill>
          <a:schemeClr val="tx1"/>
        </a:solidFill>
        <a:latin typeface="Arial" charset="0"/>
        <a:ea typeface="+mn-ea"/>
        <a:cs typeface="+mn-cs"/>
      </a:defRPr>
    </a:lvl3pPr>
    <a:lvl4pPr marL="1481101" algn="l" rtl="0" eaLnBrk="0" fontAlgn="base" hangingPunct="0">
      <a:spcBef>
        <a:spcPct val="30000"/>
      </a:spcBef>
      <a:spcAft>
        <a:spcPct val="0"/>
      </a:spcAft>
      <a:defRPr sz="1300" kern="1200">
        <a:solidFill>
          <a:schemeClr val="tx1"/>
        </a:solidFill>
        <a:latin typeface="Arial" charset="0"/>
        <a:ea typeface="+mn-ea"/>
        <a:cs typeface="+mn-cs"/>
      </a:defRPr>
    </a:lvl4pPr>
    <a:lvl5pPr marL="1974800" algn="l" rtl="0" eaLnBrk="0" fontAlgn="base" hangingPunct="0">
      <a:spcBef>
        <a:spcPct val="30000"/>
      </a:spcBef>
      <a:spcAft>
        <a:spcPct val="0"/>
      </a:spcAft>
      <a:defRPr sz="1300" kern="1200">
        <a:solidFill>
          <a:schemeClr val="tx1"/>
        </a:solidFill>
        <a:latin typeface="Arial" charset="0"/>
        <a:ea typeface="+mn-ea"/>
        <a:cs typeface="+mn-cs"/>
      </a:defRPr>
    </a:lvl5pPr>
    <a:lvl6pPr marL="2468500" algn="l" defTabSz="987401" rtl="0" eaLnBrk="1" latinLnBrk="0" hangingPunct="1">
      <a:defRPr sz="1300" kern="1200">
        <a:solidFill>
          <a:schemeClr val="tx1"/>
        </a:solidFill>
        <a:latin typeface="+mn-lt"/>
        <a:ea typeface="+mn-ea"/>
        <a:cs typeface="+mn-cs"/>
      </a:defRPr>
    </a:lvl6pPr>
    <a:lvl7pPr marL="2962201" algn="l" defTabSz="987401" rtl="0" eaLnBrk="1" latinLnBrk="0" hangingPunct="1">
      <a:defRPr sz="1300" kern="1200">
        <a:solidFill>
          <a:schemeClr val="tx1"/>
        </a:solidFill>
        <a:latin typeface="+mn-lt"/>
        <a:ea typeface="+mn-ea"/>
        <a:cs typeface="+mn-cs"/>
      </a:defRPr>
    </a:lvl7pPr>
    <a:lvl8pPr marL="3455901" algn="l" defTabSz="987401" rtl="0" eaLnBrk="1" latinLnBrk="0" hangingPunct="1">
      <a:defRPr sz="1300" kern="1200">
        <a:solidFill>
          <a:schemeClr val="tx1"/>
        </a:solidFill>
        <a:latin typeface="+mn-lt"/>
        <a:ea typeface="+mn-ea"/>
        <a:cs typeface="+mn-cs"/>
      </a:defRPr>
    </a:lvl8pPr>
    <a:lvl9pPr marL="3949601" algn="l" defTabSz="9874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1A01A6BD-1171-43FF-A2C3-A0DD3EBC6E64}" type="slidenum">
              <a:rPr lang="zh-CN" altLang="de-DE" smtClean="0"/>
              <a:pPr>
                <a:defRPr/>
              </a:pPr>
              <a:t>1</a:t>
            </a:fld>
            <a:endParaRPr lang="de-DE" altLang="zh-CN" dirty="0"/>
          </a:p>
        </p:txBody>
      </p:sp>
    </p:spTree>
    <p:extLst>
      <p:ext uri="{BB962C8B-B14F-4D97-AF65-F5344CB8AC3E}">
        <p14:creationId xmlns:p14="http://schemas.microsoft.com/office/powerpoint/2010/main" val="124043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1410515" rtl="0" eaLnBrk="1" fontAlgn="base" latinLnBrk="0" hangingPunct="1">
              <a:lnSpc>
                <a:spcPct val="100000"/>
              </a:lnSpc>
              <a:spcBef>
                <a:spcPct val="0"/>
              </a:spcBef>
              <a:spcAft>
                <a:spcPct val="0"/>
              </a:spcAft>
              <a:buClrTx/>
              <a:buSzTx/>
              <a:buFontTx/>
              <a:buNone/>
              <a:tabLst/>
              <a:defRPr/>
            </a:pPr>
            <a:fld id="{1A01A6BD-1171-43FF-A2C3-A0DD3EBC6E64}" type="slidenum">
              <a:rPr kumimoji="0" lang="zh-CN" altLang="de-DE" sz="19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pPr marL="0" marR="0" lvl="0" indent="0" algn="r" defTabSz="1410515" rtl="0" eaLnBrk="1" fontAlgn="base" latinLnBrk="0" hangingPunct="1">
                <a:lnSpc>
                  <a:spcPct val="100000"/>
                </a:lnSpc>
                <a:spcBef>
                  <a:spcPct val="0"/>
                </a:spcBef>
                <a:spcAft>
                  <a:spcPct val="0"/>
                </a:spcAft>
                <a:buClrTx/>
                <a:buSzTx/>
                <a:buFontTx/>
                <a:buNone/>
                <a:tabLst/>
                <a:defRPr/>
              </a:pPr>
              <a:t>12</a:t>
            </a:fld>
            <a:endParaRPr kumimoji="0" lang="de-DE" altLang="zh-CN" sz="19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6690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Why</a:t>
            </a:r>
            <a:r>
              <a:rPr lang="de-DE" dirty="0"/>
              <a:t> a </a:t>
            </a:r>
            <a:r>
              <a:rPr lang="de-DE" dirty="0" err="1"/>
              <a:t>customer</a:t>
            </a:r>
            <a:r>
              <a:rPr lang="de-DE" dirty="0"/>
              <a:t> </a:t>
            </a:r>
            <a:r>
              <a:rPr lang="de-DE" dirty="0" err="1"/>
              <a:t>byes</a:t>
            </a:r>
            <a:r>
              <a:rPr lang="de-DE" dirty="0"/>
              <a:t> a DESMA </a:t>
            </a:r>
            <a:r>
              <a:rPr lang="de-DE" dirty="0" err="1"/>
              <a:t>machine</a:t>
            </a:r>
            <a:r>
              <a:rPr lang="de-DE" dirty="0"/>
              <a:t>?</a:t>
            </a:r>
          </a:p>
        </p:txBody>
      </p:sp>
      <p:sp>
        <p:nvSpPr>
          <p:cNvPr id="4" name="Foliennummernplatzhalter 3"/>
          <p:cNvSpPr>
            <a:spLocks noGrp="1"/>
          </p:cNvSpPr>
          <p:nvPr>
            <p:ph type="sldNum" sz="quarter" idx="10"/>
          </p:nvPr>
        </p:nvSpPr>
        <p:spPr/>
        <p:txBody>
          <a:bodyPr/>
          <a:lstStyle/>
          <a:p>
            <a:pPr>
              <a:defRPr/>
            </a:pPr>
            <a:fld id="{1A01A6BD-1171-43FF-A2C3-A0DD3EBC6E64}" type="slidenum">
              <a:rPr lang="zh-CN" altLang="de-DE">
                <a:solidFill>
                  <a:srgbClr val="000000"/>
                </a:solidFill>
                <a:ea typeface="宋体" panose="02010600030101010101" pitchFamily="2" charset="-122"/>
              </a:rPr>
              <a:pPr>
                <a:defRPr/>
              </a:pPr>
              <a:t>13</a:t>
            </a:fld>
            <a:endParaRPr lang="de-DE" altLang="zh-CN">
              <a:solidFill>
                <a:srgbClr val="000000"/>
              </a:solidFill>
              <a:ea typeface="宋体" panose="02010600030101010101" pitchFamily="2" charset="-122"/>
            </a:endParaRPr>
          </a:p>
        </p:txBody>
      </p:sp>
    </p:spTree>
    <p:extLst>
      <p:ext uri="{BB962C8B-B14F-4D97-AF65-F5344CB8AC3E}">
        <p14:creationId xmlns:p14="http://schemas.microsoft.com/office/powerpoint/2010/main" val="104304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Why</a:t>
            </a:r>
            <a:r>
              <a:rPr lang="de-DE" dirty="0"/>
              <a:t> a </a:t>
            </a:r>
            <a:r>
              <a:rPr lang="de-DE" dirty="0" err="1"/>
              <a:t>customer</a:t>
            </a:r>
            <a:r>
              <a:rPr lang="de-DE" dirty="0"/>
              <a:t> </a:t>
            </a:r>
            <a:r>
              <a:rPr lang="de-DE" dirty="0" err="1"/>
              <a:t>byes</a:t>
            </a:r>
            <a:r>
              <a:rPr lang="de-DE" dirty="0"/>
              <a:t> a DESMA </a:t>
            </a:r>
            <a:r>
              <a:rPr lang="de-DE" dirty="0" err="1"/>
              <a:t>machine</a:t>
            </a:r>
            <a:r>
              <a:rPr lang="de-DE" dirty="0"/>
              <a:t>?</a:t>
            </a:r>
          </a:p>
        </p:txBody>
      </p:sp>
      <p:sp>
        <p:nvSpPr>
          <p:cNvPr id="4" name="Foliennummernplatzhalter 3"/>
          <p:cNvSpPr>
            <a:spLocks noGrp="1"/>
          </p:cNvSpPr>
          <p:nvPr>
            <p:ph type="sldNum" sz="quarter" idx="10"/>
          </p:nvPr>
        </p:nvSpPr>
        <p:spPr/>
        <p:txBody>
          <a:bodyPr/>
          <a:lstStyle/>
          <a:p>
            <a:pPr>
              <a:defRPr/>
            </a:pPr>
            <a:fld id="{1A01A6BD-1171-43FF-A2C3-A0DD3EBC6E64}" type="slidenum">
              <a:rPr lang="zh-CN" altLang="de-DE">
                <a:solidFill>
                  <a:srgbClr val="000000"/>
                </a:solidFill>
                <a:ea typeface="宋体" panose="02010600030101010101" pitchFamily="2" charset="-122"/>
              </a:rPr>
              <a:pPr>
                <a:defRPr/>
              </a:pPr>
              <a:t>14</a:t>
            </a:fld>
            <a:endParaRPr lang="de-DE" altLang="zh-CN">
              <a:solidFill>
                <a:srgbClr val="000000"/>
              </a:solidFill>
              <a:ea typeface="宋体" panose="02010600030101010101" pitchFamily="2" charset="-122"/>
            </a:endParaRPr>
          </a:p>
        </p:txBody>
      </p:sp>
    </p:spTree>
    <p:extLst>
      <p:ext uri="{BB962C8B-B14F-4D97-AF65-F5344CB8AC3E}">
        <p14:creationId xmlns:p14="http://schemas.microsoft.com/office/powerpoint/2010/main" val="387800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40260" y="1060529"/>
            <a:ext cx="8641556" cy="2256061"/>
          </a:xfrm>
        </p:spPr>
        <p:txBody>
          <a:bodyPr anchor="b"/>
          <a:lstStyle>
            <a:lvl1pPr algn="ctr">
              <a:defRPr sz="5669">
                <a:latin typeface="Roboto"/>
                <a:cs typeface="Segoe UI Light" panose="020B0502040204020203" pitchFamily="34" charset="0"/>
              </a:defRPr>
            </a:lvl1pPr>
          </a:lstStyle>
          <a:p>
            <a:r>
              <a:rPr lang="de-DE" dirty="0"/>
              <a:t>Titelmasterformat durch Klicken bearbeiten</a:t>
            </a:r>
          </a:p>
        </p:txBody>
      </p:sp>
      <p:sp>
        <p:nvSpPr>
          <p:cNvPr id="3" name="Untertitel 2"/>
          <p:cNvSpPr>
            <a:spLocks noGrp="1"/>
          </p:cNvSpPr>
          <p:nvPr>
            <p:ph type="subTitle" idx="1"/>
          </p:nvPr>
        </p:nvSpPr>
        <p:spPr>
          <a:xfrm>
            <a:off x="1440260" y="3403592"/>
            <a:ext cx="8641556" cy="1564542"/>
          </a:xfrm>
        </p:spPr>
        <p:txBody>
          <a:bodyPr/>
          <a:lstStyle>
            <a:lvl1pPr marL="0" indent="0" algn="ctr">
              <a:buNone/>
              <a:defRPr sz="2268">
                <a:latin typeface="Roboto"/>
                <a:cs typeface="Segoe UI Light" panose="020B0502040204020203" pitchFamily="34" charset="0"/>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3BBDE91-B6E3-4FA5-90E2-3D0CA11329CF}" type="datetime3">
              <a:rPr lang="en-US" smtClean="0"/>
              <a:t>18 August 2020</a:t>
            </a:fld>
            <a:endParaRPr lang="de-DE" dirty="0"/>
          </a:p>
        </p:txBody>
      </p:sp>
      <p:sp>
        <p:nvSpPr>
          <p:cNvPr id="5" name="Fußzeilenplatzhalter 4"/>
          <p:cNvSpPr>
            <a:spLocks noGrp="1"/>
          </p:cNvSpPr>
          <p:nvPr>
            <p:ph type="ftr" sz="quarter" idx="11"/>
          </p:nvPr>
        </p:nvSpPr>
        <p:spPr/>
        <p:txBody>
          <a:bodyPr/>
          <a:lstStyle/>
          <a:p>
            <a:r>
              <a:rPr lang="de-DE"/>
              <a:t>(c) Thilo Heffner</a:t>
            </a:r>
          </a:p>
        </p:txBody>
      </p:sp>
      <p:sp>
        <p:nvSpPr>
          <p:cNvPr id="6" name="Foliennummernplatzhalter 5"/>
          <p:cNvSpPr>
            <a:spLocks noGrp="1"/>
          </p:cNvSpPr>
          <p:nvPr>
            <p:ph type="sldNum" sz="quarter" idx="12"/>
          </p:nvPr>
        </p:nvSpPr>
        <p:spPr/>
        <p:txBody>
          <a:bodyPr/>
          <a:lstStyle/>
          <a:p>
            <a:fld id="{CA1EB1B7-4787-4D78-B573-7668B7B992B1}" type="slidenum">
              <a:rPr lang="de-DE" smtClean="0"/>
              <a:t>‹Nr.›</a:t>
            </a:fld>
            <a:endParaRPr lang="de-DE"/>
          </a:p>
        </p:txBody>
      </p:sp>
    </p:spTree>
    <p:extLst>
      <p:ext uri="{BB962C8B-B14F-4D97-AF65-F5344CB8AC3E}">
        <p14:creationId xmlns:p14="http://schemas.microsoft.com/office/powerpoint/2010/main" val="227867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E86EECC-9F86-4193-8497-B0548499F610}" type="datetime3">
              <a:rPr lang="en-US" smtClean="0"/>
              <a:t>18 August 2020</a:t>
            </a:fld>
            <a:endParaRPr lang="de-DE" dirty="0"/>
          </a:p>
        </p:txBody>
      </p:sp>
      <p:sp>
        <p:nvSpPr>
          <p:cNvPr id="5" name="Fußzeilenplatzhalter 4"/>
          <p:cNvSpPr>
            <a:spLocks noGrp="1"/>
          </p:cNvSpPr>
          <p:nvPr>
            <p:ph type="ftr" sz="quarter" idx="11"/>
          </p:nvPr>
        </p:nvSpPr>
        <p:spPr/>
        <p:txBody>
          <a:bodyPr/>
          <a:lstStyle/>
          <a:p>
            <a:r>
              <a:rPr lang="de-DE"/>
              <a:t>(c) Thilo Heffner</a:t>
            </a:r>
          </a:p>
        </p:txBody>
      </p:sp>
      <p:sp>
        <p:nvSpPr>
          <p:cNvPr id="6" name="Foliennummernplatzhalter 5"/>
          <p:cNvSpPr>
            <a:spLocks noGrp="1"/>
          </p:cNvSpPr>
          <p:nvPr>
            <p:ph type="sldNum" sz="quarter" idx="12"/>
          </p:nvPr>
        </p:nvSpPr>
        <p:spPr/>
        <p:txBody>
          <a:bodyPr/>
          <a:lstStyle/>
          <a:p>
            <a:fld id="{CA1EB1B7-4787-4D78-B573-7668B7B992B1}" type="slidenum">
              <a:rPr lang="de-DE" smtClean="0"/>
              <a:t>‹Nr.›</a:t>
            </a:fld>
            <a:endParaRPr lang="de-DE"/>
          </a:p>
        </p:txBody>
      </p:sp>
      <p:cxnSp>
        <p:nvCxnSpPr>
          <p:cNvPr id="7" name="Gerader Verbinder 6"/>
          <p:cNvCxnSpPr/>
          <p:nvPr userDrawn="1"/>
        </p:nvCxnSpPr>
        <p:spPr>
          <a:xfrm>
            <a:off x="0" y="1671045"/>
            <a:ext cx="1152207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505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245485" y="345009"/>
            <a:ext cx="2484447" cy="5491649"/>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92143" y="345009"/>
            <a:ext cx="7309316" cy="549164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B155C03-54B6-4B49-8000-E5FD7479F615}" type="datetime3">
              <a:rPr lang="en-US" smtClean="0"/>
              <a:t>18 August 2020</a:t>
            </a:fld>
            <a:endParaRPr lang="de-DE"/>
          </a:p>
        </p:txBody>
      </p:sp>
      <p:sp>
        <p:nvSpPr>
          <p:cNvPr id="5" name="Fußzeilenplatzhalter 4"/>
          <p:cNvSpPr>
            <a:spLocks noGrp="1"/>
          </p:cNvSpPr>
          <p:nvPr>
            <p:ph type="ftr" sz="quarter" idx="11"/>
          </p:nvPr>
        </p:nvSpPr>
        <p:spPr/>
        <p:txBody>
          <a:bodyPr/>
          <a:lstStyle/>
          <a:p>
            <a:r>
              <a:rPr lang="de-DE"/>
              <a:t>(c) Thilo Heffner</a:t>
            </a:r>
          </a:p>
        </p:txBody>
      </p:sp>
      <p:sp>
        <p:nvSpPr>
          <p:cNvPr id="6" name="Foliennummernplatzhalter 5"/>
          <p:cNvSpPr>
            <a:spLocks noGrp="1"/>
          </p:cNvSpPr>
          <p:nvPr>
            <p:ph type="sldNum" sz="quarter" idx="12"/>
          </p:nvPr>
        </p:nvSpPr>
        <p:spPr/>
        <p:txBody>
          <a:bodyPr/>
          <a:lstStyle/>
          <a:p>
            <a:fld id="{CA1EB1B7-4787-4D78-B573-7668B7B992B1}" type="slidenum">
              <a:rPr lang="de-DE" smtClean="0"/>
              <a:t>‹Nr.›</a:t>
            </a:fld>
            <a:endParaRPr lang="de-DE"/>
          </a:p>
        </p:txBody>
      </p:sp>
    </p:spTree>
    <p:extLst>
      <p:ext uri="{BB962C8B-B14F-4D97-AF65-F5344CB8AC3E}">
        <p14:creationId xmlns:p14="http://schemas.microsoft.com/office/powerpoint/2010/main" val="127142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Roboto"/>
              </a:defRPr>
            </a:lvl1pPr>
            <a:lvl2pPr>
              <a:defRPr>
                <a:solidFill>
                  <a:srgbClr val="485156"/>
                </a:solidFill>
                <a:latin typeface="Roboto"/>
              </a:defRPr>
            </a:lvl2pPr>
            <a:lvl3pPr>
              <a:defRPr>
                <a:solidFill>
                  <a:srgbClr val="485156"/>
                </a:solidFill>
                <a:latin typeface="Roboto"/>
              </a:defRPr>
            </a:lvl3pPr>
            <a:lvl4pPr>
              <a:defRPr>
                <a:solidFill>
                  <a:srgbClr val="485156"/>
                </a:solidFill>
                <a:latin typeface="Roboto"/>
              </a:defRPr>
            </a:lvl4pPr>
            <a:lvl5pPr>
              <a:defRPr>
                <a:solidFill>
                  <a:srgbClr val="485156"/>
                </a:solidFill>
                <a:latin typeface="Roboto"/>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36442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Roboto"/>
              </a:defRPr>
            </a:lvl1pPr>
            <a:lvl2pPr>
              <a:defRPr>
                <a:solidFill>
                  <a:srgbClr val="485156"/>
                </a:solidFill>
                <a:latin typeface="Roboto"/>
              </a:defRPr>
            </a:lvl2pPr>
            <a:lvl3pPr>
              <a:defRPr>
                <a:solidFill>
                  <a:srgbClr val="485156"/>
                </a:solidFill>
                <a:latin typeface="Roboto"/>
              </a:defRPr>
            </a:lvl3pPr>
            <a:lvl4pPr>
              <a:defRPr>
                <a:solidFill>
                  <a:srgbClr val="485156"/>
                </a:solidFill>
                <a:latin typeface="Roboto"/>
              </a:defRPr>
            </a:lvl4pPr>
            <a:lvl5pPr>
              <a:defRPr>
                <a:solidFill>
                  <a:srgbClr val="485156"/>
                </a:solidFill>
                <a:latin typeface="Roboto"/>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580931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62532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19826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937662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6780767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432277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4779675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Roboto"/>
                <a:cs typeface="Segoe UI Light" panose="020B0502040204020203" pitchFamily="34" charset="0"/>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a:latin typeface="Roboto"/>
                <a:cs typeface="Segoe UI Light" panose="020B0502040204020203" pitchFamily="34" charset="0"/>
              </a:defRPr>
            </a:lvl1pPr>
            <a:lvl2pPr>
              <a:defRPr>
                <a:latin typeface="Roboto"/>
                <a:cs typeface="Segoe UI Light" panose="020B0502040204020203" pitchFamily="34" charset="0"/>
              </a:defRPr>
            </a:lvl2pPr>
            <a:lvl3pPr>
              <a:defRPr>
                <a:latin typeface="Roboto"/>
                <a:cs typeface="Segoe UI Light" panose="020B0502040204020203" pitchFamily="34" charset="0"/>
              </a:defRPr>
            </a:lvl3pPr>
            <a:lvl4pPr>
              <a:defRPr>
                <a:latin typeface="Roboto"/>
                <a:cs typeface="Segoe UI Light" panose="020B0502040204020203" pitchFamily="34" charset="0"/>
              </a:defRPr>
            </a:lvl4pPr>
            <a:lvl5pPr>
              <a:defRPr>
                <a:latin typeface="Roboto"/>
                <a:cs typeface="Segoe UI Light" panose="020B0502040204020203"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4234DF4E-638D-499C-9435-7F1E4F5930AE}" type="datetime3">
              <a:rPr lang="en-US" smtClean="0"/>
              <a:t>18 August 2020</a:t>
            </a:fld>
            <a:endParaRPr lang="de-DE" dirty="0"/>
          </a:p>
        </p:txBody>
      </p:sp>
      <p:sp>
        <p:nvSpPr>
          <p:cNvPr id="5" name="Fußzeilenplatzhalter 4"/>
          <p:cNvSpPr>
            <a:spLocks noGrp="1"/>
          </p:cNvSpPr>
          <p:nvPr>
            <p:ph type="ftr" sz="quarter" idx="11"/>
          </p:nvPr>
        </p:nvSpPr>
        <p:spPr/>
        <p:txBody>
          <a:bodyPr/>
          <a:lstStyle/>
          <a:p>
            <a:r>
              <a:rPr lang="de-DE"/>
              <a:t>(c) Thilo Heffner</a:t>
            </a:r>
          </a:p>
        </p:txBody>
      </p:sp>
      <p:sp>
        <p:nvSpPr>
          <p:cNvPr id="6" name="Foliennummernplatzhalter 5"/>
          <p:cNvSpPr>
            <a:spLocks noGrp="1"/>
          </p:cNvSpPr>
          <p:nvPr>
            <p:ph type="sldNum" sz="quarter" idx="12"/>
          </p:nvPr>
        </p:nvSpPr>
        <p:spPr/>
        <p:txBody>
          <a:bodyPr/>
          <a:lstStyle/>
          <a:p>
            <a:fld id="{CA1EB1B7-4787-4D78-B573-7668B7B992B1}" type="slidenum">
              <a:rPr lang="de-DE" smtClean="0"/>
              <a:t>‹Nr.›</a:t>
            </a:fld>
            <a:endParaRPr lang="de-DE"/>
          </a:p>
        </p:txBody>
      </p:sp>
      <p:cxnSp>
        <p:nvCxnSpPr>
          <p:cNvPr id="7" name="Gerader Verbinder 6"/>
          <p:cNvCxnSpPr/>
          <p:nvPr userDrawn="1"/>
        </p:nvCxnSpPr>
        <p:spPr>
          <a:xfrm>
            <a:off x="0" y="1671045"/>
            <a:ext cx="1152207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5588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347811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6894180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071988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210529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3" y="1472935"/>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1519723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6942" y="1472934"/>
            <a:ext cx="11160009" cy="4712411"/>
          </a:xfrm>
        </p:spPr>
        <p:txBody>
          <a:bodyPr>
            <a:normAutofit/>
          </a:bodyPr>
          <a:lstStyle>
            <a:lvl1pPr>
              <a:defRPr>
                <a:solidFill>
                  <a:srgbClr val="485156"/>
                </a:solidFill>
                <a:latin typeface="+mn-lt"/>
              </a:defRPr>
            </a:lvl1pPr>
            <a:lvl2pPr>
              <a:defRPr>
                <a:solidFill>
                  <a:srgbClr val="485156"/>
                </a:solidFill>
                <a:latin typeface="+mn-lt"/>
              </a:defRPr>
            </a:lvl2pPr>
            <a:lvl3pPr>
              <a:defRPr>
                <a:solidFill>
                  <a:srgbClr val="485156"/>
                </a:solidFill>
                <a:latin typeface="+mn-lt"/>
              </a:defRPr>
            </a:lvl3pPr>
            <a:lvl4pPr>
              <a:defRPr>
                <a:solidFill>
                  <a:srgbClr val="485156"/>
                </a:solidFill>
                <a:latin typeface="+mn-lt"/>
              </a:defRPr>
            </a:lvl4pPr>
            <a:lvl5pPr>
              <a:defRPr>
                <a:solidFill>
                  <a:srgbClr val="485156"/>
                </a:solidFill>
                <a:latin typeface="+mn-l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2444512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6141" y="1615545"/>
            <a:ext cx="9937790" cy="2695572"/>
          </a:xfrm>
        </p:spPr>
        <p:txBody>
          <a:bodyPr anchor="b"/>
          <a:lstStyle>
            <a:lvl1pPr>
              <a:defRPr sz="5669">
                <a:latin typeface="Roboto"/>
                <a:cs typeface="Segoe UI Light" panose="020B0502040204020203" pitchFamily="34" charset="0"/>
              </a:defRPr>
            </a:lvl1pPr>
          </a:lstStyle>
          <a:p>
            <a:r>
              <a:rPr lang="de-DE"/>
              <a:t>Titelmasterformat durch Klicken bearbeiten</a:t>
            </a:r>
          </a:p>
        </p:txBody>
      </p:sp>
      <p:sp>
        <p:nvSpPr>
          <p:cNvPr id="3" name="Textplatzhalter 2"/>
          <p:cNvSpPr>
            <a:spLocks noGrp="1"/>
          </p:cNvSpPr>
          <p:nvPr>
            <p:ph type="body" idx="1"/>
          </p:nvPr>
        </p:nvSpPr>
        <p:spPr>
          <a:xfrm>
            <a:off x="786141" y="4336618"/>
            <a:ext cx="9937790" cy="1417538"/>
          </a:xfrm>
        </p:spPr>
        <p:txBody>
          <a:bodyPr/>
          <a:lstStyle>
            <a:lvl1pPr marL="0" indent="0">
              <a:buNone/>
              <a:defRPr sz="2268">
                <a:solidFill>
                  <a:schemeClr val="tx1">
                    <a:tint val="75000"/>
                  </a:schemeClr>
                </a:solidFill>
                <a:latin typeface="Roboto"/>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4778881-09E2-4E35-8192-26C67425322A}" type="datetime3">
              <a:rPr lang="en-US" smtClean="0"/>
              <a:t>18 August 2020</a:t>
            </a:fld>
            <a:endParaRPr lang="de-DE" dirty="0"/>
          </a:p>
        </p:txBody>
      </p:sp>
      <p:sp>
        <p:nvSpPr>
          <p:cNvPr id="5" name="Fußzeilenplatzhalter 4"/>
          <p:cNvSpPr>
            <a:spLocks noGrp="1"/>
          </p:cNvSpPr>
          <p:nvPr>
            <p:ph type="ftr" sz="quarter" idx="11"/>
          </p:nvPr>
        </p:nvSpPr>
        <p:spPr/>
        <p:txBody>
          <a:bodyPr/>
          <a:lstStyle/>
          <a:p>
            <a:r>
              <a:rPr lang="de-DE"/>
              <a:t>(c) Thilo Heffner</a:t>
            </a:r>
          </a:p>
        </p:txBody>
      </p:sp>
      <p:sp>
        <p:nvSpPr>
          <p:cNvPr id="6" name="Foliennummernplatzhalter 5"/>
          <p:cNvSpPr>
            <a:spLocks noGrp="1"/>
          </p:cNvSpPr>
          <p:nvPr>
            <p:ph type="sldNum" sz="quarter" idx="12"/>
          </p:nvPr>
        </p:nvSpPr>
        <p:spPr/>
        <p:txBody>
          <a:bodyPr/>
          <a:lstStyle/>
          <a:p>
            <a:fld id="{CA1EB1B7-4787-4D78-B573-7668B7B992B1}" type="slidenum">
              <a:rPr lang="de-DE" smtClean="0"/>
              <a:t>‹Nr.›</a:t>
            </a:fld>
            <a:endParaRPr lang="de-DE"/>
          </a:p>
        </p:txBody>
      </p:sp>
    </p:spTree>
    <p:extLst>
      <p:ext uri="{BB962C8B-B14F-4D97-AF65-F5344CB8AC3E}">
        <p14:creationId xmlns:p14="http://schemas.microsoft.com/office/powerpoint/2010/main" val="226056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792143" y="1725046"/>
            <a:ext cx="4896882" cy="4111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833050" y="1725046"/>
            <a:ext cx="4896882" cy="4111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74A7641-8B8A-4CC0-B01D-D7E1903646D6}" type="datetime3">
              <a:rPr lang="en-US" smtClean="0"/>
              <a:t>18 August 2020</a:t>
            </a:fld>
            <a:endParaRPr lang="de-DE"/>
          </a:p>
        </p:txBody>
      </p:sp>
      <p:sp>
        <p:nvSpPr>
          <p:cNvPr id="6" name="Fußzeilenplatzhalter 5"/>
          <p:cNvSpPr>
            <a:spLocks noGrp="1"/>
          </p:cNvSpPr>
          <p:nvPr>
            <p:ph type="ftr" sz="quarter" idx="11"/>
          </p:nvPr>
        </p:nvSpPr>
        <p:spPr/>
        <p:txBody>
          <a:bodyPr/>
          <a:lstStyle/>
          <a:p>
            <a:r>
              <a:rPr lang="de-DE"/>
              <a:t>(c) Thilo Heffner</a:t>
            </a:r>
          </a:p>
        </p:txBody>
      </p:sp>
      <p:sp>
        <p:nvSpPr>
          <p:cNvPr id="7" name="Foliennummernplatzhalter 6"/>
          <p:cNvSpPr>
            <a:spLocks noGrp="1"/>
          </p:cNvSpPr>
          <p:nvPr>
            <p:ph type="sldNum" sz="quarter" idx="12"/>
          </p:nvPr>
        </p:nvSpPr>
        <p:spPr/>
        <p:txBody>
          <a:bodyPr/>
          <a:lstStyle/>
          <a:p>
            <a:fld id="{CA1EB1B7-4787-4D78-B573-7668B7B992B1}" type="slidenum">
              <a:rPr lang="de-DE" smtClean="0"/>
              <a:t>‹Nr.›</a:t>
            </a:fld>
            <a:endParaRPr lang="de-DE"/>
          </a:p>
        </p:txBody>
      </p:sp>
      <p:cxnSp>
        <p:nvCxnSpPr>
          <p:cNvPr id="8" name="Gerader Verbinder 7"/>
          <p:cNvCxnSpPr/>
          <p:nvPr userDrawn="1"/>
        </p:nvCxnSpPr>
        <p:spPr>
          <a:xfrm>
            <a:off x="0" y="1671045"/>
            <a:ext cx="1152207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13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93643" y="345010"/>
            <a:ext cx="9937790" cy="1252534"/>
          </a:xfrm>
        </p:spPr>
        <p:txBody>
          <a:bodyPr/>
          <a:lstStyle/>
          <a:p>
            <a:r>
              <a:rPr lang="de-DE"/>
              <a:t>Titelmasterformat durch Klicken bearbeiten</a:t>
            </a:r>
          </a:p>
        </p:txBody>
      </p:sp>
      <p:sp>
        <p:nvSpPr>
          <p:cNvPr id="3" name="Textplatzhalter 2"/>
          <p:cNvSpPr>
            <a:spLocks noGrp="1"/>
          </p:cNvSpPr>
          <p:nvPr>
            <p:ph type="body" idx="1"/>
          </p:nvPr>
        </p:nvSpPr>
        <p:spPr>
          <a:xfrm>
            <a:off x="793644" y="1588543"/>
            <a:ext cx="4874377"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de-DE"/>
              <a:t>Textmasterformat bearbeiten</a:t>
            </a:r>
          </a:p>
        </p:txBody>
      </p:sp>
      <p:sp>
        <p:nvSpPr>
          <p:cNvPr id="4" name="Inhaltsplatzhalter 3"/>
          <p:cNvSpPr>
            <a:spLocks noGrp="1"/>
          </p:cNvSpPr>
          <p:nvPr>
            <p:ph sz="half" idx="2"/>
          </p:nvPr>
        </p:nvSpPr>
        <p:spPr>
          <a:xfrm>
            <a:off x="793644" y="2367064"/>
            <a:ext cx="4874377" cy="348159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833050" y="1588543"/>
            <a:ext cx="4898383"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de-DE"/>
              <a:t>Textmasterformat bearbeiten</a:t>
            </a:r>
          </a:p>
        </p:txBody>
      </p:sp>
      <p:sp>
        <p:nvSpPr>
          <p:cNvPr id="6" name="Inhaltsplatzhalter 5"/>
          <p:cNvSpPr>
            <a:spLocks noGrp="1"/>
          </p:cNvSpPr>
          <p:nvPr>
            <p:ph sz="quarter" idx="4"/>
          </p:nvPr>
        </p:nvSpPr>
        <p:spPr>
          <a:xfrm>
            <a:off x="5833050" y="2367064"/>
            <a:ext cx="4898383" cy="348159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82F1442-F29E-459F-B331-076F50EB10E3}" type="datetime3">
              <a:rPr lang="en-US" smtClean="0"/>
              <a:t>18 August 2020</a:t>
            </a:fld>
            <a:endParaRPr lang="de-DE"/>
          </a:p>
        </p:txBody>
      </p:sp>
      <p:sp>
        <p:nvSpPr>
          <p:cNvPr id="8" name="Fußzeilenplatzhalter 7"/>
          <p:cNvSpPr>
            <a:spLocks noGrp="1"/>
          </p:cNvSpPr>
          <p:nvPr>
            <p:ph type="ftr" sz="quarter" idx="11"/>
          </p:nvPr>
        </p:nvSpPr>
        <p:spPr/>
        <p:txBody>
          <a:bodyPr/>
          <a:lstStyle/>
          <a:p>
            <a:r>
              <a:rPr lang="de-DE"/>
              <a:t>(c) Thilo Heffner</a:t>
            </a:r>
          </a:p>
        </p:txBody>
      </p:sp>
      <p:sp>
        <p:nvSpPr>
          <p:cNvPr id="9" name="Foliennummernplatzhalter 8"/>
          <p:cNvSpPr>
            <a:spLocks noGrp="1"/>
          </p:cNvSpPr>
          <p:nvPr>
            <p:ph type="sldNum" sz="quarter" idx="12"/>
          </p:nvPr>
        </p:nvSpPr>
        <p:spPr/>
        <p:txBody>
          <a:bodyPr/>
          <a:lstStyle/>
          <a:p>
            <a:fld id="{CA1EB1B7-4787-4D78-B573-7668B7B992B1}" type="slidenum">
              <a:rPr lang="de-DE" smtClean="0"/>
              <a:t>‹Nr.›</a:t>
            </a:fld>
            <a:endParaRPr lang="de-DE"/>
          </a:p>
        </p:txBody>
      </p:sp>
      <p:cxnSp>
        <p:nvCxnSpPr>
          <p:cNvPr id="10" name="Gerader Verbinder 9"/>
          <p:cNvCxnSpPr/>
          <p:nvPr userDrawn="1"/>
        </p:nvCxnSpPr>
        <p:spPr>
          <a:xfrm>
            <a:off x="0" y="1599043"/>
            <a:ext cx="1152207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003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A1B0E31-F2C9-494F-BCA2-BFE096141620}" type="datetime3">
              <a:rPr lang="en-US" smtClean="0"/>
              <a:t>18 August 2020</a:t>
            </a:fld>
            <a:endParaRPr lang="de-DE" dirty="0"/>
          </a:p>
        </p:txBody>
      </p:sp>
      <p:sp>
        <p:nvSpPr>
          <p:cNvPr id="4" name="Fußzeilenplatzhalter 3"/>
          <p:cNvSpPr>
            <a:spLocks noGrp="1"/>
          </p:cNvSpPr>
          <p:nvPr>
            <p:ph type="ftr" sz="quarter" idx="11"/>
          </p:nvPr>
        </p:nvSpPr>
        <p:spPr/>
        <p:txBody>
          <a:bodyPr/>
          <a:lstStyle/>
          <a:p>
            <a:r>
              <a:rPr lang="de-DE"/>
              <a:t>(c) Thilo Heffner</a:t>
            </a:r>
          </a:p>
        </p:txBody>
      </p:sp>
      <p:sp>
        <p:nvSpPr>
          <p:cNvPr id="5" name="Foliennummernplatzhalter 4"/>
          <p:cNvSpPr>
            <a:spLocks noGrp="1"/>
          </p:cNvSpPr>
          <p:nvPr>
            <p:ph type="sldNum" sz="quarter" idx="12"/>
          </p:nvPr>
        </p:nvSpPr>
        <p:spPr/>
        <p:txBody>
          <a:bodyPr/>
          <a:lstStyle/>
          <a:p>
            <a:fld id="{CA1EB1B7-4787-4D78-B573-7668B7B992B1}" type="slidenum">
              <a:rPr lang="de-DE" smtClean="0"/>
              <a:t>‹Nr.›</a:t>
            </a:fld>
            <a:endParaRPr lang="de-DE"/>
          </a:p>
        </p:txBody>
      </p:sp>
      <p:cxnSp>
        <p:nvCxnSpPr>
          <p:cNvPr id="6" name="Gerader Verbinder 5"/>
          <p:cNvCxnSpPr/>
          <p:nvPr userDrawn="1"/>
        </p:nvCxnSpPr>
        <p:spPr>
          <a:xfrm>
            <a:off x="0" y="1671045"/>
            <a:ext cx="1152207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40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F4E64E-2BB9-4C1E-8E79-4434C1381061}" type="datetime3">
              <a:rPr lang="en-US" smtClean="0"/>
              <a:t>18 August 2020</a:t>
            </a:fld>
            <a:endParaRPr lang="de-DE" dirty="0"/>
          </a:p>
        </p:txBody>
      </p:sp>
      <p:sp>
        <p:nvSpPr>
          <p:cNvPr id="3" name="Fußzeilenplatzhalter 2"/>
          <p:cNvSpPr>
            <a:spLocks noGrp="1"/>
          </p:cNvSpPr>
          <p:nvPr>
            <p:ph type="ftr" sz="quarter" idx="11"/>
          </p:nvPr>
        </p:nvSpPr>
        <p:spPr/>
        <p:txBody>
          <a:bodyPr/>
          <a:lstStyle/>
          <a:p>
            <a:r>
              <a:rPr lang="de-DE"/>
              <a:t>(c) Thilo Heffner</a:t>
            </a:r>
          </a:p>
        </p:txBody>
      </p:sp>
      <p:sp>
        <p:nvSpPr>
          <p:cNvPr id="4" name="Foliennummernplatzhalter 3"/>
          <p:cNvSpPr>
            <a:spLocks noGrp="1"/>
          </p:cNvSpPr>
          <p:nvPr>
            <p:ph type="sldNum" sz="quarter" idx="12"/>
          </p:nvPr>
        </p:nvSpPr>
        <p:spPr/>
        <p:txBody>
          <a:bodyPr/>
          <a:lstStyle/>
          <a:p>
            <a:fld id="{CA1EB1B7-4787-4D78-B573-7668B7B992B1}" type="slidenum">
              <a:rPr lang="de-DE" smtClean="0"/>
              <a:t>‹Nr.›</a:t>
            </a:fld>
            <a:endParaRPr lang="de-DE"/>
          </a:p>
        </p:txBody>
      </p:sp>
    </p:spTree>
    <p:extLst>
      <p:ext uri="{BB962C8B-B14F-4D97-AF65-F5344CB8AC3E}">
        <p14:creationId xmlns:p14="http://schemas.microsoft.com/office/powerpoint/2010/main" val="119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3644" y="432012"/>
            <a:ext cx="3716169" cy="1512041"/>
          </a:xfrm>
        </p:spPr>
        <p:txBody>
          <a:bodyPr anchor="b"/>
          <a:lstStyle>
            <a:lvl1pPr>
              <a:defRPr sz="3024"/>
            </a:lvl1pPr>
          </a:lstStyle>
          <a:p>
            <a:r>
              <a:rPr lang="de-DE" dirty="0"/>
              <a:t>Titelmasterformat durch Klicken bearbeiten</a:t>
            </a:r>
          </a:p>
        </p:txBody>
      </p:sp>
      <p:sp>
        <p:nvSpPr>
          <p:cNvPr id="3" name="Inhaltsplatzhalter 2"/>
          <p:cNvSpPr>
            <a:spLocks noGrp="1"/>
          </p:cNvSpPr>
          <p:nvPr>
            <p:ph idx="1"/>
          </p:nvPr>
        </p:nvSpPr>
        <p:spPr>
          <a:xfrm>
            <a:off x="4898383" y="933026"/>
            <a:ext cx="5833050" cy="4605124"/>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793644" y="1944052"/>
            <a:ext cx="3716169"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de-DE"/>
              <a:t>Textmasterformat bearbeiten</a:t>
            </a:r>
          </a:p>
        </p:txBody>
      </p:sp>
      <p:sp>
        <p:nvSpPr>
          <p:cNvPr id="5" name="Datumsplatzhalter 4"/>
          <p:cNvSpPr>
            <a:spLocks noGrp="1"/>
          </p:cNvSpPr>
          <p:nvPr>
            <p:ph type="dt" sz="half" idx="10"/>
          </p:nvPr>
        </p:nvSpPr>
        <p:spPr/>
        <p:txBody>
          <a:bodyPr/>
          <a:lstStyle/>
          <a:p>
            <a:fld id="{CD77C364-0515-476E-8942-AF3841A2DDBD}" type="datetime3">
              <a:rPr lang="en-US" smtClean="0"/>
              <a:t>18 August 2020</a:t>
            </a:fld>
            <a:endParaRPr lang="de-DE"/>
          </a:p>
        </p:txBody>
      </p:sp>
      <p:sp>
        <p:nvSpPr>
          <p:cNvPr id="6" name="Fußzeilenplatzhalter 5"/>
          <p:cNvSpPr>
            <a:spLocks noGrp="1"/>
          </p:cNvSpPr>
          <p:nvPr>
            <p:ph type="ftr" sz="quarter" idx="11"/>
          </p:nvPr>
        </p:nvSpPr>
        <p:spPr/>
        <p:txBody>
          <a:bodyPr/>
          <a:lstStyle/>
          <a:p>
            <a:r>
              <a:rPr lang="de-DE"/>
              <a:t>(c) Thilo Heffner</a:t>
            </a:r>
          </a:p>
        </p:txBody>
      </p:sp>
      <p:sp>
        <p:nvSpPr>
          <p:cNvPr id="7" name="Foliennummernplatzhalter 6"/>
          <p:cNvSpPr>
            <a:spLocks noGrp="1"/>
          </p:cNvSpPr>
          <p:nvPr>
            <p:ph type="sldNum" sz="quarter" idx="12"/>
          </p:nvPr>
        </p:nvSpPr>
        <p:spPr/>
        <p:txBody>
          <a:bodyPr/>
          <a:lstStyle/>
          <a:p>
            <a:fld id="{CA1EB1B7-4787-4D78-B573-7668B7B992B1}" type="slidenum">
              <a:rPr lang="de-DE" smtClean="0"/>
              <a:t>‹Nr.›</a:t>
            </a:fld>
            <a:endParaRPr lang="de-DE"/>
          </a:p>
        </p:txBody>
      </p:sp>
    </p:spTree>
    <p:extLst>
      <p:ext uri="{BB962C8B-B14F-4D97-AF65-F5344CB8AC3E}">
        <p14:creationId xmlns:p14="http://schemas.microsoft.com/office/powerpoint/2010/main" val="126578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3644" y="432012"/>
            <a:ext cx="3716169" cy="1512041"/>
          </a:xfrm>
        </p:spPr>
        <p:txBody>
          <a:bodyPr anchor="b"/>
          <a:lstStyle>
            <a:lvl1pPr>
              <a:defRPr sz="3024"/>
            </a:lvl1pPr>
          </a:lstStyle>
          <a:p>
            <a:r>
              <a:rPr lang="de-DE"/>
              <a:t>Titelmasterformat durch Klicken bearbeiten</a:t>
            </a:r>
          </a:p>
        </p:txBody>
      </p:sp>
      <p:sp>
        <p:nvSpPr>
          <p:cNvPr id="3" name="Bildplatzhalter 2"/>
          <p:cNvSpPr>
            <a:spLocks noGrp="1"/>
          </p:cNvSpPr>
          <p:nvPr>
            <p:ph type="pic" idx="1"/>
          </p:nvPr>
        </p:nvSpPr>
        <p:spPr>
          <a:xfrm>
            <a:off x="4898383" y="933026"/>
            <a:ext cx="5833050" cy="4605124"/>
          </a:xfrm>
        </p:spPr>
        <p:txBody>
          <a:bodyPr/>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endParaRPr lang="de-DE"/>
          </a:p>
        </p:txBody>
      </p:sp>
      <p:sp>
        <p:nvSpPr>
          <p:cNvPr id="4" name="Textplatzhalter 3"/>
          <p:cNvSpPr>
            <a:spLocks noGrp="1"/>
          </p:cNvSpPr>
          <p:nvPr>
            <p:ph type="body" sz="half" idx="2"/>
          </p:nvPr>
        </p:nvSpPr>
        <p:spPr>
          <a:xfrm>
            <a:off x="793644" y="1944052"/>
            <a:ext cx="3716169"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de-DE"/>
              <a:t>Textmasterformat bearbeiten</a:t>
            </a:r>
          </a:p>
        </p:txBody>
      </p:sp>
      <p:sp>
        <p:nvSpPr>
          <p:cNvPr id="5" name="Datumsplatzhalter 4"/>
          <p:cNvSpPr>
            <a:spLocks noGrp="1"/>
          </p:cNvSpPr>
          <p:nvPr>
            <p:ph type="dt" sz="half" idx="10"/>
          </p:nvPr>
        </p:nvSpPr>
        <p:spPr/>
        <p:txBody>
          <a:bodyPr/>
          <a:lstStyle/>
          <a:p>
            <a:fld id="{6AF50C2F-B41F-4820-B213-728B8B79BFFE}" type="datetime3">
              <a:rPr lang="en-US" smtClean="0"/>
              <a:t>18 August 2020</a:t>
            </a:fld>
            <a:endParaRPr lang="de-DE" dirty="0"/>
          </a:p>
        </p:txBody>
      </p:sp>
      <p:sp>
        <p:nvSpPr>
          <p:cNvPr id="6" name="Fußzeilenplatzhalter 5"/>
          <p:cNvSpPr>
            <a:spLocks noGrp="1"/>
          </p:cNvSpPr>
          <p:nvPr>
            <p:ph type="ftr" sz="quarter" idx="11"/>
          </p:nvPr>
        </p:nvSpPr>
        <p:spPr/>
        <p:txBody>
          <a:bodyPr/>
          <a:lstStyle/>
          <a:p>
            <a:r>
              <a:rPr lang="de-DE"/>
              <a:t>(c) Thilo Heffner</a:t>
            </a:r>
          </a:p>
        </p:txBody>
      </p:sp>
      <p:sp>
        <p:nvSpPr>
          <p:cNvPr id="7" name="Foliennummernplatzhalter 6"/>
          <p:cNvSpPr>
            <a:spLocks noGrp="1"/>
          </p:cNvSpPr>
          <p:nvPr>
            <p:ph type="sldNum" sz="quarter" idx="12"/>
          </p:nvPr>
        </p:nvSpPr>
        <p:spPr/>
        <p:txBody>
          <a:bodyPr/>
          <a:lstStyle/>
          <a:p>
            <a:fld id="{CA1EB1B7-4787-4D78-B573-7668B7B992B1}" type="slidenum">
              <a:rPr lang="de-DE" smtClean="0"/>
              <a:t>‹Nr.›</a:t>
            </a:fld>
            <a:endParaRPr lang="de-DE"/>
          </a:p>
        </p:txBody>
      </p:sp>
    </p:spTree>
    <p:extLst>
      <p:ext uri="{BB962C8B-B14F-4D97-AF65-F5344CB8AC3E}">
        <p14:creationId xmlns:p14="http://schemas.microsoft.com/office/powerpoint/2010/main" val="285409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92143" y="345010"/>
            <a:ext cx="9937790" cy="1252534"/>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792143" y="1725046"/>
            <a:ext cx="9937790" cy="411161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92143" y="6006163"/>
            <a:ext cx="2592467" cy="345009"/>
          </a:xfrm>
          <a:prstGeom prst="rect">
            <a:avLst/>
          </a:prstGeom>
        </p:spPr>
        <p:txBody>
          <a:bodyPr vert="horz" lIns="91440" tIns="45720" rIns="91440" bIns="45720" rtlCol="0" anchor="ctr"/>
          <a:lstStyle>
            <a:lvl1pPr algn="l">
              <a:defRPr sz="1134">
                <a:solidFill>
                  <a:schemeClr val="tx1">
                    <a:tint val="75000"/>
                  </a:schemeClr>
                </a:solidFill>
                <a:latin typeface="Segoe UI Light" panose="020B0502040204020203" pitchFamily="34" charset="0"/>
                <a:cs typeface="Segoe UI Light" panose="020B0502040204020203" pitchFamily="34" charset="0"/>
              </a:defRPr>
            </a:lvl1pPr>
          </a:lstStyle>
          <a:p>
            <a:fld id="{109B58C0-0CD4-4E9D-8EE7-74F4C28FAA20}" type="datetime3">
              <a:rPr lang="en-US" smtClean="0"/>
              <a:t>18 August 2020</a:t>
            </a:fld>
            <a:endParaRPr lang="de-DE" dirty="0"/>
          </a:p>
        </p:txBody>
      </p:sp>
      <p:sp>
        <p:nvSpPr>
          <p:cNvPr id="5" name="Fußzeilenplatzhalter 4"/>
          <p:cNvSpPr>
            <a:spLocks noGrp="1"/>
          </p:cNvSpPr>
          <p:nvPr>
            <p:ph type="ftr" sz="quarter" idx="3"/>
          </p:nvPr>
        </p:nvSpPr>
        <p:spPr>
          <a:xfrm>
            <a:off x="3816688" y="6006163"/>
            <a:ext cx="3888700" cy="345009"/>
          </a:xfrm>
          <a:prstGeom prst="rect">
            <a:avLst/>
          </a:prstGeom>
        </p:spPr>
        <p:txBody>
          <a:bodyPr vert="horz" lIns="91440" tIns="45720" rIns="91440" bIns="45720" rtlCol="0" anchor="ctr"/>
          <a:lstStyle>
            <a:lvl1pPr algn="ctr">
              <a:defRPr sz="1134">
                <a:solidFill>
                  <a:schemeClr val="tx1">
                    <a:tint val="75000"/>
                  </a:schemeClr>
                </a:solidFill>
                <a:latin typeface="Segoe UI Light" panose="020B0502040204020203" pitchFamily="34" charset="0"/>
                <a:cs typeface="Segoe UI Light" panose="020B0502040204020203" pitchFamily="34" charset="0"/>
              </a:defRPr>
            </a:lvl1pPr>
          </a:lstStyle>
          <a:p>
            <a:r>
              <a:rPr lang="de-DE"/>
              <a:t>(c) Thilo Heffner</a:t>
            </a:r>
          </a:p>
        </p:txBody>
      </p:sp>
      <p:sp>
        <p:nvSpPr>
          <p:cNvPr id="6" name="Foliennummernplatzhalter 5"/>
          <p:cNvSpPr>
            <a:spLocks noGrp="1"/>
          </p:cNvSpPr>
          <p:nvPr>
            <p:ph type="sldNum" sz="quarter" idx="4"/>
          </p:nvPr>
        </p:nvSpPr>
        <p:spPr>
          <a:xfrm>
            <a:off x="8137465" y="6006163"/>
            <a:ext cx="2592467" cy="345009"/>
          </a:xfrm>
          <a:prstGeom prst="rect">
            <a:avLst/>
          </a:prstGeom>
        </p:spPr>
        <p:txBody>
          <a:bodyPr vert="horz" lIns="91440" tIns="45720" rIns="91440" bIns="45720" rtlCol="0" anchor="ctr"/>
          <a:lstStyle>
            <a:lvl1pPr algn="r">
              <a:defRPr sz="1134">
                <a:solidFill>
                  <a:schemeClr val="tx1">
                    <a:tint val="75000"/>
                  </a:schemeClr>
                </a:solidFill>
                <a:latin typeface="Segoe UI Light" panose="020B0502040204020203" pitchFamily="34" charset="0"/>
                <a:cs typeface="Segoe UI Light" panose="020B0502040204020203" pitchFamily="34" charset="0"/>
              </a:defRPr>
            </a:lvl1pPr>
          </a:lstStyle>
          <a:p>
            <a:fld id="{CA1EB1B7-4787-4D78-B573-7668B7B992B1}" type="slidenum">
              <a:rPr lang="de-DE" smtClean="0"/>
              <a:pPr/>
              <a:t>‹Nr.›</a:t>
            </a:fld>
            <a:endParaRPr lang="de-DE"/>
          </a:p>
        </p:txBody>
      </p:sp>
      <p:pic>
        <p:nvPicPr>
          <p:cNvPr id="11" name="Grafik 10">
            <a:extLst>
              <a:ext uri="{FF2B5EF4-FFF2-40B4-BE49-F238E27FC236}">
                <a16:creationId xmlns:a16="http://schemas.microsoft.com/office/drawing/2014/main" id="{A6377849-A164-4D69-9AD0-80AA995145F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078769" y="345009"/>
            <a:ext cx="1162891" cy="293135"/>
          </a:xfrm>
          <a:prstGeom prst="rect">
            <a:avLst/>
          </a:prstGeom>
        </p:spPr>
      </p:pic>
    </p:spTree>
    <p:extLst>
      <p:ext uri="{BB962C8B-B14F-4D97-AF65-F5344CB8AC3E}">
        <p14:creationId xmlns:p14="http://schemas.microsoft.com/office/powerpoint/2010/main" val="127103313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41" r:id="rId25"/>
  </p:sldLayoutIdLst>
  <p:hf hdr="0"/>
  <p:txStyles>
    <p:titleStyle>
      <a:lvl1pPr algn="l" defTabSz="864017" rtl="0" eaLnBrk="1" latinLnBrk="0" hangingPunct="1">
        <a:lnSpc>
          <a:spcPct val="90000"/>
        </a:lnSpc>
        <a:spcBef>
          <a:spcPct val="0"/>
        </a:spcBef>
        <a:buNone/>
        <a:defRPr sz="4158" kern="1200">
          <a:solidFill>
            <a:schemeClr val="tx1"/>
          </a:solidFill>
          <a:latin typeface="Roboto"/>
          <a:ea typeface="+mj-ea"/>
          <a:cs typeface="Segoe UI Light" panose="020B0502040204020203" pitchFamily="34" charset="0"/>
        </a:defRPr>
      </a:lvl1pPr>
    </p:titleStyle>
    <p:bodyStyle>
      <a:lvl1pPr marL="216004" indent="-216004" algn="l" defTabSz="864017" rtl="0" eaLnBrk="1" latinLnBrk="0" hangingPunct="1">
        <a:lnSpc>
          <a:spcPct val="100000"/>
        </a:lnSpc>
        <a:spcBef>
          <a:spcPts val="945"/>
        </a:spcBef>
        <a:buFont typeface="Arial" panose="020B0604020202020204" pitchFamily="34" charset="0"/>
        <a:buChar char="•"/>
        <a:defRPr sz="2646" kern="1200">
          <a:solidFill>
            <a:schemeClr val="tx1"/>
          </a:solidFill>
          <a:latin typeface="Roboto"/>
          <a:ea typeface="+mn-ea"/>
          <a:cs typeface="Segoe UI Light" panose="020B0502040204020203" pitchFamily="34" charset="0"/>
        </a:defRPr>
      </a:lvl1pPr>
      <a:lvl2pPr marL="648012" indent="-216004" algn="l" defTabSz="864017" rtl="0" eaLnBrk="1" latinLnBrk="0" hangingPunct="1">
        <a:lnSpc>
          <a:spcPct val="100000"/>
        </a:lnSpc>
        <a:spcBef>
          <a:spcPts val="472"/>
        </a:spcBef>
        <a:buFont typeface="Arial" panose="020B0604020202020204" pitchFamily="34" charset="0"/>
        <a:buChar char="•"/>
        <a:defRPr sz="2268" kern="1200">
          <a:solidFill>
            <a:schemeClr val="tx1"/>
          </a:solidFill>
          <a:latin typeface="Roboto"/>
          <a:ea typeface="+mn-ea"/>
          <a:cs typeface="Segoe UI Light" panose="020B0502040204020203" pitchFamily="34" charset="0"/>
        </a:defRPr>
      </a:lvl2pPr>
      <a:lvl3pPr marL="1080021" indent="-216004" algn="l" defTabSz="864017" rtl="0" eaLnBrk="1" latinLnBrk="0" hangingPunct="1">
        <a:lnSpc>
          <a:spcPct val="100000"/>
        </a:lnSpc>
        <a:spcBef>
          <a:spcPts val="472"/>
        </a:spcBef>
        <a:buFont typeface="Arial" panose="020B0604020202020204" pitchFamily="34" charset="0"/>
        <a:buChar char="•"/>
        <a:defRPr sz="1890" kern="1200">
          <a:solidFill>
            <a:schemeClr val="tx1"/>
          </a:solidFill>
          <a:latin typeface="Roboto"/>
          <a:ea typeface="+mn-ea"/>
          <a:cs typeface="Segoe UI Light" panose="020B0502040204020203" pitchFamily="34" charset="0"/>
        </a:defRPr>
      </a:lvl3pPr>
      <a:lvl4pPr marL="1512029" indent="-216004" algn="l" defTabSz="864017" rtl="0" eaLnBrk="1" latinLnBrk="0" hangingPunct="1">
        <a:lnSpc>
          <a:spcPct val="100000"/>
        </a:lnSpc>
        <a:spcBef>
          <a:spcPts val="472"/>
        </a:spcBef>
        <a:buFont typeface="Arial" panose="020B0604020202020204" pitchFamily="34" charset="0"/>
        <a:buChar char="•"/>
        <a:defRPr sz="1701" kern="1200">
          <a:solidFill>
            <a:schemeClr val="tx1"/>
          </a:solidFill>
          <a:latin typeface="Roboto"/>
          <a:ea typeface="+mn-ea"/>
          <a:cs typeface="Segoe UI Light" panose="020B0502040204020203" pitchFamily="34" charset="0"/>
        </a:defRPr>
      </a:lvl4pPr>
      <a:lvl5pPr marL="1944037" indent="-216004" algn="l" defTabSz="864017" rtl="0" eaLnBrk="1" latinLnBrk="0" hangingPunct="1">
        <a:lnSpc>
          <a:spcPct val="100000"/>
        </a:lnSpc>
        <a:spcBef>
          <a:spcPts val="472"/>
        </a:spcBef>
        <a:buFont typeface="Arial" panose="020B0604020202020204" pitchFamily="34" charset="0"/>
        <a:buChar char="•"/>
        <a:defRPr sz="1701" kern="1200">
          <a:solidFill>
            <a:schemeClr val="tx1"/>
          </a:solidFill>
          <a:latin typeface="Roboto"/>
          <a:ea typeface="+mn-ea"/>
          <a:cs typeface="Segoe UI Light" panose="020B0502040204020203"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1.png"/><Relationship Id="rId3" Type="http://schemas.openxmlformats.org/officeDocument/2006/relationships/image" Target="../media/image5.png"/><Relationship Id="rId7" Type="http://schemas.microsoft.com/office/2007/relationships/hdphoto" Target="../media/hdphoto7.wdp"/><Relationship Id="rId12"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9.png"/><Relationship Id="rId5" Type="http://schemas.openxmlformats.org/officeDocument/2006/relationships/image" Target="../media/image22.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18" Type="http://schemas.openxmlformats.org/officeDocument/2006/relationships/image" Target="../media/image17.png"/><Relationship Id="rId3" Type="http://schemas.microsoft.com/office/2007/relationships/hdphoto" Target="../media/hdphoto1.wdp"/><Relationship Id="rId21" Type="http://schemas.microsoft.com/office/2007/relationships/hdphoto" Target="../media/hdphoto6.wdp"/><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4.wdp"/><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microsoft.com/office/2007/relationships/hdphoto" Target="../media/hdphoto3.wdp"/><Relationship Id="rId10" Type="http://schemas.openxmlformats.org/officeDocument/2006/relationships/image" Target="../media/image12.jpeg"/><Relationship Id="rId19"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18" Type="http://schemas.openxmlformats.org/officeDocument/2006/relationships/image" Target="../media/image17.png"/><Relationship Id="rId3" Type="http://schemas.microsoft.com/office/2007/relationships/hdphoto" Target="../media/hdphoto1.wdp"/><Relationship Id="rId21" Type="http://schemas.microsoft.com/office/2007/relationships/hdphoto" Target="../media/hdphoto6.wdp"/><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4.wdp"/><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microsoft.com/office/2007/relationships/hdphoto" Target="../media/hdphoto3.wdp"/><Relationship Id="rId10" Type="http://schemas.openxmlformats.org/officeDocument/2006/relationships/image" Target="../media/image12.jpeg"/><Relationship Id="rId19"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18" Type="http://schemas.openxmlformats.org/officeDocument/2006/relationships/image" Target="../media/image17.png"/><Relationship Id="rId3" Type="http://schemas.microsoft.com/office/2007/relationships/hdphoto" Target="../media/hdphoto1.wdp"/><Relationship Id="rId21" Type="http://schemas.microsoft.com/office/2007/relationships/hdphoto" Target="../media/hdphoto6.wdp"/><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4.wdp"/><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microsoft.com/office/2007/relationships/hdphoto" Target="../media/hdphoto3.wdp"/><Relationship Id="rId10" Type="http://schemas.openxmlformats.org/officeDocument/2006/relationships/image" Target="../media/image12.jpeg"/><Relationship Id="rId19"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18" Type="http://schemas.openxmlformats.org/officeDocument/2006/relationships/image" Target="../media/image17.png"/><Relationship Id="rId3" Type="http://schemas.microsoft.com/office/2007/relationships/hdphoto" Target="../media/hdphoto1.wdp"/><Relationship Id="rId21" Type="http://schemas.microsoft.com/office/2007/relationships/hdphoto" Target="../media/hdphoto6.wdp"/><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4.wdp"/><Relationship Id="rId2" Type="http://schemas.openxmlformats.org/officeDocument/2006/relationships/image" Target="../media/image5.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microsoft.com/office/2007/relationships/hdphoto" Target="../media/hdphoto3.wdp"/><Relationship Id="rId10" Type="http://schemas.openxmlformats.org/officeDocument/2006/relationships/image" Target="../media/image12.jpeg"/><Relationship Id="rId19"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1.png"/><Relationship Id="rId3" Type="http://schemas.openxmlformats.org/officeDocument/2006/relationships/image" Target="../media/image5.png"/><Relationship Id="rId7" Type="http://schemas.microsoft.com/office/2007/relationships/hdphoto" Target="../media/hdphoto7.wdp"/><Relationship Id="rId12"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9.png"/><Relationship Id="rId5" Type="http://schemas.openxmlformats.org/officeDocument/2006/relationships/image" Target="../media/image22.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66D5D3C-9CE9-4377-A06E-47D9456FC88C}"/>
              </a:ext>
            </a:extLst>
          </p:cNvPr>
          <p:cNvPicPr>
            <a:picLocks noChangeAspect="1"/>
          </p:cNvPicPr>
          <p:nvPr/>
        </p:nvPicPr>
        <p:blipFill rotWithShape="1">
          <a:blip r:embed="rId3"/>
          <a:srcRect l="29737" r="12365"/>
          <a:stretch/>
        </p:blipFill>
        <p:spPr>
          <a:xfrm>
            <a:off x="0" y="0"/>
            <a:ext cx="11522075" cy="6490123"/>
          </a:xfrm>
          <a:prstGeom prst="rect">
            <a:avLst/>
          </a:prstGeom>
        </p:spPr>
      </p:pic>
      <p:pic>
        <p:nvPicPr>
          <p:cNvPr id="15" name="Grafik 14" descr="Ein Bild, das Screenshot enthält.&#10;&#10;Mit sehr hoher Zuverlässigkeit generierte Beschreibung">
            <a:extLst>
              <a:ext uri="{FF2B5EF4-FFF2-40B4-BE49-F238E27FC236}">
                <a16:creationId xmlns:a16="http://schemas.microsoft.com/office/drawing/2014/main" id="{6099E48F-FA95-4F2D-83A9-D8129439D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506" y="1325028"/>
            <a:ext cx="1829983" cy="3787268"/>
          </a:xfrm>
          <a:prstGeom prst="rect">
            <a:avLst/>
          </a:prstGeom>
        </p:spPr>
      </p:pic>
      <p:sp>
        <p:nvSpPr>
          <p:cNvPr id="16" name="Rechteck 15">
            <a:extLst>
              <a:ext uri="{FF2B5EF4-FFF2-40B4-BE49-F238E27FC236}">
                <a16:creationId xmlns:a16="http://schemas.microsoft.com/office/drawing/2014/main" id="{A4EE7A7F-8925-451E-BA1B-84DFC01E7E47}"/>
              </a:ext>
            </a:extLst>
          </p:cNvPr>
          <p:cNvSpPr/>
          <p:nvPr/>
        </p:nvSpPr>
        <p:spPr>
          <a:xfrm>
            <a:off x="225711" y="2764491"/>
            <a:ext cx="7318034" cy="2851860"/>
          </a:xfrm>
          <a:prstGeom prst="rect">
            <a:avLst/>
          </a:prstGeom>
          <a:solidFill>
            <a:srgbClr val="605F5C">
              <a:alpha val="60000"/>
            </a:srgbClr>
          </a:solidFill>
        </p:spPr>
        <p:txBody>
          <a:bodyPr wrap="square" rtlCol="0">
            <a:spAutoFit/>
          </a:bodyPr>
          <a:lstStyle/>
          <a:p>
            <a:endParaRPr lang="de-DE" sz="6000" dirty="0">
              <a:solidFill>
                <a:schemeClr val="bg1"/>
              </a:solidFill>
              <a:latin typeface="Arial" charset="0"/>
            </a:endParaRPr>
          </a:p>
        </p:txBody>
      </p:sp>
      <p:sp>
        <p:nvSpPr>
          <p:cNvPr id="17" name="Textfeld 16">
            <a:extLst>
              <a:ext uri="{FF2B5EF4-FFF2-40B4-BE49-F238E27FC236}">
                <a16:creationId xmlns:a16="http://schemas.microsoft.com/office/drawing/2014/main" id="{58D2EEF5-F662-4954-A57D-7E330B581BBF}"/>
              </a:ext>
            </a:extLst>
          </p:cNvPr>
          <p:cNvSpPr txBox="1"/>
          <p:nvPr/>
        </p:nvSpPr>
        <p:spPr>
          <a:xfrm>
            <a:off x="353341" y="2764491"/>
            <a:ext cx="7200798" cy="2985433"/>
          </a:xfrm>
          <a:prstGeom prst="rect">
            <a:avLst/>
          </a:prstGeom>
          <a:noFill/>
        </p:spPr>
        <p:txBody>
          <a:bodyPr wrap="square" rtlCol="0">
            <a:spAutoFit/>
          </a:bodyPr>
          <a:lstStyle/>
          <a:p>
            <a:r>
              <a:rPr lang="en-US" sz="3200" spc="-150" dirty="0">
                <a:solidFill>
                  <a:schemeClr val="bg1"/>
                </a:solidFill>
                <a:latin typeface="Roboto" panose="02000000000000000000" pitchFamily="2" charset="0"/>
                <a:ea typeface="Roboto" panose="02000000000000000000" pitchFamily="2" charset="0"/>
              </a:rPr>
              <a:t>DAPONA: the IoT Platform for </a:t>
            </a:r>
          </a:p>
          <a:p>
            <a:pPr marL="457200" indent="-457200">
              <a:buFont typeface="Arial" panose="020B0604020202020204" pitchFamily="34" charset="0"/>
              <a:buChar char="•"/>
            </a:pPr>
            <a:r>
              <a:rPr lang="en-US" sz="3200" spc="-150" dirty="0">
                <a:solidFill>
                  <a:schemeClr val="bg1"/>
                </a:solidFill>
                <a:latin typeface="Roboto" panose="02000000000000000000" pitchFamily="2" charset="0"/>
                <a:ea typeface="Roboto" panose="02000000000000000000" pitchFamily="2" charset="0"/>
              </a:rPr>
              <a:t>Digital Asset Management</a:t>
            </a:r>
          </a:p>
          <a:p>
            <a:pPr marL="457200" indent="-457200">
              <a:buFont typeface="Arial" panose="020B0604020202020204" pitchFamily="34" charset="0"/>
              <a:buChar char="•"/>
            </a:pPr>
            <a:r>
              <a:rPr lang="en-US" sz="3200" spc="-150" dirty="0">
                <a:solidFill>
                  <a:schemeClr val="bg1"/>
                </a:solidFill>
                <a:latin typeface="Roboto" panose="02000000000000000000" pitchFamily="2" charset="0"/>
                <a:ea typeface="Roboto" panose="02000000000000000000" pitchFamily="2" charset="0"/>
              </a:rPr>
              <a:t>Real time Data visualization and Alerting</a:t>
            </a:r>
          </a:p>
          <a:p>
            <a:pPr marL="457200" indent="-457200">
              <a:buFont typeface="Arial" panose="020B0604020202020204" pitchFamily="34" charset="0"/>
              <a:buChar char="•"/>
            </a:pPr>
            <a:r>
              <a:rPr lang="en-US" sz="3200" spc="-150" dirty="0">
                <a:solidFill>
                  <a:schemeClr val="bg1"/>
                </a:solidFill>
                <a:latin typeface="Roboto" panose="02000000000000000000" pitchFamily="2" charset="0"/>
                <a:ea typeface="Roboto" panose="02000000000000000000" pitchFamily="2" charset="0"/>
              </a:rPr>
              <a:t>Forecasting, machine learning </a:t>
            </a:r>
            <a:r>
              <a:rPr lang="en-US" sz="2000" spc="-150" dirty="0">
                <a:solidFill>
                  <a:schemeClr val="bg1"/>
                </a:solidFill>
                <a:latin typeface="Roboto" panose="02000000000000000000" pitchFamily="2" charset="0"/>
                <a:ea typeface="Roboto" panose="02000000000000000000" pitchFamily="2" charset="0"/>
              </a:rPr>
              <a:t>(coming soon)</a:t>
            </a:r>
            <a:br>
              <a:rPr lang="en-US" sz="2000" spc="-150" dirty="0">
                <a:solidFill>
                  <a:schemeClr val="bg1"/>
                </a:solidFill>
                <a:latin typeface="Roboto" panose="02000000000000000000" pitchFamily="2" charset="0"/>
                <a:ea typeface="Roboto" panose="02000000000000000000" pitchFamily="2" charset="0"/>
              </a:rPr>
            </a:br>
            <a:br>
              <a:rPr lang="en-US" sz="2000" spc="-150" dirty="0">
                <a:solidFill>
                  <a:schemeClr val="bg1"/>
                </a:solidFill>
                <a:latin typeface="Roboto" panose="02000000000000000000" pitchFamily="2" charset="0"/>
                <a:ea typeface="Roboto" panose="02000000000000000000" pitchFamily="2" charset="0"/>
              </a:rPr>
            </a:br>
            <a:r>
              <a:rPr lang="en-US" sz="4000" spc="-150" dirty="0">
                <a:solidFill>
                  <a:schemeClr val="bg1"/>
                </a:solidFill>
                <a:latin typeface="Roboto" panose="02000000000000000000" pitchFamily="2" charset="0"/>
                <a:ea typeface="Roboto" panose="02000000000000000000" pitchFamily="2" charset="0"/>
              </a:rPr>
              <a:t>Simply connect and get started</a:t>
            </a:r>
            <a:endParaRPr lang="de-DE" sz="3780" spc="-150" dirty="0">
              <a:solidFill>
                <a:schemeClr val="bg1"/>
              </a:solidFill>
              <a:latin typeface="Roboto" panose="02000000000000000000" pitchFamily="2" charset="0"/>
              <a:ea typeface="Roboto" panose="02000000000000000000" pitchFamily="2" charset="0"/>
            </a:endParaRPr>
          </a:p>
        </p:txBody>
      </p:sp>
      <p:pic>
        <p:nvPicPr>
          <p:cNvPr id="8" name="Grafik 7" descr="Ein Bild, das Zeichnung enthält.&#10;&#10;Automatisch generierte Beschreibung">
            <a:extLst>
              <a:ext uri="{FF2B5EF4-FFF2-40B4-BE49-F238E27FC236}">
                <a16:creationId xmlns:a16="http://schemas.microsoft.com/office/drawing/2014/main" id="{ECEC244D-7044-4C9F-9E98-EBE0BB702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0493" y="171142"/>
            <a:ext cx="2262307" cy="548666"/>
          </a:xfrm>
          <a:prstGeom prst="rect">
            <a:avLst/>
          </a:prstGeom>
        </p:spPr>
      </p:pic>
      <p:sp>
        <p:nvSpPr>
          <p:cNvPr id="13" name="Rechteck 12">
            <a:extLst>
              <a:ext uri="{FF2B5EF4-FFF2-40B4-BE49-F238E27FC236}">
                <a16:creationId xmlns:a16="http://schemas.microsoft.com/office/drawing/2014/main" id="{065F38EF-7BBF-46B7-96F8-D32B806AA255}"/>
              </a:ext>
            </a:extLst>
          </p:cNvPr>
          <p:cNvSpPr/>
          <p:nvPr/>
        </p:nvSpPr>
        <p:spPr>
          <a:xfrm>
            <a:off x="288429" y="1325028"/>
            <a:ext cx="7255316" cy="821273"/>
          </a:xfrm>
          <a:prstGeom prst="rect">
            <a:avLst/>
          </a:prstGeom>
          <a:solidFill>
            <a:srgbClr val="605F5C">
              <a:alpha val="60000"/>
            </a:srgbClr>
          </a:solidFill>
        </p:spPr>
        <p:txBody>
          <a:bodyPr wrap="square" rtlCol="0">
            <a:spAutoFit/>
          </a:bodyPr>
          <a:lstStyle/>
          <a:p>
            <a:endParaRPr lang="de-DE" sz="6000" dirty="0">
              <a:solidFill>
                <a:schemeClr val="bg1"/>
              </a:solidFill>
              <a:latin typeface="Arial" charset="0"/>
            </a:endParaRPr>
          </a:p>
        </p:txBody>
      </p:sp>
      <p:sp>
        <p:nvSpPr>
          <p:cNvPr id="2" name="Textfeld 1">
            <a:extLst>
              <a:ext uri="{FF2B5EF4-FFF2-40B4-BE49-F238E27FC236}">
                <a16:creationId xmlns:a16="http://schemas.microsoft.com/office/drawing/2014/main" id="{EF2369A1-AD5C-43E9-AACE-133C770552B2}"/>
              </a:ext>
            </a:extLst>
          </p:cNvPr>
          <p:cNvSpPr txBox="1"/>
          <p:nvPr/>
        </p:nvSpPr>
        <p:spPr>
          <a:xfrm>
            <a:off x="326082" y="1227832"/>
            <a:ext cx="6659092" cy="1015663"/>
          </a:xfrm>
          <a:prstGeom prst="rect">
            <a:avLst/>
          </a:prstGeom>
          <a:noFill/>
        </p:spPr>
        <p:txBody>
          <a:bodyPr wrap="square" rtlCol="0">
            <a:spAutoFit/>
          </a:bodyPr>
          <a:lstStyle/>
          <a:p>
            <a:r>
              <a:rPr lang="de-DE" sz="6000" dirty="0" err="1">
                <a:solidFill>
                  <a:schemeClr val="bg1"/>
                </a:solidFill>
              </a:rPr>
              <a:t>Stop</a:t>
            </a:r>
            <a:r>
              <a:rPr lang="de-DE" sz="6000" dirty="0">
                <a:solidFill>
                  <a:schemeClr val="bg1"/>
                </a:solidFill>
              </a:rPr>
              <a:t> Flying Blind</a:t>
            </a:r>
            <a:endParaRPr lang="de-DE" sz="4400" spc="-300" dirty="0">
              <a:solidFill>
                <a:schemeClr val="bg1"/>
              </a:solidFill>
              <a:latin typeface="Roboto" panose="02000000000000000000"/>
            </a:endParaRPr>
          </a:p>
        </p:txBody>
      </p:sp>
    </p:spTree>
    <p:extLst>
      <p:ext uri="{BB962C8B-B14F-4D97-AF65-F5344CB8AC3E}">
        <p14:creationId xmlns:p14="http://schemas.microsoft.com/office/powerpoint/2010/main" val="331714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7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3"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53EA9F91-019C-415B-8E19-C6D609A0CD75}"/>
              </a:ext>
            </a:extLst>
          </p:cNvPr>
          <p:cNvGrpSpPr/>
          <p:nvPr/>
        </p:nvGrpSpPr>
        <p:grpSpPr>
          <a:xfrm>
            <a:off x="208239" y="3672135"/>
            <a:ext cx="2358226" cy="1199105"/>
            <a:chOff x="208239" y="3672135"/>
            <a:chExt cx="2358226" cy="1199105"/>
          </a:xfrm>
        </p:grpSpPr>
        <p:sp>
          <p:nvSpPr>
            <p:cNvPr id="51" name="Ellipse 50">
              <a:extLst>
                <a:ext uri="{FF2B5EF4-FFF2-40B4-BE49-F238E27FC236}">
                  <a16:creationId xmlns:a16="http://schemas.microsoft.com/office/drawing/2014/main" id="{6D462691-BF2E-4C13-8B82-1D418B849EE3}"/>
                </a:ext>
              </a:extLst>
            </p:cNvPr>
            <p:cNvSpPr/>
            <p:nvPr/>
          </p:nvSpPr>
          <p:spPr>
            <a:xfrm>
              <a:off x="208239" y="3672135"/>
              <a:ext cx="570597" cy="5705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2</a:t>
              </a:r>
            </a:p>
          </p:txBody>
        </p:sp>
        <p:sp>
          <p:nvSpPr>
            <p:cNvPr id="52" name="Textfeld 51">
              <a:extLst>
                <a:ext uri="{FF2B5EF4-FFF2-40B4-BE49-F238E27FC236}">
                  <a16:creationId xmlns:a16="http://schemas.microsoft.com/office/drawing/2014/main" id="{B355CC75-72EE-4EA0-A7F3-773CE953BD36}"/>
                </a:ext>
              </a:extLst>
            </p:cNvPr>
            <p:cNvSpPr txBox="1"/>
            <p:nvPr/>
          </p:nvSpPr>
          <p:spPr>
            <a:xfrm>
              <a:off x="798207" y="3816151"/>
              <a:ext cx="1768258"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Storage</a:t>
              </a:r>
              <a:endParaRPr lang="de-DE" dirty="0">
                <a:latin typeface="Roboto" panose="02000000000000000000" pitchFamily="2" charset="0"/>
                <a:ea typeface="Roboto" panose="02000000000000000000" pitchFamily="2" charset="0"/>
                <a:cs typeface="Roboto" panose="02000000000000000000" pitchFamily="2" charset="0"/>
              </a:endParaRPr>
            </a:p>
          </p:txBody>
        </p:sp>
        <p:cxnSp>
          <p:nvCxnSpPr>
            <p:cNvPr id="55" name="Gerade Verbindung mit Pfeil 54">
              <a:extLst>
                <a:ext uri="{FF2B5EF4-FFF2-40B4-BE49-F238E27FC236}">
                  <a16:creationId xmlns:a16="http://schemas.microsoft.com/office/drawing/2014/main" id="{6E0DFEA6-A62C-4965-932E-1EEA58672E8A}"/>
                </a:ext>
              </a:extLst>
            </p:cNvPr>
            <p:cNvCxnSpPr>
              <a:cxnSpLocks/>
              <a:stCxn id="49" idx="0"/>
              <a:endCxn id="51" idx="4"/>
            </p:cNvCxnSpPr>
            <p:nvPr/>
          </p:nvCxnSpPr>
          <p:spPr>
            <a:xfrm flipV="1">
              <a:off x="493538" y="4242732"/>
              <a:ext cx="0" cy="628508"/>
            </a:xfrm>
            <a:prstGeom prst="straightConnector1">
              <a:avLst/>
            </a:prstGeom>
            <a:ln w="28575">
              <a:tailEnd type="arrow" w="lg" len="lg"/>
            </a:ln>
          </p:spPr>
          <p:style>
            <a:lnRef idx="3">
              <a:schemeClr val="accent1"/>
            </a:lnRef>
            <a:fillRef idx="0">
              <a:schemeClr val="accent1"/>
            </a:fillRef>
            <a:effectRef idx="2">
              <a:schemeClr val="accent1"/>
            </a:effectRef>
            <a:fontRef idx="minor">
              <a:schemeClr val="tx1"/>
            </a:fontRef>
          </p:style>
        </p:cxnSp>
      </p:grpSp>
      <p:sp>
        <p:nvSpPr>
          <p:cNvPr id="81" name="Textfeld 80">
            <a:extLst>
              <a:ext uri="{FF2B5EF4-FFF2-40B4-BE49-F238E27FC236}">
                <a16:creationId xmlns:a16="http://schemas.microsoft.com/office/drawing/2014/main" id="{8B88ADB6-08C2-446E-B76E-C76521955BB2}"/>
              </a:ext>
            </a:extLst>
          </p:cNvPr>
          <p:cNvSpPr txBox="1"/>
          <p:nvPr/>
        </p:nvSpPr>
        <p:spPr>
          <a:xfrm>
            <a:off x="8929387" y="2776346"/>
            <a:ext cx="2239010"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Stakeholder</a:t>
            </a:r>
          </a:p>
        </p:txBody>
      </p:sp>
      <p:grpSp>
        <p:nvGrpSpPr>
          <p:cNvPr id="7" name="Gruppieren 6">
            <a:extLst>
              <a:ext uri="{FF2B5EF4-FFF2-40B4-BE49-F238E27FC236}">
                <a16:creationId xmlns:a16="http://schemas.microsoft.com/office/drawing/2014/main" id="{2814C774-0DAA-4C44-8796-A47FAE6E1887}"/>
              </a:ext>
            </a:extLst>
          </p:cNvPr>
          <p:cNvGrpSpPr/>
          <p:nvPr/>
        </p:nvGrpSpPr>
        <p:grpSpPr>
          <a:xfrm>
            <a:off x="208239" y="2420704"/>
            <a:ext cx="3302245" cy="1323439"/>
            <a:chOff x="208239" y="2420704"/>
            <a:chExt cx="3281880" cy="1323439"/>
          </a:xfrm>
        </p:grpSpPr>
        <p:sp>
          <p:nvSpPr>
            <p:cNvPr id="53" name="Ellipse 52">
              <a:extLst>
                <a:ext uri="{FF2B5EF4-FFF2-40B4-BE49-F238E27FC236}">
                  <a16:creationId xmlns:a16="http://schemas.microsoft.com/office/drawing/2014/main" id="{C7249228-A765-4E8C-8124-BE10225CDEAC}"/>
                </a:ext>
              </a:extLst>
            </p:cNvPr>
            <p:cNvSpPr/>
            <p:nvPr/>
          </p:nvSpPr>
          <p:spPr>
            <a:xfrm>
              <a:off x="208239" y="2525474"/>
              <a:ext cx="570597" cy="5705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3</a:t>
              </a:r>
            </a:p>
          </p:txBody>
        </p:sp>
        <p:sp>
          <p:nvSpPr>
            <p:cNvPr id="54" name="Textfeld 53">
              <a:extLst>
                <a:ext uri="{FF2B5EF4-FFF2-40B4-BE49-F238E27FC236}">
                  <a16:creationId xmlns:a16="http://schemas.microsoft.com/office/drawing/2014/main" id="{6C455E03-931E-46DC-87E3-89EEBB88989D}"/>
                </a:ext>
              </a:extLst>
            </p:cNvPr>
            <p:cNvSpPr txBox="1"/>
            <p:nvPr/>
          </p:nvSpPr>
          <p:spPr>
            <a:xfrm>
              <a:off x="797736" y="2420704"/>
              <a:ext cx="2692383" cy="1323439"/>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Dashboards</a:t>
              </a:r>
            </a:p>
            <a:p>
              <a:r>
                <a:rPr lang="de-DE" sz="1600" dirty="0">
                  <a:latin typeface="Roboto" panose="02000000000000000000" pitchFamily="2" charset="0"/>
                  <a:ea typeface="Roboto" panose="02000000000000000000" pitchFamily="2" charset="0"/>
                  <a:cs typeface="Roboto" panose="02000000000000000000" pitchFamily="2" charset="0"/>
                </a:rPr>
                <a:t>Alerting, </a:t>
              </a:r>
              <a:br>
                <a:rPr lang="de-DE" sz="1600" dirty="0">
                  <a:latin typeface="Roboto" panose="02000000000000000000" pitchFamily="2" charset="0"/>
                  <a:ea typeface="Roboto" panose="02000000000000000000" pitchFamily="2" charset="0"/>
                  <a:cs typeface="Roboto" panose="02000000000000000000" pitchFamily="2" charset="0"/>
                </a:rPr>
              </a:br>
              <a:r>
                <a:rPr lang="de-DE" sz="1600" dirty="0">
                  <a:latin typeface="Roboto" panose="02000000000000000000" pitchFamily="2" charset="0"/>
                  <a:ea typeface="Roboto" panose="02000000000000000000" pitchFamily="2" charset="0"/>
                  <a:cs typeface="Roboto" panose="02000000000000000000" pitchFamily="2" charset="0"/>
                </a:rPr>
                <a:t>Maintenance</a:t>
              </a:r>
            </a:p>
            <a:p>
              <a:r>
                <a:rPr lang="de-DE" sz="1600" dirty="0">
                  <a:latin typeface="Roboto" panose="02000000000000000000" pitchFamily="2" charset="0"/>
                  <a:ea typeface="Roboto" panose="02000000000000000000" pitchFamily="2" charset="0"/>
                  <a:cs typeface="Roboto" panose="02000000000000000000" pitchFamily="2" charset="0"/>
                </a:rPr>
                <a:t>OEE</a:t>
              </a:r>
              <a:br>
                <a:rPr lang="de-DE" sz="1600" dirty="0">
                  <a:latin typeface="Roboto" panose="02000000000000000000" pitchFamily="2" charset="0"/>
                  <a:ea typeface="Roboto" panose="02000000000000000000" pitchFamily="2" charset="0"/>
                  <a:cs typeface="Roboto" panose="02000000000000000000" pitchFamily="2" charset="0"/>
                </a:rPr>
              </a:br>
              <a:r>
                <a:rPr lang="de-DE" sz="1600" dirty="0">
                  <a:latin typeface="Roboto" panose="02000000000000000000" pitchFamily="2" charset="0"/>
                  <a:ea typeface="Roboto" panose="02000000000000000000" pitchFamily="2" charset="0"/>
                  <a:cs typeface="Roboto" panose="02000000000000000000" pitchFamily="2" charset="0"/>
                </a:rPr>
                <a:t>….</a:t>
              </a:r>
              <a:endParaRPr lang="de-DE" sz="2000" dirty="0">
                <a:latin typeface="Roboto" panose="02000000000000000000" pitchFamily="2" charset="0"/>
                <a:ea typeface="Roboto" panose="02000000000000000000" pitchFamily="2" charset="0"/>
                <a:cs typeface="Roboto" panose="02000000000000000000" pitchFamily="2" charset="0"/>
              </a:endParaRPr>
            </a:p>
          </p:txBody>
        </p:sp>
        <p:cxnSp>
          <p:nvCxnSpPr>
            <p:cNvPr id="56" name="Gerade Verbindung mit Pfeil 55">
              <a:extLst>
                <a:ext uri="{FF2B5EF4-FFF2-40B4-BE49-F238E27FC236}">
                  <a16:creationId xmlns:a16="http://schemas.microsoft.com/office/drawing/2014/main" id="{8C9DCDE8-F1E5-4BCE-9D28-FEEA3C035D7F}"/>
                </a:ext>
              </a:extLst>
            </p:cNvPr>
            <p:cNvCxnSpPr>
              <a:cxnSpLocks/>
              <a:stCxn id="51" idx="0"/>
              <a:endCxn id="53" idx="4"/>
            </p:cNvCxnSpPr>
            <p:nvPr/>
          </p:nvCxnSpPr>
          <p:spPr>
            <a:xfrm flipV="1">
              <a:off x="491779" y="3096071"/>
              <a:ext cx="1759" cy="576064"/>
            </a:xfrm>
            <a:prstGeom prst="straightConnector1">
              <a:avLst/>
            </a:prstGeom>
            <a:ln w="28575">
              <a:tailEnd type="arrow" w="lg" len="lg"/>
            </a:ln>
          </p:spPr>
          <p:style>
            <a:lnRef idx="3">
              <a:schemeClr val="accent1"/>
            </a:lnRef>
            <a:fillRef idx="0">
              <a:schemeClr val="accent1"/>
            </a:fillRef>
            <a:effectRef idx="2">
              <a:schemeClr val="accent1"/>
            </a:effectRef>
            <a:fontRef idx="minor">
              <a:schemeClr val="tx1"/>
            </a:fontRef>
          </p:style>
        </p:cxnSp>
      </p:grpSp>
      <p:grpSp>
        <p:nvGrpSpPr>
          <p:cNvPr id="5" name="Gruppieren 4">
            <a:extLst>
              <a:ext uri="{FF2B5EF4-FFF2-40B4-BE49-F238E27FC236}">
                <a16:creationId xmlns:a16="http://schemas.microsoft.com/office/drawing/2014/main" id="{8DC0E559-E1CD-4C84-B1ED-ACF3478436D0}"/>
              </a:ext>
            </a:extLst>
          </p:cNvPr>
          <p:cNvGrpSpPr/>
          <p:nvPr/>
        </p:nvGrpSpPr>
        <p:grpSpPr>
          <a:xfrm>
            <a:off x="208239" y="4380507"/>
            <a:ext cx="10960158" cy="1239719"/>
            <a:chOff x="208239" y="4380507"/>
            <a:chExt cx="10960158" cy="1239719"/>
          </a:xfrm>
        </p:grpSpPr>
        <p:sp>
          <p:nvSpPr>
            <p:cNvPr id="252" name="CustomShape 2"/>
            <p:cNvSpPr/>
            <p:nvPr/>
          </p:nvSpPr>
          <p:spPr>
            <a:xfrm>
              <a:off x="2581098" y="4380507"/>
              <a:ext cx="6284312" cy="1189719"/>
            </a:xfrm>
            <a:prstGeom prst="parallelogram">
              <a:avLst>
                <a:gd name="adj" fmla="val 99369"/>
              </a:avLst>
            </a:prstGeom>
            <a:solidFill>
              <a:schemeClr val="bg1"/>
            </a:solidFill>
            <a:ln w="28575">
              <a:solidFill>
                <a:srgbClr val="00B0F0"/>
              </a:solidFill>
              <a:miter/>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9" name="Ellipse 48">
              <a:extLst>
                <a:ext uri="{FF2B5EF4-FFF2-40B4-BE49-F238E27FC236}">
                  <a16:creationId xmlns:a16="http://schemas.microsoft.com/office/drawing/2014/main" id="{AD7D42AA-4D64-402F-8E2B-D1E49280488C}"/>
                </a:ext>
              </a:extLst>
            </p:cNvPr>
            <p:cNvSpPr/>
            <p:nvPr/>
          </p:nvSpPr>
          <p:spPr>
            <a:xfrm>
              <a:off x="208239" y="4871240"/>
              <a:ext cx="570597" cy="5705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1</a:t>
              </a:r>
            </a:p>
          </p:txBody>
        </p:sp>
        <p:sp>
          <p:nvSpPr>
            <p:cNvPr id="50" name="Textfeld 49">
              <a:extLst>
                <a:ext uri="{FF2B5EF4-FFF2-40B4-BE49-F238E27FC236}">
                  <a16:creationId xmlns:a16="http://schemas.microsoft.com/office/drawing/2014/main" id="{DB297D39-0048-4D6D-92F5-FE8B04F197CB}"/>
                </a:ext>
              </a:extLst>
            </p:cNvPr>
            <p:cNvSpPr txBox="1"/>
            <p:nvPr/>
          </p:nvSpPr>
          <p:spPr>
            <a:xfrm>
              <a:off x="798206" y="4826004"/>
              <a:ext cx="2239007"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data acquisition</a:t>
              </a:r>
            </a:p>
          </p:txBody>
        </p:sp>
        <p:pic>
          <p:nvPicPr>
            <p:cNvPr id="1032" name="Picture 8" descr="Bildergebnis fÃ¼r licht sensor">
              <a:extLst>
                <a:ext uri="{FF2B5EF4-FFF2-40B4-BE49-F238E27FC236}">
                  <a16:creationId xmlns:a16="http://schemas.microsoft.com/office/drawing/2014/main" id="{DAB0E6F5-BFAC-472C-825C-C80944272E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8346" y="4969840"/>
              <a:ext cx="391314" cy="391314"/>
            </a:xfrm>
            <a:prstGeom prst="rect">
              <a:avLst/>
            </a:prstGeom>
            <a:noFill/>
            <a:extLst>
              <a:ext uri="{909E8E84-426E-40DD-AFC4-6F175D3DCCD1}">
                <a14:hiddenFill xmlns:a14="http://schemas.microsoft.com/office/drawing/2010/main">
                  <a:solidFill>
                    <a:srgbClr val="FFFFFF"/>
                  </a:solidFill>
                </a14:hiddenFill>
              </a:ext>
            </a:extLst>
          </p:spPr>
        </p:pic>
        <p:sp>
          <p:nvSpPr>
            <p:cNvPr id="73" name="Textfeld 72">
              <a:extLst>
                <a:ext uri="{FF2B5EF4-FFF2-40B4-BE49-F238E27FC236}">
                  <a16:creationId xmlns:a16="http://schemas.microsoft.com/office/drawing/2014/main" id="{2FDAF8EB-2383-4F52-8C9F-EE6199075294}"/>
                </a:ext>
              </a:extLst>
            </p:cNvPr>
            <p:cNvSpPr txBox="1"/>
            <p:nvPr/>
          </p:nvSpPr>
          <p:spPr>
            <a:xfrm>
              <a:off x="7128609" y="4866321"/>
              <a:ext cx="686691" cy="307777"/>
            </a:xfrm>
            <a:prstGeom prst="rect">
              <a:avLst/>
            </a:prstGeom>
            <a:noFill/>
          </p:spPr>
          <p:txBody>
            <a:bodyPr wrap="square" rtlCol="0">
              <a:spAutoFit/>
            </a:bodyPr>
            <a:lstStyle/>
            <a:p>
              <a:r>
                <a:rPr lang="de-DE" sz="1400" b="1" dirty="0">
                  <a:latin typeface="Roboto" panose="02000000000000000000" pitchFamily="2" charset="0"/>
                  <a:ea typeface="Roboto" panose="02000000000000000000" pitchFamily="2" charset="0"/>
                  <a:cs typeface="Roboto" panose="02000000000000000000" pitchFamily="2" charset="0"/>
                </a:rPr>
                <a:t>….</a:t>
              </a:r>
              <a:endParaRPr lang="de-DE" sz="1100" b="1" dirty="0">
                <a:latin typeface="Roboto" panose="02000000000000000000" pitchFamily="2" charset="0"/>
                <a:ea typeface="Roboto" panose="02000000000000000000" pitchFamily="2" charset="0"/>
                <a:cs typeface="Roboto" panose="02000000000000000000" pitchFamily="2" charset="0"/>
              </a:endParaRPr>
            </a:p>
          </p:txBody>
        </p:sp>
        <p:sp>
          <p:nvSpPr>
            <p:cNvPr id="57" name="Textfeld 56">
              <a:extLst>
                <a:ext uri="{FF2B5EF4-FFF2-40B4-BE49-F238E27FC236}">
                  <a16:creationId xmlns:a16="http://schemas.microsoft.com/office/drawing/2014/main" id="{75028842-1AB6-456C-B3DB-D7B3536172A2}"/>
                </a:ext>
              </a:extLst>
            </p:cNvPr>
            <p:cNvSpPr txBox="1"/>
            <p:nvPr/>
          </p:nvSpPr>
          <p:spPr>
            <a:xfrm>
              <a:off x="8929389" y="4497322"/>
              <a:ext cx="2239008" cy="1077218"/>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Shopfloor, Machines, </a:t>
              </a:r>
            </a:p>
            <a:p>
              <a:r>
                <a:rPr lang="de-DE" sz="1600" dirty="0">
                  <a:latin typeface="Roboto" panose="02000000000000000000" pitchFamily="2" charset="0"/>
                  <a:ea typeface="Roboto" panose="02000000000000000000" pitchFamily="2" charset="0"/>
                  <a:cs typeface="Roboto" panose="02000000000000000000" pitchFamily="2" charset="0"/>
                </a:rPr>
                <a:t>Sensors</a:t>
              </a:r>
            </a:p>
            <a:p>
              <a:r>
                <a:rPr lang="de-DE" sz="1600" dirty="0" err="1">
                  <a:latin typeface="Roboto" panose="02000000000000000000" pitchFamily="2" charset="0"/>
                  <a:ea typeface="Roboto" panose="02000000000000000000" pitchFamily="2" charset="0"/>
                  <a:cs typeface="Roboto" panose="02000000000000000000" pitchFamily="2" charset="0"/>
                </a:rPr>
                <a:t>Workplaces</a:t>
              </a:r>
              <a:r>
                <a:rPr lang="de-DE" sz="1600" dirty="0">
                  <a:latin typeface="Roboto" panose="02000000000000000000" pitchFamily="2" charset="0"/>
                  <a:ea typeface="Roboto" panose="02000000000000000000" pitchFamily="2" charset="0"/>
                  <a:cs typeface="Roboto" panose="02000000000000000000" pitchFamily="2" charset="0"/>
                </a:rPr>
                <a:t>,</a:t>
              </a:r>
            </a:p>
            <a:p>
              <a:r>
                <a:rPr lang="de-DE" sz="1600" dirty="0">
                  <a:latin typeface="Roboto" panose="02000000000000000000" pitchFamily="2" charset="0"/>
                  <a:ea typeface="Roboto" panose="02000000000000000000" pitchFamily="2" charset="0"/>
                  <a:cs typeface="Roboto" panose="02000000000000000000" pitchFamily="2" charset="0"/>
                </a:rPr>
                <a:t>Services, etc…</a:t>
              </a:r>
            </a:p>
          </p:txBody>
        </p:sp>
        <p:pic>
          <p:nvPicPr>
            <p:cNvPr id="38" name="Picture 2" descr="Bildergebnis fÃ¼r icon maschine">
              <a:extLst>
                <a:ext uri="{FF2B5EF4-FFF2-40B4-BE49-F238E27FC236}">
                  <a16:creationId xmlns:a16="http://schemas.microsoft.com/office/drawing/2014/main" id="{40CD41F5-626D-4A48-938F-A97C06B939C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2586" b="74823" l="9152" r="82365">
                          <a14:backgroundMark x1="30667" y1="42667" x2="35556" y2="53333"/>
                        </a14:backgroundRemoval>
                      </a14:imgEffect>
                    </a14:imgLayer>
                  </a14:imgProps>
                </a:ext>
                <a:ext uri="{28A0092B-C50C-407E-A947-70E740481C1C}">
                  <a14:useLocalDpi xmlns:a14="http://schemas.microsoft.com/office/drawing/2010/main" val="0"/>
                </a:ext>
              </a:extLst>
            </a:blip>
            <a:srcRect t="16056" r="8484" b="18647"/>
            <a:stretch/>
          </p:blipFill>
          <p:spPr bwMode="auto">
            <a:xfrm>
              <a:off x="3271678" y="4794393"/>
              <a:ext cx="1157440" cy="8258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8">
            <a:extLst>
              <a:ext uri="{FF2B5EF4-FFF2-40B4-BE49-F238E27FC236}">
                <a16:creationId xmlns:a16="http://schemas.microsoft.com/office/drawing/2014/main" id="{5A11CFFF-F549-49C0-85AF-2846E34EFC0E}"/>
              </a:ext>
            </a:extLst>
          </p:cNvPr>
          <p:cNvGrpSpPr/>
          <p:nvPr/>
        </p:nvGrpSpPr>
        <p:grpSpPr>
          <a:xfrm>
            <a:off x="3884256" y="3319766"/>
            <a:ext cx="3734829" cy="1168407"/>
            <a:chOff x="6629044" y="3319766"/>
            <a:chExt cx="4923942" cy="1168407"/>
          </a:xfrm>
        </p:grpSpPr>
        <p:sp>
          <p:nvSpPr>
            <p:cNvPr id="37" name="CustomShape 5">
              <a:extLst>
                <a:ext uri="{FF2B5EF4-FFF2-40B4-BE49-F238E27FC236}">
                  <a16:creationId xmlns:a16="http://schemas.microsoft.com/office/drawing/2014/main" id="{E1DEBC9E-CA98-417B-94C5-B31F8C7B75B1}"/>
                </a:ext>
              </a:extLst>
            </p:cNvPr>
            <p:cNvSpPr/>
            <p:nvPr/>
          </p:nvSpPr>
          <p:spPr>
            <a:xfrm>
              <a:off x="6629044" y="3319766"/>
              <a:ext cx="4923942" cy="1168407"/>
            </a:xfrm>
            <a:prstGeom prst="parallelogram">
              <a:avLst>
                <a:gd name="adj" fmla="val 99369"/>
              </a:avLst>
            </a:prstGeom>
            <a:solidFill>
              <a:schemeClr val="bg2">
                <a:lumMod val="20000"/>
                <a:lumOff val="80000"/>
              </a:schemeClr>
            </a:solidFill>
            <a:ln w="19050">
              <a:solidFill>
                <a:schemeClr val="bg1">
                  <a:lumMod val="75000"/>
                </a:schemeClr>
              </a:solidFill>
              <a:miter/>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9" name="CustomShape 22">
              <a:extLst>
                <a:ext uri="{FF2B5EF4-FFF2-40B4-BE49-F238E27FC236}">
                  <a16:creationId xmlns:a16="http://schemas.microsoft.com/office/drawing/2014/main" id="{594E573F-6361-416F-82A5-C4D4898CAB64}"/>
                </a:ext>
              </a:extLst>
            </p:cNvPr>
            <p:cNvSpPr/>
            <p:nvPr/>
          </p:nvSpPr>
          <p:spPr>
            <a:xfrm>
              <a:off x="7630784" y="3868325"/>
              <a:ext cx="1864881" cy="408812"/>
            </a:xfrm>
            <a:prstGeom prst="rect">
              <a:avLst/>
            </a:prstGeom>
            <a:noFill/>
            <a:ln>
              <a:noFill/>
            </a:ln>
          </p:spPr>
          <p:style>
            <a:lnRef idx="0">
              <a:scrgbClr r="0" g="0" b="0"/>
            </a:lnRef>
            <a:fillRef idx="0">
              <a:scrgbClr r="0" g="0" b="0"/>
            </a:fillRef>
            <a:effectRef idx="0">
              <a:scrgbClr r="0" g="0" b="0"/>
            </a:effectRef>
            <a:fontRef idx="minor"/>
          </p:style>
          <p:txBody>
            <a:bodyPr lIns="85042" tIns="42521" rIns="85042" bIns="42521"/>
            <a:lstStyle/>
            <a:p>
              <a:pPr algn="ctr">
                <a:lnSpc>
                  <a:spcPct val="100000"/>
                </a:lnSpc>
              </a:pPr>
              <a: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t>Open </a:t>
              </a:r>
              <a:r>
                <a:rPr lang="de-DE" sz="1039" b="1" spc="-1" dirty="0" err="1">
                  <a:solidFill>
                    <a:srgbClr val="000000"/>
                  </a:solidFill>
                  <a:latin typeface="Roboto" panose="02000000000000000000" pitchFamily="2" charset="0"/>
                  <a:ea typeface="Roboto" panose="02000000000000000000" pitchFamily="2" charset="0"/>
                  <a:cs typeface="Roboto" panose="02000000000000000000" pitchFamily="2" charset="0"/>
                </a:rPr>
                <a:t>platform</a:t>
              </a:r>
              <a: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t> </a:t>
              </a:r>
              <a:b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br>
              <a: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t>Smart Shopfloor</a:t>
              </a:r>
              <a:endParaRPr lang="de-DE" sz="1039" b="1" spc="-1" dirty="0">
                <a:latin typeface="Roboto" panose="02000000000000000000" pitchFamily="2" charset="0"/>
                <a:ea typeface="Roboto" panose="02000000000000000000" pitchFamily="2" charset="0"/>
                <a:cs typeface="Roboto" panose="02000000000000000000" pitchFamily="2" charset="0"/>
              </a:endParaRPr>
            </a:p>
          </p:txBody>
        </p:sp>
        <p:sp>
          <p:nvSpPr>
            <p:cNvPr id="40" name="Wolke 39">
              <a:extLst>
                <a:ext uri="{FF2B5EF4-FFF2-40B4-BE49-F238E27FC236}">
                  <a16:creationId xmlns:a16="http://schemas.microsoft.com/office/drawing/2014/main" id="{AE1FB326-6717-4D20-92D8-8D1E01DAFC06}"/>
                </a:ext>
              </a:extLst>
            </p:cNvPr>
            <p:cNvSpPr/>
            <p:nvPr/>
          </p:nvSpPr>
          <p:spPr>
            <a:xfrm>
              <a:off x="7800921" y="3785648"/>
              <a:ext cx="1558074" cy="592864"/>
            </a:xfrm>
            <a:prstGeom prst="cloud">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grpSp>
      <p:grpSp>
        <p:nvGrpSpPr>
          <p:cNvPr id="10" name="Gruppieren 9">
            <a:extLst>
              <a:ext uri="{FF2B5EF4-FFF2-40B4-BE49-F238E27FC236}">
                <a16:creationId xmlns:a16="http://schemas.microsoft.com/office/drawing/2014/main" id="{3BA7D1C5-8751-46BB-8EA2-F8644D3395EE}"/>
              </a:ext>
            </a:extLst>
          </p:cNvPr>
          <p:cNvGrpSpPr/>
          <p:nvPr/>
        </p:nvGrpSpPr>
        <p:grpSpPr>
          <a:xfrm>
            <a:off x="2657139" y="1871935"/>
            <a:ext cx="6208271" cy="3840224"/>
            <a:chOff x="2657139" y="2272485"/>
            <a:chExt cx="6208271" cy="3840224"/>
          </a:xfrm>
        </p:grpSpPr>
        <p:sp>
          <p:nvSpPr>
            <p:cNvPr id="44" name="CustomShape 15">
              <a:extLst>
                <a:ext uri="{FF2B5EF4-FFF2-40B4-BE49-F238E27FC236}">
                  <a16:creationId xmlns:a16="http://schemas.microsoft.com/office/drawing/2014/main" id="{D5D671CA-F0D1-4803-9C2E-97BE07A9DB72}"/>
                </a:ext>
              </a:extLst>
            </p:cNvPr>
            <p:cNvSpPr/>
            <p:nvPr/>
          </p:nvSpPr>
          <p:spPr>
            <a:xfrm>
              <a:off x="5377072" y="2803198"/>
              <a:ext cx="3488338" cy="1189719"/>
            </a:xfrm>
            <a:prstGeom prst="parallelogram">
              <a:avLst>
                <a:gd name="adj" fmla="val 99369"/>
              </a:avLst>
            </a:prstGeom>
            <a:solidFill>
              <a:schemeClr val="bg1"/>
            </a:solidFill>
            <a:ln w="28575">
              <a:solidFill>
                <a:schemeClr val="accent6"/>
              </a:solidFill>
              <a:miter/>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a:lstStyle/>
            <a:p>
              <a:endParaRPr lang="de-DE" dirty="0"/>
            </a:p>
          </p:txBody>
        </p:sp>
        <p:sp>
          <p:nvSpPr>
            <p:cNvPr id="47" name="CustomShape 15">
              <a:extLst>
                <a:ext uri="{FF2B5EF4-FFF2-40B4-BE49-F238E27FC236}">
                  <a16:creationId xmlns:a16="http://schemas.microsoft.com/office/drawing/2014/main" id="{A565157F-0C6A-49D4-A852-B1C1D4575D49}"/>
                </a:ext>
              </a:extLst>
            </p:cNvPr>
            <p:cNvSpPr/>
            <p:nvPr/>
          </p:nvSpPr>
          <p:spPr>
            <a:xfrm>
              <a:off x="2657139" y="2803198"/>
              <a:ext cx="3488338" cy="1189719"/>
            </a:xfrm>
            <a:prstGeom prst="parallelogram">
              <a:avLst>
                <a:gd name="adj" fmla="val 99369"/>
              </a:avLst>
            </a:prstGeom>
            <a:solidFill>
              <a:schemeClr val="bg1"/>
            </a:solidFill>
            <a:ln w="28575">
              <a:solidFill>
                <a:srgbClr val="00B0F0"/>
              </a:solidFill>
              <a:miter/>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8" name="CustomShape 26">
              <a:extLst>
                <a:ext uri="{FF2B5EF4-FFF2-40B4-BE49-F238E27FC236}">
                  <a16:creationId xmlns:a16="http://schemas.microsoft.com/office/drawing/2014/main" id="{A936B57B-1F3E-4575-B69F-D7307A0520BF}"/>
                </a:ext>
              </a:extLst>
            </p:cNvPr>
            <p:cNvSpPr/>
            <p:nvPr/>
          </p:nvSpPr>
          <p:spPr>
            <a:xfrm>
              <a:off x="4024539" y="2272485"/>
              <a:ext cx="4119962" cy="599864"/>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400" spc="-1" dirty="0">
                  <a:solidFill>
                    <a:srgbClr val="000000"/>
                  </a:solidFill>
                  <a:latin typeface="Roboto" panose="02000000000000000000" pitchFamily="2" charset="0"/>
                  <a:ea typeface="Roboto" panose="02000000000000000000" pitchFamily="2" charset="0"/>
                  <a:cs typeface="Roboto" panose="02000000000000000000" pitchFamily="2" charset="0"/>
                </a:rPr>
                <a:t>Free </a:t>
              </a:r>
              <a:r>
                <a:rPr lang="de-DE" sz="1400" spc="-1" dirty="0" err="1">
                  <a:solidFill>
                    <a:srgbClr val="000000"/>
                  </a:solidFill>
                  <a:latin typeface="Roboto" panose="02000000000000000000" pitchFamily="2" charset="0"/>
                  <a:ea typeface="Roboto" panose="02000000000000000000" pitchFamily="2" charset="0"/>
                  <a:cs typeface="Roboto" panose="02000000000000000000" pitchFamily="2" charset="0"/>
                </a:rPr>
                <a:t>configurable</a:t>
              </a:r>
              <a:r>
                <a:rPr lang="de-DE" sz="14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400" spc="-1" dirty="0" err="1">
                  <a:solidFill>
                    <a:srgbClr val="000000"/>
                  </a:solidFill>
                  <a:latin typeface="Roboto" panose="02000000000000000000" pitchFamily="2" charset="0"/>
                  <a:ea typeface="Roboto" panose="02000000000000000000" pitchFamily="2" charset="0"/>
                  <a:cs typeface="Roboto" panose="02000000000000000000" pitchFamily="2" charset="0"/>
                </a:rPr>
                <a:t>realtime</a:t>
              </a:r>
              <a:r>
                <a:rPr lang="de-DE" sz="14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400" spc="-1" dirty="0" err="1">
                  <a:solidFill>
                    <a:srgbClr val="000000"/>
                  </a:solidFill>
                  <a:latin typeface="Roboto" panose="02000000000000000000" pitchFamily="2" charset="0"/>
                  <a:ea typeface="Roboto" panose="02000000000000000000" pitchFamily="2" charset="0"/>
                  <a:cs typeface="Roboto" panose="02000000000000000000" pitchFamily="2" charset="0"/>
                </a:rPr>
                <a:t>dashboards</a:t>
              </a:r>
              <a:endParaRPr lang="de-DE" sz="1400" spc="-1" dirty="0">
                <a:latin typeface="Roboto" panose="02000000000000000000" pitchFamily="2" charset="0"/>
                <a:ea typeface="Roboto" panose="02000000000000000000" pitchFamily="2" charset="0"/>
                <a:cs typeface="Roboto" panose="02000000000000000000" pitchFamily="2" charset="0"/>
              </a:endParaRPr>
            </a:p>
          </p:txBody>
        </p:sp>
        <p:pic>
          <p:nvPicPr>
            <p:cNvPr id="61" name="Grafik 60">
              <a:extLst>
                <a:ext uri="{FF2B5EF4-FFF2-40B4-BE49-F238E27FC236}">
                  <a16:creationId xmlns:a16="http://schemas.microsoft.com/office/drawing/2014/main" id="{286721CB-96B4-4645-8062-2B17861497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093" y="3027827"/>
              <a:ext cx="1473609" cy="789048"/>
            </a:xfrm>
            <a:prstGeom prst="rect">
              <a:avLst/>
            </a:prstGeom>
          </p:spPr>
        </p:pic>
        <p:pic>
          <p:nvPicPr>
            <p:cNvPr id="63" name="Grafik 62">
              <a:extLst>
                <a:ext uri="{FF2B5EF4-FFF2-40B4-BE49-F238E27FC236}">
                  <a16:creationId xmlns:a16="http://schemas.microsoft.com/office/drawing/2014/main" id="{6ED51C98-A5A1-4777-868F-9E01475B81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7348" y="3027827"/>
              <a:ext cx="1473609" cy="789048"/>
            </a:xfrm>
            <a:prstGeom prst="rect">
              <a:avLst/>
            </a:prstGeom>
          </p:spPr>
        </p:pic>
        <p:sp>
          <p:nvSpPr>
            <p:cNvPr id="34" name="CustomShape 26">
              <a:extLst>
                <a:ext uri="{FF2B5EF4-FFF2-40B4-BE49-F238E27FC236}">
                  <a16:creationId xmlns:a16="http://schemas.microsoft.com/office/drawing/2014/main" id="{955F424A-E657-4557-8795-4E0A692CD868}"/>
                </a:ext>
              </a:extLst>
            </p:cNvPr>
            <p:cNvSpPr/>
            <p:nvPr/>
          </p:nvSpPr>
          <p:spPr>
            <a:xfrm>
              <a:off x="4024539" y="5512845"/>
              <a:ext cx="2960634" cy="599864"/>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400" spc="-1" dirty="0">
                  <a:solidFill>
                    <a:srgbClr val="000000"/>
                  </a:solidFill>
                  <a:latin typeface="Roboto" panose="02000000000000000000" pitchFamily="2" charset="0"/>
                  <a:ea typeface="Roboto" panose="02000000000000000000" pitchFamily="2" charset="0"/>
                  <a:cs typeface="Roboto" panose="02000000000000000000" pitchFamily="2" charset="0"/>
                </a:rPr>
                <a:t>Data Sources</a:t>
              </a:r>
              <a:endParaRPr lang="de-DE" sz="1400" spc="-1" dirty="0">
                <a:latin typeface="Roboto" panose="02000000000000000000" pitchFamily="2" charset="0"/>
                <a:ea typeface="Roboto" panose="02000000000000000000" pitchFamily="2" charset="0"/>
                <a:cs typeface="Roboto" panose="02000000000000000000" pitchFamily="2" charset="0"/>
              </a:endParaRPr>
            </a:p>
          </p:txBody>
        </p:sp>
      </p:grpSp>
      <p:pic>
        <p:nvPicPr>
          <p:cNvPr id="64" name="Picture 2" descr="Bildergebnis fÃ¼r icon cloud freigestellt">
            <a:extLst>
              <a:ext uri="{FF2B5EF4-FFF2-40B4-BE49-F238E27FC236}">
                <a16:creationId xmlns:a16="http://schemas.microsoft.com/office/drawing/2014/main" id="{2D993469-FC5D-412F-9095-C5E6F66F141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78" b="89778" l="1778" r="97778">
                        <a14:foregroundMark x1="6667" y1="75111" x2="2222" y2="63556"/>
                        <a14:foregroundMark x1="1778" y1="58222" x2="4444" y2="52444"/>
                        <a14:foregroundMark x1="95556" y1="73333" x2="97778" y2="64889"/>
                        <a14:foregroundMark x1="90667" y1="50222" x2="85778" y2="47556"/>
                      </a14:backgroundRemoval>
                    </a14:imgEffect>
                  </a14:imgLayer>
                </a14:imgProps>
              </a:ext>
              <a:ext uri="{28A0092B-C50C-407E-A947-70E740481C1C}">
                <a14:useLocalDpi xmlns:a14="http://schemas.microsoft.com/office/drawing/2010/main" val="0"/>
              </a:ext>
            </a:extLst>
          </a:blip>
          <a:srcRect/>
          <a:stretch>
            <a:fillRect/>
          </a:stretch>
        </p:blipFill>
        <p:spPr bwMode="auto">
          <a:xfrm>
            <a:off x="3404327" y="2069635"/>
            <a:ext cx="536498" cy="497904"/>
          </a:xfrm>
          <a:prstGeom prst="rect">
            <a:avLst/>
          </a:prstGeom>
          <a:solidFill>
            <a:schemeClr val="bg1"/>
          </a:solidFill>
        </p:spPr>
      </p:pic>
      <p:pic>
        <p:nvPicPr>
          <p:cNvPr id="65" name="Picture 2" descr="Bildergebnis fÃ¼r icon cloud freigestellt">
            <a:extLst>
              <a:ext uri="{FF2B5EF4-FFF2-40B4-BE49-F238E27FC236}">
                <a16:creationId xmlns:a16="http://schemas.microsoft.com/office/drawing/2014/main" id="{AC5988DB-56FF-4443-ADE6-343C921B56A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78" b="89778" l="1778" r="97778">
                        <a14:foregroundMark x1="6667" y1="75111" x2="2222" y2="63556"/>
                        <a14:foregroundMark x1="1778" y1="58222" x2="4444" y2="52444"/>
                        <a14:foregroundMark x1="95556" y1="73333" x2="97778" y2="64889"/>
                        <a14:foregroundMark x1="90667" y1="50222" x2="85778" y2="47556"/>
                      </a14:backgroundRemoval>
                    </a14:imgEffect>
                  </a14:imgLayer>
                </a14:imgProps>
              </a:ext>
              <a:ext uri="{28A0092B-C50C-407E-A947-70E740481C1C}">
                <a14:useLocalDpi xmlns:a14="http://schemas.microsoft.com/office/drawing/2010/main" val="0"/>
              </a:ext>
            </a:extLst>
          </a:blip>
          <a:srcRect/>
          <a:stretch>
            <a:fillRect/>
          </a:stretch>
        </p:blipFill>
        <p:spPr bwMode="auto">
          <a:xfrm>
            <a:off x="4094951" y="3723920"/>
            <a:ext cx="536498" cy="497904"/>
          </a:xfrm>
          <a:prstGeom prst="rect">
            <a:avLst/>
          </a:prstGeom>
          <a:solidFill>
            <a:schemeClr val="bg1"/>
          </a:solidFill>
        </p:spPr>
      </p:pic>
      <p:pic>
        <p:nvPicPr>
          <p:cNvPr id="41" name="Picture 6" descr="Sentrius RS1xx LoRa-Enabled Sensors">
            <a:extLst>
              <a:ext uri="{FF2B5EF4-FFF2-40B4-BE49-F238E27FC236}">
                <a16:creationId xmlns:a16="http://schemas.microsoft.com/office/drawing/2014/main" id="{16FE218D-2836-4807-90D5-891B57D09A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4821" y="4894187"/>
            <a:ext cx="346561" cy="3626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entrius RG1xx">
            <a:extLst>
              <a:ext uri="{FF2B5EF4-FFF2-40B4-BE49-F238E27FC236}">
                <a16:creationId xmlns:a16="http://schemas.microsoft.com/office/drawing/2014/main" id="{6F752B53-DE85-47F5-AB1B-7276FDE5B8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9736" y="4807869"/>
            <a:ext cx="391314" cy="466099"/>
          </a:xfrm>
          <a:prstGeom prst="rect">
            <a:avLst/>
          </a:prstGeom>
          <a:noFill/>
          <a:extLst>
            <a:ext uri="{909E8E84-426E-40DD-AFC4-6F175D3DCCD1}">
              <a14:hiddenFill xmlns:a14="http://schemas.microsoft.com/office/drawing/2010/main">
                <a:solidFill>
                  <a:srgbClr val="FFFFFF"/>
                </a:solidFill>
              </a14:hiddenFill>
            </a:ext>
          </a:extLst>
        </p:spPr>
      </p:pic>
      <p:sp>
        <p:nvSpPr>
          <p:cNvPr id="45" name="Textfeld 44">
            <a:extLst>
              <a:ext uri="{FF2B5EF4-FFF2-40B4-BE49-F238E27FC236}">
                <a16:creationId xmlns:a16="http://schemas.microsoft.com/office/drawing/2014/main" id="{76FADCCB-1CEE-44E0-BAD5-74D030E975CF}"/>
              </a:ext>
            </a:extLst>
          </p:cNvPr>
          <p:cNvSpPr txBox="1"/>
          <p:nvPr/>
        </p:nvSpPr>
        <p:spPr>
          <a:xfrm>
            <a:off x="3888829" y="2360482"/>
            <a:ext cx="2016224" cy="276999"/>
          </a:xfrm>
          <a:prstGeom prst="rect">
            <a:avLst/>
          </a:prstGeom>
          <a:noFill/>
        </p:spPr>
        <p:txBody>
          <a:bodyPr wrap="square" rtlCol="0">
            <a:spAutoFit/>
          </a:bodyPr>
          <a:lstStyle/>
          <a:p>
            <a:pPr algn="ctr"/>
            <a:r>
              <a:rPr lang="de-DE" sz="1200" b="1" dirty="0">
                <a:latin typeface="Roboto" panose="02000000000000000000" pitchFamily="2" charset="0"/>
                <a:ea typeface="Roboto" panose="02000000000000000000" pitchFamily="2" charset="0"/>
                <a:cs typeface="Roboto" panose="02000000000000000000" pitchFamily="2" charset="0"/>
              </a:rPr>
              <a:t>User/</a:t>
            </a:r>
            <a:r>
              <a:rPr lang="de-DE" sz="1200" b="1" dirty="0" err="1">
                <a:latin typeface="Roboto" panose="02000000000000000000" pitchFamily="2" charset="0"/>
                <a:ea typeface="Roboto" panose="02000000000000000000" pitchFamily="2" charset="0"/>
                <a:cs typeface="Roboto" panose="02000000000000000000" pitchFamily="2" charset="0"/>
              </a:rPr>
              <a:t>Manufacturer</a:t>
            </a:r>
            <a:endParaRPr lang="de-DE" sz="1200" b="1" dirty="0">
              <a:latin typeface="Roboto" panose="02000000000000000000" pitchFamily="2" charset="0"/>
              <a:ea typeface="Roboto" panose="02000000000000000000" pitchFamily="2" charset="0"/>
              <a:cs typeface="Roboto" panose="02000000000000000000" pitchFamily="2" charset="0"/>
            </a:endParaRPr>
          </a:p>
        </p:txBody>
      </p:sp>
      <p:sp>
        <p:nvSpPr>
          <p:cNvPr id="46" name="Textfeld 45">
            <a:extLst>
              <a:ext uri="{FF2B5EF4-FFF2-40B4-BE49-F238E27FC236}">
                <a16:creationId xmlns:a16="http://schemas.microsoft.com/office/drawing/2014/main" id="{F9C59566-6605-4CA8-BA7F-1056C699C9D8}"/>
              </a:ext>
            </a:extLst>
          </p:cNvPr>
          <p:cNvSpPr txBox="1"/>
          <p:nvPr/>
        </p:nvSpPr>
        <p:spPr>
          <a:xfrm>
            <a:off x="7129189" y="2360482"/>
            <a:ext cx="1095898" cy="276999"/>
          </a:xfrm>
          <a:prstGeom prst="rect">
            <a:avLst/>
          </a:prstGeom>
          <a:noFill/>
        </p:spPr>
        <p:txBody>
          <a:bodyPr wrap="square" rtlCol="0">
            <a:spAutoFit/>
          </a:bodyPr>
          <a:lstStyle/>
          <a:p>
            <a:r>
              <a:rPr lang="de-DE" sz="1200" b="1" dirty="0">
                <a:latin typeface="Roboto" panose="02000000000000000000" pitchFamily="2" charset="0"/>
                <a:ea typeface="Roboto" panose="02000000000000000000" pitchFamily="2" charset="0"/>
                <a:cs typeface="Roboto" panose="02000000000000000000" pitchFamily="2" charset="0"/>
              </a:rPr>
              <a:t>Supplier</a:t>
            </a:r>
            <a:endParaRPr lang="de-DE" sz="1600" b="1" dirty="0">
              <a:latin typeface="Roboto" panose="02000000000000000000" pitchFamily="2" charset="0"/>
              <a:ea typeface="Roboto" panose="02000000000000000000" pitchFamily="2" charset="0"/>
              <a:cs typeface="Roboto" panose="02000000000000000000" pitchFamily="2" charset="0"/>
            </a:endParaRPr>
          </a:p>
        </p:txBody>
      </p:sp>
      <p:sp>
        <p:nvSpPr>
          <p:cNvPr id="3" name="Titel 2">
            <a:extLst>
              <a:ext uri="{FF2B5EF4-FFF2-40B4-BE49-F238E27FC236}">
                <a16:creationId xmlns:a16="http://schemas.microsoft.com/office/drawing/2014/main" id="{E13DD124-D43E-4EF1-B949-1B61B0828E4B}"/>
              </a:ext>
            </a:extLst>
          </p:cNvPr>
          <p:cNvSpPr>
            <a:spLocks noGrp="1"/>
          </p:cNvSpPr>
          <p:nvPr>
            <p:ph type="title"/>
          </p:nvPr>
        </p:nvSpPr>
        <p:spPr/>
        <p:txBody>
          <a:bodyPr/>
          <a:lstStyle/>
          <a:p>
            <a:r>
              <a:rPr lang="de-DE" dirty="0" err="1"/>
              <a:t>Platform</a:t>
            </a:r>
            <a:r>
              <a:rPr lang="de-DE" dirty="0"/>
              <a:t> Smart Shopfloor</a:t>
            </a:r>
          </a:p>
        </p:txBody>
      </p:sp>
      <p:pic>
        <p:nvPicPr>
          <p:cNvPr id="43" name="Picture 2" descr="Bildergebnis für opc ua">
            <a:extLst>
              <a:ext uri="{FF2B5EF4-FFF2-40B4-BE49-F238E27FC236}">
                <a16:creationId xmlns:a16="http://schemas.microsoft.com/office/drawing/2014/main" id="{FADC1397-6891-48A6-A0AD-D60733250EA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8247" y="4615670"/>
            <a:ext cx="746836" cy="24262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Bildergebnis für io link logo">
            <a:extLst>
              <a:ext uri="{FF2B5EF4-FFF2-40B4-BE49-F238E27FC236}">
                <a16:creationId xmlns:a16="http://schemas.microsoft.com/office/drawing/2014/main" id="{97579A29-F016-445E-B9FB-E773B0CEFC5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973" y="4680247"/>
            <a:ext cx="744065" cy="14415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Bildergebnis für lora the things network logo">
            <a:extLst>
              <a:ext uri="{FF2B5EF4-FFF2-40B4-BE49-F238E27FC236}">
                <a16:creationId xmlns:a16="http://schemas.microsoft.com/office/drawing/2014/main" id="{7A1D7937-0B84-4FE8-B34F-897C55B6703B}"/>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60315"/>
          <a:stretch/>
        </p:blipFill>
        <p:spPr bwMode="auto">
          <a:xfrm>
            <a:off x="4882699" y="4615670"/>
            <a:ext cx="475887" cy="27851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Bildergebnis für rest api logo">
            <a:extLst>
              <a:ext uri="{FF2B5EF4-FFF2-40B4-BE49-F238E27FC236}">
                <a16:creationId xmlns:a16="http://schemas.microsoft.com/office/drawing/2014/main" id="{423C9DF6-497C-45E7-9F95-69B7CE9D42D4}"/>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3660" b="33683"/>
          <a:stretch/>
        </p:blipFill>
        <p:spPr bwMode="auto">
          <a:xfrm>
            <a:off x="6974569" y="4680247"/>
            <a:ext cx="584419" cy="19085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Bildergebnis für mqtt">
            <a:extLst>
              <a:ext uri="{FF2B5EF4-FFF2-40B4-BE49-F238E27FC236}">
                <a16:creationId xmlns:a16="http://schemas.microsoft.com/office/drawing/2014/main" id="{ADB8B3BD-6888-45AD-A476-DE96AAFFC7FB}"/>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714" t="35452" r="17456" b="38053"/>
          <a:stretch/>
        </p:blipFill>
        <p:spPr bwMode="auto">
          <a:xfrm>
            <a:off x="5438030" y="4638484"/>
            <a:ext cx="536498" cy="17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1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par>
                                <p:cTn id="11" presetID="22" presetClass="entr" presetSubtype="8"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E3546-DA3A-4FE4-81D4-66B88204274C}"/>
              </a:ext>
            </a:extLst>
          </p:cNvPr>
          <p:cNvSpPr>
            <a:spLocks noGrp="1"/>
          </p:cNvSpPr>
          <p:nvPr>
            <p:ph type="title"/>
          </p:nvPr>
        </p:nvSpPr>
        <p:spPr/>
        <p:txBody>
          <a:bodyPr/>
          <a:lstStyle/>
          <a:p>
            <a:r>
              <a:rPr lang="de-DE" dirty="0"/>
              <a:t>Dashboard </a:t>
            </a:r>
            <a:r>
              <a:rPr lang="de-DE" dirty="0" err="1"/>
              <a:t>drag&amp;drop</a:t>
            </a:r>
            <a:r>
              <a:rPr lang="de-DE" dirty="0"/>
              <a:t> </a:t>
            </a:r>
            <a:r>
              <a:rPr lang="de-DE" dirty="0" err="1"/>
              <a:t>configuration</a:t>
            </a:r>
            <a:r>
              <a:rPr lang="de-DE" dirty="0"/>
              <a:t> on </a:t>
            </a:r>
            <a:r>
              <a:rPr lang="de-DE" dirty="0" err="1"/>
              <a:t>the</a:t>
            </a:r>
            <a:r>
              <a:rPr lang="de-DE" dirty="0"/>
              <a:t> </a:t>
            </a:r>
            <a:r>
              <a:rPr lang="de-DE" dirty="0" err="1"/>
              <a:t>fly</a:t>
            </a:r>
            <a:r>
              <a:rPr lang="de-DE" dirty="0"/>
              <a:t> </a:t>
            </a:r>
          </a:p>
        </p:txBody>
      </p:sp>
      <p:sp>
        <p:nvSpPr>
          <p:cNvPr id="3" name="Datumsplatzhalter 2">
            <a:extLst>
              <a:ext uri="{FF2B5EF4-FFF2-40B4-BE49-F238E27FC236}">
                <a16:creationId xmlns:a16="http://schemas.microsoft.com/office/drawing/2014/main" id="{E3CCF0DC-F22E-476C-982B-BF4D2E1E381F}"/>
              </a:ext>
            </a:extLst>
          </p:cNvPr>
          <p:cNvSpPr>
            <a:spLocks noGrp="1"/>
          </p:cNvSpPr>
          <p:nvPr>
            <p:ph type="dt" sz="half" idx="10"/>
          </p:nvPr>
        </p:nvSpPr>
        <p:spPr/>
        <p:txBody>
          <a:bodyPr/>
          <a:lstStyle/>
          <a:p>
            <a:fld id="{3A1B0E31-F2C9-494F-BCA2-BFE096141620}" type="datetime3">
              <a:rPr lang="en-US" smtClean="0"/>
              <a:t>18 August 2020</a:t>
            </a:fld>
            <a:endParaRPr lang="de-DE" dirty="0"/>
          </a:p>
        </p:txBody>
      </p:sp>
      <p:sp>
        <p:nvSpPr>
          <p:cNvPr id="4" name="Fußzeilenplatzhalter 3">
            <a:extLst>
              <a:ext uri="{FF2B5EF4-FFF2-40B4-BE49-F238E27FC236}">
                <a16:creationId xmlns:a16="http://schemas.microsoft.com/office/drawing/2014/main" id="{A8269634-B393-4336-83DC-316CC04ED2CB}"/>
              </a:ext>
            </a:extLst>
          </p:cNvPr>
          <p:cNvSpPr>
            <a:spLocks noGrp="1"/>
          </p:cNvSpPr>
          <p:nvPr>
            <p:ph type="ftr" sz="quarter" idx="11"/>
          </p:nvPr>
        </p:nvSpPr>
        <p:spPr/>
        <p:txBody>
          <a:bodyPr/>
          <a:lstStyle/>
          <a:p>
            <a:r>
              <a:rPr lang="de-DE"/>
              <a:t>(c) Thilo Heffner</a:t>
            </a:r>
          </a:p>
        </p:txBody>
      </p:sp>
      <p:sp>
        <p:nvSpPr>
          <p:cNvPr id="5" name="Foliennummernplatzhalter 4">
            <a:extLst>
              <a:ext uri="{FF2B5EF4-FFF2-40B4-BE49-F238E27FC236}">
                <a16:creationId xmlns:a16="http://schemas.microsoft.com/office/drawing/2014/main" id="{DDD258AD-4926-43CE-B1B7-A9B5D3784B18}"/>
              </a:ext>
            </a:extLst>
          </p:cNvPr>
          <p:cNvSpPr>
            <a:spLocks noGrp="1"/>
          </p:cNvSpPr>
          <p:nvPr>
            <p:ph type="sldNum" sz="quarter" idx="12"/>
          </p:nvPr>
        </p:nvSpPr>
        <p:spPr/>
        <p:txBody>
          <a:bodyPr/>
          <a:lstStyle/>
          <a:p>
            <a:fld id="{CA1EB1B7-4787-4D78-B573-7668B7B992B1}" type="slidenum">
              <a:rPr lang="de-DE" smtClean="0"/>
              <a:t>11</a:t>
            </a:fld>
            <a:endParaRPr lang="de-DE"/>
          </a:p>
        </p:txBody>
      </p:sp>
      <p:pic>
        <p:nvPicPr>
          <p:cNvPr id="6" name="Grafik 5">
            <a:extLst>
              <a:ext uri="{FF2B5EF4-FFF2-40B4-BE49-F238E27FC236}">
                <a16:creationId xmlns:a16="http://schemas.microsoft.com/office/drawing/2014/main" id="{E95221E4-DFB6-42FE-9804-DAA0C6D5095A}"/>
              </a:ext>
            </a:extLst>
          </p:cNvPr>
          <p:cNvPicPr>
            <a:picLocks noChangeAspect="1"/>
          </p:cNvPicPr>
          <p:nvPr/>
        </p:nvPicPr>
        <p:blipFill>
          <a:blip r:embed="rId2"/>
          <a:stretch>
            <a:fillRect/>
          </a:stretch>
        </p:blipFill>
        <p:spPr>
          <a:xfrm>
            <a:off x="1800597" y="2063301"/>
            <a:ext cx="8032399" cy="4060942"/>
          </a:xfrm>
          <a:prstGeom prst="rect">
            <a:avLst/>
          </a:prstGeom>
        </p:spPr>
      </p:pic>
    </p:spTree>
    <p:extLst>
      <p:ext uri="{BB962C8B-B14F-4D97-AF65-F5344CB8AC3E}">
        <p14:creationId xmlns:p14="http://schemas.microsoft.com/office/powerpoint/2010/main" val="236171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8B532E9-AC91-4E0F-B5C4-310D4FF2CE79}"/>
              </a:ext>
            </a:extLst>
          </p:cNvPr>
          <p:cNvPicPr>
            <a:picLocks noChangeAspect="1"/>
          </p:cNvPicPr>
          <p:nvPr/>
        </p:nvPicPr>
        <p:blipFill rotWithShape="1">
          <a:blip r:embed="rId3">
            <a:extLst>
              <a:ext uri="{28A0092B-C50C-407E-A947-70E740481C1C}">
                <a14:useLocalDpi xmlns:a14="http://schemas.microsoft.com/office/drawing/2010/main" val="0"/>
              </a:ext>
            </a:extLst>
          </a:blip>
          <a:srcRect t="2695"/>
          <a:stretch/>
        </p:blipFill>
        <p:spPr>
          <a:xfrm>
            <a:off x="0" y="287759"/>
            <a:ext cx="11522075" cy="6072890"/>
          </a:xfrm>
          <a:prstGeom prst="rect">
            <a:avLst/>
          </a:prstGeom>
        </p:spPr>
      </p:pic>
    </p:spTree>
    <p:extLst>
      <p:ext uri="{BB962C8B-B14F-4D97-AF65-F5344CB8AC3E}">
        <p14:creationId xmlns:p14="http://schemas.microsoft.com/office/powerpoint/2010/main" val="37953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xmple illustration">
            <a:extLst>
              <a:ext uri="{FF2B5EF4-FFF2-40B4-BE49-F238E27FC236}">
                <a16:creationId xmlns:a16="http://schemas.microsoft.com/office/drawing/2014/main" id="{5C9B62D0-070A-4660-A3A1-B1FA6B92384D}"/>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1296541" y="858902"/>
            <a:ext cx="8712968" cy="4762369"/>
          </a:xfrm>
          <a:prstGeom prst="rect">
            <a:avLst/>
          </a:prstGeom>
        </p:spPr>
      </p:pic>
      <p:sp>
        <p:nvSpPr>
          <p:cNvPr id="3" name="Textfeld 2">
            <a:extLst>
              <a:ext uri="{FF2B5EF4-FFF2-40B4-BE49-F238E27FC236}">
                <a16:creationId xmlns:a16="http://schemas.microsoft.com/office/drawing/2014/main" id="{939774EE-D04E-4185-BE0E-3AEC8FB0B435}"/>
              </a:ext>
            </a:extLst>
          </p:cNvPr>
          <p:cNvSpPr txBox="1"/>
          <p:nvPr/>
        </p:nvSpPr>
        <p:spPr>
          <a:xfrm>
            <a:off x="8713365" y="5688359"/>
            <a:ext cx="2016224" cy="261610"/>
          </a:xfrm>
          <a:prstGeom prst="rect">
            <a:avLst/>
          </a:prstGeom>
          <a:noFill/>
        </p:spPr>
        <p:txBody>
          <a:bodyPr wrap="square" rtlCol="0">
            <a:spAutoFit/>
          </a:bodyPr>
          <a:lstStyle/>
          <a:p>
            <a:r>
              <a:rPr lang="de-DE" sz="1050" dirty="0"/>
              <a:t>Non </a:t>
            </a:r>
            <a:r>
              <a:rPr lang="de-DE" sz="1050" dirty="0" err="1"/>
              <a:t>binding</a:t>
            </a:r>
            <a:r>
              <a:rPr lang="de-DE" sz="1050" dirty="0"/>
              <a:t> Illustration </a:t>
            </a:r>
          </a:p>
        </p:txBody>
      </p:sp>
      <p:sp>
        <p:nvSpPr>
          <p:cNvPr id="4" name="Textfeld 3">
            <a:extLst>
              <a:ext uri="{FF2B5EF4-FFF2-40B4-BE49-F238E27FC236}">
                <a16:creationId xmlns:a16="http://schemas.microsoft.com/office/drawing/2014/main" id="{F55EFF13-F9DB-4978-B2D6-92E19FB7C717}"/>
              </a:ext>
            </a:extLst>
          </p:cNvPr>
          <p:cNvSpPr txBox="1"/>
          <p:nvPr/>
        </p:nvSpPr>
        <p:spPr>
          <a:xfrm>
            <a:off x="2994194" y="1819359"/>
            <a:ext cx="1190756" cy="369332"/>
          </a:xfrm>
          <a:prstGeom prst="rect">
            <a:avLst/>
          </a:prstGeom>
          <a:noFill/>
        </p:spPr>
        <p:txBody>
          <a:bodyPr wrap="square" rtlCol="0">
            <a:spAutoFit/>
          </a:bodyPr>
          <a:lstStyle/>
          <a:p>
            <a:r>
              <a:rPr lang="de-DE" dirty="0"/>
              <a:t>Supplier</a:t>
            </a:r>
          </a:p>
        </p:txBody>
      </p:sp>
    </p:spTree>
    <p:extLst>
      <p:ext uri="{BB962C8B-B14F-4D97-AF65-F5344CB8AC3E}">
        <p14:creationId xmlns:p14="http://schemas.microsoft.com/office/powerpoint/2010/main" val="80047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4294967295"/>
          </p:nvPr>
        </p:nvSpPr>
        <p:spPr>
          <a:xfrm>
            <a:off x="0" y="1943943"/>
            <a:ext cx="11160125" cy="2879725"/>
          </a:xfrm>
        </p:spPr>
        <p:txBody>
          <a:bodyPr>
            <a:normAutofit/>
          </a:bodyPr>
          <a:lstStyle/>
          <a:p>
            <a:pPr marL="0" indent="0" algn="ctr">
              <a:buNone/>
            </a:pPr>
            <a:r>
              <a:rPr lang="de-DE" sz="9600" dirty="0" err="1">
                <a:effectLst>
                  <a:outerShdw blurRad="38100" dist="38100" dir="2700000" algn="tl">
                    <a:srgbClr val="000000">
                      <a:alpha val="43137"/>
                    </a:srgbClr>
                  </a:outerShdw>
                </a:effectLst>
              </a:rPr>
              <a:t>clients</a:t>
            </a:r>
            <a:br>
              <a:rPr lang="de-DE" sz="9600" dirty="0">
                <a:effectLst>
                  <a:outerShdw blurRad="38100" dist="38100" dir="2700000" algn="tl">
                    <a:srgbClr val="000000">
                      <a:alpha val="43137"/>
                    </a:srgbClr>
                  </a:outerShdw>
                </a:effectLst>
              </a:rPr>
            </a:br>
            <a:r>
              <a:rPr lang="de-DE" sz="5400" dirty="0">
                <a:effectLst>
                  <a:outerShdw blurRad="38100" dist="38100" dir="2700000" algn="tl">
                    <a:srgbClr val="000000">
                      <a:alpha val="43137"/>
                    </a:srgbClr>
                  </a:outerShdw>
                </a:effectLst>
              </a:rPr>
              <a:t>(Extract)</a:t>
            </a:r>
            <a:endParaRPr lang="de-DE" sz="2400" dirty="0"/>
          </a:p>
        </p:txBody>
      </p:sp>
    </p:spTree>
    <p:extLst>
      <p:ext uri="{BB962C8B-B14F-4D97-AF65-F5344CB8AC3E}">
        <p14:creationId xmlns:p14="http://schemas.microsoft.com/office/powerpoint/2010/main" val="307643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799D2-0584-4E28-8130-50AA89B6E9FA}"/>
              </a:ext>
            </a:extLst>
          </p:cNvPr>
          <p:cNvSpPr>
            <a:spLocks noGrp="1"/>
          </p:cNvSpPr>
          <p:nvPr>
            <p:ph type="title"/>
          </p:nvPr>
        </p:nvSpPr>
        <p:spPr/>
        <p:txBody>
          <a:bodyPr/>
          <a:lstStyle/>
          <a:p>
            <a:r>
              <a:rPr lang="de-DE" dirty="0"/>
              <a:t>Clients</a:t>
            </a:r>
          </a:p>
        </p:txBody>
      </p:sp>
      <p:sp>
        <p:nvSpPr>
          <p:cNvPr id="3" name="Datumsplatzhalter 2">
            <a:extLst>
              <a:ext uri="{FF2B5EF4-FFF2-40B4-BE49-F238E27FC236}">
                <a16:creationId xmlns:a16="http://schemas.microsoft.com/office/drawing/2014/main" id="{1362D551-12C1-48F3-A55D-D329F4E0B95E}"/>
              </a:ext>
            </a:extLst>
          </p:cNvPr>
          <p:cNvSpPr>
            <a:spLocks noGrp="1"/>
          </p:cNvSpPr>
          <p:nvPr>
            <p:ph type="dt" sz="half" idx="10"/>
          </p:nvPr>
        </p:nvSpPr>
        <p:spPr/>
        <p:txBody>
          <a:bodyPr/>
          <a:lstStyle/>
          <a:p>
            <a:fld id="{3A1B0E31-F2C9-494F-BCA2-BFE096141620}" type="datetime3">
              <a:rPr lang="en-US" smtClean="0"/>
              <a:t>18 August 2020</a:t>
            </a:fld>
            <a:endParaRPr lang="de-DE" dirty="0"/>
          </a:p>
        </p:txBody>
      </p:sp>
      <p:sp>
        <p:nvSpPr>
          <p:cNvPr id="4" name="Fußzeilenplatzhalter 3">
            <a:extLst>
              <a:ext uri="{FF2B5EF4-FFF2-40B4-BE49-F238E27FC236}">
                <a16:creationId xmlns:a16="http://schemas.microsoft.com/office/drawing/2014/main" id="{A1A6DE3C-518E-4702-B1F8-BEC41C578390}"/>
              </a:ext>
            </a:extLst>
          </p:cNvPr>
          <p:cNvSpPr>
            <a:spLocks noGrp="1"/>
          </p:cNvSpPr>
          <p:nvPr>
            <p:ph type="ftr" sz="quarter" idx="11"/>
          </p:nvPr>
        </p:nvSpPr>
        <p:spPr/>
        <p:txBody>
          <a:bodyPr/>
          <a:lstStyle/>
          <a:p>
            <a:r>
              <a:rPr lang="de-DE"/>
              <a:t>(c) Thilo Heffner</a:t>
            </a:r>
          </a:p>
        </p:txBody>
      </p:sp>
      <p:sp>
        <p:nvSpPr>
          <p:cNvPr id="5" name="Foliennummernplatzhalter 4">
            <a:extLst>
              <a:ext uri="{FF2B5EF4-FFF2-40B4-BE49-F238E27FC236}">
                <a16:creationId xmlns:a16="http://schemas.microsoft.com/office/drawing/2014/main" id="{02A3A6D1-8A6C-4A33-A653-6F1C33D5ECFB}"/>
              </a:ext>
            </a:extLst>
          </p:cNvPr>
          <p:cNvSpPr>
            <a:spLocks noGrp="1"/>
          </p:cNvSpPr>
          <p:nvPr>
            <p:ph type="sldNum" sz="quarter" idx="12"/>
          </p:nvPr>
        </p:nvSpPr>
        <p:spPr/>
        <p:txBody>
          <a:bodyPr/>
          <a:lstStyle/>
          <a:p>
            <a:fld id="{CA1EB1B7-4787-4D78-B573-7668B7B992B1}" type="slidenum">
              <a:rPr lang="de-DE" smtClean="0"/>
              <a:t>15</a:t>
            </a:fld>
            <a:endParaRPr lang="de-DE"/>
          </a:p>
        </p:txBody>
      </p:sp>
      <p:pic>
        <p:nvPicPr>
          <p:cNvPr id="8194" name="Picture 2" descr="Logo">
            <a:extLst>
              <a:ext uri="{FF2B5EF4-FFF2-40B4-BE49-F238E27FC236}">
                <a16:creationId xmlns:a16="http://schemas.microsoft.com/office/drawing/2014/main" id="{210B5849-E7D4-4258-99CF-3BBA16A6D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650" y="4426868"/>
            <a:ext cx="1619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ogo Jetter Automation">
            <a:extLst>
              <a:ext uri="{FF2B5EF4-FFF2-40B4-BE49-F238E27FC236}">
                <a16:creationId xmlns:a16="http://schemas.microsoft.com/office/drawing/2014/main" id="{89E6CADA-FF91-4F6F-8278-911136C3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820" y="3122882"/>
            <a:ext cx="1762125" cy="77152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4029967D-6DCE-4E82-B8ED-9A2A7104D2FD}"/>
              </a:ext>
            </a:extLst>
          </p:cNvPr>
          <p:cNvPicPr>
            <a:picLocks noChangeAspect="1"/>
          </p:cNvPicPr>
          <p:nvPr/>
        </p:nvPicPr>
        <p:blipFill>
          <a:blip r:embed="rId4"/>
          <a:stretch>
            <a:fillRect/>
          </a:stretch>
        </p:blipFill>
        <p:spPr>
          <a:xfrm>
            <a:off x="764672" y="4656100"/>
            <a:ext cx="1606026" cy="398787"/>
          </a:xfrm>
          <a:prstGeom prst="rect">
            <a:avLst/>
          </a:prstGeom>
        </p:spPr>
      </p:pic>
      <p:pic>
        <p:nvPicPr>
          <p:cNvPr id="10" name="Grafik 9">
            <a:extLst>
              <a:ext uri="{FF2B5EF4-FFF2-40B4-BE49-F238E27FC236}">
                <a16:creationId xmlns:a16="http://schemas.microsoft.com/office/drawing/2014/main" id="{4683D2FA-6A37-4DD0-9535-4B5E2B3BFF10}"/>
              </a:ext>
            </a:extLst>
          </p:cNvPr>
          <p:cNvPicPr>
            <a:picLocks noChangeAspect="1"/>
          </p:cNvPicPr>
          <p:nvPr/>
        </p:nvPicPr>
        <p:blipFill>
          <a:blip r:embed="rId5"/>
          <a:stretch>
            <a:fillRect/>
          </a:stretch>
        </p:blipFill>
        <p:spPr>
          <a:xfrm>
            <a:off x="998165" y="2143879"/>
            <a:ext cx="1619250" cy="471427"/>
          </a:xfrm>
          <a:prstGeom prst="rect">
            <a:avLst/>
          </a:prstGeom>
        </p:spPr>
      </p:pic>
      <p:pic>
        <p:nvPicPr>
          <p:cNvPr id="8204" name="Picture 12" descr="Zur Startseite...">
            <a:extLst>
              <a:ext uri="{FF2B5EF4-FFF2-40B4-BE49-F238E27FC236}">
                <a16:creationId xmlns:a16="http://schemas.microsoft.com/office/drawing/2014/main" id="{409DC662-0556-49F1-805C-E5C2EAAB01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9295" y="2977597"/>
            <a:ext cx="764861" cy="97345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0EFA68F2-0160-427E-9959-9286F7347E9F}"/>
              </a:ext>
            </a:extLst>
          </p:cNvPr>
          <p:cNvPicPr>
            <a:picLocks noChangeAspect="1"/>
          </p:cNvPicPr>
          <p:nvPr/>
        </p:nvPicPr>
        <p:blipFill>
          <a:blip r:embed="rId7"/>
          <a:stretch>
            <a:fillRect/>
          </a:stretch>
        </p:blipFill>
        <p:spPr>
          <a:xfrm>
            <a:off x="5197650" y="4327827"/>
            <a:ext cx="1368152" cy="668167"/>
          </a:xfrm>
          <a:prstGeom prst="rect">
            <a:avLst/>
          </a:prstGeom>
        </p:spPr>
      </p:pic>
      <p:pic>
        <p:nvPicPr>
          <p:cNvPr id="8206" name="Picture 14" descr="IDEAL Werk Logo">
            <a:extLst>
              <a:ext uri="{FF2B5EF4-FFF2-40B4-BE49-F238E27FC236}">
                <a16:creationId xmlns:a16="http://schemas.microsoft.com/office/drawing/2014/main" id="{328FD240-9186-4755-B819-7562688BBD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3089" y="2135263"/>
            <a:ext cx="10572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Irish Pub Schwenningen - Startseite | Facebook">
            <a:extLst>
              <a:ext uri="{FF2B5EF4-FFF2-40B4-BE49-F238E27FC236}">
                <a16:creationId xmlns:a16="http://schemas.microsoft.com/office/drawing/2014/main" id="{FD94D50D-912E-45F2-92DF-E093368FEE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3795" y="1903168"/>
            <a:ext cx="1302685" cy="130268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8C8D84DB-2BB8-4425-9326-31A65473B04F}"/>
              </a:ext>
            </a:extLst>
          </p:cNvPr>
          <p:cNvPicPr>
            <a:picLocks noChangeAspect="1"/>
          </p:cNvPicPr>
          <p:nvPr/>
        </p:nvPicPr>
        <p:blipFill>
          <a:blip r:embed="rId10"/>
          <a:stretch>
            <a:fillRect/>
          </a:stretch>
        </p:blipFill>
        <p:spPr>
          <a:xfrm>
            <a:off x="7245797" y="3265968"/>
            <a:ext cx="2886478" cy="676369"/>
          </a:xfrm>
          <a:prstGeom prst="rect">
            <a:avLst/>
          </a:prstGeom>
        </p:spPr>
      </p:pic>
      <p:pic>
        <p:nvPicPr>
          <p:cNvPr id="13" name="Grafik 12">
            <a:extLst>
              <a:ext uri="{FF2B5EF4-FFF2-40B4-BE49-F238E27FC236}">
                <a16:creationId xmlns:a16="http://schemas.microsoft.com/office/drawing/2014/main" id="{DD27136B-1C09-4155-98E2-9A1102D81E78}"/>
              </a:ext>
            </a:extLst>
          </p:cNvPr>
          <p:cNvPicPr>
            <a:picLocks noChangeAspect="1"/>
          </p:cNvPicPr>
          <p:nvPr/>
        </p:nvPicPr>
        <p:blipFill>
          <a:blip r:embed="rId11"/>
          <a:stretch>
            <a:fillRect/>
          </a:stretch>
        </p:blipFill>
        <p:spPr>
          <a:xfrm>
            <a:off x="7492079" y="4342265"/>
            <a:ext cx="1790950" cy="838317"/>
          </a:xfrm>
          <a:prstGeom prst="rect">
            <a:avLst/>
          </a:prstGeom>
        </p:spPr>
      </p:pic>
      <p:pic>
        <p:nvPicPr>
          <p:cNvPr id="6146" name="Picture 2">
            <a:extLst>
              <a:ext uri="{FF2B5EF4-FFF2-40B4-BE49-F238E27FC236}">
                <a16:creationId xmlns:a16="http://schemas.microsoft.com/office/drawing/2014/main" id="{91C22FDF-4648-4941-B071-4C546094C1C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37613"/>
          <a:stretch/>
        </p:blipFill>
        <p:spPr bwMode="auto">
          <a:xfrm>
            <a:off x="3062074" y="2099201"/>
            <a:ext cx="1409826" cy="645661"/>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521EED82-3003-40EC-9844-D1BE2F630A95}"/>
              </a:ext>
            </a:extLst>
          </p:cNvPr>
          <p:cNvPicPr>
            <a:picLocks noChangeAspect="1"/>
          </p:cNvPicPr>
          <p:nvPr/>
        </p:nvPicPr>
        <p:blipFill>
          <a:blip r:embed="rId13"/>
          <a:stretch>
            <a:fillRect/>
          </a:stretch>
        </p:blipFill>
        <p:spPr>
          <a:xfrm>
            <a:off x="3172498" y="3309975"/>
            <a:ext cx="1247949" cy="476316"/>
          </a:xfrm>
          <a:prstGeom prst="rect">
            <a:avLst/>
          </a:prstGeom>
        </p:spPr>
      </p:pic>
      <p:pic>
        <p:nvPicPr>
          <p:cNvPr id="2050" name="Picture 2" descr="A&amp;D Verpackungsmaschinen – Logo">
            <a:extLst>
              <a:ext uri="{FF2B5EF4-FFF2-40B4-BE49-F238E27FC236}">
                <a16:creationId xmlns:a16="http://schemas.microsoft.com/office/drawing/2014/main" id="{390AE4EF-C8AD-4CCE-BF7D-7A2378B527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0673" y="2095779"/>
            <a:ext cx="1413584" cy="50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99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934E20A-135F-45A2-9DA8-5F983E70FECF}"/>
              </a:ext>
            </a:extLst>
          </p:cNvPr>
          <p:cNvSpPr>
            <a:spLocks noGrp="1"/>
          </p:cNvSpPr>
          <p:nvPr>
            <p:ph type="sldNum" sz="quarter" idx="12"/>
          </p:nvPr>
        </p:nvSpPr>
        <p:spPr/>
        <p:txBody>
          <a:bodyPr/>
          <a:lstStyle/>
          <a:p>
            <a:fld id="{CA1EB1B7-4787-4D78-B573-7668B7B992B1}" type="slidenum">
              <a:rPr lang="de-DE" smtClean="0"/>
              <a:t>16</a:t>
            </a:fld>
            <a:endParaRPr lang="de-DE"/>
          </a:p>
        </p:txBody>
      </p:sp>
      <p:pic>
        <p:nvPicPr>
          <p:cNvPr id="5" name="Grafik 4">
            <a:extLst>
              <a:ext uri="{FF2B5EF4-FFF2-40B4-BE49-F238E27FC236}">
                <a16:creationId xmlns:a16="http://schemas.microsoft.com/office/drawing/2014/main" id="{C4C94B1A-38C8-471B-9AEF-C634744C41DF}"/>
              </a:ext>
            </a:extLst>
          </p:cNvPr>
          <p:cNvPicPr>
            <a:picLocks noChangeAspect="1"/>
          </p:cNvPicPr>
          <p:nvPr/>
        </p:nvPicPr>
        <p:blipFill>
          <a:blip r:embed="rId2"/>
          <a:stretch>
            <a:fillRect/>
          </a:stretch>
        </p:blipFill>
        <p:spPr>
          <a:xfrm>
            <a:off x="1368548" y="219837"/>
            <a:ext cx="8640961" cy="6114892"/>
          </a:xfrm>
          <a:prstGeom prst="rect">
            <a:avLst/>
          </a:prstGeom>
        </p:spPr>
      </p:pic>
      <p:sp>
        <p:nvSpPr>
          <p:cNvPr id="6" name="Textfeld 5">
            <a:extLst>
              <a:ext uri="{FF2B5EF4-FFF2-40B4-BE49-F238E27FC236}">
                <a16:creationId xmlns:a16="http://schemas.microsoft.com/office/drawing/2014/main" id="{1AB4D326-4BB0-4A84-9681-5C06125BB8FC}"/>
              </a:ext>
            </a:extLst>
          </p:cNvPr>
          <p:cNvSpPr txBox="1"/>
          <p:nvPr/>
        </p:nvSpPr>
        <p:spPr>
          <a:xfrm>
            <a:off x="696585" y="2805315"/>
            <a:ext cx="10009112" cy="923330"/>
          </a:xfrm>
          <a:prstGeom prst="rect">
            <a:avLst/>
          </a:prstGeom>
          <a:noFill/>
        </p:spPr>
        <p:txBody>
          <a:bodyPr wrap="square" rtlCol="0">
            <a:spAutoFit/>
          </a:bodyPr>
          <a:lstStyle/>
          <a:p>
            <a:pPr algn="ctr"/>
            <a:r>
              <a:rPr lang="de-DE" sz="5400" dirty="0">
                <a:solidFill>
                  <a:schemeClr val="bg1"/>
                </a:solidFill>
                <a:effectLst>
                  <a:outerShdw blurRad="38100" dist="38100" dir="2700000" algn="tl">
                    <a:srgbClr val="000000">
                      <a:alpha val="43137"/>
                    </a:srgbClr>
                  </a:outerShdw>
                </a:effectLst>
              </a:rPr>
              <a:t>www.smart-shopfloor.com</a:t>
            </a:r>
            <a:endParaRPr lang="de-DE"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4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3E3AB4F-DEA5-4966-A9A5-3D9707A989A3}"/>
              </a:ext>
            </a:extLst>
          </p:cNvPr>
          <p:cNvSpPr>
            <a:spLocks noGrp="1"/>
          </p:cNvSpPr>
          <p:nvPr>
            <p:ph type="title"/>
          </p:nvPr>
        </p:nvSpPr>
        <p:spPr/>
        <p:txBody>
          <a:bodyPr/>
          <a:lstStyle/>
          <a:p>
            <a:r>
              <a:rPr lang="de-DE" dirty="0"/>
              <a:t>The efficiency </a:t>
            </a:r>
            <a:r>
              <a:rPr lang="de-DE" dirty="0" err="1"/>
              <a:t>team</a:t>
            </a:r>
            <a:endParaRPr lang="de-DE" dirty="0"/>
          </a:p>
        </p:txBody>
      </p:sp>
      <p:sp>
        <p:nvSpPr>
          <p:cNvPr id="11" name="Inhaltsplatzhalter 10">
            <a:extLst>
              <a:ext uri="{FF2B5EF4-FFF2-40B4-BE49-F238E27FC236}">
                <a16:creationId xmlns:a16="http://schemas.microsoft.com/office/drawing/2014/main" id="{099578CF-3935-487C-8B40-3D9A7B2F90E2}"/>
              </a:ext>
            </a:extLst>
          </p:cNvPr>
          <p:cNvSpPr>
            <a:spLocks noGrp="1"/>
          </p:cNvSpPr>
          <p:nvPr>
            <p:ph idx="1"/>
          </p:nvPr>
        </p:nvSpPr>
        <p:spPr>
          <a:xfrm>
            <a:off x="792143" y="1727919"/>
            <a:ext cx="9937790" cy="2142322"/>
          </a:xfrm>
        </p:spPr>
        <p:txBody>
          <a:bodyPr>
            <a:normAutofit fontScale="92500" lnSpcReduction="20000"/>
          </a:bodyPr>
          <a:lstStyle/>
          <a:p>
            <a:pPr marL="0" indent="0">
              <a:lnSpc>
                <a:spcPct val="110000"/>
              </a:lnSpc>
              <a:spcAft>
                <a:spcPts val="800"/>
              </a:spcAft>
              <a:buNone/>
            </a:pPr>
            <a:r>
              <a:rPr lang="en-US" sz="2400" dirty="0">
                <a:ea typeface="Arial Unicode MS" panose="020B0604020202020204" pitchFamily="34" charset="-128"/>
                <a:cs typeface="Times New Roman" panose="02020603050405020304" pitchFamily="18" charset="0"/>
              </a:rPr>
              <a:t>We are 4 creative people, with </a:t>
            </a:r>
          </a:p>
          <a:p>
            <a:pPr marL="285750" indent="-285750">
              <a:lnSpc>
                <a:spcPct val="110000"/>
              </a:lnSpc>
              <a:spcAft>
                <a:spcPts val="800"/>
              </a:spcAft>
            </a:pPr>
            <a:r>
              <a:rPr lang="en-US" sz="2400" dirty="0">
                <a:ea typeface="Arial Unicode MS" panose="020B0604020202020204" pitchFamily="34" charset="-128"/>
                <a:cs typeface="Times New Roman" panose="02020603050405020304" pitchFamily="18" charset="0"/>
              </a:rPr>
              <a:t>strong know how in state of the art software technology </a:t>
            </a:r>
          </a:p>
          <a:p>
            <a:pPr marL="285750" indent="-285750">
              <a:lnSpc>
                <a:spcPct val="110000"/>
              </a:lnSpc>
              <a:spcAft>
                <a:spcPts val="800"/>
              </a:spcAft>
            </a:pPr>
            <a:r>
              <a:rPr lang="en-US" sz="2400" dirty="0">
                <a:ea typeface="Arial Unicode MS" panose="020B0604020202020204" pitchFamily="34" charset="-128"/>
                <a:cs typeface="Times New Roman" panose="02020603050405020304" pitchFamily="18" charset="0"/>
              </a:rPr>
              <a:t>understanding of business requirements </a:t>
            </a:r>
          </a:p>
          <a:p>
            <a:pPr marL="285750" indent="-285750">
              <a:lnSpc>
                <a:spcPct val="110000"/>
              </a:lnSpc>
              <a:spcAft>
                <a:spcPts val="800"/>
              </a:spcAft>
            </a:pPr>
            <a:r>
              <a:rPr lang="en-US" sz="2400" dirty="0">
                <a:ea typeface="Arial Unicode MS" panose="020B0604020202020204" pitchFamily="34" charset="-128"/>
                <a:cs typeface="Times New Roman" panose="02020603050405020304" pitchFamily="18" charset="0"/>
              </a:rPr>
              <a:t>strong demand, to solve them with an standard </a:t>
            </a:r>
            <a:r>
              <a:rPr lang="en-US" sz="2400" dirty="0" err="1">
                <a:ea typeface="Arial Unicode MS" panose="020B0604020202020204" pitchFamily="34" charset="-128"/>
                <a:cs typeface="Times New Roman" panose="02020603050405020304" pitchFamily="18" charset="0"/>
              </a:rPr>
              <a:t>plug&amp;play</a:t>
            </a:r>
            <a:r>
              <a:rPr lang="en-US" sz="2400" dirty="0">
                <a:ea typeface="Arial Unicode MS" panose="020B0604020202020204" pitchFamily="34" charset="-128"/>
                <a:cs typeface="Times New Roman" panose="02020603050405020304" pitchFamily="18" charset="0"/>
              </a:rPr>
              <a:t> web- platform</a:t>
            </a:r>
          </a:p>
          <a:p>
            <a:pPr marL="285750" indent="-285750">
              <a:lnSpc>
                <a:spcPct val="107000"/>
              </a:lnSpc>
              <a:spcAft>
                <a:spcPts val="800"/>
              </a:spcAft>
            </a:pPr>
            <a:endParaRPr lang="en-US" sz="2400" dirty="0">
              <a:ea typeface="Arial Unicode MS" panose="020B0604020202020204" pitchFamily="34" charset="-128"/>
              <a:cs typeface="Times New Roman" panose="02020603050405020304" pitchFamily="18" charset="0"/>
            </a:endParaRPr>
          </a:p>
          <a:p>
            <a:pPr marL="0" indent="0">
              <a:buNone/>
            </a:pPr>
            <a:endParaRPr lang="de-DE" sz="2400" dirty="0"/>
          </a:p>
        </p:txBody>
      </p:sp>
      <p:sp>
        <p:nvSpPr>
          <p:cNvPr id="4" name="Datumsplatzhalter 3">
            <a:extLst>
              <a:ext uri="{FF2B5EF4-FFF2-40B4-BE49-F238E27FC236}">
                <a16:creationId xmlns:a16="http://schemas.microsoft.com/office/drawing/2014/main" id="{24FEF34A-2666-45A0-8CC4-654CAE402449}"/>
              </a:ext>
            </a:extLst>
          </p:cNvPr>
          <p:cNvSpPr>
            <a:spLocks noGrp="1"/>
          </p:cNvSpPr>
          <p:nvPr>
            <p:ph type="dt" sz="half" idx="10"/>
          </p:nvPr>
        </p:nvSpPr>
        <p:spPr/>
        <p:txBody>
          <a:bodyPr/>
          <a:lstStyle/>
          <a:p>
            <a:fld id="{4234DF4E-638D-499C-9435-7F1E4F5930AE}" type="datetime3">
              <a:rPr lang="en-US" smtClean="0"/>
              <a:t>18 August 2020</a:t>
            </a:fld>
            <a:endParaRPr lang="de-DE" dirty="0"/>
          </a:p>
        </p:txBody>
      </p:sp>
      <p:sp>
        <p:nvSpPr>
          <p:cNvPr id="5" name="Fußzeilenplatzhalter 4">
            <a:extLst>
              <a:ext uri="{FF2B5EF4-FFF2-40B4-BE49-F238E27FC236}">
                <a16:creationId xmlns:a16="http://schemas.microsoft.com/office/drawing/2014/main" id="{B3E87276-DAFA-44B6-BE0C-E1BD0E5D0346}"/>
              </a:ext>
            </a:extLst>
          </p:cNvPr>
          <p:cNvSpPr>
            <a:spLocks noGrp="1"/>
          </p:cNvSpPr>
          <p:nvPr>
            <p:ph type="ftr" sz="quarter" idx="11"/>
          </p:nvPr>
        </p:nvSpPr>
        <p:spPr/>
        <p:txBody>
          <a:bodyPr/>
          <a:lstStyle/>
          <a:p>
            <a:r>
              <a:rPr lang="de-DE" dirty="0"/>
              <a:t>(c) Thilo Heffner</a:t>
            </a:r>
          </a:p>
        </p:txBody>
      </p:sp>
      <p:sp>
        <p:nvSpPr>
          <p:cNvPr id="6" name="Foliennummernplatzhalter 5">
            <a:extLst>
              <a:ext uri="{FF2B5EF4-FFF2-40B4-BE49-F238E27FC236}">
                <a16:creationId xmlns:a16="http://schemas.microsoft.com/office/drawing/2014/main" id="{152C3AF9-B773-4151-95D0-F8DCC73A8551}"/>
              </a:ext>
            </a:extLst>
          </p:cNvPr>
          <p:cNvSpPr>
            <a:spLocks noGrp="1"/>
          </p:cNvSpPr>
          <p:nvPr>
            <p:ph type="sldNum" sz="quarter" idx="12"/>
          </p:nvPr>
        </p:nvSpPr>
        <p:spPr/>
        <p:txBody>
          <a:bodyPr/>
          <a:lstStyle/>
          <a:p>
            <a:fld id="{CA1EB1B7-4787-4D78-B573-7668B7B992B1}" type="slidenum">
              <a:rPr lang="de-DE" smtClean="0"/>
              <a:t>17</a:t>
            </a:fld>
            <a:endParaRPr lang="de-DE" dirty="0"/>
          </a:p>
        </p:txBody>
      </p:sp>
      <p:sp>
        <p:nvSpPr>
          <p:cNvPr id="13" name="Rechteck 12">
            <a:extLst>
              <a:ext uri="{FF2B5EF4-FFF2-40B4-BE49-F238E27FC236}">
                <a16:creationId xmlns:a16="http://schemas.microsoft.com/office/drawing/2014/main" id="{785786B3-C4B3-46D8-8B36-9694E229D35C}"/>
              </a:ext>
            </a:extLst>
          </p:cNvPr>
          <p:cNvSpPr/>
          <p:nvPr/>
        </p:nvSpPr>
        <p:spPr>
          <a:xfrm>
            <a:off x="1080517" y="4000734"/>
            <a:ext cx="9001000" cy="1446550"/>
          </a:xfrm>
          <a:prstGeom prst="rect">
            <a:avLst/>
          </a:prstGeom>
        </p:spPr>
        <p:txBody>
          <a:bodyPr wrap="square">
            <a:spAutoFit/>
          </a:bodyPr>
          <a:lstStyle/>
          <a:p>
            <a:pPr marL="0" indent="0">
              <a:buNone/>
              <a:tabLst>
                <a:tab pos="2286044" algn="l"/>
                <a:tab pos="2625050" algn="l"/>
              </a:tabLst>
            </a:pPr>
            <a:r>
              <a:rPr lang="en-US" sz="2200" dirty="0"/>
              <a:t>Alexander Fritz 		(CTO, Software Development)</a:t>
            </a:r>
            <a:br>
              <a:rPr lang="en-US" sz="2200" dirty="0"/>
            </a:br>
            <a:r>
              <a:rPr lang="en-US" sz="2200" dirty="0"/>
              <a:t>Daniel Heffner 		(Software Development)</a:t>
            </a:r>
            <a:br>
              <a:rPr lang="en-US" sz="2200" dirty="0"/>
            </a:br>
            <a:r>
              <a:rPr lang="en-US" sz="2200" dirty="0"/>
              <a:t>Sebastian </a:t>
            </a:r>
            <a:r>
              <a:rPr lang="en-US" sz="2200" dirty="0" err="1"/>
              <a:t>Gerock</a:t>
            </a:r>
            <a:r>
              <a:rPr lang="en-US" sz="2200" dirty="0"/>
              <a:t>		(Software Development)</a:t>
            </a:r>
            <a:br>
              <a:rPr lang="en-US" sz="2200" dirty="0"/>
            </a:br>
            <a:r>
              <a:rPr lang="en-US" sz="2200" dirty="0"/>
              <a:t>Thilo Heffner 		(CEO, business development, founder)</a:t>
            </a:r>
          </a:p>
        </p:txBody>
      </p:sp>
    </p:spTree>
    <p:extLst>
      <p:ext uri="{BB962C8B-B14F-4D97-AF65-F5344CB8AC3E}">
        <p14:creationId xmlns:p14="http://schemas.microsoft.com/office/powerpoint/2010/main" val="297791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630938AE-D23B-4AAF-BAA7-74E1F4D598AC}"/>
              </a:ext>
            </a:extLst>
          </p:cNvPr>
          <p:cNvSpPr>
            <a:spLocks noGrp="1"/>
          </p:cNvSpPr>
          <p:nvPr>
            <p:ph idx="1"/>
          </p:nvPr>
        </p:nvSpPr>
        <p:spPr>
          <a:xfrm>
            <a:off x="177797" y="1472935"/>
            <a:ext cx="11158300" cy="4712411"/>
          </a:xfrm>
        </p:spPr>
        <p:txBody>
          <a:bodyPr>
            <a:normAutofit fontScale="92500" lnSpcReduction="10000"/>
          </a:bodyPr>
          <a:lstStyle/>
          <a:p>
            <a:pPr marL="0" indent="0">
              <a:buNone/>
            </a:pPr>
            <a:r>
              <a:rPr lang="de-DE" sz="4299" dirty="0"/>
              <a:t>Thilo Heffner</a:t>
            </a:r>
          </a:p>
          <a:p>
            <a:pPr marL="0" indent="0">
              <a:buNone/>
            </a:pPr>
            <a:r>
              <a:rPr lang="de-DE" sz="2399" dirty="0"/>
              <a:t>CEO</a:t>
            </a:r>
            <a:endParaRPr lang="de-DE" dirty="0"/>
          </a:p>
          <a:p>
            <a:pPr marL="0" indent="0">
              <a:buNone/>
            </a:pPr>
            <a:endParaRPr lang="de-DE" dirty="0"/>
          </a:p>
          <a:p>
            <a:pPr marL="0" indent="0">
              <a:buNone/>
            </a:pPr>
            <a:r>
              <a:rPr lang="de-DE" dirty="0"/>
              <a:t>Efficiency Systems</a:t>
            </a:r>
          </a:p>
          <a:p>
            <a:pPr marL="0" indent="0">
              <a:buNone/>
            </a:pPr>
            <a:r>
              <a:rPr lang="de-DE" dirty="0"/>
              <a:t>Zum Zander 8</a:t>
            </a:r>
          </a:p>
          <a:p>
            <a:pPr marL="0" indent="0">
              <a:buNone/>
            </a:pPr>
            <a:r>
              <a:rPr lang="de-DE" dirty="0"/>
              <a:t>DE-88662 Überlingen</a:t>
            </a:r>
          </a:p>
          <a:p>
            <a:pPr marL="0" indent="0">
              <a:buNone/>
            </a:pPr>
            <a:endParaRPr lang="de-DE" dirty="0"/>
          </a:p>
          <a:p>
            <a:pPr marL="0" indent="0">
              <a:buNone/>
            </a:pPr>
            <a:r>
              <a:rPr lang="de-DE" dirty="0" err="1"/>
              <a:t>phone</a:t>
            </a:r>
            <a:r>
              <a:rPr lang="de-DE" dirty="0"/>
              <a:t>:	+49 160 767 88 11</a:t>
            </a:r>
          </a:p>
          <a:p>
            <a:pPr marL="0" indent="0">
              <a:buNone/>
            </a:pPr>
            <a:r>
              <a:rPr lang="de-DE" dirty="0"/>
              <a:t>E-Mail: 	mail@efficiency-systems.com</a:t>
            </a:r>
          </a:p>
          <a:p>
            <a:pPr marL="0" indent="0">
              <a:buNone/>
            </a:pPr>
            <a:r>
              <a:rPr lang="de-DE" dirty="0"/>
              <a:t>efficiency-systems.com</a:t>
            </a:r>
          </a:p>
          <a:p>
            <a:pPr marL="0" indent="0">
              <a:buNone/>
            </a:pPr>
            <a:endParaRPr lang="de-DE" dirty="0"/>
          </a:p>
        </p:txBody>
      </p:sp>
      <p:pic>
        <p:nvPicPr>
          <p:cNvPr id="10" name="Grafik 9">
            <a:extLst>
              <a:ext uri="{FF2B5EF4-FFF2-40B4-BE49-F238E27FC236}">
                <a16:creationId xmlns:a16="http://schemas.microsoft.com/office/drawing/2014/main" id="{2DFDD9EB-895D-4123-A97A-A6961AC7CA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0947" y="1575639"/>
            <a:ext cx="2530959" cy="3328898"/>
          </a:xfrm>
          <a:prstGeom prst="rect">
            <a:avLst/>
          </a:prstGeom>
        </p:spPr>
      </p:pic>
    </p:spTree>
    <p:extLst>
      <p:ext uri="{BB962C8B-B14F-4D97-AF65-F5344CB8AC3E}">
        <p14:creationId xmlns:p14="http://schemas.microsoft.com/office/powerpoint/2010/main" val="16371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6108DD6-7B5A-4B89-BFF4-BDD8AC72E210}"/>
              </a:ext>
            </a:extLst>
          </p:cNvPr>
          <p:cNvSpPr>
            <a:spLocks noGrp="1"/>
          </p:cNvSpPr>
          <p:nvPr>
            <p:ph type="dt" sz="half" idx="10"/>
          </p:nvPr>
        </p:nvSpPr>
        <p:spPr/>
        <p:txBody>
          <a:bodyPr/>
          <a:lstStyle/>
          <a:p>
            <a:fld id="{4234DF4E-638D-499C-9435-7F1E4F5930AE}" type="datetime3">
              <a:rPr lang="en-US" smtClean="0"/>
              <a:t>18 August 2020</a:t>
            </a:fld>
            <a:endParaRPr lang="de-DE" dirty="0"/>
          </a:p>
        </p:txBody>
      </p:sp>
      <p:sp>
        <p:nvSpPr>
          <p:cNvPr id="5" name="Fußzeilenplatzhalter 4">
            <a:extLst>
              <a:ext uri="{FF2B5EF4-FFF2-40B4-BE49-F238E27FC236}">
                <a16:creationId xmlns:a16="http://schemas.microsoft.com/office/drawing/2014/main" id="{8E2DCE2B-F54F-4E2E-B099-259A5DD5B629}"/>
              </a:ext>
            </a:extLst>
          </p:cNvPr>
          <p:cNvSpPr>
            <a:spLocks noGrp="1"/>
          </p:cNvSpPr>
          <p:nvPr>
            <p:ph type="ftr" sz="quarter" idx="11"/>
          </p:nvPr>
        </p:nvSpPr>
        <p:spPr/>
        <p:txBody>
          <a:bodyPr/>
          <a:lstStyle/>
          <a:p>
            <a:r>
              <a:rPr lang="de-DE"/>
              <a:t>(c) Thilo Heffner</a:t>
            </a:r>
          </a:p>
        </p:txBody>
      </p:sp>
      <p:sp>
        <p:nvSpPr>
          <p:cNvPr id="6" name="Foliennummernplatzhalter 5">
            <a:extLst>
              <a:ext uri="{FF2B5EF4-FFF2-40B4-BE49-F238E27FC236}">
                <a16:creationId xmlns:a16="http://schemas.microsoft.com/office/drawing/2014/main" id="{5BE46E44-6C28-481F-B1D4-1CE737F6F517}"/>
              </a:ext>
            </a:extLst>
          </p:cNvPr>
          <p:cNvSpPr>
            <a:spLocks noGrp="1"/>
          </p:cNvSpPr>
          <p:nvPr>
            <p:ph type="sldNum" sz="quarter" idx="12"/>
          </p:nvPr>
        </p:nvSpPr>
        <p:spPr/>
        <p:txBody>
          <a:bodyPr/>
          <a:lstStyle/>
          <a:p>
            <a:fld id="{CA1EB1B7-4787-4D78-B573-7668B7B992B1}" type="slidenum">
              <a:rPr lang="de-DE" smtClean="0"/>
              <a:t>2</a:t>
            </a:fld>
            <a:endParaRPr lang="de-DE"/>
          </a:p>
        </p:txBody>
      </p:sp>
      <p:sp>
        <p:nvSpPr>
          <p:cNvPr id="3" name="Inhaltsplatzhalter 2">
            <a:extLst>
              <a:ext uri="{FF2B5EF4-FFF2-40B4-BE49-F238E27FC236}">
                <a16:creationId xmlns:a16="http://schemas.microsoft.com/office/drawing/2014/main" id="{20EA5D32-2D2E-47D8-A2E9-407EBBE5D04F}"/>
              </a:ext>
            </a:extLst>
          </p:cNvPr>
          <p:cNvSpPr>
            <a:spLocks noGrp="1"/>
          </p:cNvSpPr>
          <p:nvPr>
            <p:ph idx="4294967295"/>
          </p:nvPr>
        </p:nvSpPr>
        <p:spPr>
          <a:xfrm>
            <a:off x="792143" y="1763923"/>
            <a:ext cx="9721424" cy="2952328"/>
          </a:xfrm>
        </p:spPr>
        <p:txBody>
          <a:bodyPr>
            <a:normAutofit fontScale="92500"/>
          </a:bodyPr>
          <a:lstStyle/>
          <a:p>
            <a:pPr marL="0" indent="0">
              <a:buNone/>
            </a:pPr>
            <a:r>
              <a:rPr lang="en-US" sz="5400" dirty="0"/>
              <a:t>Once a standstill has occurred,</a:t>
            </a:r>
            <a:br>
              <a:rPr lang="en-US" sz="5400" dirty="0"/>
            </a:br>
            <a:r>
              <a:rPr lang="en-US" sz="5400" dirty="0"/>
              <a:t>it can never be made up again. </a:t>
            </a:r>
          </a:p>
          <a:p>
            <a:pPr marL="0" indent="0">
              <a:buNone/>
            </a:pPr>
            <a:r>
              <a:rPr lang="en-US" sz="5400" dirty="0"/>
              <a:t>The only possibility is prevention.</a:t>
            </a:r>
            <a:endParaRPr lang="en-US" sz="4000" dirty="0"/>
          </a:p>
          <a:p>
            <a:pPr marL="0" indent="0" algn="r">
              <a:buNone/>
            </a:pPr>
            <a:r>
              <a:rPr lang="en-US" sz="2400" dirty="0"/>
              <a:t>	</a:t>
            </a:r>
            <a:r>
              <a:rPr lang="en-US" sz="1600" dirty="0"/>
              <a:t>Thilo Heffner, Efficiency Systems</a:t>
            </a:r>
            <a:endParaRPr lang="de-DE" sz="2400" dirty="0"/>
          </a:p>
        </p:txBody>
      </p:sp>
    </p:spTree>
    <p:extLst>
      <p:ext uri="{BB962C8B-B14F-4D97-AF65-F5344CB8AC3E}">
        <p14:creationId xmlns:p14="http://schemas.microsoft.com/office/powerpoint/2010/main" val="83232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82D86-7C09-44A2-AB5F-00CD0DD2362C}"/>
              </a:ext>
            </a:extLst>
          </p:cNvPr>
          <p:cNvSpPr>
            <a:spLocks noGrp="1"/>
          </p:cNvSpPr>
          <p:nvPr>
            <p:ph type="title"/>
          </p:nvPr>
        </p:nvSpPr>
        <p:spPr/>
        <p:txBody>
          <a:bodyPr/>
          <a:lstStyle/>
          <a:p>
            <a:r>
              <a:rPr lang="de-DE" dirty="0"/>
              <a:t>DAPONA</a:t>
            </a:r>
          </a:p>
        </p:txBody>
      </p:sp>
      <p:sp>
        <p:nvSpPr>
          <p:cNvPr id="3" name="Inhaltsplatzhalter 2">
            <a:extLst>
              <a:ext uri="{FF2B5EF4-FFF2-40B4-BE49-F238E27FC236}">
                <a16:creationId xmlns:a16="http://schemas.microsoft.com/office/drawing/2014/main" id="{20EA5D32-2D2E-47D8-A2E9-407EBBE5D04F}"/>
              </a:ext>
            </a:extLst>
          </p:cNvPr>
          <p:cNvSpPr>
            <a:spLocks noGrp="1"/>
          </p:cNvSpPr>
          <p:nvPr>
            <p:ph idx="1"/>
          </p:nvPr>
        </p:nvSpPr>
        <p:spPr>
          <a:xfrm>
            <a:off x="792143" y="2520007"/>
            <a:ext cx="9937790" cy="2595161"/>
          </a:xfrm>
        </p:spPr>
        <p:txBody>
          <a:bodyPr>
            <a:normAutofit fontScale="92500" lnSpcReduction="20000"/>
          </a:bodyPr>
          <a:lstStyle/>
          <a:p>
            <a:pPr marL="0" indent="0">
              <a:buNone/>
            </a:pPr>
            <a:r>
              <a:rPr lang="en-US" dirty="0"/>
              <a:t>Reduce costs, act before it is too late: </a:t>
            </a:r>
            <a:br>
              <a:rPr lang="en-US" dirty="0"/>
            </a:br>
            <a:endParaRPr lang="en-US" dirty="0"/>
          </a:p>
          <a:p>
            <a:pPr marL="0" indent="0">
              <a:buNone/>
            </a:pPr>
            <a:r>
              <a:rPr lang="en-US" dirty="0"/>
              <a:t>DAPONA digitally depicts your reality, generates tasks and forecasts.</a:t>
            </a:r>
            <a:br>
              <a:rPr lang="en-US" dirty="0"/>
            </a:br>
            <a:r>
              <a:rPr lang="en-US" dirty="0"/>
              <a:t>All you have to do is connect your physical Assets (such as machines, analogues, sensors, systems, etc.) and you can immediately see digitally, anytime and anywhere, what is happening, what the </a:t>
            </a:r>
            <a:r>
              <a:rPr lang="en-US" dirty="0" err="1"/>
              <a:t>utilisation</a:t>
            </a:r>
            <a:r>
              <a:rPr lang="en-US" dirty="0"/>
              <a:t> rate is and where faults are reported. On tablets, your PC, or on the road on your smartphone: A web browser is all you need.</a:t>
            </a:r>
            <a:endParaRPr lang="de-DE" dirty="0"/>
          </a:p>
        </p:txBody>
      </p:sp>
      <p:sp>
        <p:nvSpPr>
          <p:cNvPr id="4" name="Datumsplatzhalter 3">
            <a:extLst>
              <a:ext uri="{FF2B5EF4-FFF2-40B4-BE49-F238E27FC236}">
                <a16:creationId xmlns:a16="http://schemas.microsoft.com/office/drawing/2014/main" id="{B6108DD6-7B5A-4B89-BFF4-BDD8AC72E210}"/>
              </a:ext>
            </a:extLst>
          </p:cNvPr>
          <p:cNvSpPr>
            <a:spLocks noGrp="1"/>
          </p:cNvSpPr>
          <p:nvPr>
            <p:ph type="dt" sz="half" idx="10"/>
          </p:nvPr>
        </p:nvSpPr>
        <p:spPr/>
        <p:txBody>
          <a:bodyPr/>
          <a:lstStyle/>
          <a:p>
            <a:fld id="{4234DF4E-638D-499C-9435-7F1E4F5930AE}" type="datetime3">
              <a:rPr lang="en-US" smtClean="0"/>
              <a:t>18 August 2020</a:t>
            </a:fld>
            <a:endParaRPr lang="de-DE" dirty="0"/>
          </a:p>
        </p:txBody>
      </p:sp>
      <p:sp>
        <p:nvSpPr>
          <p:cNvPr id="5" name="Fußzeilenplatzhalter 4">
            <a:extLst>
              <a:ext uri="{FF2B5EF4-FFF2-40B4-BE49-F238E27FC236}">
                <a16:creationId xmlns:a16="http://schemas.microsoft.com/office/drawing/2014/main" id="{8E2DCE2B-F54F-4E2E-B099-259A5DD5B629}"/>
              </a:ext>
            </a:extLst>
          </p:cNvPr>
          <p:cNvSpPr>
            <a:spLocks noGrp="1"/>
          </p:cNvSpPr>
          <p:nvPr>
            <p:ph type="ftr" sz="quarter" idx="11"/>
          </p:nvPr>
        </p:nvSpPr>
        <p:spPr/>
        <p:txBody>
          <a:bodyPr/>
          <a:lstStyle/>
          <a:p>
            <a:r>
              <a:rPr lang="de-DE"/>
              <a:t>(c) Thilo Heffner</a:t>
            </a:r>
          </a:p>
        </p:txBody>
      </p:sp>
      <p:sp>
        <p:nvSpPr>
          <p:cNvPr id="6" name="Foliennummernplatzhalter 5">
            <a:extLst>
              <a:ext uri="{FF2B5EF4-FFF2-40B4-BE49-F238E27FC236}">
                <a16:creationId xmlns:a16="http://schemas.microsoft.com/office/drawing/2014/main" id="{5BE46E44-6C28-481F-B1D4-1CE737F6F517}"/>
              </a:ext>
            </a:extLst>
          </p:cNvPr>
          <p:cNvSpPr>
            <a:spLocks noGrp="1"/>
          </p:cNvSpPr>
          <p:nvPr>
            <p:ph type="sldNum" sz="quarter" idx="12"/>
          </p:nvPr>
        </p:nvSpPr>
        <p:spPr/>
        <p:txBody>
          <a:bodyPr/>
          <a:lstStyle/>
          <a:p>
            <a:fld id="{CA1EB1B7-4787-4D78-B573-7668B7B992B1}" type="slidenum">
              <a:rPr lang="de-DE" smtClean="0"/>
              <a:t>3</a:t>
            </a:fld>
            <a:endParaRPr lang="de-DE"/>
          </a:p>
        </p:txBody>
      </p:sp>
    </p:spTree>
    <p:extLst>
      <p:ext uri="{BB962C8B-B14F-4D97-AF65-F5344CB8AC3E}">
        <p14:creationId xmlns:p14="http://schemas.microsoft.com/office/powerpoint/2010/main" val="135432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A4EB416-F1F3-4393-9D47-CD2843FB75B7}"/>
              </a:ext>
            </a:extLst>
          </p:cNvPr>
          <p:cNvSpPr>
            <a:spLocks noGrp="1"/>
          </p:cNvSpPr>
          <p:nvPr>
            <p:ph type="dt" sz="half" idx="10"/>
          </p:nvPr>
        </p:nvSpPr>
        <p:spPr/>
        <p:txBody>
          <a:bodyPr/>
          <a:lstStyle/>
          <a:p>
            <a:fld id="{3A1B0E31-F2C9-494F-BCA2-BFE096141620}" type="datetime3">
              <a:rPr lang="en-US" smtClean="0"/>
              <a:t>18 August 2020</a:t>
            </a:fld>
            <a:endParaRPr lang="de-DE" dirty="0"/>
          </a:p>
        </p:txBody>
      </p:sp>
      <p:sp>
        <p:nvSpPr>
          <p:cNvPr id="4" name="Fußzeilenplatzhalter 3">
            <a:extLst>
              <a:ext uri="{FF2B5EF4-FFF2-40B4-BE49-F238E27FC236}">
                <a16:creationId xmlns:a16="http://schemas.microsoft.com/office/drawing/2014/main" id="{2D3C60FA-C092-4F3D-A055-71A32BF9069E}"/>
              </a:ext>
            </a:extLst>
          </p:cNvPr>
          <p:cNvSpPr>
            <a:spLocks noGrp="1"/>
          </p:cNvSpPr>
          <p:nvPr>
            <p:ph type="ftr" sz="quarter" idx="11"/>
          </p:nvPr>
        </p:nvSpPr>
        <p:spPr/>
        <p:txBody>
          <a:bodyPr/>
          <a:lstStyle/>
          <a:p>
            <a:r>
              <a:rPr lang="de-DE"/>
              <a:t>(c) Thilo Heffner</a:t>
            </a:r>
          </a:p>
        </p:txBody>
      </p:sp>
      <p:sp>
        <p:nvSpPr>
          <p:cNvPr id="5" name="Foliennummernplatzhalter 4">
            <a:extLst>
              <a:ext uri="{FF2B5EF4-FFF2-40B4-BE49-F238E27FC236}">
                <a16:creationId xmlns:a16="http://schemas.microsoft.com/office/drawing/2014/main" id="{500448CA-FE08-42E1-92FC-87AF5D468D70}"/>
              </a:ext>
            </a:extLst>
          </p:cNvPr>
          <p:cNvSpPr>
            <a:spLocks noGrp="1"/>
          </p:cNvSpPr>
          <p:nvPr>
            <p:ph type="sldNum" sz="quarter" idx="12"/>
          </p:nvPr>
        </p:nvSpPr>
        <p:spPr/>
        <p:txBody>
          <a:bodyPr/>
          <a:lstStyle/>
          <a:p>
            <a:fld id="{CA1EB1B7-4787-4D78-B573-7668B7B992B1}" type="slidenum">
              <a:rPr lang="de-DE" smtClean="0"/>
              <a:t>4</a:t>
            </a:fld>
            <a:endParaRPr lang="de-DE" dirty="0"/>
          </a:p>
        </p:txBody>
      </p:sp>
      <p:sp>
        <p:nvSpPr>
          <p:cNvPr id="22" name="Textfeld 21">
            <a:extLst>
              <a:ext uri="{FF2B5EF4-FFF2-40B4-BE49-F238E27FC236}">
                <a16:creationId xmlns:a16="http://schemas.microsoft.com/office/drawing/2014/main" id="{E5B29850-6AD7-48EE-BA7F-72BDDD47E391}"/>
              </a:ext>
            </a:extLst>
          </p:cNvPr>
          <p:cNvSpPr txBox="1"/>
          <p:nvPr/>
        </p:nvSpPr>
        <p:spPr>
          <a:xfrm>
            <a:off x="7497569" y="5225906"/>
            <a:ext cx="2239007" cy="276999"/>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defPPr>
              <a:defRPr lang="de-DE"/>
            </a:defPPr>
            <a:lvl1pPr algn="ctr">
              <a:lnSpc>
                <a:spcPct val="100000"/>
              </a:lnSpc>
              <a:defRPr sz="1200" spc="-1">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r>
              <a:rPr lang="de-DE" dirty="0" err="1"/>
              <a:t>Local</a:t>
            </a:r>
            <a:r>
              <a:rPr lang="de-DE" dirty="0"/>
              <a:t> Assets, Integration</a:t>
            </a:r>
          </a:p>
        </p:txBody>
      </p:sp>
      <p:sp>
        <p:nvSpPr>
          <p:cNvPr id="23" name="CustomShape 26">
            <a:extLst>
              <a:ext uri="{FF2B5EF4-FFF2-40B4-BE49-F238E27FC236}">
                <a16:creationId xmlns:a16="http://schemas.microsoft.com/office/drawing/2014/main" id="{FAF45428-3480-4DB9-A268-7B2EECAB8DB4}"/>
              </a:ext>
            </a:extLst>
          </p:cNvPr>
          <p:cNvSpPr/>
          <p:nvPr/>
        </p:nvSpPr>
        <p:spPr>
          <a:xfrm>
            <a:off x="6481117" y="1713565"/>
            <a:ext cx="5544616" cy="457966"/>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Free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configurable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realtime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web-dashboards,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tasks</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alerts</a:t>
            </a:r>
            <a:endParaRPr lang="de-DE" sz="1200" spc="-1" dirty="0">
              <a:latin typeface="Roboto" panose="02000000000000000000" pitchFamily="2" charset="0"/>
              <a:ea typeface="Roboto" panose="02000000000000000000" pitchFamily="2" charset="0"/>
              <a:cs typeface="Roboto" panose="02000000000000000000" pitchFamily="2" charset="0"/>
            </a:endParaRPr>
          </a:p>
        </p:txBody>
      </p:sp>
      <p:sp>
        <p:nvSpPr>
          <p:cNvPr id="38" name="Titel 1">
            <a:extLst>
              <a:ext uri="{FF2B5EF4-FFF2-40B4-BE49-F238E27FC236}">
                <a16:creationId xmlns:a16="http://schemas.microsoft.com/office/drawing/2014/main" id="{29A62A88-05C3-46E4-B80F-0F984BAADF2E}"/>
              </a:ext>
            </a:extLst>
          </p:cNvPr>
          <p:cNvSpPr>
            <a:spLocks noGrp="1"/>
          </p:cNvSpPr>
          <p:nvPr>
            <p:ph type="title"/>
          </p:nvPr>
        </p:nvSpPr>
        <p:spPr>
          <a:xfrm>
            <a:off x="792163" y="344488"/>
            <a:ext cx="9937750" cy="1252537"/>
          </a:xfrm>
        </p:spPr>
        <p:txBody>
          <a:bodyPr/>
          <a:lstStyle/>
          <a:p>
            <a:r>
              <a:rPr lang="de-DE" dirty="0"/>
              <a:t>DAPONA: </a:t>
            </a:r>
            <a:r>
              <a:rPr lang="en-US" dirty="0"/>
              <a:t>The digital image of reality</a:t>
            </a:r>
            <a:endParaRPr lang="de-DE" dirty="0"/>
          </a:p>
        </p:txBody>
      </p:sp>
      <p:sp>
        <p:nvSpPr>
          <p:cNvPr id="2" name="Parallelogramm 1">
            <a:extLst>
              <a:ext uri="{FF2B5EF4-FFF2-40B4-BE49-F238E27FC236}">
                <a16:creationId xmlns:a16="http://schemas.microsoft.com/office/drawing/2014/main" id="{67941A05-7933-4221-8A2C-BEBCC26072F1}"/>
              </a:ext>
            </a:extLst>
          </p:cNvPr>
          <p:cNvSpPr/>
          <p:nvPr/>
        </p:nvSpPr>
        <p:spPr>
          <a:xfrm>
            <a:off x="6841158" y="3362566"/>
            <a:ext cx="4320479" cy="1040432"/>
          </a:xfrm>
          <a:prstGeom prst="parallelogram">
            <a:avLst>
              <a:gd name="adj" fmla="val 116516"/>
            </a:avLst>
          </a:prstGeom>
          <a:solidFill>
            <a:srgbClr val="6F6EB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7" name="Parallelogramm 36">
            <a:extLst>
              <a:ext uri="{FF2B5EF4-FFF2-40B4-BE49-F238E27FC236}">
                <a16:creationId xmlns:a16="http://schemas.microsoft.com/office/drawing/2014/main" id="{6DEBFFEF-145E-4D0B-8FD9-119D5A323C2D}"/>
              </a:ext>
            </a:extLst>
          </p:cNvPr>
          <p:cNvSpPr/>
          <p:nvPr/>
        </p:nvSpPr>
        <p:spPr>
          <a:xfrm>
            <a:off x="6841157" y="4152901"/>
            <a:ext cx="4320480" cy="1058852"/>
          </a:xfrm>
          <a:prstGeom prst="parallelogram">
            <a:avLst>
              <a:gd name="adj" fmla="val 116516"/>
            </a:avLst>
          </a:prstGeom>
          <a:solidFill>
            <a:srgbClr val="8B9DAC">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4" name="Parallelogramm 33">
            <a:extLst>
              <a:ext uri="{FF2B5EF4-FFF2-40B4-BE49-F238E27FC236}">
                <a16:creationId xmlns:a16="http://schemas.microsoft.com/office/drawing/2014/main" id="{FB5B3208-0D72-442B-8C8F-FDCE7750B3BE}"/>
              </a:ext>
            </a:extLst>
          </p:cNvPr>
          <p:cNvSpPr/>
          <p:nvPr/>
        </p:nvSpPr>
        <p:spPr>
          <a:xfrm>
            <a:off x="6841157" y="2583580"/>
            <a:ext cx="4320480" cy="1029083"/>
          </a:xfrm>
          <a:prstGeom prst="parallelogram">
            <a:avLst>
              <a:gd name="adj" fmla="val 116516"/>
            </a:avLst>
          </a:prstGeom>
          <a:solidFill>
            <a:srgbClr val="D7DF7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7" name="Gruppieren 6">
            <a:extLst>
              <a:ext uri="{FF2B5EF4-FFF2-40B4-BE49-F238E27FC236}">
                <a16:creationId xmlns:a16="http://schemas.microsoft.com/office/drawing/2014/main" id="{E7DC4D2D-721A-4EDF-8F4D-4CF9D0C1581B}"/>
              </a:ext>
            </a:extLst>
          </p:cNvPr>
          <p:cNvGrpSpPr/>
          <p:nvPr/>
        </p:nvGrpSpPr>
        <p:grpSpPr>
          <a:xfrm>
            <a:off x="7459863" y="4595352"/>
            <a:ext cx="2569675" cy="484030"/>
            <a:chOff x="7636920" y="4879984"/>
            <a:chExt cx="3989037" cy="751384"/>
          </a:xfrm>
        </p:grpSpPr>
        <p:pic>
          <p:nvPicPr>
            <p:cNvPr id="13" name="Picture 2" descr="Bildergebnis fÃ¼r icon maschine">
              <a:extLst>
                <a:ext uri="{FF2B5EF4-FFF2-40B4-BE49-F238E27FC236}">
                  <a16:creationId xmlns:a16="http://schemas.microsoft.com/office/drawing/2014/main" id="{8B650E99-AD3E-47D8-B6FE-CB96318567F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2586" b="74823" l="9152" r="82365">
                          <a14:backgroundMark x1="30667" y1="42667" x2="35556" y2="53333"/>
                        </a14:backgroundRemoval>
                      </a14:imgEffect>
                    </a14:imgLayer>
                  </a14:imgProps>
                </a:ext>
                <a:ext uri="{28A0092B-C50C-407E-A947-70E740481C1C}">
                  <a14:useLocalDpi xmlns:a14="http://schemas.microsoft.com/office/drawing/2010/main" val="0"/>
                </a:ext>
              </a:extLst>
            </a:blip>
            <a:srcRect t="16056" r="8484" b="18647"/>
            <a:stretch/>
          </p:blipFill>
          <p:spPr bwMode="auto">
            <a:xfrm>
              <a:off x="7640813" y="5091581"/>
              <a:ext cx="756534" cy="539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entrius RS1xx LoRa-Enabled Sensors">
              <a:extLst>
                <a:ext uri="{FF2B5EF4-FFF2-40B4-BE49-F238E27FC236}">
                  <a16:creationId xmlns:a16="http://schemas.microsoft.com/office/drawing/2014/main" id="{B37E40CF-B27A-4BD0-9E2D-146DAB13C6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3337" y="5167089"/>
              <a:ext cx="346561" cy="3626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ntrius RG1xx">
              <a:extLst>
                <a:ext uri="{FF2B5EF4-FFF2-40B4-BE49-F238E27FC236}">
                  <a16:creationId xmlns:a16="http://schemas.microsoft.com/office/drawing/2014/main" id="{416D7859-F042-4A67-B6FC-A1D3C210C5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841" y="5063595"/>
              <a:ext cx="391314" cy="466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ldergebnis für opc ua">
              <a:extLst>
                <a:ext uri="{FF2B5EF4-FFF2-40B4-BE49-F238E27FC236}">
                  <a16:creationId xmlns:a16="http://schemas.microsoft.com/office/drawing/2014/main" id="{47D7321D-6887-4281-92AB-5DA7D7AC47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6920" y="4879984"/>
              <a:ext cx="746836" cy="2426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ildergebnis für io link logo">
              <a:extLst>
                <a:ext uri="{FF2B5EF4-FFF2-40B4-BE49-F238E27FC236}">
                  <a16:creationId xmlns:a16="http://schemas.microsoft.com/office/drawing/2014/main" id="{57A75EE1-84AA-4A4C-9F7C-11FDA86E4D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2646" y="4944561"/>
              <a:ext cx="744065" cy="1441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Bildergebnis für lora the things network logo">
              <a:extLst>
                <a:ext uri="{FF2B5EF4-FFF2-40B4-BE49-F238E27FC236}">
                  <a16:creationId xmlns:a16="http://schemas.microsoft.com/office/drawing/2014/main" id="{E76452E3-07A9-4BEE-A6CE-B0C40C9E059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0315"/>
            <a:stretch/>
          </p:blipFill>
          <p:spPr bwMode="auto">
            <a:xfrm>
              <a:off x="8701372" y="4879984"/>
              <a:ext cx="475887" cy="278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ildergebnis für rest api logo">
              <a:extLst>
                <a:ext uri="{FF2B5EF4-FFF2-40B4-BE49-F238E27FC236}">
                  <a16:creationId xmlns:a16="http://schemas.microsoft.com/office/drawing/2014/main" id="{AE371DB0-1F8A-48DB-9BC6-F50C3A6CBA7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3660" b="33683"/>
            <a:stretch/>
          </p:blipFill>
          <p:spPr bwMode="auto">
            <a:xfrm>
              <a:off x="10719889" y="4935986"/>
              <a:ext cx="584419" cy="1908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ldergebnis für mqtt">
              <a:extLst>
                <a:ext uri="{FF2B5EF4-FFF2-40B4-BE49-F238E27FC236}">
                  <a16:creationId xmlns:a16="http://schemas.microsoft.com/office/drawing/2014/main" id="{45CB6E73-7CE6-427C-B109-B4E7DA431D8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714" t="35452" r="17456" b="38053"/>
            <a:stretch/>
          </p:blipFill>
          <p:spPr bwMode="auto">
            <a:xfrm>
              <a:off x="9256703" y="4902798"/>
              <a:ext cx="536498" cy="173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ildergebnis fÃ¼r licht sensor">
              <a:extLst>
                <a:ext uri="{FF2B5EF4-FFF2-40B4-BE49-F238E27FC236}">
                  <a16:creationId xmlns:a16="http://schemas.microsoft.com/office/drawing/2014/main" id="{AA5EEA92-9C93-45F1-B99C-A62808CE01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27117" y="5202362"/>
              <a:ext cx="391314" cy="3913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A8A98A5-762E-497B-8B80-FF8D79FA0649}"/>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5294" l="10000" r="90000">
                          <a14:foregroundMark x1="48824" y1="83529" x2="49412" y2="95294"/>
                          <a14:foregroundMark x1="37647" y1="95294" x2="37647" y2="95294"/>
                          <a14:foregroundMark x1="60000" y1="90000" x2="39412" y2="93529"/>
                        </a14:backgroundRemoval>
                      </a14:imgEffect>
                    </a14:imgLayer>
                  </a14:imgProps>
                </a:ext>
                <a:ext uri="{28A0092B-C50C-407E-A947-70E740481C1C}">
                  <a14:useLocalDpi xmlns:a14="http://schemas.microsoft.com/office/drawing/2010/main" val="0"/>
                </a:ext>
              </a:extLst>
            </a:blip>
            <a:srcRect/>
            <a:stretch>
              <a:fillRect/>
            </a:stretch>
          </p:blipFill>
          <p:spPr bwMode="auto">
            <a:xfrm>
              <a:off x="9948217" y="5126384"/>
              <a:ext cx="502127" cy="502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6497C5D-28E2-408F-BB0F-819D560E56F6}"/>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7358" y="5164958"/>
              <a:ext cx="424062" cy="424062"/>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403B360D-2EC8-4423-9FBE-6CBE00E444C1}"/>
                </a:ext>
              </a:extLst>
            </p:cNvPr>
            <p:cNvSpPr txBox="1"/>
            <p:nvPr/>
          </p:nvSpPr>
          <p:spPr>
            <a:xfrm>
              <a:off x="11096163" y="4953025"/>
              <a:ext cx="529794"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a:t>
              </a:r>
            </a:p>
          </p:txBody>
        </p:sp>
        <p:pic>
          <p:nvPicPr>
            <p:cNvPr id="29" name="Picture 6" descr="How to Export Large WordPress Databases and Speed Up the Process •">
              <a:extLst>
                <a:ext uri="{FF2B5EF4-FFF2-40B4-BE49-F238E27FC236}">
                  <a16:creationId xmlns:a16="http://schemas.microsoft.com/office/drawing/2014/main" id="{1076E9D1-2487-49FD-B7D0-9782B029B2AD}"/>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10622329" y="5163276"/>
              <a:ext cx="779538" cy="361422"/>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Grafik 38" descr="Exmple illustration">
            <a:extLst>
              <a:ext uri="{FF2B5EF4-FFF2-40B4-BE49-F238E27FC236}">
                <a16:creationId xmlns:a16="http://schemas.microsoft.com/office/drawing/2014/main" id="{5B266546-5F94-47E4-88E3-0C40BAB15053}"/>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617072" y="2155609"/>
            <a:ext cx="1508432" cy="824485"/>
          </a:xfrm>
          <a:prstGeom prst="rect">
            <a:avLst/>
          </a:prstGeom>
        </p:spPr>
      </p:pic>
      <p:pic>
        <p:nvPicPr>
          <p:cNvPr id="43" name="Grafik 42" descr="Exmple illustration">
            <a:extLst>
              <a:ext uri="{FF2B5EF4-FFF2-40B4-BE49-F238E27FC236}">
                <a16:creationId xmlns:a16="http://schemas.microsoft.com/office/drawing/2014/main" id="{5FD0BFA2-0786-4D3F-9B0F-5C3DC07F51DE}"/>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019584" y="2588431"/>
            <a:ext cx="1508432" cy="824485"/>
          </a:xfrm>
          <a:prstGeom prst="rect">
            <a:avLst/>
          </a:prstGeom>
        </p:spPr>
      </p:pic>
      <p:grpSp>
        <p:nvGrpSpPr>
          <p:cNvPr id="8" name="Gruppieren 7">
            <a:extLst>
              <a:ext uri="{FF2B5EF4-FFF2-40B4-BE49-F238E27FC236}">
                <a16:creationId xmlns:a16="http://schemas.microsoft.com/office/drawing/2014/main" id="{BBDD5933-A0BA-499F-9D00-2BF67F861485}"/>
              </a:ext>
            </a:extLst>
          </p:cNvPr>
          <p:cNvGrpSpPr/>
          <p:nvPr/>
        </p:nvGrpSpPr>
        <p:grpSpPr>
          <a:xfrm>
            <a:off x="8137301" y="3551047"/>
            <a:ext cx="2031178" cy="732195"/>
            <a:chOff x="8620347" y="3756439"/>
            <a:chExt cx="2031178" cy="732195"/>
          </a:xfrm>
        </p:grpSpPr>
        <p:sp>
          <p:nvSpPr>
            <p:cNvPr id="35" name="CustomShape 22">
              <a:extLst>
                <a:ext uri="{FF2B5EF4-FFF2-40B4-BE49-F238E27FC236}">
                  <a16:creationId xmlns:a16="http://schemas.microsoft.com/office/drawing/2014/main" id="{0B92FD4C-8288-4234-A228-E8F70A347437}"/>
                </a:ext>
              </a:extLst>
            </p:cNvPr>
            <p:cNvSpPr/>
            <p:nvPr/>
          </p:nvSpPr>
          <p:spPr>
            <a:xfrm>
              <a:off x="8696743" y="3862665"/>
              <a:ext cx="1555971" cy="408812"/>
            </a:xfrm>
            <a:prstGeom prst="rect">
              <a:avLst/>
            </a:prstGeom>
            <a:noFill/>
            <a:ln>
              <a:noFill/>
            </a:ln>
          </p:spPr>
          <p:style>
            <a:lnRef idx="0">
              <a:scrgbClr r="0" g="0" b="0"/>
            </a:lnRef>
            <a:fillRef idx="0">
              <a:scrgbClr r="0" g="0" b="0"/>
            </a:fillRef>
            <a:effectRef idx="0">
              <a:scrgbClr r="0" g="0" b="0"/>
            </a:effectRef>
            <a:fontRef idx="minor"/>
          </p:style>
          <p:txBody>
            <a:bodyPr lIns="85042" tIns="42521" rIns="85042" bIns="42521"/>
            <a:lstStyle/>
            <a:p>
              <a:pPr algn="ctr">
                <a:lnSpc>
                  <a:spcPct val="100000"/>
                </a:lnSpc>
              </a:pP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Open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secure</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platform</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b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b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DAPONA</a:t>
              </a:r>
              <a:endParaRPr lang="de-DE" sz="1039" spc="-1" dirty="0">
                <a:latin typeface="Roboto" panose="02000000000000000000" pitchFamily="2" charset="0"/>
                <a:ea typeface="Roboto" panose="02000000000000000000" pitchFamily="2" charset="0"/>
                <a:cs typeface="Roboto" panose="02000000000000000000" pitchFamily="2" charset="0"/>
              </a:endParaRPr>
            </a:p>
          </p:txBody>
        </p:sp>
        <p:pic>
          <p:nvPicPr>
            <p:cNvPr id="32" name="Picture 6" descr="How to Export Large WordPress Databases and Speed Up the Process •">
              <a:extLst>
                <a:ext uri="{FF2B5EF4-FFF2-40B4-BE49-F238E27FC236}">
                  <a16:creationId xmlns:a16="http://schemas.microsoft.com/office/drawing/2014/main" id="{41A9AE15-FF39-46E6-9529-301D25498563}"/>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9871987" y="4127212"/>
              <a:ext cx="779538" cy="361422"/>
            </a:xfrm>
            <a:prstGeom prst="rect">
              <a:avLst/>
            </a:prstGeom>
            <a:noFill/>
            <a:extLst>
              <a:ext uri="{909E8E84-426E-40DD-AFC4-6F175D3DCCD1}">
                <a14:hiddenFill xmlns:a14="http://schemas.microsoft.com/office/drawing/2010/main">
                  <a:solidFill>
                    <a:srgbClr val="FFFFFF"/>
                  </a:solidFill>
                </a14:hiddenFill>
              </a:ext>
            </a:extLst>
          </p:spPr>
        </p:pic>
        <p:sp>
          <p:nvSpPr>
            <p:cNvPr id="36" name="Wolke 35">
              <a:extLst>
                <a:ext uri="{FF2B5EF4-FFF2-40B4-BE49-F238E27FC236}">
                  <a16:creationId xmlns:a16="http://schemas.microsoft.com/office/drawing/2014/main" id="{C009A9A4-DB9A-462B-8B29-82CCFFB5EC2B}"/>
                </a:ext>
              </a:extLst>
            </p:cNvPr>
            <p:cNvSpPr/>
            <p:nvPr/>
          </p:nvSpPr>
          <p:spPr>
            <a:xfrm>
              <a:off x="8620347" y="3756439"/>
              <a:ext cx="1657399" cy="592864"/>
            </a:xfrm>
            <a:prstGeom prst="cloud">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grpSp>
      <p:grpSp>
        <p:nvGrpSpPr>
          <p:cNvPr id="11" name="Gruppieren 10">
            <a:extLst>
              <a:ext uri="{FF2B5EF4-FFF2-40B4-BE49-F238E27FC236}">
                <a16:creationId xmlns:a16="http://schemas.microsoft.com/office/drawing/2014/main" id="{676FFBE9-D08B-42C3-8819-697042318CDB}"/>
              </a:ext>
            </a:extLst>
          </p:cNvPr>
          <p:cNvGrpSpPr/>
          <p:nvPr/>
        </p:nvGrpSpPr>
        <p:grpSpPr>
          <a:xfrm>
            <a:off x="9125" y="1799926"/>
            <a:ext cx="6275414" cy="4104457"/>
            <a:chOff x="9125" y="1799926"/>
            <a:chExt cx="6275414" cy="4104457"/>
          </a:xfrm>
        </p:grpSpPr>
        <p:pic>
          <p:nvPicPr>
            <p:cNvPr id="6" name="Grafik 5">
              <a:extLst>
                <a:ext uri="{FF2B5EF4-FFF2-40B4-BE49-F238E27FC236}">
                  <a16:creationId xmlns:a16="http://schemas.microsoft.com/office/drawing/2014/main" id="{19AAEE0B-C3DE-4177-AE7B-4C3EDE852C7A}"/>
                </a:ext>
              </a:extLst>
            </p:cNvPr>
            <p:cNvPicPr>
              <a:picLocks noChangeAspect="1"/>
            </p:cNvPicPr>
            <p:nvPr/>
          </p:nvPicPr>
          <p:blipFill rotWithShape="1">
            <a:blip r:embed="rId22"/>
            <a:srcRect r="18390"/>
            <a:stretch/>
          </p:blipFill>
          <p:spPr>
            <a:xfrm>
              <a:off x="9125" y="1799927"/>
              <a:ext cx="5751912" cy="4104456"/>
            </a:xfrm>
            <a:prstGeom prst="rect">
              <a:avLst/>
            </a:prstGeom>
          </p:spPr>
        </p:pic>
        <p:pic>
          <p:nvPicPr>
            <p:cNvPr id="65" name="Grafik 64">
              <a:extLst>
                <a:ext uri="{FF2B5EF4-FFF2-40B4-BE49-F238E27FC236}">
                  <a16:creationId xmlns:a16="http://schemas.microsoft.com/office/drawing/2014/main" id="{9DF0933B-86A3-4237-92CA-5B1225383811}"/>
                </a:ext>
              </a:extLst>
            </p:cNvPr>
            <p:cNvPicPr>
              <a:picLocks noChangeAspect="1"/>
            </p:cNvPicPr>
            <p:nvPr/>
          </p:nvPicPr>
          <p:blipFill rotWithShape="1">
            <a:blip r:embed="rId22"/>
            <a:srcRect l="84288"/>
            <a:stretch/>
          </p:blipFill>
          <p:spPr>
            <a:xfrm>
              <a:off x="5177156" y="1799926"/>
              <a:ext cx="1107383" cy="4104456"/>
            </a:xfrm>
            <a:prstGeom prst="rect">
              <a:avLst/>
            </a:prstGeom>
          </p:spPr>
        </p:pic>
      </p:grpSp>
      <p:sp>
        <p:nvSpPr>
          <p:cNvPr id="9" name="Rechteck 8">
            <a:extLst>
              <a:ext uri="{FF2B5EF4-FFF2-40B4-BE49-F238E27FC236}">
                <a16:creationId xmlns:a16="http://schemas.microsoft.com/office/drawing/2014/main" id="{64E53D99-0311-4B73-8533-E7D6E3755BDC}"/>
              </a:ext>
            </a:extLst>
          </p:cNvPr>
          <p:cNvSpPr/>
          <p:nvPr/>
        </p:nvSpPr>
        <p:spPr>
          <a:xfrm rot="16200000">
            <a:off x="5743462" y="4807553"/>
            <a:ext cx="810027" cy="411399"/>
          </a:xfrm>
          <a:prstGeom prst="rect">
            <a:avLst/>
          </a:prstGeom>
          <a:solidFill>
            <a:srgbClr val="596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Real</a:t>
            </a:r>
          </a:p>
        </p:txBody>
      </p:sp>
      <p:sp>
        <p:nvSpPr>
          <p:cNvPr id="10" name="Rechteck 9">
            <a:extLst>
              <a:ext uri="{FF2B5EF4-FFF2-40B4-BE49-F238E27FC236}">
                <a16:creationId xmlns:a16="http://schemas.microsoft.com/office/drawing/2014/main" id="{D16459B8-BA96-424E-B5D0-E9C816ACD529}"/>
              </a:ext>
            </a:extLst>
          </p:cNvPr>
          <p:cNvSpPr/>
          <p:nvPr/>
        </p:nvSpPr>
        <p:spPr>
          <a:xfrm rot="16200000">
            <a:off x="4861302" y="3097426"/>
            <a:ext cx="2574349" cy="411398"/>
          </a:xfrm>
          <a:prstGeom prst="rect">
            <a:avLst/>
          </a:prstGeom>
          <a:solidFill>
            <a:srgbClr val="AA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Digital World</a:t>
            </a:r>
          </a:p>
        </p:txBody>
      </p:sp>
    </p:spTree>
    <p:extLst>
      <p:ext uri="{BB962C8B-B14F-4D97-AF65-F5344CB8AC3E}">
        <p14:creationId xmlns:p14="http://schemas.microsoft.com/office/powerpoint/2010/main" val="374216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100"/>
                                        <p:tgtEl>
                                          <p:spTgt spid="37"/>
                                        </p:tgtEl>
                                      </p:cBhvr>
                                    </p:animEffect>
                                  </p:childTnLst>
                                </p:cTn>
                              </p:par>
                              <p:par>
                                <p:cTn id="16" presetID="22" presetClass="entr" presetSubtype="8" fill="hold" nodeType="withEffect">
                                  <p:stCondLst>
                                    <p:cond delay="13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par>
                                <p:cTn id="19" presetID="22" presetClass="entr" presetSubtype="8" fill="hold" grpId="0" nodeType="withEffect">
                                  <p:stCondLst>
                                    <p:cond delay="200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9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par>
                                <p:cTn id="30" presetID="22" presetClass="entr" presetSubtype="8" fill="hold" nodeType="withEffect">
                                  <p:stCondLst>
                                    <p:cond delay="110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par>
                                <p:cTn id="38" presetID="22" presetClass="entr" presetSubtype="8"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1100"/>
                                        <p:tgtEl>
                                          <p:spTgt spid="39"/>
                                        </p:tgtEl>
                                      </p:cBhvr>
                                    </p:animEffect>
                                  </p:childTnLst>
                                </p:cTn>
                              </p:par>
                              <p:par>
                                <p:cTn id="41" presetID="22" presetClass="entr" presetSubtype="8" fill="hold" nodeType="withEffect">
                                  <p:stCondLst>
                                    <p:cond delay="110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1200"/>
                                        <p:tgtEl>
                                          <p:spTgt spid="43"/>
                                        </p:tgtEl>
                                      </p:cBhvr>
                                    </p:animEffect>
                                  </p:childTnLst>
                                </p:cTn>
                              </p:par>
                              <p:par>
                                <p:cTn id="44" presetID="22" presetClass="entr" presetSubtype="8" fill="hold" grpId="0" nodeType="withEffect">
                                  <p:stCondLst>
                                    <p:cond delay="180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 grpId="0" animBg="1"/>
      <p:bldP spid="37" grpId="0" animBg="1"/>
      <p:bldP spid="34"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A4EB416-F1F3-4393-9D47-CD2843FB75B7}"/>
              </a:ext>
            </a:extLst>
          </p:cNvPr>
          <p:cNvSpPr>
            <a:spLocks noGrp="1"/>
          </p:cNvSpPr>
          <p:nvPr>
            <p:ph type="dt" sz="half" idx="10"/>
          </p:nvPr>
        </p:nvSpPr>
        <p:spPr/>
        <p:txBody>
          <a:bodyPr/>
          <a:lstStyle/>
          <a:p>
            <a:fld id="{3A1B0E31-F2C9-494F-BCA2-BFE096141620}" type="datetime3">
              <a:rPr lang="en-US" smtClean="0"/>
              <a:t>18 August 2020</a:t>
            </a:fld>
            <a:endParaRPr lang="de-DE" dirty="0"/>
          </a:p>
        </p:txBody>
      </p:sp>
      <p:sp>
        <p:nvSpPr>
          <p:cNvPr id="4" name="Fußzeilenplatzhalter 3">
            <a:extLst>
              <a:ext uri="{FF2B5EF4-FFF2-40B4-BE49-F238E27FC236}">
                <a16:creationId xmlns:a16="http://schemas.microsoft.com/office/drawing/2014/main" id="{2D3C60FA-C092-4F3D-A055-71A32BF9069E}"/>
              </a:ext>
            </a:extLst>
          </p:cNvPr>
          <p:cNvSpPr>
            <a:spLocks noGrp="1"/>
          </p:cNvSpPr>
          <p:nvPr>
            <p:ph type="ftr" sz="quarter" idx="11"/>
          </p:nvPr>
        </p:nvSpPr>
        <p:spPr/>
        <p:txBody>
          <a:bodyPr/>
          <a:lstStyle/>
          <a:p>
            <a:r>
              <a:rPr lang="de-DE"/>
              <a:t>(c) Thilo Heffner</a:t>
            </a:r>
          </a:p>
        </p:txBody>
      </p:sp>
      <p:sp>
        <p:nvSpPr>
          <p:cNvPr id="5" name="Foliennummernplatzhalter 4">
            <a:extLst>
              <a:ext uri="{FF2B5EF4-FFF2-40B4-BE49-F238E27FC236}">
                <a16:creationId xmlns:a16="http://schemas.microsoft.com/office/drawing/2014/main" id="{500448CA-FE08-42E1-92FC-87AF5D468D70}"/>
              </a:ext>
            </a:extLst>
          </p:cNvPr>
          <p:cNvSpPr>
            <a:spLocks noGrp="1"/>
          </p:cNvSpPr>
          <p:nvPr>
            <p:ph type="sldNum" sz="quarter" idx="12"/>
          </p:nvPr>
        </p:nvSpPr>
        <p:spPr/>
        <p:txBody>
          <a:bodyPr/>
          <a:lstStyle/>
          <a:p>
            <a:fld id="{CA1EB1B7-4787-4D78-B573-7668B7B992B1}" type="slidenum">
              <a:rPr lang="de-DE" smtClean="0"/>
              <a:t>5</a:t>
            </a:fld>
            <a:endParaRPr lang="de-DE" dirty="0"/>
          </a:p>
        </p:txBody>
      </p:sp>
      <p:sp>
        <p:nvSpPr>
          <p:cNvPr id="22" name="Textfeld 21">
            <a:extLst>
              <a:ext uri="{FF2B5EF4-FFF2-40B4-BE49-F238E27FC236}">
                <a16:creationId xmlns:a16="http://schemas.microsoft.com/office/drawing/2014/main" id="{E5B29850-6AD7-48EE-BA7F-72BDDD47E391}"/>
              </a:ext>
            </a:extLst>
          </p:cNvPr>
          <p:cNvSpPr txBox="1"/>
          <p:nvPr/>
        </p:nvSpPr>
        <p:spPr>
          <a:xfrm>
            <a:off x="7497569" y="5225906"/>
            <a:ext cx="2239007" cy="276999"/>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defPPr>
              <a:defRPr lang="de-DE"/>
            </a:defPPr>
            <a:lvl1pPr algn="ctr">
              <a:lnSpc>
                <a:spcPct val="100000"/>
              </a:lnSpc>
              <a:defRPr sz="1200" spc="-1">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r>
              <a:rPr lang="de-DE" dirty="0" err="1"/>
              <a:t>Local</a:t>
            </a:r>
            <a:r>
              <a:rPr lang="de-DE" dirty="0"/>
              <a:t> Assets, Integration</a:t>
            </a:r>
          </a:p>
        </p:txBody>
      </p:sp>
      <p:sp>
        <p:nvSpPr>
          <p:cNvPr id="23" name="CustomShape 26">
            <a:extLst>
              <a:ext uri="{FF2B5EF4-FFF2-40B4-BE49-F238E27FC236}">
                <a16:creationId xmlns:a16="http://schemas.microsoft.com/office/drawing/2014/main" id="{FAF45428-3480-4DB9-A268-7B2EECAB8DB4}"/>
              </a:ext>
            </a:extLst>
          </p:cNvPr>
          <p:cNvSpPr/>
          <p:nvPr/>
        </p:nvSpPr>
        <p:spPr>
          <a:xfrm>
            <a:off x="6481117" y="1713565"/>
            <a:ext cx="5544616" cy="457966"/>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Free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configurable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realtime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web-dashboards,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tasks</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alerts</a:t>
            </a:r>
            <a:endParaRPr lang="de-DE" sz="1200" spc="-1" dirty="0">
              <a:latin typeface="Roboto" panose="02000000000000000000" pitchFamily="2" charset="0"/>
              <a:ea typeface="Roboto" panose="02000000000000000000" pitchFamily="2" charset="0"/>
              <a:cs typeface="Roboto" panose="02000000000000000000" pitchFamily="2" charset="0"/>
            </a:endParaRPr>
          </a:p>
        </p:txBody>
      </p:sp>
      <p:sp>
        <p:nvSpPr>
          <p:cNvPr id="38" name="Titel 1">
            <a:extLst>
              <a:ext uri="{FF2B5EF4-FFF2-40B4-BE49-F238E27FC236}">
                <a16:creationId xmlns:a16="http://schemas.microsoft.com/office/drawing/2014/main" id="{29A62A88-05C3-46E4-B80F-0F984BAADF2E}"/>
              </a:ext>
            </a:extLst>
          </p:cNvPr>
          <p:cNvSpPr>
            <a:spLocks noGrp="1"/>
          </p:cNvSpPr>
          <p:nvPr>
            <p:ph type="title"/>
          </p:nvPr>
        </p:nvSpPr>
        <p:spPr>
          <a:xfrm>
            <a:off x="792163" y="344488"/>
            <a:ext cx="9937750" cy="1252537"/>
          </a:xfrm>
        </p:spPr>
        <p:txBody>
          <a:bodyPr/>
          <a:lstStyle/>
          <a:p>
            <a:r>
              <a:rPr lang="de-DE" dirty="0"/>
              <a:t>DAPONA: </a:t>
            </a:r>
            <a:r>
              <a:rPr lang="en-US" dirty="0" err="1"/>
              <a:t>usecase</a:t>
            </a:r>
            <a:r>
              <a:rPr lang="en-US" dirty="0"/>
              <a:t> Saving Energy </a:t>
            </a:r>
            <a:endParaRPr lang="de-DE" dirty="0"/>
          </a:p>
        </p:txBody>
      </p:sp>
      <p:sp>
        <p:nvSpPr>
          <p:cNvPr id="2" name="Parallelogramm 1">
            <a:extLst>
              <a:ext uri="{FF2B5EF4-FFF2-40B4-BE49-F238E27FC236}">
                <a16:creationId xmlns:a16="http://schemas.microsoft.com/office/drawing/2014/main" id="{67941A05-7933-4221-8A2C-BEBCC26072F1}"/>
              </a:ext>
            </a:extLst>
          </p:cNvPr>
          <p:cNvSpPr/>
          <p:nvPr/>
        </p:nvSpPr>
        <p:spPr>
          <a:xfrm>
            <a:off x="6841158" y="3362566"/>
            <a:ext cx="4320479" cy="1040432"/>
          </a:xfrm>
          <a:prstGeom prst="parallelogram">
            <a:avLst>
              <a:gd name="adj" fmla="val 116516"/>
            </a:avLst>
          </a:prstGeom>
          <a:solidFill>
            <a:srgbClr val="6F6EB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7" name="Parallelogramm 36">
            <a:extLst>
              <a:ext uri="{FF2B5EF4-FFF2-40B4-BE49-F238E27FC236}">
                <a16:creationId xmlns:a16="http://schemas.microsoft.com/office/drawing/2014/main" id="{6DEBFFEF-145E-4D0B-8FD9-119D5A323C2D}"/>
              </a:ext>
            </a:extLst>
          </p:cNvPr>
          <p:cNvSpPr/>
          <p:nvPr/>
        </p:nvSpPr>
        <p:spPr>
          <a:xfrm>
            <a:off x="6841157" y="4152901"/>
            <a:ext cx="4320480" cy="1058852"/>
          </a:xfrm>
          <a:prstGeom prst="parallelogram">
            <a:avLst>
              <a:gd name="adj" fmla="val 116516"/>
            </a:avLst>
          </a:prstGeom>
          <a:solidFill>
            <a:srgbClr val="8B9DAC">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4" name="Parallelogramm 33">
            <a:extLst>
              <a:ext uri="{FF2B5EF4-FFF2-40B4-BE49-F238E27FC236}">
                <a16:creationId xmlns:a16="http://schemas.microsoft.com/office/drawing/2014/main" id="{FB5B3208-0D72-442B-8C8F-FDCE7750B3BE}"/>
              </a:ext>
            </a:extLst>
          </p:cNvPr>
          <p:cNvSpPr/>
          <p:nvPr/>
        </p:nvSpPr>
        <p:spPr>
          <a:xfrm>
            <a:off x="6841157" y="2583580"/>
            <a:ext cx="4320480" cy="1029083"/>
          </a:xfrm>
          <a:prstGeom prst="parallelogram">
            <a:avLst>
              <a:gd name="adj" fmla="val 116516"/>
            </a:avLst>
          </a:prstGeom>
          <a:solidFill>
            <a:srgbClr val="D7DF7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7" name="Gruppieren 6">
            <a:extLst>
              <a:ext uri="{FF2B5EF4-FFF2-40B4-BE49-F238E27FC236}">
                <a16:creationId xmlns:a16="http://schemas.microsoft.com/office/drawing/2014/main" id="{E7DC4D2D-721A-4EDF-8F4D-4CF9D0C1581B}"/>
              </a:ext>
            </a:extLst>
          </p:cNvPr>
          <p:cNvGrpSpPr/>
          <p:nvPr/>
        </p:nvGrpSpPr>
        <p:grpSpPr>
          <a:xfrm>
            <a:off x="7459863" y="4595352"/>
            <a:ext cx="2569675" cy="484030"/>
            <a:chOff x="7636920" y="4879984"/>
            <a:chExt cx="3989037" cy="751384"/>
          </a:xfrm>
        </p:grpSpPr>
        <p:pic>
          <p:nvPicPr>
            <p:cNvPr id="13" name="Picture 2" descr="Bildergebnis fÃ¼r icon maschine">
              <a:extLst>
                <a:ext uri="{FF2B5EF4-FFF2-40B4-BE49-F238E27FC236}">
                  <a16:creationId xmlns:a16="http://schemas.microsoft.com/office/drawing/2014/main" id="{8B650E99-AD3E-47D8-B6FE-CB96318567F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2586" b="74823" l="9152" r="82365">
                          <a14:backgroundMark x1="30667" y1="42667" x2="35556" y2="53333"/>
                        </a14:backgroundRemoval>
                      </a14:imgEffect>
                    </a14:imgLayer>
                  </a14:imgProps>
                </a:ext>
                <a:ext uri="{28A0092B-C50C-407E-A947-70E740481C1C}">
                  <a14:useLocalDpi xmlns:a14="http://schemas.microsoft.com/office/drawing/2010/main" val="0"/>
                </a:ext>
              </a:extLst>
            </a:blip>
            <a:srcRect t="16056" r="8484" b="18647"/>
            <a:stretch/>
          </p:blipFill>
          <p:spPr bwMode="auto">
            <a:xfrm>
              <a:off x="7640813" y="5091581"/>
              <a:ext cx="756534" cy="539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entrius RS1xx LoRa-Enabled Sensors">
              <a:extLst>
                <a:ext uri="{FF2B5EF4-FFF2-40B4-BE49-F238E27FC236}">
                  <a16:creationId xmlns:a16="http://schemas.microsoft.com/office/drawing/2014/main" id="{B37E40CF-B27A-4BD0-9E2D-146DAB13C6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3337" y="5167089"/>
              <a:ext cx="346561" cy="3626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ntrius RG1xx">
              <a:extLst>
                <a:ext uri="{FF2B5EF4-FFF2-40B4-BE49-F238E27FC236}">
                  <a16:creationId xmlns:a16="http://schemas.microsoft.com/office/drawing/2014/main" id="{416D7859-F042-4A67-B6FC-A1D3C210C5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841" y="5063595"/>
              <a:ext cx="391314" cy="466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ldergebnis für opc ua">
              <a:extLst>
                <a:ext uri="{FF2B5EF4-FFF2-40B4-BE49-F238E27FC236}">
                  <a16:creationId xmlns:a16="http://schemas.microsoft.com/office/drawing/2014/main" id="{47D7321D-6887-4281-92AB-5DA7D7AC47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6920" y="4879984"/>
              <a:ext cx="746836" cy="2426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ildergebnis für io link logo">
              <a:extLst>
                <a:ext uri="{FF2B5EF4-FFF2-40B4-BE49-F238E27FC236}">
                  <a16:creationId xmlns:a16="http://schemas.microsoft.com/office/drawing/2014/main" id="{57A75EE1-84AA-4A4C-9F7C-11FDA86E4D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2646" y="4944561"/>
              <a:ext cx="744065" cy="1441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Bildergebnis für lora the things network logo">
              <a:extLst>
                <a:ext uri="{FF2B5EF4-FFF2-40B4-BE49-F238E27FC236}">
                  <a16:creationId xmlns:a16="http://schemas.microsoft.com/office/drawing/2014/main" id="{E76452E3-07A9-4BEE-A6CE-B0C40C9E059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0315"/>
            <a:stretch/>
          </p:blipFill>
          <p:spPr bwMode="auto">
            <a:xfrm>
              <a:off x="8701372" y="4879984"/>
              <a:ext cx="475887" cy="278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ildergebnis für rest api logo">
              <a:extLst>
                <a:ext uri="{FF2B5EF4-FFF2-40B4-BE49-F238E27FC236}">
                  <a16:creationId xmlns:a16="http://schemas.microsoft.com/office/drawing/2014/main" id="{AE371DB0-1F8A-48DB-9BC6-F50C3A6CBA7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3660" b="33683"/>
            <a:stretch/>
          </p:blipFill>
          <p:spPr bwMode="auto">
            <a:xfrm>
              <a:off x="10719889" y="4935986"/>
              <a:ext cx="584419" cy="1908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ldergebnis für mqtt">
              <a:extLst>
                <a:ext uri="{FF2B5EF4-FFF2-40B4-BE49-F238E27FC236}">
                  <a16:creationId xmlns:a16="http://schemas.microsoft.com/office/drawing/2014/main" id="{45CB6E73-7CE6-427C-B109-B4E7DA431D8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714" t="35452" r="17456" b="38053"/>
            <a:stretch/>
          </p:blipFill>
          <p:spPr bwMode="auto">
            <a:xfrm>
              <a:off x="9256703" y="4902798"/>
              <a:ext cx="536498" cy="173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ildergebnis fÃ¼r licht sensor">
              <a:extLst>
                <a:ext uri="{FF2B5EF4-FFF2-40B4-BE49-F238E27FC236}">
                  <a16:creationId xmlns:a16="http://schemas.microsoft.com/office/drawing/2014/main" id="{AA5EEA92-9C93-45F1-B99C-A62808CE01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27117" y="5202362"/>
              <a:ext cx="391314" cy="3913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A8A98A5-762E-497B-8B80-FF8D79FA0649}"/>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5294" l="10000" r="90000">
                          <a14:foregroundMark x1="48824" y1="83529" x2="49412" y2="95294"/>
                          <a14:foregroundMark x1="37647" y1="95294" x2="37647" y2="95294"/>
                          <a14:foregroundMark x1="60000" y1="90000" x2="39412" y2="93529"/>
                        </a14:backgroundRemoval>
                      </a14:imgEffect>
                    </a14:imgLayer>
                  </a14:imgProps>
                </a:ext>
                <a:ext uri="{28A0092B-C50C-407E-A947-70E740481C1C}">
                  <a14:useLocalDpi xmlns:a14="http://schemas.microsoft.com/office/drawing/2010/main" val="0"/>
                </a:ext>
              </a:extLst>
            </a:blip>
            <a:srcRect/>
            <a:stretch>
              <a:fillRect/>
            </a:stretch>
          </p:blipFill>
          <p:spPr bwMode="auto">
            <a:xfrm>
              <a:off x="9948217" y="5126384"/>
              <a:ext cx="502127" cy="502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6497C5D-28E2-408F-BB0F-819D560E56F6}"/>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7358" y="5164958"/>
              <a:ext cx="424062" cy="424062"/>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403B360D-2EC8-4423-9FBE-6CBE00E444C1}"/>
                </a:ext>
              </a:extLst>
            </p:cNvPr>
            <p:cNvSpPr txBox="1"/>
            <p:nvPr/>
          </p:nvSpPr>
          <p:spPr>
            <a:xfrm>
              <a:off x="11096163" y="4953025"/>
              <a:ext cx="529794"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a:t>
              </a:r>
            </a:p>
          </p:txBody>
        </p:sp>
        <p:pic>
          <p:nvPicPr>
            <p:cNvPr id="29" name="Picture 6" descr="How to Export Large WordPress Databases and Speed Up the Process •">
              <a:extLst>
                <a:ext uri="{FF2B5EF4-FFF2-40B4-BE49-F238E27FC236}">
                  <a16:creationId xmlns:a16="http://schemas.microsoft.com/office/drawing/2014/main" id="{1076E9D1-2487-49FD-B7D0-9782B029B2AD}"/>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10622329" y="5163276"/>
              <a:ext cx="779538" cy="361422"/>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Grafik 38" descr="Exmple illustration">
            <a:extLst>
              <a:ext uri="{FF2B5EF4-FFF2-40B4-BE49-F238E27FC236}">
                <a16:creationId xmlns:a16="http://schemas.microsoft.com/office/drawing/2014/main" id="{5B266546-5F94-47E4-88E3-0C40BAB15053}"/>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617072" y="2155609"/>
            <a:ext cx="1508432" cy="824485"/>
          </a:xfrm>
          <a:prstGeom prst="rect">
            <a:avLst/>
          </a:prstGeom>
        </p:spPr>
      </p:pic>
      <p:pic>
        <p:nvPicPr>
          <p:cNvPr id="43" name="Grafik 42" descr="Exmple illustration">
            <a:extLst>
              <a:ext uri="{FF2B5EF4-FFF2-40B4-BE49-F238E27FC236}">
                <a16:creationId xmlns:a16="http://schemas.microsoft.com/office/drawing/2014/main" id="{5FD0BFA2-0786-4D3F-9B0F-5C3DC07F51DE}"/>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019584" y="2588431"/>
            <a:ext cx="1508432" cy="824485"/>
          </a:xfrm>
          <a:prstGeom prst="rect">
            <a:avLst/>
          </a:prstGeom>
        </p:spPr>
      </p:pic>
      <p:grpSp>
        <p:nvGrpSpPr>
          <p:cNvPr id="8" name="Gruppieren 7">
            <a:extLst>
              <a:ext uri="{FF2B5EF4-FFF2-40B4-BE49-F238E27FC236}">
                <a16:creationId xmlns:a16="http://schemas.microsoft.com/office/drawing/2014/main" id="{BBDD5933-A0BA-499F-9D00-2BF67F861485}"/>
              </a:ext>
            </a:extLst>
          </p:cNvPr>
          <p:cNvGrpSpPr/>
          <p:nvPr/>
        </p:nvGrpSpPr>
        <p:grpSpPr>
          <a:xfrm>
            <a:off x="8137301" y="3551047"/>
            <a:ext cx="2031178" cy="732195"/>
            <a:chOff x="8620347" y="3756439"/>
            <a:chExt cx="2031178" cy="732195"/>
          </a:xfrm>
        </p:grpSpPr>
        <p:sp>
          <p:nvSpPr>
            <p:cNvPr id="35" name="CustomShape 22">
              <a:extLst>
                <a:ext uri="{FF2B5EF4-FFF2-40B4-BE49-F238E27FC236}">
                  <a16:creationId xmlns:a16="http://schemas.microsoft.com/office/drawing/2014/main" id="{0B92FD4C-8288-4234-A228-E8F70A347437}"/>
                </a:ext>
              </a:extLst>
            </p:cNvPr>
            <p:cNvSpPr/>
            <p:nvPr/>
          </p:nvSpPr>
          <p:spPr>
            <a:xfrm>
              <a:off x="8696743" y="3862665"/>
              <a:ext cx="1555971" cy="408812"/>
            </a:xfrm>
            <a:prstGeom prst="rect">
              <a:avLst/>
            </a:prstGeom>
            <a:noFill/>
            <a:ln>
              <a:noFill/>
            </a:ln>
          </p:spPr>
          <p:style>
            <a:lnRef idx="0">
              <a:scrgbClr r="0" g="0" b="0"/>
            </a:lnRef>
            <a:fillRef idx="0">
              <a:scrgbClr r="0" g="0" b="0"/>
            </a:fillRef>
            <a:effectRef idx="0">
              <a:scrgbClr r="0" g="0" b="0"/>
            </a:effectRef>
            <a:fontRef idx="minor"/>
          </p:style>
          <p:txBody>
            <a:bodyPr lIns="85042" tIns="42521" rIns="85042" bIns="42521"/>
            <a:lstStyle/>
            <a:p>
              <a:pPr algn="ctr">
                <a:lnSpc>
                  <a:spcPct val="100000"/>
                </a:lnSpc>
              </a:pP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Open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secure</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platform</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b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b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DAPONA</a:t>
              </a:r>
              <a:endParaRPr lang="de-DE" sz="1039" spc="-1" dirty="0">
                <a:latin typeface="Roboto" panose="02000000000000000000" pitchFamily="2" charset="0"/>
                <a:ea typeface="Roboto" panose="02000000000000000000" pitchFamily="2" charset="0"/>
                <a:cs typeface="Roboto" panose="02000000000000000000" pitchFamily="2" charset="0"/>
              </a:endParaRPr>
            </a:p>
          </p:txBody>
        </p:sp>
        <p:pic>
          <p:nvPicPr>
            <p:cNvPr id="32" name="Picture 6" descr="How to Export Large WordPress Databases and Speed Up the Process •">
              <a:extLst>
                <a:ext uri="{FF2B5EF4-FFF2-40B4-BE49-F238E27FC236}">
                  <a16:creationId xmlns:a16="http://schemas.microsoft.com/office/drawing/2014/main" id="{41A9AE15-FF39-46E6-9529-301D25498563}"/>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9871987" y="4127212"/>
              <a:ext cx="779538" cy="361422"/>
            </a:xfrm>
            <a:prstGeom prst="rect">
              <a:avLst/>
            </a:prstGeom>
            <a:noFill/>
            <a:extLst>
              <a:ext uri="{909E8E84-426E-40DD-AFC4-6F175D3DCCD1}">
                <a14:hiddenFill xmlns:a14="http://schemas.microsoft.com/office/drawing/2010/main">
                  <a:solidFill>
                    <a:srgbClr val="FFFFFF"/>
                  </a:solidFill>
                </a14:hiddenFill>
              </a:ext>
            </a:extLst>
          </p:spPr>
        </p:pic>
        <p:sp>
          <p:nvSpPr>
            <p:cNvPr id="36" name="Wolke 35">
              <a:extLst>
                <a:ext uri="{FF2B5EF4-FFF2-40B4-BE49-F238E27FC236}">
                  <a16:creationId xmlns:a16="http://schemas.microsoft.com/office/drawing/2014/main" id="{C009A9A4-DB9A-462B-8B29-82CCFFB5EC2B}"/>
                </a:ext>
              </a:extLst>
            </p:cNvPr>
            <p:cNvSpPr/>
            <p:nvPr/>
          </p:nvSpPr>
          <p:spPr>
            <a:xfrm>
              <a:off x="8620347" y="3756439"/>
              <a:ext cx="1657399" cy="592864"/>
            </a:xfrm>
            <a:prstGeom prst="cloud">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grpSp>
      <p:pic>
        <p:nvPicPr>
          <p:cNvPr id="6" name="Grafik 5">
            <a:extLst>
              <a:ext uri="{FF2B5EF4-FFF2-40B4-BE49-F238E27FC236}">
                <a16:creationId xmlns:a16="http://schemas.microsoft.com/office/drawing/2014/main" id="{19AAEE0B-C3DE-4177-AE7B-4C3EDE852C7A}"/>
              </a:ext>
            </a:extLst>
          </p:cNvPr>
          <p:cNvPicPr>
            <a:picLocks noChangeAspect="1"/>
          </p:cNvPicPr>
          <p:nvPr/>
        </p:nvPicPr>
        <p:blipFill rotWithShape="1">
          <a:blip r:embed="rId22"/>
          <a:srcRect l="-1" r="24789"/>
          <a:stretch/>
        </p:blipFill>
        <p:spPr>
          <a:xfrm>
            <a:off x="9125" y="1799927"/>
            <a:ext cx="5300947" cy="4104456"/>
          </a:xfrm>
          <a:prstGeom prst="rect">
            <a:avLst/>
          </a:prstGeom>
        </p:spPr>
      </p:pic>
      <p:sp>
        <p:nvSpPr>
          <p:cNvPr id="9" name="Rechteck 8">
            <a:extLst>
              <a:ext uri="{FF2B5EF4-FFF2-40B4-BE49-F238E27FC236}">
                <a16:creationId xmlns:a16="http://schemas.microsoft.com/office/drawing/2014/main" id="{64E53D99-0311-4B73-8533-E7D6E3755BDC}"/>
              </a:ext>
            </a:extLst>
          </p:cNvPr>
          <p:cNvSpPr/>
          <p:nvPr/>
        </p:nvSpPr>
        <p:spPr>
          <a:xfrm rot="16200000">
            <a:off x="5743462" y="4807553"/>
            <a:ext cx="810027" cy="411399"/>
          </a:xfrm>
          <a:prstGeom prst="rect">
            <a:avLst/>
          </a:prstGeom>
          <a:solidFill>
            <a:srgbClr val="596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Real</a:t>
            </a:r>
          </a:p>
        </p:txBody>
      </p:sp>
      <p:sp>
        <p:nvSpPr>
          <p:cNvPr id="10" name="Rechteck 9">
            <a:extLst>
              <a:ext uri="{FF2B5EF4-FFF2-40B4-BE49-F238E27FC236}">
                <a16:creationId xmlns:a16="http://schemas.microsoft.com/office/drawing/2014/main" id="{D16459B8-BA96-424E-B5D0-E9C816ACD529}"/>
              </a:ext>
            </a:extLst>
          </p:cNvPr>
          <p:cNvSpPr/>
          <p:nvPr/>
        </p:nvSpPr>
        <p:spPr>
          <a:xfrm rot="16200000">
            <a:off x="4861302" y="3097426"/>
            <a:ext cx="2574349" cy="411398"/>
          </a:xfrm>
          <a:prstGeom prst="rect">
            <a:avLst/>
          </a:prstGeom>
          <a:solidFill>
            <a:srgbClr val="AA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Digital World</a:t>
            </a:r>
          </a:p>
        </p:txBody>
      </p:sp>
      <p:sp>
        <p:nvSpPr>
          <p:cNvPr id="12" name="Textfeld 11">
            <a:extLst>
              <a:ext uri="{FF2B5EF4-FFF2-40B4-BE49-F238E27FC236}">
                <a16:creationId xmlns:a16="http://schemas.microsoft.com/office/drawing/2014/main" id="{D862C538-DF4A-4F63-A8D3-2620022E72B9}"/>
              </a:ext>
            </a:extLst>
          </p:cNvPr>
          <p:cNvSpPr txBox="1"/>
          <p:nvPr/>
        </p:nvSpPr>
        <p:spPr>
          <a:xfrm>
            <a:off x="2274822" y="4842421"/>
            <a:ext cx="3557163" cy="292388"/>
          </a:xfrm>
          <a:prstGeom prst="rect">
            <a:avLst/>
          </a:prstGeom>
          <a:solidFill>
            <a:schemeClr val="bg1"/>
          </a:solidFill>
        </p:spPr>
        <p:txBody>
          <a:bodyPr wrap="square" rtlCol="0">
            <a:spAutoFit/>
          </a:bodyPr>
          <a:lstStyle/>
          <a:p>
            <a:r>
              <a:rPr lang="de-DE" sz="1300" dirty="0">
                <a:solidFill>
                  <a:srgbClr val="FF0000"/>
                </a:solidFill>
              </a:rPr>
              <a:t>Energy </a:t>
            </a:r>
            <a:r>
              <a:rPr lang="de-DE" sz="1300" dirty="0" err="1">
                <a:solidFill>
                  <a:srgbClr val="FF0000"/>
                </a:solidFill>
              </a:rPr>
              <a:t>sensors</a:t>
            </a:r>
            <a:endParaRPr lang="de-DE" sz="1300" dirty="0">
              <a:solidFill>
                <a:srgbClr val="FF0000"/>
              </a:solidFill>
            </a:endParaRPr>
          </a:p>
        </p:txBody>
      </p:sp>
      <p:sp>
        <p:nvSpPr>
          <p:cNvPr id="40" name="Textfeld 39">
            <a:extLst>
              <a:ext uri="{FF2B5EF4-FFF2-40B4-BE49-F238E27FC236}">
                <a16:creationId xmlns:a16="http://schemas.microsoft.com/office/drawing/2014/main" id="{A8352420-78B0-42C7-984D-B9F922F0768A}"/>
              </a:ext>
            </a:extLst>
          </p:cNvPr>
          <p:cNvSpPr txBox="1"/>
          <p:nvPr/>
        </p:nvSpPr>
        <p:spPr>
          <a:xfrm>
            <a:off x="2274822" y="2567851"/>
            <a:ext cx="3070467" cy="292388"/>
          </a:xfrm>
          <a:prstGeom prst="rect">
            <a:avLst/>
          </a:prstGeom>
          <a:solidFill>
            <a:schemeClr val="bg1"/>
          </a:solidFill>
        </p:spPr>
        <p:txBody>
          <a:bodyPr wrap="square" rtlCol="0">
            <a:spAutoFit/>
          </a:bodyPr>
          <a:lstStyle>
            <a:defPPr>
              <a:defRPr lang="de-DE"/>
            </a:defPPr>
            <a:lvl1pPr>
              <a:defRPr sz="1300">
                <a:solidFill>
                  <a:srgbClr val="FF0000"/>
                </a:solidFill>
              </a:defRPr>
            </a:lvl1pPr>
          </a:lstStyle>
          <a:p>
            <a:r>
              <a:rPr lang="de-DE" dirty="0"/>
              <a:t>Energy </a:t>
            </a:r>
            <a:r>
              <a:rPr lang="de-DE" dirty="0" err="1"/>
              <a:t>saving</a:t>
            </a:r>
            <a:r>
              <a:rPr lang="de-DE" dirty="0"/>
              <a:t> </a:t>
            </a:r>
            <a:r>
              <a:rPr lang="de-DE" dirty="0" err="1"/>
              <a:t>dashboards</a:t>
            </a:r>
            <a:endParaRPr lang="de-DE" dirty="0"/>
          </a:p>
        </p:txBody>
      </p:sp>
      <p:sp>
        <p:nvSpPr>
          <p:cNvPr id="41" name="Textfeld 40">
            <a:extLst>
              <a:ext uri="{FF2B5EF4-FFF2-40B4-BE49-F238E27FC236}">
                <a16:creationId xmlns:a16="http://schemas.microsoft.com/office/drawing/2014/main" id="{E315680D-A496-4188-A368-2EC1F3888FBC}"/>
              </a:ext>
            </a:extLst>
          </p:cNvPr>
          <p:cNvSpPr txBox="1"/>
          <p:nvPr/>
        </p:nvSpPr>
        <p:spPr>
          <a:xfrm>
            <a:off x="2274822" y="1985980"/>
            <a:ext cx="2910151" cy="292388"/>
          </a:xfrm>
          <a:prstGeom prst="rect">
            <a:avLst/>
          </a:prstGeom>
          <a:solidFill>
            <a:schemeClr val="bg1"/>
          </a:solidFill>
        </p:spPr>
        <p:txBody>
          <a:bodyPr wrap="square" rtlCol="0">
            <a:spAutoFit/>
          </a:bodyPr>
          <a:lstStyle>
            <a:defPPr>
              <a:defRPr lang="de-DE"/>
            </a:defPPr>
            <a:lvl1pPr>
              <a:defRPr sz="1300">
                <a:solidFill>
                  <a:srgbClr val="FF0000"/>
                </a:solidFill>
              </a:defRPr>
            </a:lvl1pPr>
          </a:lstStyle>
          <a:p>
            <a:r>
              <a:rPr lang="de-DE" dirty="0" err="1"/>
              <a:t>Thresholds</a:t>
            </a:r>
            <a:r>
              <a:rPr lang="de-DE" dirty="0"/>
              <a:t>, </a:t>
            </a:r>
            <a:r>
              <a:rPr lang="de-DE" dirty="0" err="1"/>
              <a:t>alerting</a:t>
            </a:r>
            <a:r>
              <a:rPr lang="de-DE" dirty="0"/>
              <a:t>, </a:t>
            </a:r>
            <a:r>
              <a:rPr lang="de-DE" dirty="0" err="1"/>
              <a:t>actions</a:t>
            </a:r>
            <a:endParaRPr lang="de-DE" dirty="0"/>
          </a:p>
        </p:txBody>
      </p:sp>
    </p:spTree>
    <p:extLst>
      <p:ext uri="{BB962C8B-B14F-4D97-AF65-F5344CB8AC3E}">
        <p14:creationId xmlns:p14="http://schemas.microsoft.com/office/powerpoint/2010/main" val="423982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900"/>
                                        <p:tgtEl>
                                          <p:spTgt spid="40"/>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8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A4EB416-F1F3-4393-9D47-CD2843FB75B7}"/>
              </a:ext>
            </a:extLst>
          </p:cNvPr>
          <p:cNvSpPr>
            <a:spLocks noGrp="1"/>
          </p:cNvSpPr>
          <p:nvPr>
            <p:ph type="dt" sz="half" idx="10"/>
          </p:nvPr>
        </p:nvSpPr>
        <p:spPr/>
        <p:txBody>
          <a:bodyPr/>
          <a:lstStyle/>
          <a:p>
            <a:fld id="{3A1B0E31-F2C9-494F-BCA2-BFE096141620}" type="datetime3">
              <a:rPr lang="en-US" smtClean="0"/>
              <a:t>18 August 2020</a:t>
            </a:fld>
            <a:endParaRPr lang="de-DE" dirty="0"/>
          </a:p>
        </p:txBody>
      </p:sp>
      <p:sp>
        <p:nvSpPr>
          <p:cNvPr id="4" name="Fußzeilenplatzhalter 3">
            <a:extLst>
              <a:ext uri="{FF2B5EF4-FFF2-40B4-BE49-F238E27FC236}">
                <a16:creationId xmlns:a16="http://schemas.microsoft.com/office/drawing/2014/main" id="{2D3C60FA-C092-4F3D-A055-71A32BF9069E}"/>
              </a:ext>
            </a:extLst>
          </p:cNvPr>
          <p:cNvSpPr>
            <a:spLocks noGrp="1"/>
          </p:cNvSpPr>
          <p:nvPr>
            <p:ph type="ftr" sz="quarter" idx="11"/>
          </p:nvPr>
        </p:nvSpPr>
        <p:spPr/>
        <p:txBody>
          <a:bodyPr/>
          <a:lstStyle/>
          <a:p>
            <a:r>
              <a:rPr lang="de-DE"/>
              <a:t>(c) Thilo Heffner</a:t>
            </a:r>
          </a:p>
        </p:txBody>
      </p:sp>
      <p:sp>
        <p:nvSpPr>
          <p:cNvPr id="5" name="Foliennummernplatzhalter 4">
            <a:extLst>
              <a:ext uri="{FF2B5EF4-FFF2-40B4-BE49-F238E27FC236}">
                <a16:creationId xmlns:a16="http://schemas.microsoft.com/office/drawing/2014/main" id="{500448CA-FE08-42E1-92FC-87AF5D468D70}"/>
              </a:ext>
            </a:extLst>
          </p:cNvPr>
          <p:cNvSpPr>
            <a:spLocks noGrp="1"/>
          </p:cNvSpPr>
          <p:nvPr>
            <p:ph type="sldNum" sz="quarter" idx="12"/>
          </p:nvPr>
        </p:nvSpPr>
        <p:spPr/>
        <p:txBody>
          <a:bodyPr/>
          <a:lstStyle/>
          <a:p>
            <a:fld id="{CA1EB1B7-4787-4D78-B573-7668B7B992B1}" type="slidenum">
              <a:rPr lang="de-DE" smtClean="0"/>
              <a:t>6</a:t>
            </a:fld>
            <a:endParaRPr lang="de-DE" dirty="0"/>
          </a:p>
        </p:txBody>
      </p:sp>
      <p:sp>
        <p:nvSpPr>
          <p:cNvPr id="22" name="Textfeld 21">
            <a:extLst>
              <a:ext uri="{FF2B5EF4-FFF2-40B4-BE49-F238E27FC236}">
                <a16:creationId xmlns:a16="http://schemas.microsoft.com/office/drawing/2014/main" id="{E5B29850-6AD7-48EE-BA7F-72BDDD47E391}"/>
              </a:ext>
            </a:extLst>
          </p:cNvPr>
          <p:cNvSpPr txBox="1"/>
          <p:nvPr/>
        </p:nvSpPr>
        <p:spPr>
          <a:xfrm>
            <a:off x="7497569" y="5225906"/>
            <a:ext cx="2239007" cy="276999"/>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defPPr>
              <a:defRPr lang="de-DE"/>
            </a:defPPr>
            <a:lvl1pPr algn="ctr">
              <a:lnSpc>
                <a:spcPct val="100000"/>
              </a:lnSpc>
              <a:defRPr sz="1200" spc="-1">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r>
              <a:rPr lang="de-DE" dirty="0" err="1"/>
              <a:t>Local</a:t>
            </a:r>
            <a:r>
              <a:rPr lang="de-DE" dirty="0"/>
              <a:t> Assets, Integration</a:t>
            </a:r>
          </a:p>
        </p:txBody>
      </p:sp>
      <p:sp>
        <p:nvSpPr>
          <p:cNvPr id="23" name="CustomShape 26">
            <a:extLst>
              <a:ext uri="{FF2B5EF4-FFF2-40B4-BE49-F238E27FC236}">
                <a16:creationId xmlns:a16="http://schemas.microsoft.com/office/drawing/2014/main" id="{FAF45428-3480-4DB9-A268-7B2EECAB8DB4}"/>
              </a:ext>
            </a:extLst>
          </p:cNvPr>
          <p:cNvSpPr/>
          <p:nvPr/>
        </p:nvSpPr>
        <p:spPr>
          <a:xfrm>
            <a:off x="6481117" y="1713565"/>
            <a:ext cx="5544616" cy="457966"/>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Free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configurable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realtime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web-dashboards,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tasks</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alerts</a:t>
            </a:r>
            <a:endParaRPr lang="de-DE" sz="1200" spc="-1" dirty="0">
              <a:latin typeface="Roboto" panose="02000000000000000000" pitchFamily="2" charset="0"/>
              <a:ea typeface="Roboto" panose="02000000000000000000" pitchFamily="2" charset="0"/>
              <a:cs typeface="Roboto" panose="02000000000000000000" pitchFamily="2" charset="0"/>
            </a:endParaRPr>
          </a:p>
        </p:txBody>
      </p:sp>
      <p:sp>
        <p:nvSpPr>
          <p:cNvPr id="38" name="Titel 1">
            <a:extLst>
              <a:ext uri="{FF2B5EF4-FFF2-40B4-BE49-F238E27FC236}">
                <a16:creationId xmlns:a16="http://schemas.microsoft.com/office/drawing/2014/main" id="{29A62A88-05C3-46E4-B80F-0F984BAADF2E}"/>
              </a:ext>
            </a:extLst>
          </p:cNvPr>
          <p:cNvSpPr>
            <a:spLocks noGrp="1"/>
          </p:cNvSpPr>
          <p:nvPr>
            <p:ph type="title"/>
          </p:nvPr>
        </p:nvSpPr>
        <p:spPr>
          <a:xfrm>
            <a:off x="792163" y="344488"/>
            <a:ext cx="9937750" cy="1252537"/>
          </a:xfrm>
        </p:spPr>
        <p:txBody>
          <a:bodyPr/>
          <a:lstStyle/>
          <a:p>
            <a:r>
              <a:rPr lang="de-DE" dirty="0"/>
              <a:t>DAPONA: </a:t>
            </a:r>
            <a:r>
              <a:rPr lang="en-US" dirty="0" err="1"/>
              <a:t>usecase</a:t>
            </a:r>
            <a:r>
              <a:rPr lang="en-US" dirty="0"/>
              <a:t> disaster prevention </a:t>
            </a:r>
            <a:endParaRPr lang="de-DE" dirty="0"/>
          </a:p>
        </p:txBody>
      </p:sp>
      <p:sp>
        <p:nvSpPr>
          <p:cNvPr id="2" name="Parallelogramm 1">
            <a:extLst>
              <a:ext uri="{FF2B5EF4-FFF2-40B4-BE49-F238E27FC236}">
                <a16:creationId xmlns:a16="http://schemas.microsoft.com/office/drawing/2014/main" id="{67941A05-7933-4221-8A2C-BEBCC26072F1}"/>
              </a:ext>
            </a:extLst>
          </p:cNvPr>
          <p:cNvSpPr/>
          <p:nvPr/>
        </p:nvSpPr>
        <p:spPr>
          <a:xfrm>
            <a:off x="6841158" y="3362566"/>
            <a:ext cx="4320479" cy="1040432"/>
          </a:xfrm>
          <a:prstGeom prst="parallelogram">
            <a:avLst>
              <a:gd name="adj" fmla="val 116516"/>
            </a:avLst>
          </a:prstGeom>
          <a:solidFill>
            <a:srgbClr val="6F6EB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7" name="Parallelogramm 36">
            <a:extLst>
              <a:ext uri="{FF2B5EF4-FFF2-40B4-BE49-F238E27FC236}">
                <a16:creationId xmlns:a16="http://schemas.microsoft.com/office/drawing/2014/main" id="{6DEBFFEF-145E-4D0B-8FD9-119D5A323C2D}"/>
              </a:ext>
            </a:extLst>
          </p:cNvPr>
          <p:cNvSpPr/>
          <p:nvPr/>
        </p:nvSpPr>
        <p:spPr>
          <a:xfrm>
            <a:off x="6841157" y="4152901"/>
            <a:ext cx="4320480" cy="1058852"/>
          </a:xfrm>
          <a:prstGeom prst="parallelogram">
            <a:avLst>
              <a:gd name="adj" fmla="val 116516"/>
            </a:avLst>
          </a:prstGeom>
          <a:solidFill>
            <a:srgbClr val="8B9DAC">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4" name="Parallelogramm 33">
            <a:extLst>
              <a:ext uri="{FF2B5EF4-FFF2-40B4-BE49-F238E27FC236}">
                <a16:creationId xmlns:a16="http://schemas.microsoft.com/office/drawing/2014/main" id="{FB5B3208-0D72-442B-8C8F-FDCE7750B3BE}"/>
              </a:ext>
            </a:extLst>
          </p:cNvPr>
          <p:cNvSpPr/>
          <p:nvPr/>
        </p:nvSpPr>
        <p:spPr>
          <a:xfrm>
            <a:off x="6841157" y="2583580"/>
            <a:ext cx="4320480" cy="1029083"/>
          </a:xfrm>
          <a:prstGeom prst="parallelogram">
            <a:avLst>
              <a:gd name="adj" fmla="val 116516"/>
            </a:avLst>
          </a:prstGeom>
          <a:solidFill>
            <a:srgbClr val="D7DF7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7" name="Gruppieren 6">
            <a:extLst>
              <a:ext uri="{FF2B5EF4-FFF2-40B4-BE49-F238E27FC236}">
                <a16:creationId xmlns:a16="http://schemas.microsoft.com/office/drawing/2014/main" id="{E7DC4D2D-721A-4EDF-8F4D-4CF9D0C1581B}"/>
              </a:ext>
            </a:extLst>
          </p:cNvPr>
          <p:cNvGrpSpPr/>
          <p:nvPr/>
        </p:nvGrpSpPr>
        <p:grpSpPr>
          <a:xfrm>
            <a:off x="7459863" y="4595352"/>
            <a:ext cx="2569675" cy="484030"/>
            <a:chOff x="7636920" y="4879984"/>
            <a:chExt cx="3989037" cy="751384"/>
          </a:xfrm>
        </p:grpSpPr>
        <p:pic>
          <p:nvPicPr>
            <p:cNvPr id="13" name="Picture 2" descr="Bildergebnis fÃ¼r icon maschine">
              <a:extLst>
                <a:ext uri="{FF2B5EF4-FFF2-40B4-BE49-F238E27FC236}">
                  <a16:creationId xmlns:a16="http://schemas.microsoft.com/office/drawing/2014/main" id="{8B650E99-AD3E-47D8-B6FE-CB96318567F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2586" b="74823" l="9152" r="82365">
                          <a14:backgroundMark x1="30667" y1="42667" x2="35556" y2="53333"/>
                        </a14:backgroundRemoval>
                      </a14:imgEffect>
                    </a14:imgLayer>
                  </a14:imgProps>
                </a:ext>
                <a:ext uri="{28A0092B-C50C-407E-A947-70E740481C1C}">
                  <a14:useLocalDpi xmlns:a14="http://schemas.microsoft.com/office/drawing/2010/main" val="0"/>
                </a:ext>
              </a:extLst>
            </a:blip>
            <a:srcRect t="16056" r="8484" b="18647"/>
            <a:stretch/>
          </p:blipFill>
          <p:spPr bwMode="auto">
            <a:xfrm>
              <a:off x="7640813" y="5091581"/>
              <a:ext cx="756534" cy="539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entrius RS1xx LoRa-Enabled Sensors">
              <a:extLst>
                <a:ext uri="{FF2B5EF4-FFF2-40B4-BE49-F238E27FC236}">
                  <a16:creationId xmlns:a16="http://schemas.microsoft.com/office/drawing/2014/main" id="{B37E40CF-B27A-4BD0-9E2D-146DAB13C6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3337" y="5167089"/>
              <a:ext cx="346561" cy="3626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ntrius RG1xx">
              <a:extLst>
                <a:ext uri="{FF2B5EF4-FFF2-40B4-BE49-F238E27FC236}">
                  <a16:creationId xmlns:a16="http://schemas.microsoft.com/office/drawing/2014/main" id="{416D7859-F042-4A67-B6FC-A1D3C210C5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841" y="5063595"/>
              <a:ext cx="391314" cy="466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ldergebnis für opc ua">
              <a:extLst>
                <a:ext uri="{FF2B5EF4-FFF2-40B4-BE49-F238E27FC236}">
                  <a16:creationId xmlns:a16="http://schemas.microsoft.com/office/drawing/2014/main" id="{47D7321D-6887-4281-92AB-5DA7D7AC47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6920" y="4879984"/>
              <a:ext cx="746836" cy="2426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ildergebnis für io link logo">
              <a:extLst>
                <a:ext uri="{FF2B5EF4-FFF2-40B4-BE49-F238E27FC236}">
                  <a16:creationId xmlns:a16="http://schemas.microsoft.com/office/drawing/2014/main" id="{57A75EE1-84AA-4A4C-9F7C-11FDA86E4D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2646" y="4944561"/>
              <a:ext cx="744065" cy="1441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Bildergebnis für lora the things network logo">
              <a:extLst>
                <a:ext uri="{FF2B5EF4-FFF2-40B4-BE49-F238E27FC236}">
                  <a16:creationId xmlns:a16="http://schemas.microsoft.com/office/drawing/2014/main" id="{E76452E3-07A9-4BEE-A6CE-B0C40C9E059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0315"/>
            <a:stretch/>
          </p:blipFill>
          <p:spPr bwMode="auto">
            <a:xfrm>
              <a:off x="8701372" y="4879984"/>
              <a:ext cx="475887" cy="278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ildergebnis für rest api logo">
              <a:extLst>
                <a:ext uri="{FF2B5EF4-FFF2-40B4-BE49-F238E27FC236}">
                  <a16:creationId xmlns:a16="http://schemas.microsoft.com/office/drawing/2014/main" id="{AE371DB0-1F8A-48DB-9BC6-F50C3A6CBA7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3660" b="33683"/>
            <a:stretch/>
          </p:blipFill>
          <p:spPr bwMode="auto">
            <a:xfrm>
              <a:off x="10719889" y="4935986"/>
              <a:ext cx="584419" cy="1908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ldergebnis für mqtt">
              <a:extLst>
                <a:ext uri="{FF2B5EF4-FFF2-40B4-BE49-F238E27FC236}">
                  <a16:creationId xmlns:a16="http://schemas.microsoft.com/office/drawing/2014/main" id="{45CB6E73-7CE6-427C-B109-B4E7DA431D8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714" t="35452" r="17456" b="38053"/>
            <a:stretch/>
          </p:blipFill>
          <p:spPr bwMode="auto">
            <a:xfrm>
              <a:off x="9256703" y="4902798"/>
              <a:ext cx="536498" cy="173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ildergebnis fÃ¼r licht sensor">
              <a:extLst>
                <a:ext uri="{FF2B5EF4-FFF2-40B4-BE49-F238E27FC236}">
                  <a16:creationId xmlns:a16="http://schemas.microsoft.com/office/drawing/2014/main" id="{AA5EEA92-9C93-45F1-B99C-A62808CE01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27117" y="5202362"/>
              <a:ext cx="391314" cy="3913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A8A98A5-762E-497B-8B80-FF8D79FA0649}"/>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5294" l="10000" r="90000">
                          <a14:foregroundMark x1="48824" y1="83529" x2="49412" y2="95294"/>
                          <a14:foregroundMark x1="37647" y1="95294" x2="37647" y2="95294"/>
                          <a14:foregroundMark x1="60000" y1="90000" x2="39412" y2="93529"/>
                        </a14:backgroundRemoval>
                      </a14:imgEffect>
                    </a14:imgLayer>
                  </a14:imgProps>
                </a:ext>
                <a:ext uri="{28A0092B-C50C-407E-A947-70E740481C1C}">
                  <a14:useLocalDpi xmlns:a14="http://schemas.microsoft.com/office/drawing/2010/main" val="0"/>
                </a:ext>
              </a:extLst>
            </a:blip>
            <a:srcRect/>
            <a:stretch>
              <a:fillRect/>
            </a:stretch>
          </p:blipFill>
          <p:spPr bwMode="auto">
            <a:xfrm>
              <a:off x="9948217" y="5126384"/>
              <a:ext cx="502127" cy="502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6497C5D-28E2-408F-BB0F-819D560E56F6}"/>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7358" y="5164958"/>
              <a:ext cx="424062" cy="424062"/>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403B360D-2EC8-4423-9FBE-6CBE00E444C1}"/>
                </a:ext>
              </a:extLst>
            </p:cNvPr>
            <p:cNvSpPr txBox="1"/>
            <p:nvPr/>
          </p:nvSpPr>
          <p:spPr>
            <a:xfrm>
              <a:off x="11096163" y="4953025"/>
              <a:ext cx="529794"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a:t>
              </a:r>
            </a:p>
          </p:txBody>
        </p:sp>
        <p:pic>
          <p:nvPicPr>
            <p:cNvPr id="29" name="Picture 6" descr="How to Export Large WordPress Databases and Speed Up the Process •">
              <a:extLst>
                <a:ext uri="{FF2B5EF4-FFF2-40B4-BE49-F238E27FC236}">
                  <a16:creationId xmlns:a16="http://schemas.microsoft.com/office/drawing/2014/main" id="{1076E9D1-2487-49FD-B7D0-9782B029B2AD}"/>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10622329" y="5163276"/>
              <a:ext cx="779538" cy="361422"/>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Grafik 38" descr="Exmple illustration">
            <a:extLst>
              <a:ext uri="{FF2B5EF4-FFF2-40B4-BE49-F238E27FC236}">
                <a16:creationId xmlns:a16="http://schemas.microsoft.com/office/drawing/2014/main" id="{5B266546-5F94-47E4-88E3-0C40BAB15053}"/>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617072" y="2155609"/>
            <a:ext cx="1508432" cy="824485"/>
          </a:xfrm>
          <a:prstGeom prst="rect">
            <a:avLst/>
          </a:prstGeom>
        </p:spPr>
      </p:pic>
      <p:pic>
        <p:nvPicPr>
          <p:cNvPr id="43" name="Grafik 42" descr="Exmple illustration">
            <a:extLst>
              <a:ext uri="{FF2B5EF4-FFF2-40B4-BE49-F238E27FC236}">
                <a16:creationId xmlns:a16="http://schemas.microsoft.com/office/drawing/2014/main" id="{5FD0BFA2-0786-4D3F-9B0F-5C3DC07F51DE}"/>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019584" y="2588431"/>
            <a:ext cx="1508432" cy="824485"/>
          </a:xfrm>
          <a:prstGeom prst="rect">
            <a:avLst/>
          </a:prstGeom>
        </p:spPr>
      </p:pic>
      <p:grpSp>
        <p:nvGrpSpPr>
          <p:cNvPr id="8" name="Gruppieren 7">
            <a:extLst>
              <a:ext uri="{FF2B5EF4-FFF2-40B4-BE49-F238E27FC236}">
                <a16:creationId xmlns:a16="http://schemas.microsoft.com/office/drawing/2014/main" id="{BBDD5933-A0BA-499F-9D00-2BF67F861485}"/>
              </a:ext>
            </a:extLst>
          </p:cNvPr>
          <p:cNvGrpSpPr/>
          <p:nvPr/>
        </p:nvGrpSpPr>
        <p:grpSpPr>
          <a:xfrm>
            <a:off x="8137301" y="3551047"/>
            <a:ext cx="2031178" cy="732195"/>
            <a:chOff x="8620347" y="3756439"/>
            <a:chExt cx="2031178" cy="732195"/>
          </a:xfrm>
        </p:grpSpPr>
        <p:sp>
          <p:nvSpPr>
            <p:cNvPr id="35" name="CustomShape 22">
              <a:extLst>
                <a:ext uri="{FF2B5EF4-FFF2-40B4-BE49-F238E27FC236}">
                  <a16:creationId xmlns:a16="http://schemas.microsoft.com/office/drawing/2014/main" id="{0B92FD4C-8288-4234-A228-E8F70A347437}"/>
                </a:ext>
              </a:extLst>
            </p:cNvPr>
            <p:cNvSpPr/>
            <p:nvPr/>
          </p:nvSpPr>
          <p:spPr>
            <a:xfrm>
              <a:off x="8696743" y="3862665"/>
              <a:ext cx="1555971" cy="408812"/>
            </a:xfrm>
            <a:prstGeom prst="rect">
              <a:avLst/>
            </a:prstGeom>
            <a:noFill/>
            <a:ln>
              <a:noFill/>
            </a:ln>
          </p:spPr>
          <p:style>
            <a:lnRef idx="0">
              <a:scrgbClr r="0" g="0" b="0"/>
            </a:lnRef>
            <a:fillRef idx="0">
              <a:scrgbClr r="0" g="0" b="0"/>
            </a:fillRef>
            <a:effectRef idx="0">
              <a:scrgbClr r="0" g="0" b="0"/>
            </a:effectRef>
            <a:fontRef idx="minor"/>
          </p:style>
          <p:txBody>
            <a:bodyPr lIns="85042" tIns="42521" rIns="85042" bIns="42521"/>
            <a:lstStyle/>
            <a:p>
              <a:pPr algn="ctr">
                <a:lnSpc>
                  <a:spcPct val="100000"/>
                </a:lnSpc>
              </a:pP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Open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secure</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platform</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b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b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DAPONA</a:t>
              </a:r>
              <a:endParaRPr lang="de-DE" sz="1039" spc="-1" dirty="0">
                <a:latin typeface="Roboto" panose="02000000000000000000" pitchFamily="2" charset="0"/>
                <a:ea typeface="Roboto" panose="02000000000000000000" pitchFamily="2" charset="0"/>
                <a:cs typeface="Roboto" panose="02000000000000000000" pitchFamily="2" charset="0"/>
              </a:endParaRPr>
            </a:p>
          </p:txBody>
        </p:sp>
        <p:pic>
          <p:nvPicPr>
            <p:cNvPr id="32" name="Picture 6" descr="How to Export Large WordPress Databases and Speed Up the Process •">
              <a:extLst>
                <a:ext uri="{FF2B5EF4-FFF2-40B4-BE49-F238E27FC236}">
                  <a16:creationId xmlns:a16="http://schemas.microsoft.com/office/drawing/2014/main" id="{41A9AE15-FF39-46E6-9529-301D25498563}"/>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9871987" y="4127212"/>
              <a:ext cx="779538" cy="361422"/>
            </a:xfrm>
            <a:prstGeom prst="rect">
              <a:avLst/>
            </a:prstGeom>
            <a:noFill/>
            <a:extLst>
              <a:ext uri="{909E8E84-426E-40DD-AFC4-6F175D3DCCD1}">
                <a14:hiddenFill xmlns:a14="http://schemas.microsoft.com/office/drawing/2010/main">
                  <a:solidFill>
                    <a:srgbClr val="FFFFFF"/>
                  </a:solidFill>
                </a14:hiddenFill>
              </a:ext>
            </a:extLst>
          </p:spPr>
        </p:pic>
        <p:sp>
          <p:nvSpPr>
            <p:cNvPr id="36" name="Wolke 35">
              <a:extLst>
                <a:ext uri="{FF2B5EF4-FFF2-40B4-BE49-F238E27FC236}">
                  <a16:creationId xmlns:a16="http://schemas.microsoft.com/office/drawing/2014/main" id="{C009A9A4-DB9A-462B-8B29-82CCFFB5EC2B}"/>
                </a:ext>
              </a:extLst>
            </p:cNvPr>
            <p:cNvSpPr/>
            <p:nvPr/>
          </p:nvSpPr>
          <p:spPr>
            <a:xfrm>
              <a:off x="8620347" y="3756439"/>
              <a:ext cx="1657399" cy="592864"/>
            </a:xfrm>
            <a:prstGeom prst="cloud">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grpSp>
      <p:pic>
        <p:nvPicPr>
          <p:cNvPr id="6" name="Grafik 5">
            <a:extLst>
              <a:ext uri="{FF2B5EF4-FFF2-40B4-BE49-F238E27FC236}">
                <a16:creationId xmlns:a16="http://schemas.microsoft.com/office/drawing/2014/main" id="{19AAEE0B-C3DE-4177-AE7B-4C3EDE852C7A}"/>
              </a:ext>
            </a:extLst>
          </p:cNvPr>
          <p:cNvPicPr>
            <a:picLocks noChangeAspect="1"/>
          </p:cNvPicPr>
          <p:nvPr/>
        </p:nvPicPr>
        <p:blipFill rotWithShape="1">
          <a:blip r:embed="rId22"/>
          <a:srcRect l="-1" r="24789"/>
          <a:stretch/>
        </p:blipFill>
        <p:spPr>
          <a:xfrm>
            <a:off x="9125" y="1799927"/>
            <a:ext cx="5300947" cy="4104456"/>
          </a:xfrm>
          <a:prstGeom prst="rect">
            <a:avLst/>
          </a:prstGeom>
        </p:spPr>
      </p:pic>
      <p:sp>
        <p:nvSpPr>
          <p:cNvPr id="9" name="Rechteck 8">
            <a:extLst>
              <a:ext uri="{FF2B5EF4-FFF2-40B4-BE49-F238E27FC236}">
                <a16:creationId xmlns:a16="http://schemas.microsoft.com/office/drawing/2014/main" id="{64E53D99-0311-4B73-8533-E7D6E3755BDC}"/>
              </a:ext>
            </a:extLst>
          </p:cNvPr>
          <p:cNvSpPr/>
          <p:nvPr/>
        </p:nvSpPr>
        <p:spPr>
          <a:xfrm rot="16200000">
            <a:off x="5743462" y="4807553"/>
            <a:ext cx="810027" cy="411399"/>
          </a:xfrm>
          <a:prstGeom prst="rect">
            <a:avLst/>
          </a:prstGeom>
          <a:solidFill>
            <a:srgbClr val="596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Real</a:t>
            </a:r>
          </a:p>
        </p:txBody>
      </p:sp>
      <p:sp>
        <p:nvSpPr>
          <p:cNvPr id="10" name="Rechteck 9">
            <a:extLst>
              <a:ext uri="{FF2B5EF4-FFF2-40B4-BE49-F238E27FC236}">
                <a16:creationId xmlns:a16="http://schemas.microsoft.com/office/drawing/2014/main" id="{D16459B8-BA96-424E-B5D0-E9C816ACD529}"/>
              </a:ext>
            </a:extLst>
          </p:cNvPr>
          <p:cNvSpPr/>
          <p:nvPr/>
        </p:nvSpPr>
        <p:spPr>
          <a:xfrm rot="16200000">
            <a:off x="4861302" y="3097426"/>
            <a:ext cx="2574349" cy="411398"/>
          </a:xfrm>
          <a:prstGeom prst="rect">
            <a:avLst/>
          </a:prstGeom>
          <a:solidFill>
            <a:srgbClr val="AA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Digital World</a:t>
            </a:r>
          </a:p>
        </p:txBody>
      </p:sp>
      <p:sp>
        <p:nvSpPr>
          <p:cNvPr id="12" name="Textfeld 11">
            <a:extLst>
              <a:ext uri="{FF2B5EF4-FFF2-40B4-BE49-F238E27FC236}">
                <a16:creationId xmlns:a16="http://schemas.microsoft.com/office/drawing/2014/main" id="{D862C538-DF4A-4F63-A8D3-2620022E72B9}"/>
              </a:ext>
            </a:extLst>
          </p:cNvPr>
          <p:cNvSpPr txBox="1"/>
          <p:nvPr/>
        </p:nvSpPr>
        <p:spPr>
          <a:xfrm>
            <a:off x="2274822" y="4842421"/>
            <a:ext cx="3557163" cy="292388"/>
          </a:xfrm>
          <a:prstGeom prst="rect">
            <a:avLst/>
          </a:prstGeom>
          <a:solidFill>
            <a:schemeClr val="bg1"/>
          </a:solidFill>
        </p:spPr>
        <p:txBody>
          <a:bodyPr wrap="square" rtlCol="0">
            <a:spAutoFit/>
          </a:bodyPr>
          <a:lstStyle/>
          <a:p>
            <a:r>
              <a:rPr lang="de-DE" sz="1300" dirty="0">
                <a:solidFill>
                  <a:srgbClr val="FF0000"/>
                </a:solidFill>
              </a:rPr>
              <a:t>Sensors @ potential </a:t>
            </a:r>
            <a:r>
              <a:rPr lang="de-DE" sz="1300" dirty="0" err="1">
                <a:solidFill>
                  <a:srgbClr val="FF0000"/>
                </a:solidFill>
              </a:rPr>
              <a:t>desaster</a:t>
            </a:r>
            <a:r>
              <a:rPr lang="de-DE" sz="1300" dirty="0">
                <a:solidFill>
                  <a:srgbClr val="FF0000"/>
                </a:solidFill>
              </a:rPr>
              <a:t> </a:t>
            </a:r>
            <a:r>
              <a:rPr lang="de-DE" sz="1300" dirty="0" err="1">
                <a:solidFill>
                  <a:srgbClr val="FF0000"/>
                </a:solidFill>
              </a:rPr>
              <a:t>sources</a:t>
            </a:r>
            <a:endParaRPr lang="de-DE" sz="1300" dirty="0">
              <a:solidFill>
                <a:srgbClr val="FF0000"/>
              </a:solidFill>
            </a:endParaRPr>
          </a:p>
        </p:txBody>
      </p:sp>
      <p:sp>
        <p:nvSpPr>
          <p:cNvPr id="40" name="Textfeld 39">
            <a:extLst>
              <a:ext uri="{FF2B5EF4-FFF2-40B4-BE49-F238E27FC236}">
                <a16:creationId xmlns:a16="http://schemas.microsoft.com/office/drawing/2014/main" id="{A8352420-78B0-42C7-984D-B9F922F0768A}"/>
              </a:ext>
            </a:extLst>
          </p:cNvPr>
          <p:cNvSpPr txBox="1"/>
          <p:nvPr/>
        </p:nvSpPr>
        <p:spPr>
          <a:xfrm>
            <a:off x="2274822" y="2567851"/>
            <a:ext cx="3035250" cy="292388"/>
          </a:xfrm>
          <a:prstGeom prst="rect">
            <a:avLst/>
          </a:prstGeom>
          <a:solidFill>
            <a:schemeClr val="bg1"/>
          </a:solidFill>
        </p:spPr>
        <p:txBody>
          <a:bodyPr wrap="square" rtlCol="0">
            <a:spAutoFit/>
          </a:bodyPr>
          <a:lstStyle>
            <a:defPPr>
              <a:defRPr lang="de-DE"/>
            </a:defPPr>
            <a:lvl1pPr>
              <a:defRPr sz="1300">
                <a:solidFill>
                  <a:srgbClr val="FF0000"/>
                </a:solidFill>
              </a:defRPr>
            </a:lvl1pPr>
          </a:lstStyle>
          <a:p>
            <a:r>
              <a:rPr lang="de-DE" dirty="0"/>
              <a:t>Desaster </a:t>
            </a:r>
            <a:r>
              <a:rPr lang="de-DE" dirty="0" err="1"/>
              <a:t>risk</a:t>
            </a:r>
            <a:r>
              <a:rPr lang="de-DE" dirty="0"/>
              <a:t>-level </a:t>
            </a:r>
            <a:r>
              <a:rPr lang="de-DE" dirty="0" err="1"/>
              <a:t>dashboards</a:t>
            </a:r>
            <a:endParaRPr lang="de-DE" dirty="0"/>
          </a:p>
        </p:txBody>
      </p:sp>
      <p:sp>
        <p:nvSpPr>
          <p:cNvPr id="41" name="Textfeld 40">
            <a:extLst>
              <a:ext uri="{FF2B5EF4-FFF2-40B4-BE49-F238E27FC236}">
                <a16:creationId xmlns:a16="http://schemas.microsoft.com/office/drawing/2014/main" id="{E315680D-A496-4188-A368-2EC1F3888FBC}"/>
              </a:ext>
            </a:extLst>
          </p:cNvPr>
          <p:cNvSpPr txBox="1"/>
          <p:nvPr/>
        </p:nvSpPr>
        <p:spPr>
          <a:xfrm>
            <a:off x="2274822" y="1985980"/>
            <a:ext cx="3486215" cy="292388"/>
          </a:xfrm>
          <a:prstGeom prst="rect">
            <a:avLst/>
          </a:prstGeom>
          <a:solidFill>
            <a:schemeClr val="bg1"/>
          </a:solidFill>
        </p:spPr>
        <p:txBody>
          <a:bodyPr wrap="square" rtlCol="0">
            <a:spAutoFit/>
          </a:bodyPr>
          <a:lstStyle>
            <a:defPPr>
              <a:defRPr lang="de-DE"/>
            </a:defPPr>
            <a:lvl1pPr>
              <a:defRPr sz="1300">
                <a:solidFill>
                  <a:srgbClr val="FF0000"/>
                </a:solidFill>
              </a:defRPr>
            </a:lvl1pPr>
          </a:lstStyle>
          <a:p>
            <a:r>
              <a:rPr lang="de-DE" dirty="0" err="1"/>
              <a:t>Thresholds</a:t>
            </a:r>
            <a:r>
              <a:rPr lang="de-DE" dirty="0"/>
              <a:t>, </a:t>
            </a:r>
            <a:r>
              <a:rPr lang="de-DE" dirty="0" err="1"/>
              <a:t>alerting</a:t>
            </a:r>
            <a:r>
              <a:rPr lang="de-DE" dirty="0"/>
              <a:t>, </a:t>
            </a:r>
            <a:r>
              <a:rPr lang="de-DE" dirty="0" err="1"/>
              <a:t>warning</a:t>
            </a:r>
            <a:r>
              <a:rPr lang="de-DE" dirty="0"/>
              <a:t>, </a:t>
            </a:r>
            <a:r>
              <a:rPr lang="de-DE" dirty="0" err="1"/>
              <a:t>actions</a:t>
            </a:r>
            <a:endParaRPr lang="de-DE" dirty="0"/>
          </a:p>
        </p:txBody>
      </p:sp>
    </p:spTree>
    <p:extLst>
      <p:ext uri="{BB962C8B-B14F-4D97-AF65-F5344CB8AC3E}">
        <p14:creationId xmlns:p14="http://schemas.microsoft.com/office/powerpoint/2010/main" val="411193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900"/>
                                        <p:tgtEl>
                                          <p:spTgt spid="40"/>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8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A4EB416-F1F3-4393-9D47-CD2843FB75B7}"/>
              </a:ext>
            </a:extLst>
          </p:cNvPr>
          <p:cNvSpPr>
            <a:spLocks noGrp="1"/>
          </p:cNvSpPr>
          <p:nvPr>
            <p:ph type="dt" sz="half" idx="10"/>
          </p:nvPr>
        </p:nvSpPr>
        <p:spPr/>
        <p:txBody>
          <a:bodyPr/>
          <a:lstStyle/>
          <a:p>
            <a:fld id="{3A1B0E31-F2C9-494F-BCA2-BFE096141620}" type="datetime3">
              <a:rPr lang="en-US" smtClean="0"/>
              <a:t>18 August 2020</a:t>
            </a:fld>
            <a:endParaRPr lang="de-DE" dirty="0"/>
          </a:p>
        </p:txBody>
      </p:sp>
      <p:sp>
        <p:nvSpPr>
          <p:cNvPr id="4" name="Fußzeilenplatzhalter 3">
            <a:extLst>
              <a:ext uri="{FF2B5EF4-FFF2-40B4-BE49-F238E27FC236}">
                <a16:creationId xmlns:a16="http://schemas.microsoft.com/office/drawing/2014/main" id="{2D3C60FA-C092-4F3D-A055-71A32BF9069E}"/>
              </a:ext>
            </a:extLst>
          </p:cNvPr>
          <p:cNvSpPr>
            <a:spLocks noGrp="1"/>
          </p:cNvSpPr>
          <p:nvPr>
            <p:ph type="ftr" sz="quarter" idx="11"/>
          </p:nvPr>
        </p:nvSpPr>
        <p:spPr/>
        <p:txBody>
          <a:bodyPr/>
          <a:lstStyle/>
          <a:p>
            <a:r>
              <a:rPr lang="de-DE"/>
              <a:t>(c) Thilo Heffner</a:t>
            </a:r>
          </a:p>
        </p:txBody>
      </p:sp>
      <p:sp>
        <p:nvSpPr>
          <p:cNvPr id="5" name="Foliennummernplatzhalter 4">
            <a:extLst>
              <a:ext uri="{FF2B5EF4-FFF2-40B4-BE49-F238E27FC236}">
                <a16:creationId xmlns:a16="http://schemas.microsoft.com/office/drawing/2014/main" id="{500448CA-FE08-42E1-92FC-87AF5D468D70}"/>
              </a:ext>
            </a:extLst>
          </p:cNvPr>
          <p:cNvSpPr>
            <a:spLocks noGrp="1"/>
          </p:cNvSpPr>
          <p:nvPr>
            <p:ph type="sldNum" sz="quarter" idx="12"/>
          </p:nvPr>
        </p:nvSpPr>
        <p:spPr/>
        <p:txBody>
          <a:bodyPr/>
          <a:lstStyle/>
          <a:p>
            <a:fld id="{CA1EB1B7-4787-4D78-B573-7668B7B992B1}" type="slidenum">
              <a:rPr lang="de-DE" smtClean="0"/>
              <a:t>7</a:t>
            </a:fld>
            <a:endParaRPr lang="de-DE" dirty="0"/>
          </a:p>
        </p:txBody>
      </p:sp>
      <p:sp>
        <p:nvSpPr>
          <p:cNvPr id="22" name="Textfeld 21">
            <a:extLst>
              <a:ext uri="{FF2B5EF4-FFF2-40B4-BE49-F238E27FC236}">
                <a16:creationId xmlns:a16="http://schemas.microsoft.com/office/drawing/2014/main" id="{E5B29850-6AD7-48EE-BA7F-72BDDD47E391}"/>
              </a:ext>
            </a:extLst>
          </p:cNvPr>
          <p:cNvSpPr txBox="1"/>
          <p:nvPr/>
        </p:nvSpPr>
        <p:spPr>
          <a:xfrm>
            <a:off x="7497569" y="5225906"/>
            <a:ext cx="2239007" cy="276999"/>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defPPr>
              <a:defRPr lang="de-DE"/>
            </a:defPPr>
            <a:lvl1pPr algn="ctr">
              <a:lnSpc>
                <a:spcPct val="100000"/>
              </a:lnSpc>
              <a:defRPr sz="1200" spc="-1">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r>
              <a:rPr lang="de-DE" dirty="0" err="1"/>
              <a:t>Local</a:t>
            </a:r>
            <a:r>
              <a:rPr lang="de-DE" dirty="0"/>
              <a:t> Assets, Integration</a:t>
            </a:r>
          </a:p>
        </p:txBody>
      </p:sp>
      <p:sp>
        <p:nvSpPr>
          <p:cNvPr id="23" name="CustomShape 26">
            <a:extLst>
              <a:ext uri="{FF2B5EF4-FFF2-40B4-BE49-F238E27FC236}">
                <a16:creationId xmlns:a16="http://schemas.microsoft.com/office/drawing/2014/main" id="{FAF45428-3480-4DB9-A268-7B2EECAB8DB4}"/>
              </a:ext>
            </a:extLst>
          </p:cNvPr>
          <p:cNvSpPr/>
          <p:nvPr/>
        </p:nvSpPr>
        <p:spPr>
          <a:xfrm>
            <a:off x="6481117" y="1713565"/>
            <a:ext cx="5544616" cy="457966"/>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Free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configurable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realtime</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web-dashboards,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tasks</a:t>
            </a:r>
            <a:r>
              <a:rPr lang="de-DE" sz="1200"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200" spc="-1" dirty="0" err="1">
                <a:solidFill>
                  <a:srgbClr val="000000"/>
                </a:solidFill>
                <a:latin typeface="Roboto" panose="02000000000000000000" pitchFamily="2" charset="0"/>
                <a:ea typeface="Roboto" panose="02000000000000000000" pitchFamily="2" charset="0"/>
                <a:cs typeface="Roboto" panose="02000000000000000000" pitchFamily="2" charset="0"/>
              </a:rPr>
              <a:t>alerts</a:t>
            </a:r>
            <a:endParaRPr lang="de-DE" sz="1200" spc="-1" dirty="0">
              <a:latin typeface="Roboto" panose="02000000000000000000" pitchFamily="2" charset="0"/>
              <a:ea typeface="Roboto" panose="02000000000000000000" pitchFamily="2" charset="0"/>
              <a:cs typeface="Roboto" panose="02000000000000000000" pitchFamily="2" charset="0"/>
            </a:endParaRPr>
          </a:p>
        </p:txBody>
      </p:sp>
      <p:sp>
        <p:nvSpPr>
          <p:cNvPr id="38" name="Titel 1">
            <a:extLst>
              <a:ext uri="{FF2B5EF4-FFF2-40B4-BE49-F238E27FC236}">
                <a16:creationId xmlns:a16="http://schemas.microsoft.com/office/drawing/2014/main" id="{29A62A88-05C3-46E4-B80F-0F984BAADF2E}"/>
              </a:ext>
            </a:extLst>
          </p:cNvPr>
          <p:cNvSpPr>
            <a:spLocks noGrp="1"/>
          </p:cNvSpPr>
          <p:nvPr>
            <p:ph type="title"/>
          </p:nvPr>
        </p:nvSpPr>
        <p:spPr>
          <a:xfrm>
            <a:off x="792163" y="344488"/>
            <a:ext cx="9937750" cy="1252537"/>
          </a:xfrm>
        </p:spPr>
        <p:txBody>
          <a:bodyPr/>
          <a:lstStyle/>
          <a:p>
            <a:r>
              <a:rPr lang="de-DE" dirty="0"/>
              <a:t>DAPONA: </a:t>
            </a:r>
            <a:r>
              <a:rPr lang="en-US" dirty="0" err="1"/>
              <a:t>usecase</a:t>
            </a:r>
            <a:r>
              <a:rPr lang="en-US" dirty="0"/>
              <a:t> Environment </a:t>
            </a:r>
            <a:endParaRPr lang="de-DE" dirty="0"/>
          </a:p>
        </p:txBody>
      </p:sp>
      <p:sp>
        <p:nvSpPr>
          <p:cNvPr id="2" name="Parallelogramm 1">
            <a:extLst>
              <a:ext uri="{FF2B5EF4-FFF2-40B4-BE49-F238E27FC236}">
                <a16:creationId xmlns:a16="http://schemas.microsoft.com/office/drawing/2014/main" id="{67941A05-7933-4221-8A2C-BEBCC26072F1}"/>
              </a:ext>
            </a:extLst>
          </p:cNvPr>
          <p:cNvSpPr/>
          <p:nvPr/>
        </p:nvSpPr>
        <p:spPr>
          <a:xfrm>
            <a:off x="6841158" y="3362566"/>
            <a:ext cx="4320479" cy="1040432"/>
          </a:xfrm>
          <a:prstGeom prst="parallelogram">
            <a:avLst>
              <a:gd name="adj" fmla="val 116516"/>
            </a:avLst>
          </a:prstGeom>
          <a:solidFill>
            <a:srgbClr val="6F6EB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7" name="Parallelogramm 36">
            <a:extLst>
              <a:ext uri="{FF2B5EF4-FFF2-40B4-BE49-F238E27FC236}">
                <a16:creationId xmlns:a16="http://schemas.microsoft.com/office/drawing/2014/main" id="{6DEBFFEF-145E-4D0B-8FD9-119D5A323C2D}"/>
              </a:ext>
            </a:extLst>
          </p:cNvPr>
          <p:cNvSpPr/>
          <p:nvPr/>
        </p:nvSpPr>
        <p:spPr>
          <a:xfrm>
            <a:off x="6841157" y="4152901"/>
            <a:ext cx="4320480" cy="1058852"/>
          </a:xfrm>
          <a:prstGeom prst="parallelogram">
            <a:avLst>
              <a:gd name="adj" fmla="val 116516"/>
            </a:avLst>
          </a:prstGeom>
          <a:solidFill>
            <a:srgbClr val="8B9DAC">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4" name="Parallelogramm 33">
            <a:extLst>
              <a:ext uri="{FF2B5EF4-FFF2-40B4-BE49-F238E27FC236}">
                <a16:creationId xmlns:a16="http://schemas.microsoft.com/office/drawing/2014/main" id="{FB5B3208-0D72-442B-8C8F-FDCE7750B3BE}"/>
              </a:ext>
            </a:extLst>
          </p:cNvPr>
          <p:cNvSpPr/>
          <p:nvPr/>
        </p:nvSpPr>
        <p:spPr>
          <a:xfrm>
            <a:off x="6841157" y="2583580"/>
            <a:ext cx="4320480" cy="1029083"/>
          </a:xfrm>
          <a:prstGeom prst="parallelogram">
            <a:avLst>
              <a:gd name="adj" fmla="val 116516"/>
            </a:avLst>
          </a:prstGeom>
          <a:solidFill>
            <a:srgbClr val="D7DF7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7" name="Gruppieren 6">
            <a:extLst>
              <a:ext uri="{FF2B5EF4-FFF2-40B4-BE49-F238E27FC236}">
                <a16:creationId xmlns:a16="http://schemas.microsoft.com/office/drawing/2014/main" id="{E7DC4D2D-721A-4EDF-8F4D-4CF9D0C1581B}"/>
              </a:ext>
            </a:extLst>
          </p:cNvPr>
          <p:cNvGrpSpPr/>
          <p:nvPr/>
        </p:nvGrpSpPr>
        <p:grpSpPr>
          <a:xfrm>
            <a:off x="7459863" y="4595352"/>
            <a:ext cx="2569675" cy="484030"/>
            <a:chOff x="7636920" y="4879984"/>
            <a:chExt cx="3989037" cy="751384"/>
          </a:xfrm>
        </p:grpSpPr>
        <p:pic>
          <p:nvPicPr>
            <p:cNvPr id="13" name="Picture 2" descr="Bildergebnis fÃ¼r icon maschine">
              <a:extLst>
                <a:ext uri="{FF2B5EF4-FFF2-40B4-BE49-F238E27FC236}">
                  <a16:creationId xmlns:a16="http://schemas.microsoft.com/office/drawing/2014/main" id="{8B650E99-AD3E-47D8-B6FE-CB96318567F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2586" b="74823" l="9152" r="82365">
                          <a14:backgroundMark x1="30667" y1="42667" x2="35556" y2="53333"/>
                        </a14:backgroundRemoval>
                      </a14:imgEffect>
                    </a14:imgLayer>
                  </a14:imgProps>
                </a:ext>
                <a:ext uri="{28A0092B-C50C-407E-A947-70E740481C1C}">
                  <a14:useLocalDpi xmlns:a14="http://schemas.microsoft.com/office/drawing/2010/main" val="0"/>
                </a:ext>
              </a:extLst>
            </a:blip>
            <a:srcRect t="16056" r="8484" b="18647"/>
            <a:stretch/>
          </p:blipFill>
          <p:spPr bwMode="auto">
            <a:xfrm>
              <a:off x="7640813" y="5091581"/>
              <a:ext cx="756534" cy="539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entrius RS1xx LoRa-Enabled Sensors">
              <a:extLst>
                <a:ext uri="{FF2B5EF4-FFF2-40B4-BE49-F238E27FC236}">
                  <a16:creationId xmlns:a16="http://schemas.microsoft.com/office/drawing/2014/main" id="{B37E40CF-B27A-4BD0-9E2D-146DAB13C6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3337" y="5167089"/>
              <a:ext cx="346561" cy="3626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ntrius RG1xx">
              <a:extLst>
                <a:ext uri="{FF2B5EF4-FFF2-40B4-BE49-F238E27FC236}">
                  <a16:creationId xmlns:a16="http://schemas.microsoft.com/office/drawing/2014/main" id="{416D7859-F042-4A67-B6FC-A1D3C210C5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841" y="5063595"/>
              <a:ext cx="391314" cy="466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ldergebnis für opc ua">
              <a:extLst>
                <a:ext uri="{FF2B5EF4-FFF2-40B4-BE49-F238E27FC236}">
                  <a16:creationId xmlns:a16="http://schemas.microsoft.com/office/drawing/2014/main" id="{47D7321D-6887-4281-92AB-5DA7D7AC47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6920" y="4879984"/>
              <a:ext cx="746836" cy="2426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ildergebnis für io link logo">
              <a:extLst>
                <a:ext uri="{FF2B5EF4-FFF2-40B4-BE49-F238E27FC236}">
                  <a16:creationId xmlns:a16="http://schemas.microsoft.com/office/drawing/2014/main" id="{57A75EE1-84AA-4A4C-9F7C-11FDA86E4D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2646" y="4944561"/>
              <a:ext cx="744065" cy="1441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Bildergebnis für lora the things network logo">
              <a:extLst>
                <a:ext uri="{FF2B5EF4-FFF2-40B4-BE49-F238E27FC236}">
                  <a16:creationId xmlns:a16="http://schemas.microsoft.com/office/drawing/2014/main" id="{E76452E3-07A9-4BEE-A6CE-B0C40C9E059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0315"/>
            <a:stretch/>
          </p:blipFill>
          <p:spPr bwMode="auto">
            <a:xfrm>
              <a:off x="8701372" y="4879984"/>
              <a:ext cx="475887" cy="278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ildergebnis für rest api logo">
              <a:extLst>
                <a:ext uri="{FF2B5EF4-FFF2-40B4-BE49-F238E27FC236}">
                  <a16:creationId xmlns:a16="http://schemas.microsoft.com/office/drawing/2014/main" id="{AE371DB0-1F8A-48DB-9BC6-F50C3A6CBA7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3660" b="33683"/>
            <a:stretch/>
          </p:blipFill>
          <p:spPr bwMode="auto">
            <a:xfrm>
              <a:off x="10719889" y="4935986"/>
              <a:ext cx="584419" cy="1908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ldergebnis für mqtt">
              <a:extLst>
                <a:ext uri="{FF2B5EF4-FFF2-40B4-BE49-F238E27FC236}">
                  <a16:creationId xmlns:a16="http://schemas.microsoft.com/office/drawing/2014/main" id="{45CB6E73-7CE6-427C-B109-B4E7DA431D8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714" t="35452" r="17456" b="38053"/>
            <a:stretch/>
          </p:blipFill>
          <p:spPr bwMode="auto">
            <a:xfrm>
              <a:off x="9256703" y="4902798"/>
              <a:ext cx="536498" cy="173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ildergebnis fÃ¼r licht sensor">
              <a:extLst>
                <a:ext uri="{FF2B5EF4-FFF2-40B4-BE49-F238E27FC236}">
                  <a16:creationId xmlns:a16="http://schemas.microsoft.com/office/drawing/2014/main" id="{AA5EEA92-9C93-45F1-B99C-A62808CE01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27117" y="5202362"/>
              <a:ext cx="391314" cy="3913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A8A98A5-762E-497B-8B80-FF8D79FA0649}"/>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5294" l="10000" r="90000">
                          <a14:foregroundMark x1="48824" y1="83529" x2="49412" y2="95294"/>
                          <a14:foregroundMark x1="37647" y1="95294" x2="37647" y2="95294"/>
                          <a14:foregroundMark x1="60000" y1="90000" x2="39412" y2="93529"/>
                        </a14:backgroundRemoval>
                      </a14:imgEffect>
                    </a14:imgLayer>
                  </a14:imgProps>
                </a:ext>
                <a:ext uri="{28A0092B-C50C-407E-A947-70E740481C1C}">
                  <a14:useLocalDpi xmlns:a14="http://schemas.microsoft.com/office/drawing/2010/main" val="0"/>
                </a:ext>
              </a:extLst>
            </a:blip>
            <a:srcRect/>
            <a:stretch>
              <a:fillRect/>
            </a:stretch>
          </p:blipFill>
          <p:spPr bwMode="auto">
            <a:xfrm>
              <a:off x="9948217" y="5126384"/>
              <a:ext cx="502127" cy="502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6497C5D-28E2-408F-BB0F-819D560E56F6}"/>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7358" y="5164958"/>
              <a:ext cx="424062" cy="424062"/>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403B360D-2EC8-4423-9FBE-6CBE00E444C1}"/>
                </a:ext>
              </a:extLst>
            </p:cNvPr>
            <p:cNvSpPr txBox="1"/>
            <p:nvPr/>
          </p:nvSpPr>
          <p:spPr>
            <a:xfrm>
              <a:off x="11096163" y="4953025"/>
              <a:ext cx="529794"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a:t>
              </a:r>
            </a:p>
          </p:txBody>
        </p:sp>
        <p:pic>
          <p:nvPicPr>
            <p:cNvPr id="29" name="Picture 6" descr="How to Export Large WordPress Databases and Speed Up the Process •">
              <a:extLst>
                <a:ext uri="{FF2B5EF4-FFF2-40B4-BE49-F238E27FC236}">
                  <a16:creationId xmlns:a16="http://schemas.microsoft.com/office/drawing/2014/main" id="{1076E9D1-2487-49FD-B7D0-9782B029B2AD}"/>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10622329" y="5163276"/>
              <a:ext cx="779538" cy="361422"/>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Grafik 38" descr="Exmple illustration">
            <a:extLst>
              <a:ext uri="{FF2B5EF4-FFF2-40B4-BE49-F238E27FC236}">
                <a16:creationId xmlns:a16="http://schemas.microsoft.com/office/drawing/2014/main" id="{5B266546-5F94-47E4-88E3-0C40BAB15053}"/>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617072" y="2155609"/>
            <a:ext cx="1508432" cy="824485"/>
          </a:xfrm>
          <a:prstGeom prst="rect">
            <a:avLst/>
          </a:prstGeom>
        </p:spPr>
      </p:pic>
      <p:pic>
        <p:nvPicPr>
          <p:cNvPr id="43" name="Grafik 42" descr="Exmple illustration">
            <a:extLst>
              <a:ext uri="{FF2B5EF4-FFF2-40B4-BE49-F238E27FC236}">
                <a16:creationId xmlns:a16="http://schemas.microsoft.com/office/drawing/2014/main" id="{5FD0BFA2-0786-4D3F-9B0F-5C3DC07F51DE}"/>
              </a:ext>
              <a:ext uri="{C183D7F6-B498-43B3-948B-1728B52AA6E4}">
                <adec:decorative xmlns:adec="http://schemas.microsoft.com/office/drawing/2017/decorative" val="0"/>
              </a:ext>
            </a:extLst>
          </p:cNvPr>
          <p:cNvPicPr>
            <a:picLocks noChangeAspect="1"/>
          </p:cNvPicPr>
          <p:nvPr/>
        </p:nvPicPr>
        <p:blipFill>
          <a:blip r:embed="rId18" cstate="print">
            <a:extLst>
              <a:ext uri="{BEBA8EAE-BF5A-486C-A8C5-ECC9F3942E4B}">
                <a14:imgProps xmlns:a14="http://schemas.microsoft.com/office/drawing/2010/main">
                  <a14:imgLayer r:embed="rId19">
                    <a14:imgEffect>
                      <a14:backgroundRemoval t="3220" b="97348" l="104" r="98551">
                        <a14:foregroundMark x1="24120" y1="2841" x2="30642" y2="2462"/>
                        <a14:foregroundMark x1="30642" y1="2462" x2="42547" y2="4545"/>
                        <a14:foregroundMark x1="42547" y1="4545" x2="49482" y2="3598"/>
                        <a14:foregroundMark x1="49482" y1="3598" x2="55590" y2="3788"/>
                        <a14:foregroundMark x1="55590" y1="3788" x2="68012" y2="3788"/>
                        <a14:foregroundMark x1="68012" y1="3788" x2="73602" y2="4545"/>
                        <a14:foregroundMark x1="73602" y1="4545" x2="80021" y2="3409"/>
                        <a14:foregroundMark x1="80021" y1="3409" x2="85714" y2="4924"/>
                        <a14:foregroundMark x1="85714" y1="4924" x2="89855" y2="12689"/>
                        <a14:foregroundMark x1="89855" y1="12689" x2="88302" y2="87500"/>
                        <a14:foregroundMark x1="88302" y1="87500" x2="93892" y2="87500"/>
                        <a14:foregroundMark x1="93892" y1="87500" x2="37681" y2="86742"/>
                        <a14:foregroundMark x1="37681" y1="86742" x2="32712" y2="94129"/>
                        <a14:foregroundMark x1="32712" y1="94129" x2="13768" y2="92424"/>
                        <a14:foregroundMark x1="13768" y1="92424" x2="7867" y2="94508"/>
                        <a14:foregroundMark x1="7867" y1="94508" x2="1967" y2="92992"/>
                        <a14:foregroundMark x1="1967" y1="92992" x2="2277" y2="31629"/>
                        <a14:foregroundMark x1="2277" y1="31629" x2="6108" y2="24053"/>
                        <a14:foregroundMark x1="6108" y1="24053" x2="17702" y2="24811"/>
                        <a14:foregroundMark x1="17702" y1="24811" x2="23292" y2="24811"/>
                        <a14:foregroundMark x1="23292" y1="24811" x2="22878" y2="3409"/>
                        <a14:foregroundMark x1="22878" y1="3409" x2="22981" y2="3220"/>
                        <a14:foregroundMark x1="1346" y1="91098" x2="2174" y2="25189"/>
                        <a14:foregroundMark x1="2174" y1="25189" x2="6625" y2="22917"/>
                        <a14:foregroundMark x1="23292" y1="81439" x2="33333" y2="39962"/>
                        <a14:foregroundMark x1="33333" y1="39962" x2="33437" y2="39583"/>
                        <a14:foregroundMark x1="22050" y1="85985" x2="22153" y2="48674"/>
                        <a14:foregroundMark x1="22153" y1="48674" x2="23810" y2="38447"/>
                        <a14:foregroundMark x1="23810" y1="38447" x2="35818" y2="34848"/>
                        <a14:foregroundMark x1="35818" y1="34848" x2="37164" y2="56629"/>
                        <a14:foregroundMark x1="37164" y1="56629" x2="37267" y2="87121"/>
                        <a14:foregroundMark x1="35404" y1="97348" x2="1656" y2="94129"/>
                        <a14:foregroundMark x1="35921" y1="94318" x2="38095" y2="88826"/>
                        <a14:foregroundMark x1="38716" y1="83902" x2="46998" y2="82765"/>
                        <a14:foregroundMark x1="46998" y1="82765" x2="69979" y2="86364"/>
                        <a14:foregroundMark x1="69979" y1="86364" x2="89441" y2="84091"/>
                        <a14:foregroundMark x1="93685" y1="88826" x2="98654" y2="87121"/>
                        <a14:foregroundMark x1="91097" y1="84280" x2="90683" y2="7197"/>
                        <a14:foregroundMark x1="21429" y1="18561" x2="21946" y2="3220"/>
                        <a14:foregroundMark x1="2277" y1="22538" x2="104" y2="35417"/>
                        <a14:foregroundMark x1="104" y1="35417" x2="932" y2="65341"/>
                        <a14:foregroundMark x1="23602" y1="24432" x2="28986" y2="27652"/>
                        <a14:foregroundMark x1="28986" y1="27652" x2="29814" y2="40720"/>
                        <a14:foregroundMark x1="37785" y1="92803" x2="36335" y2="97348"/>
                        <a14:foregroundMark x1="33230" y1="51515" x2="34472" y2="53030"/>
                        <a14:backgroundMark x1="15631" y1="17614" x2="15839" y2="2652"/>
                      </a14:backgroundRemoval>
                    </a14:imgEffect>
                  </a14:imgLayer>
                </a14:imgProps>
              </a:ext>
              <a:ext uri="{28A0092B-C50C-407E-A947-70E740481C1C}">
                <a14:useLocalDpi xmlns:a14="http://schemas.microsoft.com/office/drawing/2010/main" val="0"/>
              </a:ext>
            </a:extLst>
          </a:blip>
          <a:stretch>
            <a:fillRect/>
          </a:stretch>
        </p:blipFill>
        <p:spPr>
          <a:xfrm>
            <a:off x="8019584" y="2588431"/>
            <a:ext cx="1508432" cy="824485"/>
          </a:xfrm>
          <a:prstGeom prst="rect">
            <a:avLst/>
          </a:prstGeom>
        </p:spPr>
      </p:pic>
      <p:grpSp>
        <p:nvGrpSpPr>
          <p:cNvPr id="8" name="Gruppieren 7">
            <a:extLst>
              <a:ext uri="{FF2B5EF4-FFF2-40B4-BE49-F238E27FC236}">
                <a16:creationId xmlns:a16="http://schemas.microsoft.com/office/drawing/2014/main" id="{BBDD5933-A0BA-499F-9D00-2BF67F861485}"/>
              </a:ext>
            </a:extLst>
          </p:cNvPr>
          <p:cNvGrpSpPr/>
          <p:nvPr/>
        </p:nvGrpSpPr>
        <p:grpSpPr>
          <a:xfrm>
            <a:off x="8137301" y="3551047"/>
            <a:ext cx="2031178" cy="732195"/>
            <a:chOff x="8620347" y="3756439"/>
            <a:chExt cx="2031178" cy="732195"/>
          </a:xfrm>
        </p:grpSpPr>
        <p:sp>
          <p:nvSpPr>
            <p:cNvPr id="35" name="CustomShape 22">
              <a:extLst>
                <a:ext uri="{FF2B5EF4-FFF2-40B4-BE49-F238E27FC236}">
                  <a16:creationId xmlns:a16="http://schemas.microsoft.com/office/drawing/2014/main" id="{0B92FD4C-8288-4234-A228-E8F70A347437}"/>
                </a:ext>
              </a:extLst>
            </p:cNvPr>
            <p:cNvSpPr/>
            <p:nvPr/>
          </p:nvSpPr>
          <p:spPr>
            <a:xfrm>
              <a:off x="8696743" y="3862665"/>
              <a:ext cx="1555971" cy="408812"/>
            </a:xfrm>
            <a:prstGeom prst="rect">
              <a:avLst/>
            </a:prstGeom>
            <a:noFill/>
            <a:ln>
              <a:noFill/>
            </a:ln>
          </p:spPr>
          <p:style>
            <a:lnRef idx="0">
              <a:scrgbClr r="0" g="0" b="0"/>
            </a:lnRef>
            <a:fillRef idx="0">
              <a:scrgbClr r="0" g="0" b="0"/>
            </a:fillRef>
            <a:effectRef idx="0">
              <a:scrgbClr r="0" g="0" b="0"/>
            </a:effectRef>
            <a:fontRef idx="minor"/>
          </p:style>
          <p:txBody>
            <a:bodyPr lIns="85042" tIns="42521" rIns="85042" bIns="42521"/>
            <a:lstStyle/>
            <a:p>
              <a:pPr algn="ctr">
                <a:lnSpc>
                  <a:spcPct val="100000"/>
                </a:lnSpc>
              </a:pP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Open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secure</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de-DE" sz="1039" spc="-1" dirty="0" err="1">
                  <a:solidFill>
                    <a:srgbClr val="000000"/>
                  </a:solidFill>
                  <a:latin typeface="Roboto" panose="02000000000000000000" pitchFamily="2" charset="0"/>
                  <a:ea typeface="Roboto" panose="02000000000000000000" pitchFamily="2" charset="0"/>
                  <a:cs typeface="Roboto" panose="02000000000000000000" pitchFamily="2" charset="0"/>
                </a:rPr>
                <a:t>platform</a:t>
              </a: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 </a:t>
              </a:r>
              <a:b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br>
              <a:r>
                <a:rPr lang="de-DE" sz="1039" spc="-1" dirty="0">
                  <a:solidFill>
                    <a:srgbClr val="000000"/>
                  </a:solidFill>
                  <a:latin typeface="Roboto" panose="02000000000000000000" pitchFamily="2" charset="0"/>
                  <a:ea typeface="Roboto" panose="02000000000000000000" pitchFamily="2" charset="0"/>
                  <a:cs typeface="Roboto" panose="02000000000000000000" pitchFamily="2" charset="0"/>
                </a:rPr>
                <a:t>DAPONA</a:t>
              </a:r>
              <a:endParaRPr lang="de-DE" sz="1039" spc="-1" dirty="0">
                <a:latin typeface="Roboto" panose="02000000000000000000" pitchFamily="2" charset="0"/>
                <a:ea typeface="Roboto" panose="02000000000000000000" pitchFamily="2" charset="0"/>
                <a:cs typeface="Roboto" panose="02000000000000000000" pitchFamily="2" charset="0"/>
              </a:endParaRPr>
            </a:p>
          </p:txBody>
        </p:sp>
        <p:pic>
          <p:nvPicPr>
            <p:cNvPr id="32" name="Picture 6" descr="How to Export Large WordPress Databases and Speed Up the Process •">
              <a:extLst>
                <a:ext uri="{FF2B5EF4-FFF2-40B4-BE49-F238E27FC236}">
                  <a16:creationId xmlns:a16="http://schemas.microsoft.com/office/drawing/2014/main" id="{41A9AE15-FF39-46E6-9529-301D25498563}"/>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29697" y1="24837" x2="39091" y2="24837"/>
                        </a14:backgroundRemoval>
                      </a14:imgEffect>
                    </a14:imgLayer>
                  </a14:imgProps>
                </a:ext>
                <a:ext uri="{28A0092B-C50C-407E-A947-70E740481C1C}">
                  <a14:useLocalDpi xmlns:a14="http://schemas.microsoft.com/office/drawing/2010/main" val="0"/>
                </a:ext>
              </a:extLst>
            </a:blip>
            <a:srcRect/>
            <a:stretch>
              <a:fillRect/>
            </a:stretch>
          </p:blipFill>
          <p:spPr bwMode="auto">
            <a:xfrm>
              <a:off x="9871987" y="4127212"/>
              <a:ext cx="779538" cy="361422"/>
            </a:xfrm>
            <a:prstGeom prst="rect">
              <a:avLst/>
            </a:prstGeom>
            <a:noFill/>
            <a:extLst>
              <a:ext uri="{909E8E84-426E-40DD-AFC4-6F175D3DCCD1}">
                <a14:hiddenFill xmlns:a14="http://schemas.microsoft.com/office/drawing/2010/main">
                  <a:solidFill>
                    <a:srgbClr val="FFFFFF"/>
                  </a:solidFill>
                </a14:hiddenFill>
              </a:ext>
            </a:extLst>
          </p:spPr>
        </p:pic>
        <p:sp>
          <p:nvSpPr>
            <p:cNvPr id="36" name="Wolke 35">
              <a:extLst>
                <a:ext uri="{FF2B5EF4-FFF2-40B4-BE49-F238E27FC236}">
                  <a16:creationId xmlns:a16="http://schemas.microsoft.com/office/drawing/2014/main" id="{C009A9A4-DB9A-462B-8B29-82CCFFB5EC2B}"/>
                </a:ext>
              </a:extLst>
            </p:cNvPr>
            <p:cNvSpPr/>
            <p:nvPr/>
          </p:nvSpPr>
          <p:spPr>
            <a:xfrm>
              <a:off x="8620347" y="3756439"/>
              <a:ext cx="1657399" cy="592864"/>
            </a:xfrm>
            <a:prstGeom prst="cloud">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grpSp>
      <p:pic>
        <p:nvPicPr>
          <p:cNvPr id="6" name="Grafik 5">
            <a:extLst>
              <a:ext uri="{FF2B5EF4-FFF2-40B4-BE49-F238E27FC236}">
                <a16:creationId xmlns:a16="http://schemas.microsoft.com/office/drawing/2014/main" id="{19AAEE0B-C3DE-4177-AE7B-4C3EDE852C7A}"/>
              </a:ext>
            </a:extLst>
          </p:cNvPr>
          <p:cNvPicPr>
            <a:picLocks noChangeAspect="1"/>
          </p:cNvPicPr>
          <p:nvPr/>
        </p:nvPicPr>
        <p:blipFill rotWithShape="1">
          <a:blip r:embed="rId22"/>
          <a:srcRect l="-1" r="24789"/>
          <a:stretch/>
        </p:blipFill>
        <p:spPr>
          <a:xfrm>
            <a:off x="9125" y="1799927"/>
            <a:ext cx="5300947" cy="4104456"/>
          </a:xfrm>
          <a:prstGeom prst="rect">
            <a:avLst/>
          </a:prstGeom>
        </p:spPr>
      </p:pic>
      <p:sp>
        <p:nvSpPr>
          <p:cNvPr id="9" name="Rechteck 8">
            <a:extLst>
              <a:ext uri="{FF2B5EF4-FFF2-40B4-BE49-F238E27FC236}">
                <a16:creationId xmlns:a16="http://schemas.microsoft.com/office/drawing/2014/main" id="{64E53D99-0311-4B73-8533-E7D6E3755BDC}"/>
              </a:ext>
            </a:extLst>
          </p:cNvPr>
          <p:cNvSpPr/>
          <p:nvPr/>
        </p:nvSpPr>
        <p:spPr>
          <a:xfrm rot="16200000">
            <a:off x="5743462" y="4807553"/>
            <a:ext cx="810027" cy="411399"/>
          </a:xfrm>
          <a:prstGeom prst="rect">
            <a:avLst/>
          </a:prstGeom>
          <a:solidFill>
            <a:srgbClr val="596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Real</a:t>
            </a:r>
          </a:p>
        </p:txBody>
      </p:sp>
      <p:sp>
        <p:nvSpPr>
          <p:cNvPr id="10" name="Rechteck 9">
            <a:extLst>
              <a:ext uri="{FF2B5EF4-FFF2-40B4-BE49-F238E27FC236}">
                <a16:creationId xmlns:a16="http://schemas.microsoft.com/office/drawing/2014/main" id="{D16459B8-BA96-424E-B5D0-E9C816ACD529}"/>
              </a:ext>
            </a:extLst>
          </p:cNvPr>
          <p:cNvSpPr/>
          <p:nvPr/>
        </p:nvSpPr>
        <p:spPr>
          <a:xfrm rot="16200000">
            <a:off x="4861302" y="3097426"/>
            <a:ext cx="2574349" cy="411398"/>
          </a:xfrm>
          <a:prstGeom prst="rect">
            <a:avLst/>
          </a:prstGeom>
          <a:solidFill>
            <a:srgbClr val="AA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Digital World</a:t>
            </a:r>
          </a:p>
        </p:txBody>
      </p:sp>
      <p:sp>
        <p:nvSpPr>
          <p:cNvPr id="12" name="Textfeld 11">
            <a:extLst>
              <a:ext uri="{FF2B5EF4-FFF2-40B4-BE49-F238E27FC236}">
                <a16:creationId xmlns:a16="http://schemas.microsoft.com/office/drawing/2014/main" id="{D862C538-DF4A-4F63-A8D3-2620022E72B9}"/>
              </a:ext>
            </a:extLst>
          </p:cNvPr>
          <p:cNvSpPr txBox="1"/>
          <p:nvPr/>
        </p:nvSpPr>
        <p:spPr>
          <a:xfrm>
            <a:off x="2274822" y="4842421"/>
            <a:ext cx="3557163" cy="292388"/>
          </a:xfrm>
          <a:prstGeom prst="rect">
            <a:avLst/>
          </a:prstGeom>
          <a:solidFill>
            <a:schemeClr val="bg1"/>
          </a:solidFill>
        </p:spPr>
        <p:txBody>
          <a:bodyPr wrap="square" rtlCol="0">
            <a:spAutoFit/>
          </a:bodyPr>
          <a:lstStyle/>
          <a:p>
            <a:r>
              <a:rPr lang="de-DE" sz="1300" dirty="0">
                <a:solidFill>
                  <a:srgbClr val="FF0000"/>
                </a:solidFill>
              </a:rPr>
              <a:t>Air, </a:t>
            </a:r>
            <a:r>
              <a:rPr lang="de-DE" sz="1300" dirty="0" err="1">
                <a:solidFill>
                  <a:srgbClr val="FF0000"/>
                </a:solidFill>
              </a:rPr>
              <a:t>water</a:t>
            </a:r>
            <a:r>
              <a:rPr lang="de-DE" sz="1300" dirty="0">
                <a:solidFill>
                  <a:srgbClr val="FF0000"/>
                </a:solidFill>
              </a:rPr>
              <a:t>, </a:t>
            </a:r>
            <a:r>
              <a:rPr lang="de-DE" sz="1300" dirty="0" err="1">
                <a:solidFill>
                  <a:srgbClr val="FF0000"/>
                </a:solidFill>
              </a:rPr>
              <a:t>temp</a:t>
            </a:r>
            <a:r>
              <a:rPr lang="de-DE" sz="1300" dirty="0">
                <a:solidFill>
                  <a:srgbClr val="FF0000"/>
                </a:solidFill>
              </a:rPr>
              <a:t>, </a:t>
            </a:r>
            <a:r>
              <a:rPr lang="de-DE" sz="1300" dirty="0" err="1">
                <a:solidFill>
                  <a:srgbClr val="FF0000"/>
                </a:solidFill>
              </a:rPr>
              <a:t>weather</a:t>
            </a:r>
            <a:r>
              <a:rPr lang="de-DE" sz="1300" dirty="0">
                <a:solidFill>
                  <a:srgbClr val="FF0000"/>
                </a:solidFill>
              </a:rPr>
              <a:t> </a:t>
            </a:r>
            <a:r>
              <a:rPr lang="de-DE" sz="1300" dirty="0" err="1">
                <a:solidFill>
                  <a:srgbClr val="FF0000"/>
                </a:solidFill>
              </a:rPr>
              <a:t>sensors</a:t>
            </a:r>
            <a:endParaRPr lang="de-DE" sz="1300" dirty="0">
              <a:solidFill>
                <a:srgbClr val="FF0000"/>
              </a:solidFill>
            </a:endParaRPr>
          </a:p>
        </p:txBody>
      </p:sp>
      <p:sp>
        <p:nvSpPr>
          <p:cNvPr id="40" name="Textfeld 39">
            <a:extLst>
              <a:ext uri="{FF2B5EF4-FFF2-40B4-BE49-F238E27FC236}">
                <a16:creationId xmlns:a16="http://schemas.microsoft.com/office/drawing/2014/main" id="{A8352420-78B0-42C7-984D-B9F922F0768A}"/>
              </a:ext>
            </a:extLst>
          </p:cNvPr>
          <p:cNvSpPr txBox="1"/>
          <p:nvPr/>
        </p:nvSpPr>
        <p:spPr>
          <a:xfrm>
            <a:off x="2274822" y="2567851"/>
            <a:ext cx="3070467" cy="292388"/>
          </a:xfrm>
          <a:prstGeom prst="rect">
            <a:avLst/>
          </a:prstGeom>
          <a:solidFill>
            <a:schemeClr val="bg1"/>
          </a:solidFill>
        </p:spPr>
        <p:txBody>
          <a:bodyPr wrap="square" rtlCol="0">
            <a:spAutoFit/>
          </a:bodyPr>
          <a:lstStyle>
            <a:defPPr>
              <a:defRPr lang="de-DE"/>
            </a:defPPr>
            <a:lvl1pPr>
              <a:defRPr sz="1300">
                <a:solidFill>
                  <a:srgbClr val="FF0000"/>
                </a:solidFill>
              </a:defRPr>
            </a:lvl1pPr>
          </a:lstStyle>
          <a:p>
            <a:r>
              <a:rPr lang="de-DE" dirty="0"/>
              <a:t>Environmental </a:t>
            </a:r>
            <a:r>
              <a:rPr lang="de-DE" dirty="0" err="1"/>
              <a:t>dashboards</a:t>
            </a:r>
            <a:endParaRPr lang="de-DE" dirty="0"/>
          </a:p>
        </p:txBody>
      </p:sp>
      <p:sp>
        <p:nvSpPr>
          <p:cNvPr id="41" name="Textfeld 40">
            <a:extLst>
              <a:ext uri="{FF2B5EF4-FFF2-40B4-BE49-F238E27FC236}">
                <a16:creationId xmlns:a16="http://schemas.microsoft.com/office/drawing/2014/main" id="{E315680D-A496-4188-A368-2EC1F3888FBC}"/>
              </a:ext>
            </a:extLst>
          </p:cNvPr>
          <p:cNvSpPr txBox="1"/>
          <p:nvPr/>
        </p:nvSpPr>
        <p:spPr>
          <a:xfrm>
            <a:off x="2274822" y="1985980"/>
            <a:ext cx="2910151" cy="292388"/>
          </a:xfrm>
          <a:prstGeom prst="rect">
            <a:avLst/>
          </a:prstGeom>
          <a:solidFill>
            <a:schemeClr val="bg1"/>
          </a:solidFill>
        </p:spPr>
        <p:txBody>
          <a:bodyPr wrap="square" rtlCol="0">
            <a:spAutoFit/>
          </a:bodyPr>
          <a:lstStyle>
            <a:defPPr>
              <a:defRPr lang="de-DE"/>
            </a:defPPr>
            <a:lvl1pPr>
              <a:defRPr sz="1300">
                <a:solidFill>
                  <a:srgbClr val="FF0000"/>
                </a:solidFill>
              </a:defRPr>
            </a:lvl1pPr>
          </a:lstStyle>
          <a:p>
            <a:r>
              <a:rPr lang="de-DE" dirty="0" err="1"/>
              <a:t>Thresholds</a:t>
            </a:r>
            <a:r>
              <a:rPr lang="de-DE" dirty="0"/>
              <a:t>, </a:t>
            </a:r>
            <a:r>
              <a:rPr lang="de-DE" dirty="0" err="1"/>
              <a:t>alerting</a:t>
            </a:r>
            <a:r>
              <a:rPr lang="de-DE" dirty="0"/>
              <a:t>, </a:t>
            </a:r>
            <a:r>
              <a:rPr lang="de-DE" dirty="0" err="1"/>
              <a:t>actions</a:t>
            </a:r>
            <a:endParaRPr lang="de-DE" dirty="0"/>
          </a:p>
        </p:txBody>
      </p:sp>
    </p:spTree>
    <p:extLst>
      <p:ext uri="{BB962C8B-B14F-4D97-AF65-F5344CB8AC3E}">
        <p14:creationId xmlns:p14="http://schemas.microsoft.com/office/powerpoint/2010/main" val="17941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900"/>
                                        <p:tgtEl>
                                          <p:spTgt spid="40"/>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8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F973E8B-E819-41A3-96BE-0CC0B4DCDC32}"/>
              </a:ext>
            </a:extLst>
          </p:cNvPr>
          <p:cNvSpPr/>
          <p:nvPr/>
        </p:nvSpPr>
        <p:spPr>
          <a:xfrm>
            <a:off x="2405293"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18" name="Rechteck 17">
            <a:extLst>
              <a:ext uri="{FF2B5EF4-FFF2-40B4-BE49-F238E27FC236}">
                <a16:creationId xmlns:a16="http://schemas.microsoft.com/office/drawing/2014/main" id="{40367732-8B08-478F-A2A6-0420404B54F9}"/>
              </a:ext>
            </a:extLst>
          </p:cNvPr>
          <p:cNvSpPr/>
          <p:nvPr/>
        </p:nvSpPr>
        <p:spPr>
          <a:xfrm>
            <a:off x="3117976"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19" name="Rechteck 18">
            <a:extLst>
              <a:ext uri="{FF2B5EF4-FFF2-40B4-BE49-F238E27FC236}">
                <a16:creationId xmlns:a16="http://schemas.microsoft.com/office/drawing/2014/main" id="{4449E997-9EEE-4888-8E11-485EA0A985C3}"/>
              </a:ext>
            </a:extLst>
          </p:cNvPr>
          <p:cNvSpPr/>
          <p:nvPr/>
        </p:nvSpPr>
        <p:spPr>
          <a:xfrm>
            <a:off x="3830659"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20" name="Rechteck 19">
            <a:extLst>
              <a:ext uri="{FF2B5EF4-FFF2-40B4-BE49-F238E27FC236}">
                <a16:creationId xmlns:a16="http://schemas.microsoft.com/office/drawing/2014/main" id="{1023A62E-380D-4496-8227-3BD2D79FAA37}"/>
              </a:ext>
            </a:extLst>
          </p:cNvPr>
          <p:cNvSpPr/>
          <p:nvPr/>
        </p:nvSpPr>
        <p:spPr>
          <a:xfrm>
            <a:off x="4543342"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21" name="Rechteck 20">
            <a:extLst>
              <a:ext uri="{FF2B5EF4-FFF2-40B4-BE49-F238E27FC236}">
                <a16:creationId xmlns:a16="http://schemas.microsoft.com/office/drawing/2014/main" id="{6640EE81-B284-49B1-B7F2-C13629DA04FE}"/>
              </a:ext>
            </a:extLst>
          </p:cNvPr>
          <p:cNvSpPr/>
          <p:nvPr/>
        </p:nvSpPr>
        <p:spPr>
          <a:xfrm>
            <a:off x="5256025"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22" name="Rechteck 21">
            <a:extLst>
              <a:ext uri="{FF2B5EF4-FFF2-40B4-BE49-F238E27FC236}">
                <a16:creationId xmlns:a16="http://schemas.microsoft.com/office/drawing/2014/main" id="{183227C7-1D34-42B9-A927-583538D5C694}"/>
              </a:ext>
            </a:extLst>
          </p:cNvPr>
          <p:cNvSpPr/>
          <p:nvPr/>
        </p:nvSpPr>
        <p:spPr>
          <a:xfrm>
            <a:off x="5968708"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23" name="Rechteck 22">
            <a:extLst>
              <a:ext uri="{FF2B5EF4-FFF2-40B4-BE49-F238E27FC236}">
                <a16:creationId xmlns:a16="http://schemas.microsoft.com/office/drawing/2014/main" id="{756E87C0-FF49-44CD-A9E1-6F9C94D73904}"/>
              </a:ext>
            </a:extLst>
          </p:cNvPr>
          <p:cNvSpPr/>
          <p:nvPr/>
        </p:nvSpPr>
        <p:spPr>
          <a:xfrm>
            <a:off x="6681391"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24" name="Rechteck 23">
            <a:extLst>
              <a:ext uri="{FF2B5EF4-FFF2-40B4-BE49-F238E27FC236}">
                <a16:creationId xmlns:a16="http://schemas.microsoft.com/office/drawing/2014/main" id="{AE8B288F-2E3D-4783-8DBD-941BFC72B2BC}"/>
              </a:ext>
            </a:extLst>
          </p:cNvPr>
          <p:cNvSpPr/>
          <p:nvPr/>
        </p:nvSpPr>
        <p:spPr>
          <a:xfrm>
            <a:off x="7394074"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25" name="Rechteck 24">
            <a:extLst>
              <a:ext uri="{FF2B5EF4-FFF2-40B4-BE49-F238E27FC236}">
                <a16:creationId xmlns:a16="http://schemas.microsoft.com/office/drawing/2014/main" id="{A86830B1-ADF0-4258-A0D6-0B51AB93BFB4}"/>
              </a:ext>
            </a:extLst>
          </p:cNvPr>
          <p:cNvSpPr/>
          <p:nvPr/>
        </p:nvSpPr>
        <p:spPr>
          <a:xfrm>
            <a:off x="8106755" y="3635328"/>
            <a:ext cx="229093" cy="25463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Branch </a:t>
            </a:r>
            <a:r>
              <a:rPr lang="de-DE" sz="900" b="1" dirty="0" err="1">
                <a:solidFill>
                  <a:schemeClr val="tx1"/>
                </a:solidFill>
                <a:latin typeface="Roboto" panose="02000000000000000000" pitchFamily="2" charset="0"/>
                <a:ea typeface="Roboto" panose="02000000000000000000" pitchFamily="2" charset="0"/>
                <a:cs typeface="Roboto" panose="02000000000000000000" pitchFamily="2" charset="0"/>
              </a:rPr>
              <a:t>specific</a:t>
            </a:r>
            <a:r>
              <a:rPr lang="de-DE" sz="900" b="1" dirty="0">
                <a:solidFill>
                  <a:schemeClr val="tx1"/>
                </a:solidFill>
                <a:latin typeface="Roboto" panose="02000000000000000000" pitchFamily="2" charset="0"/>
                <a:ea typeface="Roboto" panose="02000000000000000000" pitchFamily="2" charset="0"/>
                <a:cs typeface="Roboto" panose="02000000000000000000" pitchFamily="2" charset="0"/>
              </a:rPr>
              <a:t>  Solutions</a:t>
            </a:r>
          </a:p>
        </p:txBody>
      </p:sp>
      <p:sp>
        <p:nvSpPr>
          <p:cNvPr id="41" name="Rechteck: abgerundete Ecken 40">
            <a:extLst>
              <a:ext uri="{FF2B5EF4-FFF2-40B4-BE49-F238E27FC236}">
                <a16:creationId xmlns:a16="http://schemas.microsoft.com/office/drawing/2014/main" id="{562AF2F7-B17D-43B3-A96D-F4897007E2B1}"/>
              </a:ext>
            </a:extLst>
          </p:cNvPr>
          <p:cNvSpPr/>
          <p:nvPr/>
        </p:nvSpPr>
        <p:spPr>
          <a:xfrm>
            <a:off x="2234086" y="3635328"/>
            <a:ext cx="6248154" cy="2701102"/>
          </a:xfrm>
          <a:prstGeom prst="roundRect">
            <a:avLst>
              <a:gd name="adj" fmla="val 2818"/>
            </a:avLst>
          </a:prstGeom>
          <a:solidFill>
            <a:srgbClr val="FFFFFF">
              <a:alpha val="73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DCE0CD69-68E1-48EE-B518-756FD39C4EBB}"/>
              </a:ext>
            </a:extLst>
          </p:cNvPr>
          <p:cNvSpPr txBox="1"/>
          <p:nvPr/>
        </p:nvSpPr>
        <p:spPr>
          <a:xfrm>
            <a:off x="2405293" y="3662843"/>
            <a:ext cx="5930555" cy="369332"/>
          </a:xfrm>
          <a:prstGeom prst="rect">
            <a:avLst/>
          </a:prstGeom>
          <a:solidFill>
            <a:srgbClr val="FFFFFF"/>
          </a:solidFill>
        </p:spPr>
        <p:txBody>
          <a:bodyPr wrap="square" rtlCol="0">
            <a:spAutoFit/>
          </a:bodyPr>
          <a:lstStyle/>
          <a:p>
            <a:pPr algn="ctr"/>
            <a:r>
              <a:rPr lang="de-DE" b="1" dirty="0"/>
              <a:t>Smart Shopfloor</a:t>
            </a:r>
          </a:p>
        </p:txBody>
      </p:sp>
      <p:graphicFrame>
        <p:nvGraphicFramePr>
          <p:cNvPr id="8" name="Objekt 7">
            <a:extLst>
              <a:ext uri="{FF2B5EF4-FFF2-40B4-BE49-F238E27FC236}">
                <a16:creationId xmlns:a16="http://schemas.microsoft.com/office/drawing/2014/main" id="{CBCE36ED-F315-4981-BB3F-478A591E7EBD}"/>
              </a:ext>
            </a:extLst>
          </p:cNvPr>
          <p:cNvGraphicFramePr>
            <a:graphicFrameLocks noChangeAspect="1"/>
          </p:cNvGraphicFramePr>
          <p:nvPr>
            <p:extLst>
              <p:ext uri="{D42A27DB-BD31-4B8C-83A1-F6EECF244321}">
                <p14:modId xmlns:p14="http://schemas.microsoft.com/office/powerpoint/2010/main" val="366034313"/>
              </p:ext>
            </p:extLst>
          </p:nvPr>
        </p:nvGraphicFramePr>
        <p:xfrm>
          <a:off x="2505075" y="1662113"/>
          <a:ext cx="8351838" cy="2001837"/>
        </p:xfrm>
        <a:graphic>
          <a:graphicData uri="http://schemas.openxmlformats.org/presentationml/2006/ole">
            <mc:AlternateContent xmlns:mc="http://schemas.openxmlformats.org/markup-compatibility/2006">
              <mc:Choice xmlns:v="urn:schemas-microsoft-com:vml" Requires="v">
                <p:oleObj spid="_x0000_s37889" name="Worksheet" r:id="rId3" imgW="9858394" imgH="2695439" progId="Excel.Sheet.12">
                  <p:embed/>
                </p:oleObj>
              </mc:Choice>
              <mc:Fallback>
                <p:oleObj name="Worksheet" r:id="rId3" imgW="9858394" imgH="2695439" progId="Excel.Sheet.12">
                  <p:embed/>
                  <p:pic>
                    <p:nvPicPr>
                      <p:cNvPr id="8" name="Objekt 7">
                        <a:extLst>
                          <a:ext uri="{FF2B5EF4-FFF2-40B4-BE49-F238E27FC236}">
                            <a16:creationId xmlns:a16="http://schemas.microsoft.com/office/drawing/2014/main" id="{CBCE36ED-F315-4981-BB3F-478A591E7EBD}"/>
                          </a:ext>
                        </a:extLst>
                      </p:cNvPr>
                      <p:cNvPicPr/>
                      <p:nvPr/>
                    </p:nvPicPr>
                    <p:blipFill>
                      <a:blip r:embed="rId4"/>
                      <a:stretch>
                        <a:fillRect/>
                      </a:stretch>
                    </p:blipFill>
                    <p:spPr>
                      <a:xfrm>
                        <a:off x="2505075" y="1662113"/>
                        <a:ext cx="8351838" cy="200183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DD34B17-951B-41DF-A2BC-1CC9F50B2892}"/>
              </a:ext>
            </a:extLst>
          </p:cNvPr>
          <p:cNvSpPr>
            <a:spLocks noGrp="1"/>
          </p:cNvSpPr>
          <p:nvPr>
            <p:ph type="title"/>
          </p:nvPr>
        </p:nvSpPr>
        <p:spPr>
          <a:xfrm>
            <a:off x="792143" y="345010"/>
            <a:ext cx="10210422" cy="1252534"/>
          </a:xfrm>
        </p:spPr>
        <p:txBody>
          <a:bodyPr/>
          <a:lstStyle/>
          <a:p>
            <a:r>
              <a:rPr lang="de-DE" dirty="0"/>
              <a:t>all </a:t>
            </a:r>
            <a:r>
              <a:rPr lang="de-DE" dirty="0" err="1"/>
              <a:t>industries</a:t>
            </a:r>
            <a:r>
              <a:rPr lang="de-DE" dirty="0"/>
              <a:t>, all </a:t>
            </a:r>
            <a:r>
              <a:rPr lang="de-DE" dirty="0" err="1"/>
              <a:t>usecases</a:t>
            </a:r>
            <a:r>
              <a:rPr lang="de-DE" dirty="0"/>
              <a:t> </a:t>
            </a:r>
          </a:p>
        </p:txBody>
      </p:sp>
      <p:sp>
        <p:nvSpPr>
          <p:cNvPr id="31" name="Rechteck 30">
            <a:extLst>
              <a:ext uri="{FF2B5EF4-FFF2-40B4-BE49-F238E27FC236}">
                <a16:creationId xmlns:a16="http://schemas.microsoft.com/office/drawing/2014/main" id="{04B39BA2-5869-49B3-B045-FF8DBE9B5F70}"/>
              </a:ext>
            </a:extLst>
          </p:cNvPr>
          <p:cNvSpPr/>
          <p:nvPr/>
        </p:nvSpPr>
        <p:spPr>
          <a:xfrm>
            <a:off x="2287560" y="4666075"/>
            <a:ext cx="6095003" cy="2476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400" dirty="0">
                <a:solidFill>
                  <a:schemeClr val="tx1"/>
                </a:solidFill>
                <a:latin typeface="Roboto" panose="02000000000000000000" pitchFamily="2" charset="0"/>
                <a:ea typeface="Roboto" panose="02000000000000000000" pitchFamily="2" charset="0"/>
                <a:cs typeface="Roboto" panose="02000000000000000000" pitchFamily="2" charset="0"/>
              </a:rPr>
              <a:t>Reporting, Business Analytics, Data Mining</a:t>
            </a:r>
          </a:p>
        </p:txBody>
      </p:sp>
      <p:sp>
        <p:nvSpPr>
          <p:cNvPr id="30" name="Rechteck 29">
            <a:extLst>
              <a:ext uri="{FF2B5EF4-FFF2-40B4-BE49-F238E27FC236}">
                <a16:creationId xmlns:a16="http://schemas.microsoft.com/office/drawing/2014/main" id="{55ECF0CC-8AC9-485B-98EB-01A9D4A360C5}"/>
              </a:ext>
            </a:extLst>
          </p:cNvPr>
          <p:cNvSpPr/>
          <p:nvPr/>
        </p:nvSpPr>
        <p:spPr>
          <a:xfrm>
            <a:off x="2287560" y="4346408"/>
            <a:ext cx="6095003" cy="2476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400" dirty="0" err="1">
                <a:solidFill>
                  <a:schemeClr val="tx1"/>
                </a:solidFill>
                <a:latin typeface="Roboto" panose="02000000000000000000" pitchFamily="2" charset="0"/>
              </a:rPr>
              <a:t>Artificial</a:t>
            </a:r>
            <a:r>
              <a:rPr lang="de-DE" sz="1400" dirty="0">
                <a:solidFill>
                  <a:schemeClr val="tx1"/>
                </a:solidFill>
                <a:latin typeface="Roboto" panose="02000000000000000000" pitchFamily="2" charset="0"/>
              </a:rPr>
              <a:t> </a:t>
            </a:r>
            <a:r>
              <a:rPr lang="de-DE" sz="1400" dirty="0" err="1">
                <a:solidFill>
                  <a:schemeClr val="tx1"/>
                </a:solidFill>
                <a:latin typeface="Roboto" panose="02000000000000000000" pitchFamily="2" charset="0"/>
              </a:rPr>
              <a:t>Intelligence</a:t>
            </a:r>
            <a:r>
              <a:rPr lang="de-DE" sz="1400" dirty="0">
                <a:solidFill>
                  <a:schemeClr val="tx1"/>
                </a:solidFill>
                <a:latin typeface="Roboto" panose="02000000000000000000" pitchFamily="2" charset="0"/>
              </a:rPr>
              <a:t>, </a:t>
            </a:r>
            <a:r>
              <a:rPr lang="de-DE" sz="1400" dirty="0" err="1">
                <a:solidFill>
                  <a:schemeClr val="tx1"/>
                </a:solidFill>
                <a:latin typeface="Roboto" panose="02000000000000000000" pitchFamily="2" charset="0"/>
              </a:rPr>
              <a:t>Machine</a:t>
            </a:r>
            <a:r>
              <a:rPr lang="de-DE" sz="1400" dirty="0">
                <a:solidFill>
                  <a:schemeClr val="tx1"/>
                </a:solidFill>
                <a:latin typeface="Roboto" panose="02000000000000000000" pitchFamily="2" charset="0"/>
              </a:rPr>
              <a:t> Learning, </a:t>
            </a:r>
            <a:r>
              <a:rPr lang="de-DE" sz="1400" dirty="0" err="1">
                <a:solidFill>
                  <a:schemeClr val="tx1"/>
                </a:solidFill>
                <a:latin typeface="Roboto" panose="02000000000000000000" pitchFamily="2" charset="0"/>
              </a:rPr>
              <a:t>Forecasting</a:t>
            </a:r>
            <a:endParaRPr lang="de-DE" sz="1400" dirty="0">
              <a:solidFill>
                <a:schemeClr val="tx1"/>
              </a:solidFill>
              <a:latin typeface="Roboto" panose="02000000000000000000" pitchFamily="2" charset="0"/>
            </a:endParaRPr>
          </a:p>
        </p:txBody>
      </p:sp>
      <p:sp>
        <p:nvSpPr>
          <p:cNvPr id="29" name="Rechteck 28">
            <a:extLst>
              <a:ext uri="{FF2B5EF4-FFF2-40B4-BE49-F238E27FC236}">
                <a16:creationId xmlns:a16="http://schemas.microsoft.com/office/drawing/2014/main" id="{28A5E824-1286-4F7B-959B-AAF713225F7A}"/>
              </a:ext>
            </a:extLst>
          </p:cNvPr>
          <p:cNvSpPr/>
          <p:nvPr/>
        </p:nvSpPr>
        <p:spPr>
          <a:xfrm>
            <a:off x="2287560" y="4985742"/>
            <a:ext cx="6095003" cy="2476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400" dirty="0" err="1">
                <a:latin typeface="Roboto" panose="02000000000000000000" pitchFamily="2" charset="0"/>
                <a:ea typeface="Roboto" panose="02000000000000000000" pitchFamily="2" charset="0"/>
                <a:cs typeface="Roboto" panose="02000000000000000000" pitchFamily="2" charset="0"/>
              </a:rPr>
              <a:t>Automatic</a:t>
            </a:r>
            <a:r>
              <a:rPr lang="de-DE" sz="1400" dirty="0">
                <a:latin typeface="Roboto" panose="02000000000000000000" pitchFamily="2" charset="0"/>
                <a:ea typeface="Roboto" panose="02000000000000000000" pitchFamily="2" charset="0"/>
                <a:cs typeface="Roboto" panose="02000000000000000000" pitchFamily="2" charset="0"/>
              </a:rPr>
              <a:t> Organisation Maintenance</a:t>
            </a:r>
          </a:p>
        </p:txBody>
      </p:sp>
      <p:sp>
        <p:nvSpPr>
          <p:cNvPr id="28" name="Rechteck 27">
            <a:extLst>
              <a:ext uri="{FF2B5EF4-FFF2-40B4-BE49-F238E27FC236}">
                <a16:creationId xmlns:a16="http://schemas.microsoft.com/office/drawing/2014/main" id="{0DB627B0-5C31-4136-AD4A-CF09455A1FEB}"/>
              </a:ext>
            </a:extLst>
          </p:cNvPr>
          <p:cNvSpPr/>
          <p:nvPr/>
        </p:nvSpPr>
        <p:spPr>
          <a:xfrm>
            <a:off x="2287560" y="5305409"/>
            <a:ext cx="6095003" cy="2476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400" dirty="0">
                <a:latin typeface="Roboto" panose="02000000000000000000" pitchFamily="2" charset="0"/>
                <a:ea typeface="Roboto" panose="02000000000000000000" pitchFamily="2" charset="0"/>
                <a:cs typeface="Roboto" panose="02000000000000000000" pitchFamily="2" charset="0"/>
              </a:rPr>
              <a:t>Alerting, </a:t>
            </a:r>
            <a:r>
              <a:rPr lang="de-DE" sz="1400" dirty="0" err="1">
                <a:latin typeface="Roboto" panose="02000000000000000000" pitchFamily="2" charset="0"/>
                <a:ea typeface="Roboto" panose="02000000000000000000" pitchFamily="2" charset="0"/>
                <a:cs typeface="Roboto" panose="02000000000000000000" pitchFamily="2" charset="0"/>
              </a:rPr>
              <a:t>Task´s</a:t>
            </a:r>
            <a:endParaRPr lang="de-DE" sz="1400" dirty="0">
              <a:latin typeface="Roboto" panose="02000000000000000000" pitchFamily="2" charset="0"/>
              <a:ea typeface="Roboto" panose="02000000000000000000" pitchFamily="2" charset="0"/>
              <a:cs typeface="Roboto" panose="02000000000000000000" pitchFamily="2" charset="0"/>
            </a:endParaRPr>
          </a:p>
        </p:txBody>
      </p:sp>
      <p:sp>
        <p:nvSpPr>
          <p:cNvPr id="27" name="Rechteck 26">
            <a:extLst>
              <a:ext uri="{FF2B5EF4-FFF2-40B4-BE49-F238E27FC236}">
                <a16:creationId xmlns:a16="http://schemas.microsoft.com/office/drawing/2014/main" id="{F2B5B3DF-0F8C-4685-94A0-A96B0639DD1A}"/>
              </a:ext>
            </a:extLst>
          </p:cNvPr>
          <p:cNvSpPr/>
          <p:nvPr/>
        </p:nvSpPr>
        <p:spPr>
          <a:xfrm>
            <a:off x="2287560" y="5625076"/>
            <a:ext cx="6095003" cy="2476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400" dirty="0" err="1">
                <a:latin typeface="Roboto" panose="02000000000000000000" pitchFamily="2" charset="0"/>
                <a:ea typeface="Roboto" panose="02000000000000000000" pitchFamily="2" charset="0"/>
                <a:cs typeface="Roboto" panose="02000000000000000000" pitchFamily="2" charset="0"/>
              </a:rPr>
              <a:t>Visualization</a:t>
            </a:r>
            <a:r>
              <a:rPr lang="de-DE" sz="1400" dirty="0">
                <a:latin typeface="Roboto" panose="02000000000000000000" pitchFamily="2" charset="0"/>
                <a:ea typeface="Roboto" panose="02000000000000000000" pitchFamily="2" charset="0"/>
                <a:cs typeface="Roboto" panose="02000000000000000000" pitchFamily="2" charset="0"/>
              </a:rPr>
              <a:t>, Monitoring</a:t>
            </a:r>
          </a:p>
        </p:txBody>
      </p:sp>
      <p:sp>
        <p:nvSpPr>
          <p:cNvPr id="26" name="Rechteck 25">
            <a:extLst>
              <a:ext uri="{FF2B5EF4-FFF2-40B4-BE49-F238E27FC236}">
                <a16:creationId xmlns:a16="http://schemas.microsoft.com/office/drawing/2014/main" id="{7E6A25C9-1038-499A-B82F-2D4C7F2BCF03}"/>
              </a:ext>
            </a:extLst>
          </p:cNvPr>
          <p:cNvSpPr/>
          <p:nvPr/>
        </p:nvSpPr>
        <p:spPr>
          <a:xfrm>
            <a:off x="2304653" y="5944745"/>
            <a:ext cx="6095003" cy="2476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latin typeface="Roboto" panose="02000000000000000000" pitchFamily="2" charset="0"/>
                <a:ea typeface="Roboto" panose="02000000000000000000" pitchFamily="2" charset="0"/>
                <a:cs typeface="Roboto" panose="02000000000000000000" pitchFamily="2" charset="0"/>
              </a:rPr>
              <a:t>Data Collection</a:t>
            </a:r>
            <a:endParaRPr lang="de-DE" sz="2000" dirty="0">
              <a:latin typeface="Roboto" panose="02000000000000000000" pitchFamily="2" charset="0"/>
              <a:ea typeface="Roboto" panose="02000000000000000000" pitchFamily="2" charset="0"/>
              <a:cs typeface="Roboto" panose="02000000000000000000" pitchFamily="2" charset="0"/>
            </a:endParaRPr>
          </a:p>
        </p:txBody>
      </p:sp>
      <p:sp>
        <p:nvSpPr>
          <p:cNvPr id="33" name="Pfeil: nach oben 32">
            <a:extLst>
              <a:ext uri="{FF2B5EF4-FFF2-40B4-BE49-F238E27FC236}">
                <a16:creationId xmlns:a16="http://schemas.microsoft.com/office/drawing/2014/main" id="{42FC5CE7-A19C-437F-BE02-A4B089B5E27A}"/>
              </a:ext>
            </a:extLst>
          </p:cNvPr>
          <p:cNvSpPr/>
          <p:nvPr/>
        </p:nvSpPr>
        <p:spPr>
          <a:xfrm rot="5400000">
            <a:off x="945155" y="3779284"/>
            <a:ext cx="416925" cy="1818423"/>
          </a:xfrm>
          <a:prstGeom prst="upArrow">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t>generic</a:t>
            </a:r>
            <a:endParaRPr lang="de-DE" sz="1600" dirty="0"/>
          </a:p>
        </p:txBody>
      </p:sp>
      <p:sp>
        <p:nvSpPr>
          <p:cNvPr id="36" name="Textfeld 35">
            <a:extLst>
              <a:ext uri="{FF2B5EF4-FFF2-40B4-BE49-F238E27FC236}">
                <a16:creationId xmlns:a16="http://schemas.microsoft.com/office/drawing/2014/main" id="{96B2F1DA-C5D3-47CA-8750-086C9ACA2417}"/>
              </a:ext>
            </a:extLst>
          </p:cNvPr>
          <p:cNvSpPr txBox="1"/>
          <p:nvPr/>
        </p:nvSpPr>
        <p:spPr>
          <a:xfrm>
            <a:off x="317446" y="3741804"/>
            <a:ext cx="1620957" cy="369332"/>
          </a:xfrm>
          <a:prstGeom prst="rect">
            <a:avLst/>
          </a:prstGeom>
          <a:noFill/>
        </p:spPr>
        <p:txBody>
          <a:bodyPr wrap="none" rtlCol="0">
            <a:spAutoFit/>
          </a:bodyPr>
          <a:lstStyle/>
          <a:p>
            <a:r>
              <a:rPr lang="de-DE" dirty="0" err="1"/>
              <a:t>Requirements</a:t>
            </a:r>
            <a:endParaRPr lang="de-DE" dirty="0"/>
          </a:p>
        </p:txBody>
      </p:sp>
      <p:sp>
        <p:nvSpPr>
          <p:cNvPr id="32" name="Pfeil: nach oben 31">
            <a:extLst>
              <a:ext uri="{FF2B5EF4-FFF2-40B4-BE49-F238E27FC236}">
                <a16:creationId xmlns:a16="http://schemas.microsoft.com/office/drawing/2014/main" id="{40A83C9D-EE55-44BD-872D-2288C0AD36B5}"/>
              </a:ext>
            </a:extLst>
          </p:cNvPr>
          <p:cNvSpPr/>
          <p:nvPr/>
        </p:nvSpPr>
        <p:spPr>
          <a:xfrm>
            <a:off x="8614378" y="4038297"/>
            <a:ext cx="351450" cy="1368152"/>
          </a:xfrm>
          <a:prstGeom prst="up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specific</a:t>
            </a:r>
            <a:endParaRPr lang="de-DE" sz="1600" dirty="0">
              <a:solidFill>
                <a:schemeClr val="tx1"/>
              </a:solidFill>
            </a:endParaRPr>
          </a:p>
        </p:txBody>
      </p:sp>
      <p:sp>
        <p:nvSpPr>
          <p:cNvPr id="39" name="Textfeld 38">
            <a:extLst>
              <a:ext uri="{FF2B5EF4-FFF2-40B4-BE49-F238E27FC236}">
                <a16:creationId xmlns:a16="http://schemas.microsoft.com/office/drawing/2014/main" id="{91EC6E6D-8340-4B46-B5CB-B5A8C545816A}"/>
              </a:ext>
            </a:extLst>
          </p:cNvPr>
          <p:cNvSpPr txBox="1"/>
          <p:nvPr/>
        </p:nvSpPr>
        <p:spPr>
          <a:xfrm>
            <a:off x="9073405" y="2838733"/>
            <a:ext cx="511679" cy="400110"/>
          </a:xfrm>
          <a:prstGeom prst="rect">
            <a:avLst/>
          </a:prstGeom>
          <a:noFill/>
        </p:spPr>
        <p:txBody>
          <a:bodyPr wrap="none" rtlCol="0">
            <a:spAutoFit/>
          </a:bodyPr>
          <a:lstStyle/>
          <a:p>
            <a:r>
              <a:rPr lang="de-DE" sz="2000" dirty="0"/>
              <a:t>….</a:t>
            </a:r>
          </a:p>
        </p:txBody>
      </p:sp>
      <p:sp>
        <p:nvSpPr>
          <p:cNvPr id="43" name="Rechteck 42">
            <a:extLst>
              <a:ext uri="{FF2B5EF4-FFF2-40B4-BE49-F238E27FC236}">
                <a16:creationId xmlns:a16="http://schemas.microsoft.com/office/drawing/2014/main" id="{FEA13E55-11CB-41B9-B661-FBE85AD41198}"/>
              </a:ext>
            </a:extLst>
          </p:cNvPr>
          <p:cNvSpPr/>
          <p:nvPr/>
        </p:nvSpPr>
        <p:spPr>
          <a:xfrm>
            <a:off x="2287560" y="4026741"/>
            <a:ext cx="6095003" cy="2476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400" dirty="0">
                <a:solidFill>
                  <a:schemeClr val="tx1"/>
                </a:solidFill>
                <a:latin typeface="Roboto" panose="02000000000000000000" pitchFamily="2" charset="0"/>
              </a:rPr>
              <a:t>Virtual Reality</a:t>
            </a:r>
          </a:p>
        </p:txBody>
      </p:sp>
      <p:sp>
        <p:nvSpPr>
          <p:cNvPr id="34" name="Textfeld 33">
            <a:extLst>
              <a:ext uri="{FF2B5EF4-FFF2-40B4-BE49-F238E27FC236}">
                <a16:creationId xmlns:a16="http://schemas.microsoft.com/office/drawing/2014/main" id="{5E415BBC-1A14-4472-8A9F-0EA401B77590}"/>
              </a:ext>
            </a:extLst>
          </p:cNvPr>
          <p:cNvSpPr txBox="1"/>
          <p:nvPr/>
        </p:nvSpPr>
        <p:spPr>
          <a:xfrm>
            <a:off x="317446" y="2553704"/>
            <a:ext cx="1184940" cy="369332"/>
          </a:xfrm>
          <a:prstGeom prst="rect">
            <a:avLst/>
          </a:prstGeom>
          <a:noFill/>
        </p:spPr>
        <p:txBody>
          <a:bodyPr wrap="none" rtlCol="0">
            <a:spAutoFit/>
          </a:bodyPr>
          <a:lstStyle/>
          <a:p>
            <a:r>
              <a:rPr lang="de-DE" dirty="0"/>
              <a:t>Industries</a:t>
            </a:r>
          </a:p>
        </p:txBody>
      </p:sp>
    </p:spTree>
    <p:extLst>
      <p:ext uri="{BB962C8B-B14F-4D97-AF65-F5344CB8AC3E}">
        <p14:creationId xmlns:p14="http://schemas.microsoft.com/office/powerpoint/2010/main" val="373550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8"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700"/>
                                        <p:tgtEl>
                                          <p:spTgt spid="8"/>
                                        </p:tgtEl>
                                      </p:cBhvr>
                                    </p:animEffect>
                                  </p:childTnLst>
                                </p:cTn>
                              </p:par>
                              <p:par>
                                <p:cTn id="11" presetID="22" presetClass="entr" presetSubtype="8" fill="hold" grpId="0" nodeType="withEffect">
                                  <p:stCondLst>
                                    <p:cond delay="250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9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900"/>
                                        <p:tgtEl>
                                          <p:spTgt spid="36"/>
                                        </p:tgtEl>
                                      </p:cBhvr>
                                    </p:animEffect>
                                  </p:childTnLst>
                                </p:cTn>
                              </p:par>
                              <p:par>
                                <p:cTn id="19" presetID="22" presetClass="entr" presetSubtype="1"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900"/>
                                        <p:tgtEl>
                                          <p:spTgt spid="9"/>
                                        </p:tgtEl>
                                      </p:cBhvr>
                                    </p:animEffect>
                                  </p:childTnLst>
                                </p:cTn>
                              </p:par>
                              <p:par>
                                <p:cTn id="22" presetID="22" presetClass="entr" presetSubtype="1" fill="hold" grpId="0" nodeType="withEffect">
                                  <p:stCondLst>
                                    <p:cond delay="90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800"/>
                                        <p:tgtEl>
                                          <p:spTgt spid="18"/>
                                        </p:tgtEl>
                                      </p:cBhvr>
                                    </p:animEffect>
                                  </p:childTnLst>
                                </p:cTn>
                              </p:par>
                              <p:par>
                                <p:cTn id="25" presetID="22" presetClass="entr" presetSubtype="1" fill="hold" grpId="0" nodeType="withEffect">
                                  <p:stCondLst>
                                    <p:cond delay="110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140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par>
                                <p:cTn id="31" presetID="22" presetClass="entr" presetSubtype="1" fill="hold" grpId="0" nodeType="withEffect">
                                  <p:stCondLst>
                                    <p:cond delay="170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grpId="0" nodeType="withEffect">
                                  <p:stCondLst>
                                    <p:cond delay="180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par>
                                <p:cTn id="37" presetID="22" presetClass="entr" presetSubtype="1" fill="hold" grpId="0" nodeType="withEffect">
                                  <p:stCondLst>
                                    <p:cond delay="20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par>
                                <p:cTn id="40" presetID="22" presetClass="entr" presetSubtype="1" fill="hold" grpId="0" nodeType="withEffect">
                                  <p:stCondLst>
                                    <p:cond delay="22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par>
                                <p:cTn id="43" presetID="22" presetClass="entr" presetSubtype="1" fill="hold" grpId="0" nodeType="withEffect">
                                  <p:stCondLst>
                                    <p:cond delay="250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par>
                                <p:cTn id="46" presetID="22" presetClass="entr" presetSubtype="4" fill="hold" grpId="0" nodeType="withEffect">
                                  <p:stCondLst>
                                    <p:cond delay="280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19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900"/>
                                        <p:tgtEl>
                                          <p:spTgt spid="33"/>
                                        </p:tgtEl>
                                      </p:cBhvr>
                                    </p:animEffect>
                                  </p:childTnLst>
                                </p:cTn>
                              </p:par>
                              <p:par>
                                <p:cTn id="54" presetID="22" presetClass="entr" presetSubtype="8" fill="hold" grpId="0" nodeType="withEffect">
                                  <p:stCondLst>
                                    <p:cond delay="70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8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6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6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heel(1)">
                                      <p:cBhvr>
                                        <p:cTn id="91" dur="2000"/>
                                        <p:tgtEl>
                                          <p:spTgt spid="41"/>
                                        </p:tgtEl>
                                      </p:cBhvr>
                                    </p:animEffect>
                                  </p:childTnLst>
                                </p:cTn>
                              </p:par>
                              <p:par>
                                <p:cTn id="92" presetID="22" presetClass="entr" presetSubtype="8" fill="hold" grpId="0" nodeType="withEffect">
                                  <p:stCondLst>
                                    <p:cond delay="210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11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22" grpId="0" animBg="1"/>
      <p:bldP spid="23" grpId="0" animBg="1"/>
      <p:bldP spid="24" grpId="0" animBg="1"/>
      <p:bldP spid="25" grpId="0" animBg="1"/>
      <p:bldP spid="41" grpId="0" animBg="1"/>
      <p:bldP spid="42" grpId="0" animBg="1"/>
      <p:bldP spid="31" grpId="0" animBg="1"/>
      <p:bldP spid="30" grpId="0" animBg="1"/>
      <p:bldP spid="29" grpId="0" animBg="1"/>
      <p:bldP spid="28" grpId="0" animBg="1"/>
      <p:bldP spid="27" grpId="0" animBg="1"/>
      <p:bldP spid="26" grpId="0" animBg="1"/>
      <p:bldP spid="33" grpId="0" animBg="1"/>
      <p:bldP spid="36" grpId="0"/>
      <p:bldP spid="32" grpId="0" animBg="1"/>
      <p:bldP spid="39" grpId="0"/>
      <p:bldP spid="4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53EA9F91-019C-415B-8E19-C6D609A0CD75}"/>
              </a:ext>
            </a:extLst>
          </p:cNvPr>
          <p:cNvGrpSpPr/>
          <p:nvPr/>
        </p:nvGrpSpPr>
        <p:grpSpPr>
          <a:xfrm>
            <a:off x="208239" y="3672135"/>
            <a:ext cx="2358226" cy="1199105"/>
            <a:chOff x="208239" y="3672135"/>
            <a:chExt cx="2358226" cy="1199105"/>
          </a:xfrm>
        </p:grpSpPr>
        <p:sp>
          <p:nvSpPr>
            <p:cNvPr id="51" name="Ellipse 50">
              <a:extLst>
                <a:ext uri="{FF2B5EF4-FFF2-40B4-BE49-F238E27FC236}">
                  <a16:creationId xmlns:a16="http://schemas.microsoft.com/office/drawing/2014/main" id="{6D462691-BF2E-4C13-8B82-1D418B849EE3}"/>
                </a:ext>
              </a:extLst>
            </p:cNvPr>
            <p:cNvSpPr/>
            <p:nvPr/>
          </p:nvSpPr>
          <p:spPr>
            <a:xfrm>
              <a:off x="208239" y="3672135"/>
              <a:ext cx="570597" cy="5705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2</a:t>
              </a:r>
            </a:p>
          </p:txBody>
        </p:sp>
        <p:sp>
          <p:nvSpPr>
            <p:cNvPr id="52" name="Textfeld 51">
              <a:extLst>
                <a:ext uri="{FF2B5EF4-FFF2-40B4-BE49-F238E27FC236}">
                  <a16:creationId xmlns:a16="http://schemas.microsoft.com/office/drawing/2014/main" id="{B355CC75-72EE-4EA0-A7F3-773CE953BD36}"/>
                </a:ext>
              </a:extLst>
            </p:cNvPr>
            <p:cNvSpPr txBox="1"/>
            <p:nvPr/>
          </p:nvSpPr>
          <p:spPr>
            <a:xfrm>
              <a:off x="798207" y="3816151"/>
              <a:ext cx="1768258" cy="338554"/>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Storage</a:t>
              </a:r>
              <a:endParaRPr lang="de-DE" dirty="0">
                <a:latin typeface="Roboto" panose="02000000000000000000" pitchFamily="2" charset="0"/>
                <a:ea typeface="Roboto" panose="02000000000000000000" pitchFamily="2" charset="0"/>
                <a:cs typeface="Roboto" panose="02000000000000000000" pitchFamily="2" charset="0"/>
              </a:endParaRPr>
            </a:p>
          </p:txBody>
        </p:sp>
        <p:cxnSp>
          <p:nvCxnSpPr>
            <p:cNvPr id="55" name="Gerade Verbindung mit Pfeil 54">
              <a:extLst>
                <a:ext uri="{FF2B5EF4-FFF2-40B4-BE49-F238E27FC236}">
                  <a16:creationId xmlns:a16="http://schemas.microsoft.com/office/drawing/2014/main" id="{6E0DFEA6-A62C-4965-932E-1EEA58672E8A}"/>
                </a:ext>
              </a:extLst>
            </p:cNvPr>
            <p:cNvCxnSpPr>
              <a:cxnSpLocks/>
              <a:stCxn id="49" idx="0"/>
              <a:endCxn id="51" idx="4"/>
            </p:cNvCxnSpPr>
            <p:nvPr/>
          </p:nvCxnSpPr>
          <p:spPr>
            <a:xfrm flipV="1">
              <a:off x="493538" y="4242732"/>
              <a:ext cx="0" cy="628508"/>
            </a:xfrm>
            <a:prstGeom prst="straightConnector1">
              <a:avLst/>
            </a:prstGeom>
            <a:ln w="28575">
              <a:tailEnd type="arrow" w="lg" len="lg"/>
            </a:ln>
          </p:spPr>
          <p:style>
            <a:lnRef idx="3">
              <a:schemeClr val="accent1"/>
            </a:lnRef>
            <a:fillRef idx="0">
              <a:schemeClr val="accent1"/>
            </a:fillRef>
            <a:effectRef idx="2">
              <a:schemeClr val="accent1"/>
            </a:effectRef>
            <a:fontRef idx="minor">
              <a:schemeClr val="tx1"/>
            </a:fontRef>
          </p:style>
        </p:cxnSp>
      </p:grpSp>
      <p:sp>
        <p:nvSpPr>
          <p:cNvPr id="75" name="Titel 4">
            <a:extLst>
              <a:ext uri="{FF2B5EF4-FFF2-40B4-BE49-F238E27FC236}">
                <a16:creationId xmlns:a16="http://schemas.microsoft.com/office/drawing/2014/main" id="{9969C6E8-64B0-4C07-A001-BE3D27849659}"/>
              </a:ext>
            </a:extLst>
          </p:cNvPr>
          <p:cNvSpPr>
            <a:spLocks noGrp="1"/>
          </p:cNvSpPr>
          <p:nvPr>
            <p:ph type="title"/>
          </p:nvPr>
        </p:nvSpPr>
        <p:spPr>
          <a:xfrm>
            <a:off x="792143" y="319843"/>
            <a:ext cx="9937790" cy="1252534"/>
          </a:xfrm>
        </p:spPr>
        <p:txBody>
          <a:bodyPr/>
          <a:lstStyle/>
          <a:p>
            <a:r>
              <a:rPr lang="de-DE" dirty="0" err="1">
                <a:latin typeface="Roboto" panose="02000000000000000000" pitchFamily="2" charset="0"/>
                <a:ea typeface="Roboto" panose="02000000000000000000" pitchFamily="2" charset="0"/>
                <a:cs typeface="Roboto" panose="02000000000000000000" pitchFamily="2" charset="0"/>
              </a:rPr>
              <a:t>Platform</a:t>
            </a:r>
            <a:r>
              <a:rPr lang="de-DE" dirty="0">
                <a:latin typeface="Roboto" panose="02000000000000000000" pitchFamily="2" charset="0"/>
                <a:ea typeface="Roboto" panose="02000000000000000000" pitchFamily="2" charset="0"/>
                <a:cs typeface="Roboto" panose="02000000000000000000" pitchFamily="2" charset="0"/>
              </a:rPr>
              <a:t> Smart Shopfloor</a:t>
            </a:r>
          </a:p>
        </p:txBody>
      </p:sp>
      <p:sp>
        <p:nvSpPr>
          <p:cNvPr id="81" name="Textfeld 80">
            <a:extLst>
              <a:ext uri="{FF2B5EF4-FFF2-40B4-BE49-F238E27FC236}">
                <a16:creationId xmlns:a16="http://schemas.microsoft.com/office/drawing/2014/main" id="{8B88ADB6-08C2-446E-B76E-C76521955BB2}"/>
              </a:ext>
            </a:extLst>
          </p:cNvPr>
          <p:cNvSpPr txBox="1"/>
          <p:nvPr/>
        </p:nvSpPr>
        <p:spPr>
          <a:xfrm>
            <a:off x="8929387" y="2776346"/>
            <a:ext cx="2736306" cy="584775"/>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roles and access rights</a:t>
            </a:r>
            <a:br>
              <a:rPr lang="de-DE" sz="1600" dirty="0">
                <a:latin typeface="Roboto" panose="02000000000000000000" pitchFamily="2" charset="0"/>
                <a:ea typeface="Roboto" panose="02000000000000000000" pitchFamily="2" charset="0"/>
                <a:cs typeface="Roboto" panose="02000000000000000000" pitchFamily="2" charset="0"/>
              </a:rPr>
            </a:br>
            <a:r>
              <a:rPr lang="de-DE" sz="1600" dirty="0">
                <a:latin typeface="Roboto" panose="02000000000000000000" pitchFamily="2" charset="0"/>
                <a:ea typeface="Roboto" panose="02000000000000000000" pitchFamily="2" charset="0"/>
                <a:cs typeface="Roboto" panose="02000000000000000000" pitchFamily="2" charset="0"/>
              </a:rPr>
              <a:t>	</a:t>
            </a:r>
          </a:p>
        </p:txBody>
      </p:sp>
      <p:grpSp>
        <p:nvGrpSpPr>
          <p:cNvPr id="7" name="Gruppieren 6">
            <a:extLst>
              <a:ext uri="{FF2B5EF4-FFF2-40B4-BE49-F238E27FC236}">
                <a16:creationId xmlns:a16="http://schemas.microsoft.com/office/drawing/2014/main" id="{2814C774-0DAA-4C44-8796-A47FAE6E1887}"/>
              </a:ext>
            </a:extLst>
          </p:cNvPr>
          <p:cNvGrpSpPr/>
          <p:nvPr/>
        </p:nvGrpSpPr>
        <p:grpSpPr>
          <a:xfrm>
            <a:off x="208239" y="2420704"/>
            <a:ext cx="3302245" cy="1323439"/>
            <a:chOff x="208239" y="2420704"/>
            <a:chExt cx="3281880" cy="1323439"/>
          </a:xfrm>
        </p:grpSpPr>
        <p:sp>
          <p:nvSpPr>
            <p:cNvPr id="53" name="Ellipse 52">
              <a:extLst>
                <a:ext uri="{FF2B5EF4-FFF2-40B4-BE49-F238E27FC236}">
                  <a16:creationId xmlns:a16="http://schemas.microsoft.com/office/drawing/2014/main" id="{C7249228-A765-4E8C-8124-BE10225CDEAC}"/>
                </a:ext>
              </a:extLst>
            </p:cNvPr>
            <p:cNvSpPr/>
            <p:nvPr/>
          </p:nvSpPr>
          <p:spPr>
            <a:xfrm>
              <a:off x="208239" y="2525474"/>
              <a:ext cx="570597" cy="5705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3</a:t>
              </a:r>
            </a:p>
          </p:txBody>
        </p:sp>
        <p:sp>
          <p:nvSpPr>
            <p:cNvPr id="54" name="Textfeld 53">
              <a:extLst>
                <a:ext uri="{FF2B5EF4-FFF2-40B4-BE49-F238E27FC236}">
                  <a16:creationId xmlns:a16="http://schemas.microsoft.com/office/drawing/2014/main" id="{6C455E03-931E-46DC-87E3-89EEBB88989D}"/>
                </a:ext>
              </a:extLst>
            </p:cNvPr>
            <p:cNvSpPr txBox="1"/>
            <p:nvPr/>
          </p:nvSpPr>
          <p:spPr>
            <a:xfrm>
              <a:off x="797736" y="2420704"/>
              <a:ext cx="2692383" cy="1323439"/>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Dashboards</a:t>
              </a:r>
            </a:p>
            <a:p>
              <a:r>
                <a:rPr lang="de-DE" sz="1600" dirty="0">
                  <a:latin typeface="Roboto" panose="02000000000000000000" pitchFamily="2" charset="0"/>
                  <a:ea typeface="Roboto" panose="02000000000000000000" pitchFamily="2" charset="0"/>
                  <a:cs typeface="Roboto" panose="02000000000000000000" pitchFamily="2" charset="0"/>
                </a:rPr>
                <a:t>Alerting, </a:t>
              </a:r>
              <a:br>
                <a:rPr lang="de-DE" sz="1600" dirty="0">
                  <a:latin typeface="Roboto" panose="02000000000000000000" pitchFamily="2" charset="0"/>
                  <a:ea typeface="Roboto" panose="02000000000000000000" pitchFamily="2" charset="0"/>
                  <a:cs typeface="Roboto" panose="02000000000000000000" pitchFamily="2" charset="0"/>
                </a:rPr>
              </a:br>
              <a:r>
                <a:rPr lang="de-DE" sz="1600" dirty="0">
                  <a:latin typeface="Roboto" panose="02000000000000000000" pitchFamily="2" charset="0"/>
                  <a:ea typeface="Roboto" panose="02000000000000000000" pitchFamily="2" charset="0"/>
                  <a:cs typeface="Roboto" panose="02000000000000000000" pitchFamily="2" charset="0"/>
                </a:rPr>
                <a:t>Maintenance</a:t>
              </a:r>
            </a:p>
            <a:p>
              <a:r>
                <a:rPr lang="de-DE" sz="1600" dirty="0">
                  <a:latin typeface="Roboto" panose="02000000000000000000" pitchFamily="2" charset="0"/>
                  <a:ea typeface="Roboto" panose="02000000000000000000" pitchFamily="2" charset="0"/>
                  <a:cs typeface="Roboto" panose="02000000000000000000" pitchFamily="2" charset="0"/>
                </a:rPr>
                <a:t>OEE</a:t>
              </a:r>
              <a:br>
                <a:rPr lang="de-DE" sz="1600" dirty="0">
                  <a:latin typeface="Roboto" panose="02000000000000000000" pitchFamily="2" charset="0"/>
                  <a:ea typeface="Roboto" panose="02000000000000000000" pitchFamily="2" charset="0"/>
                  <a:cs typeface="Roboto" panose="02000000000000000000" pitchFamily="2" charset="0"/>
                </a:rPr>
              </a:br>
              <a:r>
                <a:rPr lang="de-DE" sz="1600" dirty="0">
                  <a:latin typeface="Roboto" panose="02000000000000000000" pitchFamily="2" charset="0"/>
                  <a:ea typeface="Roboto" panose="02000000000000000000" pitchFamily="2" charset="0"/>
                  <a:cs typeface="Roboto" panose="02000000000000000000" pitchFamily="2" charset="0"/>
                </a:rPr>
                <a:t>….</a:t>
              </a:r>
              <a:endParaRPr lang="de-DE" sz="2000" dirty="0">
                <a:latin typeface="Roboto" panose="02000000000000000000" pitchFamily="2" charset="0"/>
                <a:ea typeface="Roboto" panose="02000000000000000000" pitchFamily="2" charset="0"/>
                <a:cs typeface="Roboto" panose="02000000000000000000" pitchFamily="2" charset="0"/>
              </a:endParaRPr>
            </a:p>
          </p:txBody>
        </p:sp>
        <p:cxnSp>
          <p:nvCxnSpPr>
            <p:cNvPr id="56" name="Gerade Verbindung mit Pfeil 55">
              <a:extLst>
                <a:ext uri="{FF2B5EF4-FFF2-40B4-BE49-F238E27FC236}">
                  <a16:creationId xmlns:a16="http://schemas.microsoft.com/office/drawing/2014/main" id="{8C9DCDE8-F1E5-4BCE-9D28-FEEA3C035D7F}"/>
                </a:ext>
              </a:extLst>
            </p:cNvPr>
            <p:cNvCxnSpPr>
              <a:cxnSpLocks/>
              <a:stCxn id="51" idx="0"/>
              <a:endCxn id="53" idx="4"/>
            </p:cNvCxnSpPr>
            <p:nvPr/>
          </p:nvCxnSpPr>
          <p:spPr>
            <a:xfrm flipV="1">
              <a:off x="491779" y="3096071"/>
              <a:ext cx="1759" cy="576064"/>
            </a:xfrm>
            <a:prstGeom prst="straightConnector1">
              <a:avLst/>
            </a:prstGeom>
            <a:ln w="28575">
              <a:tailEnd type="arrow" w="lg" len="lg"/>
            </a:ln>
          </p:spPr>
          <p:style>
            <a:lnRef idx="3">
              <a:schemeClr val="accent1"/>
            </a:lnRef>
            <a:fillRef idx="0">
              <a:schemeClr val="accent1"/>
            </a:fillRef>
            <a:effectRef idx="2">
              <a:schemeClr val="accent1"/>
            </a:effectRef>
            <a:fontRef idx="minor">
              <a:schemeClr val="tx1"/>
            </a:fontRef>
          </p:style>
        </p:cxnSp>
      </p:grpSp>
      <p:grpSp>
        <p:nvGrpSpPr>
          <p:cNvPr id="5" name="Gruppieren 4">
            <a:extLst>
              <a:ext uri="{FF2B5EF4-FFF2-40B4-BE49-F238E27FC236}">
                <a16:creationId xmlns:a16="http://schemas.microsoft.com/office/drawing/2014/main" id="{8DC0E559-E1CD-4C84-B1ED-ACF3478436D0}"/>
              </a:ext>
            </a:extLst>
          </p:cNvPr>
          <p:cNvGrpSpPr/>
          <p:nvPr/>
        </p:nvGrpSpPr>
        <p:grpSpPr>
          <a:xfrm>
            <a:off x="208239" y="4380507"/>
            <a:ext cx="10960158" cy="1239719"/>
            <a:chOff x="208239" y="4380507"/>
            <a:chExt cx="10960158" cy="1239719"/>
          </a:xfrm>
        </p:grpSpPr>
        <p:sp>
          <p:nvSpPr>
            <p:cNvPr id="252" name="CustomShape 2"/>
            <p:cNvSpPr/>
            <p:nvPr/>
          </p:nvSpPr>
          <p:spPr>
            <a:xfrm>
              <a:off x="2581098" y="4380507"/>
              <a:ext cx="6284312" cy="1189719"/>
            </a:xfrm>
            <a:prstGeom prst="parallelogram">
              <a:avLst>
                <a:gd name="adj" fmla="val 99369"/>
              </a:avLst>
            </a:prstGeom>
            <a:solidFill>
              <a:schemeClr val="bg1"/>
            </a:solidFill>
            <a:ln w="28575">
              <a:solidFill>
                <a:srgbClr val="596876"/>
              </a:solidFill>
              <a:miter/>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49" name="Ellipse 48">
              <a:extLst>
                <a:ext uri="{FF2B5EF4-FFF2-40B4-BE49-F238E27FC236}">
                  <a16:creationId xmlns:a16="http://schemas.microsoft.com/office/drawing/2014/main" id="{AD7D42AA-4D64-402F-8E2B-D1E49280488C}"/>
                </a:ext>
              </a:extLst>
            </p:cNvPr>
            <p:cNvSpPr/>
            <p:nvPr/>
          </p:nvSpPr>
          <p:spPr>
            <a:xfrm>
              <a:off x="208239" y="4871240"/>
              <a:ext cx="570597" cy="5705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1</a:t>
              </a:r>
            </a:p>
          </p:txBody>
        </p:sp>
        <p:sp>
          <p:nvSpPr>
            <p:cNvPr id="50" name="Textfeld 49">
              <a:extLst>
                <a:ext uri="{FF2B5EF4-FFF2-40B4-BE49-F238E27FC236}">
                  <a16:creationId xmlns:a16="http://schemas.microsoft.com/office/drawing/2014/main" id="{DB297D39-0048-4D6D-92F5-FE8B04F197CB}"/>
                </a:ext>
              </a:extLst>
            </p:cNvPr>
            <p:cNvSpPr txBox="1"/>
            <p:nvPr/>
          </p:nvSpPr>
          <p:spPr>
            <a:xfrm>
              <a:off x="798206" y="4826004"/>
              <a:ext cx="2239007" cy="584775"/>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Local data acquisition</a:t>
              </a:r>
            </a:p>
            <a:p>
              <a:endParaRPr lang="de-DE" sz="1600" dirty="0">
                <a:latin typeface="Roboto" panose="02000000000000000000" pitchFamily="2" charset="0"/>
                <a:ea typeface="Roboto" panose="02000000000000000000" pitchFamily="2" charset="0"/>
                <a:cs typeface="Roboto" panose="02000000000000000000" pitchFamily="2" charset="0"/>
              </a:endParaRPr>
            </a:p>
          </p:txBody>
        </p:sp>
        <p:pic>
          <p:nvPicPr>
            <p:cNvPr id="1032" name="Picture 8" descr="Bildergebnis fÃ¼r licht sensor">
              <a:extLst>
                <a:ext uri="{FF2B5EF4-FFF2-40B4-BE49-F238E27FC236}">
                  <a16:creationId xmlns:a16="http://schemas.microsoft.com/office/drawing/2014/main" id="{DAB0E6F5-BFAC-472C-825C-C80944272E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8346" y="4969840"/>
              <a:ext cx="391314" cy="391314"/>
            </a:xfrm>
            <a:prstGeom prst="rect">
              <a:avLst/>
            </a:prstGeom>
            <a:noFill/>
            <a:extLst>
              <a:ext uri="{909E8E84-426E-40DD-AFC4-6F175D3DCCD1}">
                <a14:hiddenFill xmlns:a14="http://schemas.microsoft.com/office/drawing/2010/main">
                  <a:solidFill>
                    <a:srgbClr val="FFFFFF"/>
                  </a:solidFill>
                </a14:hiddenFill>
              </a:ext>
            </a:extLst>
          </p:spPr>
        </p:pic>
        <p:sp>
          <p:nvSpPr>
            <p:cNvPr id="73" name="Textfeld 72">
              <a:extLst>
                <a:ext uri="{FF2B5EF4-FFF2-40B4-BE49-F238E27FC236}">
                  <a16:creationId xmlns:a16="http://schemas.microsoft.com/office/drawing/2014/main" id="{2FDAF8EB-2383-4F52-8C9F-EE6199075294}"/>
                </a:ext>
              </a:extLst>
            </p:cNvPr>
            <p:cNvSpPr txBox="1"/>
            <p:nvPr/>
          </p:nvSpPr>
          <p:spPr>
            <a:xfrm>
              <a:off x="7128609" y="4866321"/>
              <a:ext cx="686691" cy="307777"/>
            </a:xfrm>
            <a:prstGeom prst="rect">
              <a:avLst/>
            </a:prstGeom>
            <a:noFill/>
          </p:spPr>
          <p:txBody>
            <a:bodyPr wrap="square" rtlCol="0">
              <a:spAutoFit/>
            </a:bodyPr>
            <a:lstStyle/>
            <a:p>
              <a:r>
                <a:rPr lang="de-DE" sz="1400" b="1" dirty="0">
                  <a:latin typeface="Roboto" panose="02000000000000000000" pitchFamily="2" charset="0"/>
                  <a:ea typeface="Roboto" panose="02000000000000000000" pitchFamily="2" charset="0"/>
                  <a:cs typeface="Roboto" panose="02000000000000000000" pitchFamily="2" charset="0"/>
                </a:rPr>
                <a:t>….</a:t>
              </a:r>
              <a:endParaRPr lang="de-DE" sz="1100" b="1" dirty="0">
                <a:latin typeface="Roboto" panose="02000000000000000000" pitchFamily="2" charset="0"/>
                <a:ea typeface="Roboto" panose="02000000000000000000" pitchFamily="2" charset="0"/>
                <a:cs typeface="Roboto" panose="02000000000000000000" pitchFamily="2" charset="0"/>
              </a:endParaRPr>
            </a:p>
          </p:txBody>
        </p:sp>
        <p:sp>
          <p:nvSpPr>
            <p:cNvPr id="57" name="Textfeld 56">
              <a:extLst>
                <a:ext uri="{FF2B5EF4-FFF2-40B4-BE49-F238E27FC236}">
                  <a16:creationId xmlns:a16="http://schemas.microsoft.com/office/drawing/2014/main" id="{75028842-1AB6-456C-B3DB-D7B3536172A2}"/>
                </a:ext>
              </a:extLst>
            </p:cNvPr>
            <p:cNvSpPr txBox="1"/>
            <p:nvPr/>
          </p:nvSpPr>
          <p:spPr>
            <a:xfrm>
              <a:off x="8929389" y="4497322"/>
              <a:ext cx="2239008" cy="1077218"/>
            </a:xfrm>
            <a:prstGeom prst="rect">
              <a:avLst/>
            </a:prstGeom>
            <a:noFill/>
          </p:spPr>
          <p:txBody>
            <a:bodyPr wrap="square" rtlCol="0">
              <a:spAutoFit/>
            </a:bodyPr>
            <a:lstStyle/>
            <a:p>
              <a:r>
                <a:rPr lang="de-DE" sz="1600" dirty="0">
                  <a:latin typeface="Roboto" panose="02000000000000000000" pitchFamily="2" charset="0"/>
                  <a:ea typeface="Roboto" panose="02000000000000000000" pitchFamily="2" charset="0"/>
                  <a:cs typeface="Roboto" panose="02000000000000000000" pitchFamily="2" charset="0"/>
                </a:rPr>
                <a:t>Shopfloor, Machines, </a:t>
              </a:r>
            </a:p>
            <a:p>
              <a:r>
                <a:rPr lang="de-DE" sz="1600" dirty="0">
                  <a:latin typeface="Roboto" panose="02000000000000000000" pitchFamily="2" charset="0"/>
                  <a:ea typeface="Roboto" panose="02000000000000000000" pitchFamily="2" charset="0"/>
                  <a:cs typeface="Roboto" panose="02000000000000000000" pitchFamily="2" charset="0"/>
                </a:rPr>
                <a:t>Sensors</a:t>
              </a:r>
            </a:p>
            <a:p>
              <a:r>
                <a:rPr lang="de-DE" sz="1600" dirty="0" err="1">
                  <a:latin typeface="Roboto" panose="02000000000000000000" pitchFamily="2" charset="0"/>
                  <a:ea typeface="Roboto" panose="02000000000000000000" pitchFamily="2" charset="0"/>
                  <a:cs typeface="Roboto" panose="02000000000000000000" pitchFamily="2" charset="0"/>
                </a:rPr>
                <a:t>Workplaces</a:t>
              </a:r>
              <a:r>
                <a:rPr lang="de-DE" sz="1600" dirty="0">
                  <a:latin typeface="Roboto" panose="02000000000000000000" pitchFamily="2" charset="0"/>
                  <a:ea typeface="Roboto" panose="02000000000000000000" pitchFamily="2" charset="0"/>
                  <a:cs typeface="Roboto" panose="02000000000000000000" pitchFamily="2" charset="0"/>
                </a:rPr>
                <a:t>,</a:t>
              </a:r>
            </a:p>
            <a:p>
              <a:r>
                <a:rPr lang="de-DE" sz="1600" dirty="0">
                  <a:latin typeface="Roboto" panose="02000000000000000000" pitchFamily="2" charset="0"/>
                  <a:ea typeface="Roboto" panose="02000000000000000000" pitchFamily="2" charset="0"/>
                  <a:cs typeface="Roboto" panose="02000000000000000000" pitchFamily="2" charset="0"/>
                </a:rPr>
                <a:t>Services, etc…</a:t>
              </a:r>
            </a:p>
          </p:txBody>
        </p:sp>
        <p:pic>
          <p:nvPicPr>
            <p:cNvPr id="38" name="Picture 2" descr="Bildergebnis fÃ¼r icon maschine">
              <a:extLst>
                <a:ext uri="{FF2B5EF4-FFF2-40B4-BE49-F238E27FC236}">
                  <a16:creationId xmlns:a16="http://schemas.microsoft.com/office/drawing/2014/main" id="{40CD41F5-626D-4A48-938F-A97C06B939C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2586" b="74823" l="9152" r="82365">
                          <a14:backgroundMark x1="30667" y1="42667" x2="35556" y2="53333"/>
                        </a14:backgroundRemoval>
                      </a14:imgEffect>
                    </a14:imgLayer>
                  </a14:imgProps>
                </a:ext>
                <a:ext uri="{28A0092B-C50C-407E-A947-70E740481C1C}">
                  <a14:useLocalDpi xmlns:a14="http://schemas.microsoft.com/office/drawing/2010/main" val="0"/>
                </a:ext>
              </a:extLst>
            </a:blip>
            <a:srcRect t="16056" r="8484" b="18647"/>
            <a:stretch/>
          </p:blipFill>
          <p:spPr bwMode="auto">
            <a:xfrm>
              <a:off x="3271678" y="4794393"/>
              <a:ext cx="1157440" cy="8258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8">
            <a:extLst>
              <a:ext uri="{FF2B5EF4-FFF2-40B4-BE49-F238E27FC236}">
                <a16:creationId xmlns:a16="http://schemas.microsoft.com/office/drawing/2014/main" id="{5A11CFFF-F549-49C0-85AF-2846E34EFC0E}"/>
              </a:ext>
            </a:extLst>
          </p:cNvPr>
          <p:cNvGrpSpPr/>
          <p:nvPr/>
        </p:nvGrpSpPr>
        <p:grpSpPr>
          <a:xfrm>
            <a:off x="3884256" y="3319766"/>
            <a:ext cx="3734829" cy="1168407"/>
            <a:chOff x="6629044" y="3319766"/>
            <a:chExt cx="4923942" cy="1168407"/>
          </a:xfrm>
        </p:grpSpPr>
        <p:sp>
          <p:nvSpPr>
            <p:cNvPr id="37" name="CustomShape 5">
              <a:extLst>
                <a:ext uri="{FF2B5EF4-FFF2-40B4-BE49-F238E27FC236}">
                  <a16:creationId xmlns:a16="http://schemas.microsoft.com/office/drawing/2014/main" id="{E1DEBC9E-CA98-417B-94C5-B31F8C7B75B1}"/>
                </a:ext>
              </a:extLst>
            </p:cNvPr>
            <p:cNvSpPr/>
            <p:nvPr/>
          </p:nvSpPr>
          <p:spPr>
            <a:xfrm>
              <a:off x="6629044" y="3319766"/>
              <a:ext cx="4923942" cy="1168407"/>
            </a:xfrm>
            <a:prstGeom prst="parallelogram">
              <a:avLst>
                <a:gd name="adj" fmla="val 99369"/>
              </a:avLst>
            </a:prstGeom>
            <a:solidFill>
              <a:schemeClr val="bg2">
                <a:lumMod val="20000"/>
                <a:lumOff val="80000"/>
              </a:schemeClr>
            </a:solidFill>
            <a:ln w="19050">
              <a:solidFill>
                <a:schemeClr val="bg1">
                  <a:lumMod val="75000"/>
                </a:schemeClr>
              </a:solidFill>
              <a:miter/>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39" name="CustomShape 22">
              <a:extLst>
                <a:ext uri="{FF2B5EF4-FFF2-40B4-BE49-F238E27FC236}">
                  <a16:creationId xmlns:a16="http://schemas.microsoft.com/office/drawing/2014/main" id="{594E573F-6361-416F-82A5-C4D4898CAB64}"/>
                </a:ext>
              </a:extLst>
            </p:cNvPr>
            <p:cNvSpPr/>
            <p:nvPr/>
          </p:nvSpPr>
          <p:spPr>
            <a:xfrm>
              <a:off x="7630784" y="3868325"/>
              <a:ext cx="1864881" cy="408812"/>
            </a:xfrm>
            <a:prstGeom prst="rect">
              <a:avLst/>
            </a:prstGeom>
            <a:noFill/>
            <a:ln>
              <a:noFill/>
            </a:ln>
          </p:spPr>
          <p:style>
            <a:lnRef idx="0">
              <a:scrgbClr r="0" g="0" b="0"/>
            </a:lnRef>
            <a:fillRef idx="0">
              <a:scrgbClr r="0" g="0" b="0"/>
            </a:fillRef>
            <a:effectRef idx="0">
              <a:scrgbClr r="0" g="0" b="0"/>
            </a:effectRef>
            <a:fontRef idx="minor"/>
          </p:style>
          <p:txBody>
            <a:bodyPr lIns="85042" tIns="42521" rIns="85042" bIns="42521"/>
            <a:lstStyle/>
            <a:p>
              <a:pPr algn="ctr">
                <a:lnSpc>
                  <a:spcPct val="100000"/>
                </a:lnSpc>
              </a:pPr>
              <a: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t>Open </a:t>
              </a:r>
              <a:r>
                <a:rPr lang="de-DE" sz="1039" b="1" spc="-1" dirty="0" err="1">
                  <a:solidFill>
                    <a:srgbClr val="000000"/>
                  </a:solidFill>
                  <a:latin typeface="Roboto" panose="02000000000000000000" pitchFamily="2" charset="0"/>
                  <a:ea typeface="Roboto" panose="02000000000000000000" pitchFamily="2" charset="0"/>
                  <a:cs typeface="Roboto" panose="02000000000000000000" pitchFamily="2" charset="0"/>
                </a:rPr>
                <a:t>platform</a:t>
              </a:r>
              <a: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t> </a:t>
              </a:r>
              <a:b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br>
              <a:r>
                <a:rPr lang="de-DE" sz="1039" b="1" spc="-1" dirty="0">
                  <a:solidFill>
                    <a:srgbClr val="000000"/>
                  </a:solidFill>
                  <a:latin typeface="Roboto" panose="02000000000000000000" pitchFamily="2" charset="0"/>
                  <a:ea typeface="Roboto" panose="02000000000000000000" pitchFamily="2" charset="0"/>
                  <a:cs typeface="Roboto" panose="02000000000000000000" pitchFamily="2" charset="0"/>
                </a:rPr>
                <a:t>Smart Shopfloor</a:t>
              </a:r>
              <a:endParaRPr lang="de-DE" sz="1039" b="1" spc="-1" dirty="0">
                <a:latin typeface="Roboto" panose="02000000000000000000" pitchFamily="2" charset="0"/>
                <a:ea typeface="Roboto" panose="02000000000000000000" pitchFamily="2" charset="0"/>
                <a:cs typeface="Roboto" panose="02000000000000000000" pitchFamily="2" charset="0"/>
              </a:endParaRPr>
            </a:p>
          </p:txBody>
        </p:sp>
        <p:sp>
          <p:nvSpPr>
            <p:cNvPr id="40" name="Wolke 39">
              <a:extLst>
                <a:ext uri="{FF2B5EF4-FFF2-40B4-BE49-F238E27FC236}">
                  <a16:creationId xmlns:a16="http://schemas.microsoft.com/office/drawing/2014/main" id="{AE1FB326-6717-4D20-92D8-8D1E01DAFC06}"/>
                </a:ext>
              </a:extLst>
            </p:cNvPr>
            <p:cNvSpPr/>
            <p:nvPr/>
          </p:nvSpPr>
          <p:spPr>
            <a:xfrm>
              <a:off x="7800921" y="3785648"/>
              <a:ext cx="1558074" cy="592864"/>
            </a:xfrm>
            <a:prstGeom prst="cloud">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grpSp>
      <p:grpSp>
        <p:nvGrpSpPr>
          <p:cNvPr id="10" name="Gruppieren 9">
            <a:extLst>
              <a:ext uri="{FF2B5EF4-FFF2-40B4-BE49-F238E27FC236}">
                <a16:creationId xmlns:a16="http://schemas.microsoft.com/office/drawing/2014/main" id="{3BA7D1C5-8751-46BB-8EA2-F8644D3395EE}"/>
              </a:ext>
            </a:extLst>
          </p:cNvPr>
          <p:cNvGrpSpPr/>
          <p:nvPr/>
        </p:nvGrpSpPr>
        <p:grpSpPr>
          <a:xfrm>
            <a:off x="2657138" y="1943796"/>
            <a:ext cx="6284312" cy="3822301"/>
            <a:chOff x="2657138" y="2357724"/>
            <a:chExt cx="6284312" cy="3822301"/>
          </a:xfrm>
        </p:grpSpPr>
        <p:sp>
          <p:nvSpPr>
            <p:cNvPr id="47" name="CustomShape 15">
              <a:extLst>
                <a:ext uri="{FF2B5EF4-FFF2-40B4-BE49-F238E27FC236}">
                  <a16:creationId xmlns:a16="http://schemas.microsoft.com/office/drawing/2014/main" id="{A565157F-0C6A-49D4-A852-B1C1D4575D49}"/>
                </a:ext>
              </a:extLst>
            </p:cNvPr>
            <p:cNvSpPr/>
            <p:nvPr/>
          </p:nvSpPr>
          <p:spPr>
            <a:xfrm>
              <a:off x="2657138" y="2803198"/>
              <a:ext cx="6284312" cy="1189719"/>
            </a:xfrm>
            <a:prstGeom prst="parallelogram">
              <a:avLst>
                <a:gd name="adj" fmla="val 99369"/>
              </a:avLst>
            </a:prstGeom>
            <a:solidFill>
              <a:schemeClr val="bg1"/>
            </a:solidFill>
            <a:ln w="28575">
              <a:solidFill>
                <a:srgbClr val="AAC733"/>
              </a:solidFill>
              <a:miter/>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sp>
        <p:sp>
          <p:nvSpPr>
            <p:cNvPr id="58" name="CustomShape 26">
              <a:extLst>
                <a:ext uri="{FF2B5EF4-FFF2-40B4-BE49-F238E27FC236}">
                  <a16:creationId xmlns:a16="http://schemas.microsoft.com/office/drawing/2014/main" id="{A936B57B-1F3E-4575-B69F-D7307A0520BF}"/>
                </a:ext>
              </a:extLst>
            </p:cNvPr>
            <p:cNvSpPr/>
            <p:nvPr/>
          </p:nvSpPr>
          <p:spPr>
            <a:xfrm>
              <a:off x="4024539" y="2357724"/>
              <a:ext cx="4119962" cy="599864"/>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400" spc="-1" dirty="0">
                  <a:solidFill>
                    <a:srgbClr val="000000"/>
                  </a:solidFill>
                  <a:latin typeface="Roboto" panose="02000000000000000000" pitchFamily="2" charset="0"/>
                  <a:ea typeface="Roboto" panose="02000000000000000000" pitchFamily="2" charset="0"/>
                  <a:cs typeface="Roboto" panose="02000000000000000000" pitchFamily="2" charset="0"/>
                </a:rPr>
                <a:t>Free </a:t>
              </a:r>
              <a:r>
                <a:rPr lang="de-DE" sz="1400" spc="-1" dirty="0" err="1">
                  <a:solidFill>
                    <a:srgbClr val="000000"/>
                  </a:solidFill>
                  <a:latin typeface="Roboto" panose="02000000000000000000" pitchFamily="2" charset="0"/>
                  <a:ea typeface="Roboto" panose="02000000000000000000" pitchFamily="2" charset="0"/>
                  <a:cs typeface="Roboto" panose="02000000000000000000" pitchFamily="2" charset="0"/>
                </a:rPr>
                <a:t>configurable</a:t>
              </a:r>
              <a:r>
                <a:rPr lang="de-DE" sz="1400" spc="-1" dirty="0">
                  <a:solidFill>
                    <a:srgbClr val="000000"/>
                  </a:solidFill>
                  <a:latin typeface="Roboto" panose="02000000000000000000" pitchFamily="2" charset="0"/>
                  <a:ea typeface="Roboto" panose="02000000000000000000" pitchFamily="2" charset="0"/>
                  <a:cs typeface="Roboto" panose="02000000000000000000" pitchFamily="2" charset="0"/>
                </a:rPr>
                <a:t> real-time </a:t>
              </a:r>
              <a:r>
                <a:rPr lang="de-DE" sz="1400" spc="-1" dirty="0" err="1">
                  <a:solidFill>
                    <a:srgbClr val="000000"/>
                  </a:solidFill>
                  <a:latin typeface="Roboto" panose="02000000000000000000" pitchFamily="2" charset="0"/>
                  <a:ea typeface="Roboto" panose="02000000000000000000" pitchFamily="2" charset="0"/>
                  <a:cs typeface="Roboto" panose="02000000000000000000" pitchFamily="2" charset="0"/>
                </a:rPr>
                <a:t>dashboards</a:t>
              </a:r>
              <a:endParaRPr lang="de-DE" sz="1400" spc="-1" dirty="0">
                <a:latin typeface="Roboto" panose="02000000000000000000" pitchFamily="2" charset="0"/>
                <a:ea typeface="Roboto" panose="02000000000000000000" pitchFamily="2" charset="0"/>
                <a:cs typeface="Roboto" panose="02000000000000000000" pitchFamily="2" charset="0"/>
              </a:endParaRPr>
            </a:p>
          </p:txBody>
        </p:sp>
        <p:pic>
          <p:nvPicPr>
            <p:cNvPr id="61" name="Grafik 60">
              <a:extLst>
                <a:ext uri="{FF2B5EF4-FFF2-40B4-BE49-F238E27FC236}">
                  <a16:creationId xmlns:a16="http://schemas.microsoft.com/office/drawing/2014/main" id="{286721CB-96B4-4645-8062-2B17861497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1117" y="3027827"/>
              <a:ext cx="1473609" cy="789048"/>
            </a:xfrm>
            <a:prstGeom prst="rect">
              <a:avLst/>
            </a:prstGeom>
          </p:spPr>
        </p:pic>
        <p:pic>
          <p:nvPicPr>
            <p:cNvPr id="62" name="Grafik 61">
              <a:extLst>
                <a:ext uri="{FF2B5EF4-FFF2-40B4-BE49-F238E27FC236}">
                  <a16:creationId xmlns:a16="http://schemas.microsoft.com/office/drawing/2014/main" id="{C4F87D01-5C19-4861-9EA2-50BD47509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8949" y="3027827"/>
              <a:ext cx="1473609" cy="789048"/>
            </a:xfrm>
            <a:prstGeom prst="rect">
              <a:avLst/>
            </a:prstGeom>
          </p:spPr>
        </p:pic>
        <p:pic>
          <p:nvPicPr>
            <p:cNvPr id="63" name="Grafik 62">
              <a:extLst>
                <a:ext uri="{FF2B5EF4-FFF2-40B4-BE49-F238E27FC236}">
                  <a16:creationId xmlns:a16="http://schemas.microsoft.com/office/drawing/2014/main" id="{6ED51C98-A5A1-4777-868F-9E01475B81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781" y="3027827"/>
              <a:ext cx="1473609" cy="789048"/>
            </a:xfrm>
            <a:prstGeom prst="rect">
              <a:avLst/>
            </a:prstGeom>
          </p:spPr>
        </p:pic>
        <p:sp>
          <p:nvSpPr>
            <p:cNvPr id="34" name="CustomShape 26">
              <a:extLst>
                <a:ext uri="{FF2B5EF4-FFF2-40B4-BE49-F238E27FC236}">
                  <a16:creationId xmlns:a16="http://schemas.microsoft.com/office/drawing/2014/main" id="{955F424A-E657-4557-8795-4E0A692CD868}"/>
                </a:ext>
              </a:extLst>
            </p:cNvPr>
            <p:cNvSpPr/>
            <p:nvPr/>
          </p:nvSpPr>
          <p:spPr>
            <a:xfrm>
              <a:off x="4024539" y="5580161"/>
              <a:ext cx="2960634" cy="599864"/>
            </a:xfrm>
            <a:prstGeom prst="rect">
              <a:avLst/>
            </a:prstGeom>
            <a:noFill/>
            <a:ln>
              <a:noFill/>
              <a:round/>
            </a:ln>
          </p:spPr>
          <p:style>
            <a:lnRef idx="2">
              <a:schemeClr val="dk1"/>
            </a:lnRef>
            <a:fillRef idx="1">
              <a:schemeClr val="lt1"/>
            </a:fillRef>
            <a:effectRef idx="0">
              <a:schemeClr val="dk1"/>
            </a:effectRef>
            <a:fontRef idx="minor"/>
          </p:style>
          <p:txBody>
            <a:bodyPr lIns="85042" tIns="42521" rIns="85042" bIns="42521" anchor="ctr"/>
            <a:lstStyle/>
            <a:p>
              <a:pPr algn="ctr">
                <a:lnSpc>
                  <a:spcPct val="100000"/>
                </a:lnSpc>
              </a:pPr>
              <a:r>
                <a:rPr lang="de-DE" sz="1400" spc="-1" dirty="0">
                  <a:solidFill>
                    <a:srgbClr val="000000"/>
                  </a:solidFill>
                  <a:latin typeface="Roboto" panose="02000000000000000000" pitchFamily="2" charset="0"/>
                  <a:ea typeface="Roboto" panose="02000000000000000000" pitchFamily="2" charset="0"/>
                  <a:cs typeface="Roboto" panose="02000000000000000000" pitchFamily="2" charset="0"/>
                </a:rPr>
                <a:t>Data Sources</a:t>
              </a:r>
              <a:endParaRPr lang="de-DE" sz="1400" spc="-1" dirty="0">
                <a:latin typeface="Roboto" panose="02000000000000000000" pitchFamily="2" charset="0"/>
                <a:ea typeface="Roboto" panose="02000000000000000000" pitchFamily="2" charset="0"/>
                <a:cs typeface="Roboto" panose="02000000000000000000" pitchFamily="2" charset="0"/>
              </a:endParaRPr>
            </a:p>
          </p:txBody>
        </p:sp>
      </p:grpSp>
      <p:pic>
        <p:nvPicPr>
          <p:cNvPr id="64" name="Picture 2" descr="Bildergebnis fÃ¼r icon cloud freigestellt">
            <a:extLst>
              <a:ext uri="{FF2B5EF4-FFF2-40B4-BE49-F238E27FC236}">
                <a16:creationId xmlns:a16="http://schemas.microsoft.com/office/drawing/2014/main" id="{2D993469-FC5D-412F-9095-C5E6F66F141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78" b="89778" l="1778" r="97778">
                        <a14:foregroundMark x1="6667" y1="75111" x2="2222" y2="63556"/>
                        <a14:foregroundMark x1="1778" y1="58222" x2="4444" y2="52444"/>
                        <a14:foregroundMark x1="95556" y1="73333" x2="97778" y2="64889"/>
                        <a14:foregroundMark x1="90667" y1="50222" x2="85778" y2="47556"/>
                      </a14:backgroundRemoval>
                    </a14:imgEffect>
                  </a14:imgLayer>
                </a14:imgProps>
              </a:ext>
              <a:ext uri="{28A0092B-C50C-407E-A947-70E740481C1C}">
                <a14:useLocalDpi xmlns:a14="http://schemas.microsoft.com/office/drawing/2010/main" val="0"/>
              </a:ext>
            </a:extLst>
          </a:blip>
          <a:srcRect/>
          <a:stretch>
            <a:fillRect/>
          </a:stretch>
        </p:blipFill>
        <p:spPr bwMode="auto">
          <a:xfrm>
            <a:off x="3404327" y="2069635"/>
            <a:ext cx="536498" cy="497904"/>
          </a:xfrm>
          <a:prstGeom prst="rect">
            <a:avLst/>
          </a:prstGeom>
          <a:solidFill>
            <a:schemeClr val="bg1"/>
          </a:solidFill>
        </p:spPr>
      </p:pic>
      <p:pic>
        <p:nvPicPr>
          <p:cNvPr id="65" name="Picture 2" descr="Bildergebnis fÃ¼r icon cloud freigestellt">
            <a:extLst>
              <a:ext uri="{FF2B5EF4-FFF2-40B4-BE49-F238E27FC236}">
                <a16:creationId xmlns:a16="http://schemas.microsoft.com/office/drawing/2014/main" id="{AC5988DB-56FF-4443-ADE6-343C921B56A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78" b="89778" l="1778" r="97778">
                        <a14:foregroundMark x1="6667" y1="75111" x2="2222" y2="63556"/>
                        <a14:foregroundMark x1="1778" y1="58222" x2="4444" y2="52444"/>
                        <a14:foregroundMark x1="95556" y1="73333" x2="97778" y2="64889"/>
                        <a14:foregroundMark x1="90667" y1="50222" x2="85778" y2="47556"/>
                      </a14:backgroundRemoval>
                    </a14:imgEffect>
                  </a14:imgLayer>
                </a14:imgProps>
              </a:ext>
              <a:ext uri="{28A0092B-C50C-407E-A947-70E740481C1C}">
                <a14:useLocalDpi xmlns:a14="http://schemas.microsoft.com/office/drawing/2010/main" val="0"/>
              </a:ext>
            </a:extLst>
          </a:blip>
          <a:srcRect/>
          <a:stretch>
            <a:fillRect/>
          </a:stretch>
        </p:blipFill>
        <p:spPr bwMode="auto">
          <a:xfrm>
            <a:off x="4094951" y="3723920"/>
            <a:ext cx="536498" cy="497904"/>
          </a:xfrm>
          <a:prstGeom prst="rect">
            <a:avLst/>
          </a:prstGeom>
          <a:solidFill>
            <a:schemeClr val="bg1"/>
          </a:solidFill>
        </p:spPr>
      </p:pic>
      <p:pic>
        <p:nvPicPr>
          <p:cNvPr id="41" name="Picture 6" descr="Sentrius RS1xx LoRa-Enabled Sensors">
            <a:extLst>
              <a:ext uri="{FF2B5EF4-FFF2-40B4-BE49-F238E27FC236}">
                <a16:creationId xmlns:a16="http://schemas.microsoft.com/office/drawing/2014/main" id="{16FE218D-2836-4807-90D5-891B57D09A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4821" y="4894187"/>
            <a:ext cx="346561" cy="3626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entrius RG1xx">
            <a:extLst>
              <a:ext uri="{FF2B5EF4-FFF2-40B4-BE49-F238E27FC236}">
                <a16:creationId xmlns:a16="http://schemas.microsoft.com/office/drawing/2014/main" id="{6F752B53-DE85-47F5-AB1B-7276FDE5B8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9736" y="4807869"/>
            <a:ext cx="391314" cy="4660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ldergebnis für opc ua">
            <a:extLst>
              <a:ext uri="{FF2B5EF4-FFF2-40B4-BE49-F238E27FC236}">
                <a16:creationId xmlns:a16="http://schemas.microsoft.com/office/drawing/2014/main" id="{1F974FF7-15C2-4636-8263-2788BA0A4A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8247" y="4615670"/>
            <a:ext cx="746836" cy="2426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dergebnis für io link logo">
            <a:extLst>
              <a:ext uri="{FF2B5EF4-FFF2-40B4-BE49-F238E27FC236}">
                <a16:creationId xmlns:a16="http://schemas.microsoft.com/office/drawing/2014/main" id="{86F5B909-4AEA-458A-ADD1-D3C45A6811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973" y="4680247"/>
            <a:ext cx="744065" cy="1441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ldergebnis für lora the things network logo">
            <a:extLst>
              <a:ext uri="{FF2B5EF4-FFF2-40B4-BE49-F238E27FC236}">
                <a16:creationId xmlns:a16="http://schemas.microsoft.com/office/drawing/2014/main" id="{C8A2D4FB-8007-45B0-85E5-E30B69938A4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60315"/>
          <a:stretch/>
        </p:blipFill>
        <p:spPr bwMode="auto">
          <a:xfrm>
            <a:off x="4882699" y="4615670"/>
            <a:ext cx="475887" cy="2785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ildergebnis für rest api logo">
            <a:extLst>
              <a:ext uri="{FF2B5EF4-FFF2-40B4-BE49-F238E27FC236}">
                <a16:creationId xmlns:a16="http://schemas.microsoft.com/office/drawing/2014/main" id="{6E283401-C487-408C-9BF1-9F9017BC076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3660" b="33683"/>
          <a:stretch/>
        </p:blipFill>
        <p:spPr bwMode="auto">
          <a:xfrm>
            <a:off x="6974569" y="4680247"/>
            <a:ext cx="584419" cy="1908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ildergebnis für mqtt">
            <a:extLst>
              <a:ext uri="{FF2B5EF4-FFF2-40B4-BE49-F238E27FC236}">
                <a16:creationId xmlns:a16="http://schemas.microsoft.com/office/drawing/2014/main" id="{FDFFB736-BA22-4FF9-BF3F-F9DF105A26CB}"/>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3714" t="35452" r="17456" b="38053"/>
          <a:stretch/>
        </p:blipFill>
        <p:spPr bwMode="auto">
          <a:xfrm>
            <a:off x="5438030" y="4638484"/>
            <a:ext cx="536498" cy="17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left)">
                                      <p:cBhvr>
                                        <p:cTn id="10" dur="500"/>
                                        <p:tgtEl>
                                          <p:spTgt spid="4098"/>
                                        </p:tgtEl>
                                      </p:cBhvr>
                                    </p:animEffect>
                                  </p:childTnLst>
                                </p:cTn>
                              </p:par>
                              <p:par>
                                <p:cTn id="11" presetID="22" presetClass="entr" presetSubtype="8"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wipe(left)">
                                      <p:cBhvr>
                                        <p:cTn id="13" dur="500"/>
                                        <p:tgtEl>
                                          <p:spTgt spid="4102"/>
                                        </p:tgtEl>
                                      </p:cBhvr>
                                    </p:animEffect>
                                  </p:childTnLst>
                                </p:cTn>
                              </p:par>
                              <p:par>
                                <p:cTn id="14" presetID="22" presetClass="entr" presetSubtype="8"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8"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par>
                                <p:cTn id="20" presetID="22" presetClass="entr" presetSubtype="8"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wipe(left)">
                                      <p:cBhvr>
                                        <p:cTn id="22" dur="500"/>
                                        <p:tgtEl>
                                          <p:spTgt spid="4100"/>
                                        </p:tgtEl>
                                      </p:cBhvr>
                                    </p:animEffect>
                                  </p:childTnLst>
                                </p:cTn>
                              </p:par>
                              <p:par>
                                <p:cTn id="23" presetID="22" presetClass="entr" presetSubtype="8"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wipe(left)">
                                      <p:cBhvr>
                                        <p:cTn id="25" dur="500"/>
                                        <p:tgtEl>
                                          <p:spTgt spid="41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13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down)">
                                      <p:cBhvr>
                                        <p:cTn id="33" dur="500"/>
                                        <p:tgtEl>
                                          <p:spTgt spid="65"/>
                                        </p:tgtEl>
                                      </p:cBhvr>
                                    </p:animEffect>
                                  </p:childTnLst>
                                </p:cTn>
                              </p:par>
                              <p:par>
                                <p:cTn id="34" presetID="22" presetClass="entr" presetSubtype="4"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wipe(down)">
                                      <p:cBhvr>
                                        <p:cTn id="44" dur="500"/>
                                        <p:tgtEl>
                                          <p:spTgt spid="81"/>
                                        </p:tgtEl>
                                      </p:cBhvr>
                                    </p:animEffect>
                                  </p:childTnLst>
                                </p:cTn>
                              </p:par>
                              <p:par>
                                <p:cTn id="45" presetID="2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7D1E608DDAD745AB67C0D988083851" ma:contentTypeVersion="13" ma:contentTypeDescription="Create a new document." ma:contentTypeScope="" ma:versionID="045262f4088b90e15661b79c3d3860ba">
  <xsd:schema xmlns:xsd="http://www.w3.org/2001/XMLSchema" xmlns:xs="http://www.w3.org/2001/XMLSchema" xmlns:p="http://schemas.microsoft.com/office/2006/metadata/properties" xmlns:ns3="64fc1313-2621-4f34-94a4-2099da66ec4d" xmlns:ns4="587c6164-493f-4ea1-af18-4e6ce09521fc" targetNamespace="http://schemas.microsoft.com/office/2006/metadata/properties" ma:root="true" ma:fieldsID="ee730aed559930c02a7707c27fed497d" ns3:_="" ns4:_="">
    <xsd:import namespace="64fc1313-2621-4f34-94a4-2099da66ec4d"/>
    <xsd:import namespace="587c6164-493f-4ea1-af18-4e6ce09521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fc1313-2621-4f34-94a4-2099da66e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7c6164-493f-4ea1-af18-4e6ce09521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6BA332-8295-4325-BF1D-31FED4BD9F0A}">
  <ds:schemaRefs>
    <ds:schemaRef ds:uri="http://schemas.microsoft.com/sharepoint/v3/contenttype/forms"/>
  </ds:schemaRefs>
</ds:datastoreItem>
</file>

<file path=customXml/itemProps2.xml><?xml version="1.0" encoding="utf-8"?>
<ds:datastoreItem xmlns:ds="http://schemas.openxmlformats.org/officeDocument/2006/customXml" ds:itemID="{4DE0AE51-EEE3-46D9-81BA-4C03E05FB76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D492E3-9C12-41F9-A1D8-D956C4BB4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fc1313-2621-4f34-94a4-2099da66ec4d"/>
    <ds:schemaRef ds:uri="587c6164-493f-4ea1-af18-4e6ce09521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477</Words>
  <Application>Microsoft Office PowerPoint</Application>
  <PresentationFormat>Benutzerdefiniert</PresentationFormat>
  <Paragraphs>165</Paragraphs>
  <Slides>18</Slides>
  <Notes>4</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1_Office Theme</vt:lpstr>
      <vt:lpstr>PowerPoint-Präsentation</vt:lpstr>
      <vt:lpstr>PowerPoint-Präsentation</vt:lpstr>
      <vt:lpstr>DAPONA</vt:lpstr>
      <vt:lpstr>DAPONA: The digital image of reality</vt:lpstr>
      <vt:lpstr>DAPONA: usecase Saving Energy </vt:lpstr>
      <vt:lpstr>DAPONA: usecase disaster prevention </vt:lpstr>
      <vt:lpstr>DAPONA: usecase Environment </vt:lpstr>
      <vt:lpstr>all industries, all usecases </vt:lpstr>
      <vt:lpstr>Platform Smart Shopfloor</vt:lpstr>
      <vt:lpstr>Platform Smart Shopfloor</vt:lpstr>
      <vt:lpstr>Dashboard drag&amp;drop configuration on the fly </vt:lpstr>
      <vt:lpstr>PowerPoint-Präsentation</vt:lpstr>
      <vt:lpstr>PowerPoint-Präsentation</vt:lpstr>
      <vt:lpstr>PowerPoint-Präsentation</vt:lpstr>
      <vt:lpstr>Clients</vt:lpstr>
      <vt:lpstr>PowerPoint-Präsentation</vt:lpstr>
      <vt:lpstr>The efficiency team</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keywords>DESMA Production Data Management</cp:keywords>
  <cp:lastModifiedBy>Thilo Heffner</cp:lastModifiedBy>
  <cp:revision>900</cp:revision>
  <cp:lastPrinted>2017-11-25T11:24:40Z</cp:lastPrinted>
  <dcterms:created xsi:type="dcterms:W3CDTF">2016-08-29T08:48:50Z</dcterms:created>
  <dcterms:modified xsi:type="dcterms:W3CDTF">2020-08-19T02:19:10Z</dcterms:modified>
  <cp:category>Automation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0x010100CE7D1E608DDAD745AB67C0D988083851</vt:lpwstr>
  </property>
</Properties>
</file>