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71" r:id="rId4"/>
    <p:sldId id="292" r:id="rId5"/>
    <p:sldId id="293" r:id="rId6"/>
    <p:sldId id="258" r:id="rId7"/>
    <p:sldId id="266" r:id="rId8"/>
    <p:sldId id="262" r:id="rId9"/>
    <p:sldId id="261" r:id="rId10"/>
    <p:sldId id="297" r:id="rId11"/>
    <p:sldId id="259" r:id="rId12"/>
    <p:sldId id="294" r:id="rId13"/>
    <p:sldId id="260" r:id="rId14"/>
    <p:sldId id="296" r:id="rId15"/>
    <p:sldId id="298" r:id="rId16"/>
    <p:sldId id="299" r:id="rId17"/>
    <p:sldId id="269"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NDEEL, Mohamed" initials="KM" lastIdx="3" clrIdx="0">
    <p:extLst>
      <p:ext uri="{19B8F6BF-5375-455C-9EA6-DF929625EA0E}">
        <p15:presenceInfo xmlns:p15="http://schemas.microsoft.com/office/powerpoint/2012/main" userId="KANDEEL, Mohamed" providerId="None"/>
      </p:ext>
    </p:extLst>
  </p:cmAuthor>
  <p:cmAuthor id="2" name="Mai Khaled" initials="MK" lastIdx="2" clrIdx="1">
    <p:extLst>
      <p:ext uri="{19B8F6BF-5375-455C-9EA6-DF929625EA0E}">
        <p15:presenceInfo xmlns:p15="http://schemas.microsoft.com/office/powerpoint/2012/main" userId="d29bf753d615f2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0024"/>
    <a:srgbClr val="660033"/>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44" autoAdjust="0"/>
    <p:restoredTop sz="94249" autoAdjust="0"/>
  </p:normalViewPr>
  <p:slideViewPr>
    <p:cSldViewPr snapToGrid="0">
      <p:cViewPr varScale="1">
        <p:scale>
          <a:sx n="68" d="100"/>
          <a:sy n="68" d="100"/>
        </p:scale>
        <p:origin x="738" y="60"/>
      </p:cViewPr>
      <p:guideLst>
        <p:guide orient="horz" pos="2160"/>
        <p:guide pos="3840"/>
      </p:guideLst>
    </p:cSldViewPr>
  </p:slideViewPr>
  <p:outlineViewPr>
    <p:cViewPr>
      <p:scale>
        <a:sx n="33" d="100"/>
        <a:sy n="33" d="100"/>
      </p:scale>
      <p:origin x="0" y="326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D72D4EA0-0B2D-4B94-8569-FF1E22DD922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EG"/>
          </a:p>
        </p:txBody>
      </p:sp>
      <p:sp>
        <p:nvSpPr>
          <p:cNvPr id="3" name="Date Placeholder 2">
            <a:extLst>
              <a:ext uri="{FF2B5EF4-FFF2-40B4-BE49-F238E27FC236}">
                <a16:creationId xmlns:a16="http://schemas.microsoft.com/office/drawing/2014/main" xmlns="" id="{096AC54C-FD2C-4C68-8279-CD8866524EC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a:defRPr sz="1200"/>
            </a:lvl1pPr>
          </a:lstStyle>
          <a:p>
            <a:fld id="{FF57E800-F9D6-4AA2-81B3-FB9340EFFDFA}" type="datetimeFigureOut">
              <a:rPr lang="ar-EG" smtClean="0"/>
              <a:t>21/08/1441</a:t>
            </a:fld>
            <a:endParaRPr lang="ar-EG"/>
          </a:p>
        </p:txBody>
      </p:sp>
      <p:sp>
        <p:nvSpPr>
          <p:cNvPr id="4" name="Footer Placeholder 3">
            <a:extLst>
              <a:ext uri="{FF2B5EF4-FFF2-40B4-BE49-F238E27FC236}">
                <a16:creationId xmlns:a16="http://schemas.microsoft.com/office/drawing/2014/main" xmlns="" id="{5EB9012F-30DF-4F10-B72A-90A6D3AF610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r">
              <a:defRPr sz="1200"/>
            </a:lvl1pPr>
          </a:lstStyle>
          <a:p>
            <a:endParaRPr lang="ar-EG"/>
          </a:p>
        </p:txBody>
      </p:sp>
      <p:sp>
        <p:nvSpPr>
          <p:cNvPr id="5" name="Slide Number Placeholder 4">
            <a:extLst>
              <a:ext uri="{FF2B5EF4-FFF2-40B4-BE49-F238E27FC236}">
                <a16:creationId xmlns:a16="http://schemas.microsoft.com/office/drawing/2014/main" xmlns="" id="{C8B07173-21C2-48E5-861A-B230D4A7F11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a:defRPr sz="1200"/>
            </a:lvl1pPr>
          </a:lstStyle>
          <a:p>
            <a:fld id="{8EC0DA62-B6E3-4091-9786-28213CEC4661}" type="slidenum">
              <a:rPr lang="ar-EG" smtClean="0"/>
              <a:t>‹#›</a:t>
            </a:fld>
            <a:endParaRPr lang="ar-EG"/>
          </a:p>
        </p:txBody>
      </p:sp>
    </p:spTree>
    <p:extLst>
      <p:ext uri="{BB962C8B-B14F-4D97-AF65-F5344CB8AC3E}">
        <p14:creationId xmlns:p14="http://schemas.microsoft.com/office/powerpoint/2010/main" val="357843756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E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CF384252-FD4B-4D8C-B48C-72FB45F9B12F}" type="datetimeFigureOut">
              <a:rPr lang="ar-EG" smtClean="0"/>
              <a:t>21/08/1441</a:t>
            </a:fld>
            <a:endParaRPr lang="ar-E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E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E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7A529D56-BEDD-4E67-B430-4D068E0235CD}" type="slidenum">
              <a:rPr lang="ar-EG" smtClean="0"/>
              <a:t>‹#›</a:t>
            </a:fld>
            <a:endParaRPr lang="ar-EG"/>
          </a:p>
        </p:txBody>
      </p:sp>
    </p:spTree>
    <p:extLst>
      <p:ext uri="{BB962C8B-B14F-4D97-AF65-F5344CB8AC3E}">
        <p14:creationId xmlns:p14="http://schemas.microsoft.com/office/powerpoint/2010/main" val="263129390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A417A2-5A64-475F-8209-08C238EE35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8AA5A62E-FA38-46C6-88C3-73E668B5E4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901E8743-BB8C-4249-AA97-CCD789464C43}"/>
              </a:ext>
            </a:extLst>
          </p:cNvPr>
          <p:cNvSpPr>
            <a:spLocks noGrp="1"/>
          </p:cNvSpPr>
          <p:nvPr>
            <p:ph type="dt" sz="half" idx="10"/>
          </p:nvPr>
        </p:nvSpPr>
        <p:spPr/>
        <p:txBody>
          <a:bodyPr/>
          <a:lstStyle/>
          <a:p>
            <a:fld id="{CE3BD8D4-16CD-4B2A-935E-E7C3D4C5D68B}" type="datetime1">
              <a:rPr lang="en-US" smtClean="0"/>
              <a:t>14-Apr-20</a:t>
            </a:fld>
            <a:endParaRPr lang="en-US"/>
          </a:p>
        </p:txBody>
      </p:sp>
      <p:sp>
        <p:nvSpPr>
          <p:cNvPr id="5" name="Footer Placeholder 4">
            <a:extLst>
              <a:ext uri="{FF2B5EF4-FFF2-40B4-BE49-F238E27FC236}">
                <a16:creationId xmlns:a16="http://schemas.microsoft.com/office/drawing/2014/main" xmlns="" id="{24058AFD-AD9A-4961-AC56-C2E33DFC7792}"/>
              </a:ext>
            </a:extLst>
          </p:cNvPr>
          <p:cNvSpPr>
            <a:spLocks noGrp="1"/>
          </p:cNvSpPr>
          <p:nvPr>
            <p:ph type="ftr" sz="quarter" idx="11"/>
          </p:nvPr>
        </p:nvSpPr>
        <p:spPr/>
        <p:txBody>
          <a:bodyPr/>
          <a:lstStyle/>
          <a:p>
            <a:r>
              <a:rPr lang="en-US"/>
              <a:t>1</a:t>
            </a:r>
          </a:p>
        </p:txBody>
      </p:sp>
      <p:sp>
        <p:nvSpPr>
          <p:cNvPr id="6" name="Slide Number Placeholder 5">
            <a:extLst>
              <a:ext uri="{FF2B5EF4-FFF2-40B4-BE49-F238E27FC236}">
                <a16:creationId xmlns:a16="http://schemas.microsoft.com/office/drawing/2014/main" xmlns="" id="{5C1395EB-8818-46D5-BCDE-6CCAEEB40C74}"/>
              </a:ext>
            </a:extLst>
          </p:cNvPr>
          <p:cNvSpPr>
            <a:spLocks noGrp="1"/>
          </p:cNvSpPr>
          <p:nvPr>
            <p:ph type="sldNum" sz="quarter" idx="12"/>
          </p:nvPr>
        </p:nvSpPr>
        <p:spPr/>
        <p:txBody>
          <a:bodyPr/>
          <a:lstStyle/>
          <a:p>
            <a:fld id="{537A31B6-198B-416F-8F6C-7272BB9A08DA}" type="slidenum">
              <a:rPr lang="en-US" smtClean="0"/>
              <a:pPr/>
              <a:t>‹#›</a:t>
            </a:fld>
            <a:endParaRPr lang="en-US"/>
          </a:p>
        </p:txBody>
      </p:sp>
    </p:spTree>
    <p:extLst>
      <p:ext uri="{BB962C8B-B14F-4D97-AF65-F5344CB8AC3E}">
        <p14:creationId xmlns:p14="http://schemas.microsoft.com/office/powerpoint/2010/main" val="3778511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5F4E1A-67E4-4183-93DB-952452C30C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F163B3A7-22FC-4886-9F80-C6463BEBDD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365AB4A-26D2-473B-B71E-4831D8FD5734}"/>
              </a:ext>
            </a:extLst>
          </p:cNvPr>
          <p:cNvSpPr>
            <a:spLocks noGrp="1"/>
          </p:cNvSpPr>
          <p:nvPr>
            <p:ph type="dt" sz="half" idx="10"/>
          </p:nvPr>
        </p:nvSpPr>
        <p:spPr/>
        <p:txBody>
          <a:bodyPr/>
          <a:lstStyle/>
          <a:p>
            <a:fld id="{BF490C24-66C9-4A63-BB44-0CE04E99A985}" type="datetime1">
              <a:rPr lang="en-US" smtClean="0"/>
              <a:t>14-Apr-20</a:t>
            </a:fld>
            <a:endParaRPr lang="en-US"/>
          </a:p>
        </p:txBody>
      </p:sp>
      <p:sp>
        <p:nvSpPr>
          <p:cNvPr id="5" name="Footer Placeholder 4">
            <a:extLst>
              <a:ext uri="{FF2B5EF4-FFF2-40B4-BE49-F238E27FC236}">
                <a16:creationId xmlns:a16="http://schemas.microsoft.com/office/drawing/2014/main" xmlns="" id="{28BC52F3-77F4-4DC9-9ED4-8989C0D8359B}"/>
              </a:ext>
            </a:extLst>
          </p:cNvPr>
          <p:cNvSpPr>
            <a:spLocks noGrp="1"/>
          </p:cNvSpPr>
          <p:nvPr>
            <p:ph type="ftr" sz="quarter" idx="11"/>
          </p:nvPr>
        </p:nvSpPr>
        <p:spPr/>
        <p:txBody>
          <a:bodyPr/>
          <a:lstStyle/>
          <a:p>
            <a:r>
              <a:rPr lang="en-US"/>
              <a:t>1</a:t>
            </a:r>
          </a:p>
        </p:txBody>
      </p:sp>
      <p:sp>
        <p:nvSpPr>
          <p:cNvPr id="6" name="Slide Number Placeholder 5">
            <a:extLst>
              <a:ext uri="{FF2B5EF4-FFF2-40B4-BE49-F238E27FC236}">
                <a16:creationId xmlns:a16="http://schemas.microsoft.com/office/drawing/2014/main" xmlns="" id="{3EBDAC12-121E-4F14-9790-6F4A09AEDFAA}"/>
              </a:ext>
            </a:extLst>
          </p:cNvPr>
          <p:cNvSpPr>
            <a:spLocks noGrp="1"/>
          </p:cNvSpPr>
          <p:nvPr>
            <p:ph type="sldNum" sz="quarter" idx="12"/>
          </p:nvPr>
        </p:nvSpPr>
        <p:spPr/>
        <p:txBody>
          <a:bodyPr/>
          <a:lstStyle/>
          <a:p>
            <a:fld id="{537A31B6-198B-416F-8F6C-7272BB9A08DA}" type="slidenum">
              <a:rPr lang="en-US" smtClean="0"/>
              <a:pPr/>
              <a:t>‹#›</a:t>
            </a:fld>
            <a:endParaRPr lang="en-US"/>
          </a:p>
        </p:txBody>
      </p:sp>
    </p:spTree>
    <p:extLst>
      <p:ext uri="{BB962C8B-B14F-4D97-AF65-F5344CB8AC3E}">
        <p14:creationId xmlns:p14="http://schemas.microsoft.com/office/powerpoint/2010/main" val="132414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AEB8205-55CF-4EA0-9184-4D61AB8C14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01FA209-6F6C-4249-B3D6-0955FA4EFC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B95420E-BBC3-4ADF-A5A0-E90BBE421298}"/>
              </a:ext>
            </a:extLst>
          </p:cNvPr>
          <p:cNvSpPr>
            <a:spLocks noGrp="1"/>
          </p:cNvSpPr>
          <p:nvPr>
            <p:ph type="dt" sz="half" idx="10"/>
          </p:nvPr>
        </p:nvSpPr>
        <p:spPr/>
        <p:txBody>
          <a:bodyPr/>
          <a:lstStyle/>
          <a:p>
            <a:fld id="{8073A89A-98D7-4FEF-A5F7-E64B713B8496}" type="datetime1">
              <a:rPr lang="en-US" smtClean="0"/>
              <a:t>14-Apr-20</a:t>
            </a:fld>
            <a:endParaRPr lang="en-US"/>
          </a:p>
        </p:txBody>
      </p:sp>
      <p:sp>
        <p:nvSpPr>
          <p:cNvPr id="5" name="Footer Placeholder 4">
            <a:extLst>
              <a:ext uri="{FF2B5EF4-FFF2-40B4-BE49-F238E27FC236}">
                <a16:creationId xmlns:a16="http://schemas.microsoft.com/office/drawing/2014/main" xmlns="" id="{F84899D3-6B9C-4290-8BB4-A57D851E2F7C}"/>
              </a:ext>
            </a:extLst>
          </p:cNvPr>
          <p:cNvSpPr>
            <a:spLocks noGrp="1"/>
          </p:cNvSpPr>
          <p:nvPr>
            <p:ph type="ftr" sz="quarter" idx="11"/>
          </p:nvPr>
        </p:nvSpPr>
        <p:spPr/>
        <p:txBody>
          <a:bodyPr/>
          <a:lstStyle/>
          <a:p>
            <a:r>
              <a:rPr lang="en-US"/>
              <a:t>1</a:t>
            </a:r>
          </a:p>
        </p:txBody>
      </p:sp>
      <p:sp>
        <p:nvSpPr>
          <p:cNvPr id="6" name="Slide Number Placeholder 5">
            <a:extLst>
              <a:ext uri="{FF2B5EF4-FFF2-40B4-BE49-F238E27FC236}">
                <a16:creationId xmlns:a16="http://schemas.microsoft.com/office/drawing/2014/main" xmlns="" id="{4D2ACCB9-80DE-4AA4-A529-44CB39FE4497}"/>
              </a:ext>
            </a:extLst>
          </p:cNvPr>
          <p:cNvSpPr>
            <a:spLocks noGrp="1"/>
          </p:cNvSpPr>
          <p:nvPr>
            <p:ph type="sldNum" sz="quarter" idx="12"/>
          </p:nvPr>
        </p:nvSpPr>
        <p:spPr/>
        <p:txBody>
          <a:bodyPr/>
          <a:lstStyle/>
          <a:p>
            <a:fld id="{537A31B6-198B-416F-8F6C-7272BB9A08DA}" type="slidenum">
              <a:rPr lang="en-US" smtClean="0"/>
              <a:pPr/>
              <a:t>‹#›</a:t>
            </a:fld>
            <a:endParaRPr lang="en-US"/>
          </a:p>
        </p:txBody>
      </p:sp>
    </p:spTree>
    <p:extLst>
      <p:ext uri="{BB962C8B-B14F-4D97-AF65-F5344CB8AC3E}">
        <p14:creationId xmlns:p14="http://schemas.microsoft.com/office/powerpoint/2010/main" val="322209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B722CD-4706-4558-BC3C-C848208AE4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1EA0D2D-CEBB-4FBB-BECA-578FFFA5FD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A6FBBFF-C6DD-44DC-AAE4-312D12152054}"/>
              </a:ext>
            </a:extLst>
          </p:cNvPr>
          <p:cNvSpPr>
            <a:spLocks noGrp="1"/>
          </p:cNvSpPr>
          <p:nvPr>
            <p:ph type="dt" sz="half" idx="10"/>
          </p:nvPr>
        </p:nvSpPr>
        <p:spPr/>
        <p:txBody>
          <a:bodyPr/>
          <a:lstStyle/>
          <a:p>
            <a:fld id="{99A85596-19C7-4828-AEF5-9C0ACE8CF798}" type="datetime1">
              <a:rPr lang="en-US" smtClean="0"/>
              <a:t>14-Apr-20</a:t>
            </a:fld>
            <a:endParaRPr lang="en-US"/>
          </a:p>
        </p:txBody>
      </p:sp>
      <p:sp>
        <p:nvSpPr>
          <p:cNvPr id="5" name="Footer Placeholder 4">
            <a:extLst>
              <a:ext uri="{FF2B5EF4-FFF2-40B4-BE49-F238E27FC236}">
                <a16:creationId xmlns:a16="http://schemas.microsoft.com/office/drawing/2014/main" xmlns="" id="{A8AE90A9-4161-4108-A2C2-B47C0CB7D22D}"/>
              </a:ext>
            </a:extLst>
          </p:cNvPr>
          <p:cNvSpPr>
            <a:spLocks noGrp="1"/>
          </p:cNvSpPr>
          <p:nvPr>
            <p:ph type="ftr" sz="quarter" idx="11"/>
          </p:nvPr>
        </p:nvSpPr>
        <p:spPr/>
        <p:txBody>
          <a:bodyPr/>
          <a:lstStyle/>
          <a:p>
            <a:r>
              <a:rPr lang="en-US"/>
              <a:t>1</a:t>
            </a:r>
          </a:p>
        </p:txBody>
      </p:sp>
      <p:sp>
        <p:nvSpPr>
          <p:cNvPr id="6" name="Slide Number Placeholder 5">
            <a:extLst>
              <a:ext uri="{FF2B5EF4-FFF2-40B4-BE49-F238E27FC236}">
                <a16:creationId xmlns:a16="http://schemas.microsoft.com/office/drawing/2014/main" xmlns="" id="{89DD1896-AFBA-4FA2-AC16-7CC4B5330ED4}"/>
              </a:ext>
            </a:extLst>
          </p:cNvPr>
          <p:cNvSpPr>
            <a:spLocks noGrp="1"/>
          </p:cNvSpPr>
          <p:nvPr>
            <p:ph type="sldNum" sz="quarter" idx="12"/>
          </p:nvPr>
        </p:nvSpPr>
        <p:spPr/>
        <p:txBody>
          <a:bodyPr/>
          <a:lstStyle/>
          <a:p>
            <a:fld id="{537A31B6-198B-416F-8F6C-7272BB9A08DA}" type="slidenum">
              <a:rPr lang="en-US" smtClean="0"/>
              <a:pPr/>
              <a:t>‹#›</a:t>
            </a:fld>
            <a:endParaRPr lang="en-US"/>
          </a:p>
        </p:txBody>
      </p:sp>
    </p:spTree>
    <p:extLst>
      <p:ext uri="{BB962C8B-B14F-4D97-AF65-F5344CB8AC3E}">
        <p14:creationId xmlns:p14="http://schemas.microsoft.com/office/powerpoint/2010/main" val="1966382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E08DE9-7BAC-4F6C-8333-76448702D4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C41C2187-C1A2-4686-AA21-9D0B4AE1CB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BC2E3AE8-3D84-4E23-9984-5455F4D94A42}"/>
              </a:ext>
            </a:extLst>
          </p:cNvPr>
          <p:cNvSpPr>
            <a:spLocks noGrp="1"/>
          </p:cNvSpPr>
          <p:nvPr>
            <p:ph type="dt" sz="half" idx="10"/>
          </p:nvPr>
        </p:nvSpPr>
        <p:spPr/>
        <p:txBody>
          <a:bodyPr/>
          <a:lstStyle/>
          <a:p>
            <a:fld id="{C3C88321-FA23-4B59-AC89-38C3C81619E4}" type="datetime1">
              <a:rPr lang="en-US" smtClean="0"/>
              <a:t>14-Apr-20</a:t>
            </a:fld>
            <a:endParaRPr lang="en-US"/>
          </a:p>
        </p:txBody>
      </p:sp>
      <p:sp>
        <p:nvSpPr>
          <p:cNvPr id="5" name="Footer Placeholder 4">
            <a:extLst>
              <a:ext uri="{FF2B5EF4-FFF2-40B4-BE49-F238E27FC236}">
                <a16:creationId xmlns:a16="http://schemas.microsoft.com/office/drawing/2014/main" xmlns="" id="{F9054055-5DEB-41B2-979F-B1ED10129E0E}"/>
              </a:ext>
            </a:extLst>
          </p:cNvPr>
          <p:cNvSpPr>
            <a:spLocks noGrp="1"/>
          </p:cNvSpPr>
          <p:nvPr>
            <p:ph type="ftr" sz="quarter" idx="11"/>
          </p:nvPr>
        </p:nvSpPr>
        <p:spPr/>
        <p:txBody>
          <a:bodyPr/>
          <a:lstStyle/>
          <a:p>
            <a:r>
              <a:rPr lang="en-US"/>
              <a:t>1</a:t>
            </a:r>
          </a:p>
        </p:txBody>
      </p:sp>
      <p:sp>
        <p:nvSpPr>
          <p:cNvPr id="6" name="Slide Number Placeholder 5">
            <a:extLst>
              <a:ext uri="{FF2B5EF4-FFF2-40B4-BE49-F238E27FC236}">
                <a16:creationId xmlns:a16="http://schemas.microsoft.com/office/drawing/2014/main" xmlns="" id="{65C269E1-B5F1-48D0-AD53-67F06950603A}"/>
              </a:ext>
            </a:extLst>
          </p:cNvPr>
          <p:cNvSpPr>
            <a:spLocks noGrp="1"/>
          </p:cNvSpPr>
          <p:nvPr>
            <p:ph type="sldNum" sz="quarter" idx="12"/>
          </p:nvPr>
        </p:nvSpPr>
        <p:spPr/>
        <p:txBody>
          <a:bodyPr/>
          <a:lstStyle/>
          <a:p>
            <a:fld id="{537A31B6-198B-416F-8F6C-7272BB9A08DA}" type="slidenum">
              <a:rPr lang="en-US" smtClean="0"/>
              <a:pPr/>
              <a:t>‹#›</a:t>
            </a:fld>
            <a:endParaRPr lang="en-US"/>
          </a:p>
        </p:txBody>
      </p:sp>
    </p:spTree>
    <p:extLst>
      <p:ext uri="{BB962C8B-B14F-4D97-AF65-F5344CB8AC3E}">
        <p14:creationId xmlns:p14="http://schemas.microsoft.com/office/powerpoint/2010/main" val="3656321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2512BE-89F8-4C9E-A3CE-E229AA164D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36A249D-6B40-4D19-B4F0-7DB5412F04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DF32D696-E46D-4B8D-A312-5B854AB3A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94F31702-D249-4F29-A8EB-0ED2E1E46877}"/>
              </a:ext>
            </a:extLst>
          </p:cNvPr>
          <p:cNvSpPr>
            <a:spLocks noGrp="1"/>
          </p:cNvSpPr>
          <p:nvPr>
            <p:ph type="dt" sz="half" idx="10"/>
          </p:nvPr>
        </p:nvSpPr>
        <p:spPr/>
        <p:txBody>
          <a:bodyPr/>
          <a:lstStyle/>
          <a:p>
            <a:fld id="{1133DA15-08F0-4B24-9991-009B86E13EB1}" type="datetime1">
              <a:rPr lang="en-US" smtClean="0"/>
              <a:t>14-Apr-20</a:t>
            </a:fld>
            <a:endParaRPr lang="en-US"/>
          </a:p>
        </p:txBody>
      </p:sp>
      <p:sp>
        <p:nvSpPr>
          <p:cNvPr id="6" name="Footer Placeholder 5">
            <a:extLst>
              <a:ext uri="{FF2B5EF4-FFF2-40B4-BE49-F238E27FC236}">
                <a16:creationId xmlns:a16="http://schemas.microsoft.com/office/drawing/2014/main" xmlns="" id="{192C7C6B-290A-49C9-9AA8-035837FA5786}"/>
              </a:ext>
            </a:extLst>
          </p:cNvPr>
          <p:cNvSpPr>
            <a:spLocks noGrp="1"/>
          </p:cNvSpPr>
          <p:nvPr>
            <p:ph type="ftr" sz="quarter" idx="11"/>
          </p:nvPr>
        </p:nvSpPr>
        <p:spPr/>
        <p:txBody>
          <a:bodyPr/>
          <a:lstStyle/>
          <a:p>
            <a:r>
              <a:rPr lang="en-US"/>
              <a:t>1</a:t>
            </a:r>
          </a:p>
        </p:txBody>
      </p:sp>
      <p:sp>
        <p:nvSpPr>
          <p:cNvPr id="7" name="Slide Number Placeholder 6">
            <a:extLst>
              <a:ext uri="{FF2B5EF4-FFF2-40B4-BE49-F238E27FC236}">
                <a16:creationId xmlns:a16="http://schemas.microsoft.com/office/drawing/2014/main" xmlns="" id="{6AD4CC9A-A5B7-429B-9FAE-A572B338EDBC}"/>
              </a:ext>
            </a:extLst>
          </p:cNvPr>
          <p:cNvSpPr>
            <a:spLocks noGrp="1"/>
          </p:cNvSpPr>
          <p:nvPr>
            <p:ph type="sldNum" sz="quarter" idx="12"/>
          </p:nvPr>
        </p:nvSpPr>
        <p:spPr/>
        <p:txBody>
          <a:bodyPr/>
          <a:lstStyle/>
          <a:p>
            <a:fld id="{537A31B6-198B-416F-8F6C-7272BB9A08DA}" type="slidenum">
              <a:rPr lang="en-US" smtClean="0"/>
              <a:pPr/>
              <a:t>‹#›</a:t>
            </a:fld>
            <a:endParaRPr lang="en-US"/>
          </a:p>
        </p:txBody>
      </p:sp>
    </p:spTree>
    <p:extLst>
      <p:ext uri="{BB962C8B-B14F-4D97-AF65-F5344CB8AC3E}">
        <p14:creationId xmlns:p14="http://schemas.microsoft.com/office/powerpoint/2010/main" val="1859462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D0AC66-1E2A-43B1-A264-244262AE83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D821B2E-D529-4CE9-8936-C5A2FA32EE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E3E7D37-660C-4013-86AB-C6781DC1C2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C0C76D0-4F95-46EC-80CB-C81DE80BB4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863BA00-1F71-414D-8FF3-0091B46461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0D81816-4DB4-4979-AAC5-81EAB787D3BB}"/>
              </a:ext>
            </a:extLst>
          </p:cNvPr>
          <p:cNvSpPr>
            <a:spLocks noGrp="1"/>
          </p:cNvSpPr>
          <p:nvPr>
            <p:ph type="dt" sz="half" idx="10"/>
          </p:nvPr>
        </p:nvSpPr>
        <p:spPr/>
        <p:txBody>
          <a:bodyPr/>
          <a:lstStyle/>
          <a:p>
            <a:fld id="{0D926849-711C-4660-B435-89FBE10DBECE}" type="datetime1">
              <a:rPr lang="en-US" smtClean="0"/>
              <a:t>14-Apr-20</a:t>
            </a:fld>
            <a:endParaRPr lang="en-US"/>
          </a:p>
        </p:txBody>
      </p:sp>
      <p:sp>
        <p:nvSpPr>
          <p:cNvPr id="8" name="Footer Placeholder 7">
            <a:extLst>
              <a:ext uri="{FF2B5EF4-FFF2-40B4-BE49-F238E27FC236}">
                <a16:creationId xmlns:a16="http://schemas.microsoft.com/office/drawing/2014/main" xmlns="" id="{D38497A8-BA8D-4CFD-B33C-55F12B31AF68}"/>
              </a:ext>
            </a:extLst>
          </p:cNvPr>
          <p:cNvSpPr>
            <a:spLocks noGrp="1"/>
          </p:cNvSpPr>
          <p:nvPr>
            <p:ph type="ftr" sz="quarter" idx="11"/>
          </p:nvPr>
        </p:nvSpPr>
        <p:spPr/>
        <p:txBody>
          <a:bodyPr/>
          <a:lstStyle/>
          <a:p>
            <a:r>
              <a:rPr lang="en-US"/>
              <a:t>1</a:t>
            </a:r>
          </a:p>
        </p:txBody>
      </p:sp>
      <p:sp>
        <p:nvSpPr>
          <p:cNvPr id="9" name="Slide Number Placeholder 8">
            <a:extLst>
              <a:ext uri="{FF2B5EF4-FFF2-40B4-BE49-F238E27FC236}">
                <a16:creationId xmlns:a16="http://schemas.microsoft.com/office/drawing/2014/main" xmlns="" id="{5590D75B-5C93-4BE0-AD96-B98B1ECF5D12}"/>
              </a:ext>
            </a:extLst>
          </p:cNvPr>
          <p:cNvSpPr>
            <a:spLocks noGrp="1"/>
          </p:cNvSpPr>
          <p:nvPr>
            <p:ph type="sldNum" sz="quarter" idx="12"/>
          </p:nvPr>
        </p:nvSpPr>
        <p:spPr/>
        <p:txBody>
          <a:bodyPr/>
          <a:lstStyle/>
          <a:p>
            <a:fld id="{537A31B6-198B-416F-8F6C-7272BB9A08DA}" type="slidenum">
              <a:rPr lang="en-US" smtClean="0"/>
              <a:pPr/>
              <a:t>‹#›</a:t>
            </a:fld>
            <a:endParaRPr lang="en-US"/>
          </a:p>
        </p:txBody>
      </p:sp>
    </p:spTree>
    <p:extLst>
      <p:ext uri="{BB962C8B-B14F-4D97-AF65-F5344CB8AC3E}">
        <p14:creationId xmlns:p14="http://schemas.microsoft.com/office/powerpoint/2010/main" val="354489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4CFD0A-2916-474C-9716-485B3E6DC0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562D4CC-E8A3-4389-B077-387891164C8C}"/>
              </a:ext>
            </a:extLst>
          </p:cNvPr>
          <p:cNvSpPr>
            <a:spLocks noGrp="1"/>
          </p:cNvSpPr>
          <p:nvPr>
            <p:ph type="dt" sz="half" idx="10"/>
          </p:nvPr>
        </p:nvSpPr>
        <p:spPr/>
        <p:txBody>
          <a:bodyPr/>
          <a:lstStyle/>
          <a:p>
            <a:fld id="{3D99F0D2-9B50-4996-8AE7-7F38A40AF2D3}" type="datetime1">
              <a:rPr lang="en-US" smtClean="0"/>
              <a:t>14-Apr-20</a:t>
            </a:fld>
            <a:endParaRPr lang="en-US"/>
          </a:p>
        </p:txBody>
      </p:sp>
      <p:sp>
        <p:nvSpPr>
          <p:cNvPr id="4" name="Footer Placeholder 3">
            <a:extLst>
              <a:ext uri="{FF2B5EF4-FFF2-40B4-BE49-F238E27FC236}">
                <a16:creationId xmlns:a16="http://schemas.microsoft.com/office/drawing/2014/main" xmlns="" id="{291E7599-A8B6-4751-8D97-A02F6A9AF1D2}"/>
              </a:ext>
            </a:extLst>
          </p:cNvPr>
          <p:cNvSpPr>
            <a:spLocks noGrp="1"/>
          </p:cNvSpPr>
          <p:nvPr>
            <p:ph type="ftr" sz="quarter" idx="11"/>
          </p:nvPr>
        </p:nvSpPr>
        <p:spPr/>
        <p:txBody>
          <a:bodyPr/>
          <a:lstStyle/>
          <a:p>
            <a:r>
              <a:rPr lang="en-US"/>
              <a:t>1</a:t>
            </a:r>
          </a:p>
        </p:txBody>
      </p:sp>
      <p:sp>
        <p:nvSpPr>
          <p:cNvPr id="5" name="Slide Number Placeholder 4">
            <a:extLst>
              <a:ext uri="{FF2B5EF4-FFF2-40B4-BE49-F238E27FC236}">
                <a16:creationId xmlns:a16="http://schemas.microsoft.com/office/drawing/2014/main" xmlns="" id="{920E8C6A-287D-46A1-91E4-F24D9A868E82}"/>
              </a:ext>
            </a:extLst>
          </p:cNvPr>
          <p:cNvSpPr>
            <a:spLocks noGrp="1"/>
          </p:cNvSpPr>
          <p:nvPr>
            <p:ph type="sldNum" sz="quarter" idx="12"/>
          </p:nvPr>
        </p:nvSpPr>
        <p:spPr/>
        <p:txBody>
          <a:bodyPr/>
          <a:lstStyle/>
          <a:p>
            <a:fld id="{537A31B6-198B-416F-8F6C-7272BB9A08DA}" type="slidenum">
              <a:rPr lang="en-US" smtClean="0"/>
              <a:pPr/>
              <a:t>‹#›</a:t>
            </a:fld>
            <a:endParaRPr lang="en-US"/>
          </a:p>
        </p:txBody>
      </p:sp>
    </p:spTree>
    <p:extLst>
      <p:ext uri="{BB962C8B-B14F-4D97-AF65-F5344CB8AC3E}">
        <p14:creationId xmlns:p14="http://schemas.microsoft.com/office/powerpoint/2010/main" val="2164103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2A59010-6B97-47F2-86E4-0AF8A7C7D5B9}"/>
              </a:ext>
            </a:extLst>
          </p:cNvPr>
          <p:cNvSpPr>
            <a:spLocks noGrp="1"/>
          </p:cNvSpPr>
          <p:nvPr>
            <p:ph type="dt" sz="half" idx="10"/>
          </p:nvPr>
        </p:nvSpPr>
        <p:spPr/>
        <p:txBody>
          <a:bodyPr/>
          <a:lstStyle/>
          <a:p>
            <a:fld id="{277DEDBD-2710-47A1-A6C0-B7D9C1EA2074}" type="datetime1">
              <a:rPr lang="en-US" smtClean="0"/>
              <a:t>14-Apr-20</a:t>
            </a:fld>
            <a:endParaRPr lang="en-US"/>
          </a:p>
        </p:txBody>
      </p:sp>
      <p:sp>
        <p:nvSpPr>
          <p:cNvPr id="3" name="Footer Placeholder 2">
            <a:extLst>
              <a:ext uri="{FF2B5EF4-FFF2-40B4-BE49-F238E27FC236}">
                <a16:creationId xmlns:a16="http://schemas.microsoft.com/office/drawing/2014/main" xmlns="" id="{EC0A1286-6D73-4D98-9370-62B70904C7E2}"/>
              </a:ext>
            </a:extLst>
          </p:cNvPr>
          <p:cNvSpPr>
            <a:spLocks noGrp="1"/>
          </p:cNvSpPr>
          <p:nvPr>
            <p:ph type="ftr" sz="quarter" idx="11"/>
          </p:nvPr>
        </p:nvSpPr>
        <p:spPr/>
        <p:txBody>
          <a:bodyPr/>
          <a:lstStyle/>
          <a:p>
            <a:r>
              <a:rPr lang="en-US"/>
              <a:t>1</a:t>
            </a:r>
          </a:p>
        </p:txBody>
      </p:sp>
      <p:sp>
        <p:nvSpPr>
          <p:cNvPr id="4" name="Slide Number Placeholder 3">
            <a:extLst>
              <a:ext uri="{FF2B5EF4-FFF2-40B4-BE49-F238E27FC236}">
                <a16:creationId xmlns:a16="http://schemas.microsoft.com/office/drawing/2014/main" xmlns="" id="{370C8F68-253E-4FA2-98A1-22FA5E279159}"/>
              </a:ext>
            </a:extLst>
          </p:cNvPr>
          <p:cNvSpPr>
            <a:spLocks noGrp="1"/>
          </p:cNvSpPr>
          <p:nvPr>
            <p:ph type="sldNum" sz="quarter" idx="12"/>
          </p:nvPr>
        </p:nvSpPr>
        <p:spPr/>
        <p:txBody>
          <a:bodyPr/>
          <a:lstStyle/>
          <a:p>
            <a:fld id="{537A31B6-198B-416F-8F6C-7272BB9A08DA}" type="slidenum">
              <a:rPr lang="en-US" smtClean="0"/>
              <a:pPr/>
              <a:t>‹#›</a:t>
            </a:fld>
            <a:endParaRPr lang="en-US"/>
          </a:p>
        </p:txBody>
      </p:sp>
    </p:spTree>
    <p:extLst>
      <p:ext uri="{BB962C8B-B14F-4D97-AF65-F5344CB8AC3E}">
        <p14:creationId xmlns:p14="http://schemas.microsoft.com/office/powerpoint/2010/main" val="2125682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C03B5F-DD80-4BF2-A887-E8CC535EC2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B246A657-3044-435F-A7B6-475F200F9F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7AC343D-7205-45E1-8405-DC30FA337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C1BA256-0B3B-4A60-94B0-389954F7C8F8}"/>
              </a:ext>
            </a:extLst>
          </p:cNvPr>
          <p:cNvSpPr>
            <a:spLocks noGrp="1"/>
          </p:cNvSpPr>
          <p:nvPr>
            <p:ph type="dt" sz="half" idx="10"/>
          </p:nvPr>
        </p:nvSpPr>
        <p:spPr/>
        <p:txBody>
          <a:bodyPr/>
          <a:lstStyle/>
          <a:p>
            <a:fld id="{724EECA6-9B86-48F2-8037-D1A1A565ADF9}" type="datetime1">
              <a:rPr lang="en-US" smtClean="0"/>
              <a:t>14-Apr-20</a:t>
            </a:fld>
            <a:endParaRPr lang="en-US"/>
          </a:p>
        </p:txBody>
      </p:sp>
      <p:sp>
        <p:nvSpPr>
          <p:cNvPr id="6" name="Footer Placeholder 5">
            <a:extLst>
              <a:ext uri="{FF2B5EF4-FFF2-40B4-BE49-F238E27FC236}">
                <a16:creationId xmlns:a16="http://schemas.microsoft.com/office/drawing/2014/main" xmlns="" id="{17A3AB11-A35B-4881-BD2D-32D1358D082F}"/>
              </a:ext>
            </a:extLst>
          </p:cNvPr>
          <p:cNvSpPr>
            <a:spLocks noGrp="1"/>
          </p:cNvSpPr>
          <p:nvPr>
            <p:ph type="ftr" sz="quarter" idx="11"/>
          </p:nvPr>
        </p:nvSpPr>
        <p:spPr/>
        <p:txBody>
          <a:bodyPr/>
          <a:lstStyle/>
          <a:p>
            <a:r>
              <a:rPr lang="en-US"/>
              <a:t>1</a:t>
            </a:r>
          </a:p>
        </p:txBody>
      </p:sp>
      <p:sp>
        <p:nvSpPr>
          <p:cNvPr id="7" name="Slide Number Placeholder 6">
            <a:extLst>
              <a:ext uri="{FF2B5EF4-FFF2-40B4-BE49-F238E27FC236}">
                <a16:creationId xmlns:a16="http://schemas.microsoft.com/office/drawing/2014/main" xmlns="" id="{3691EA53-8729-4B03-8FBF-329CA0A9C071}"/>
              </a:ext>
            </a:extLst>
          </p:cNvPr>
          <p:cNvSpPr>
            <a:spLocks noGrp="1"/>
          </p:cNvSpPr>
          <p:nvPr>
            <p:ph type="sldNum" sz="quarter" idx="12"/>
          </p:nvPr>
        </p:nvSpPr>
        <p:spPr/>
        <p:txBody>
          <a:bodyPr/>
          <a:lstStyle/>
          <a:p>
            <a:fld id="{537A31B6-198B-416F-8F6C-7272BB9A08DA}" type="slidenum">
              <a:rPr lang="en-US" smtClean="0"/>
              <a:pPr/>
              <a:t>‹#›</a:t>
            </a:fld>
            <a:endParaRPr lang="en-US"/>
          </a:p>
        </p:txBody>
      </p:sp>
    </p:spTree>
    <p:extLst>
      <p:ext uri="{BB962C8B-B14F-4D97-AF65-F5344CB8AC3E}">
        <p14:creationId xmlns:p14="http://schemas.microsoft.com/office/powerpoint/2010/main" val="3459084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76B560-AEAF-42E2-B8A5-B412891573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F0A2B0AD-271B-4155-BD56-1CCE1A47DF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7A01FCC5-EEBE-4DA6-98B9-2D706FF775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B7B5861-37BD-4D2D-B258-3D23AA5D48F4}"/>
              </a:ext>
            </a:extLst>
          </p:cNvPr>
          <p:cNvSpPr>
            <a:spLocks noGrp="1"/>
          </p:cNvSpPr>
          <p:nvPr>
            <p:ph type="dt" sz="half" idx="10"/>
          </p:nvPr>
        </p:nvSpPr>
        <p:spPr/>
        <p:txBody>
          <a:bodyPr/>
          <a:lstStyle/>
          <a:p>
            <a:fld id="{59A57C23-9AE5-43F5-B288-1E9DAF61E5BB}" type="datetime1">
              <a:rPr lang="en-US" smtClean="0"/>
              <a:t>14-Apr-20</a:t>
            </a:fld>
            <a:endParaRPr lang="en-US"/>
          </a:p>
        </p:txBody>
      </p:sp>
      <p:sp>
        <p:nvSpPr>
          <p:cNvPr id="6" name="Footer Placeholder 5">
            <a:extLst>
              <a:ext uri="{FF2B5EF4-FFF2-40B4-BE49-F238E27FC236}">
                <a16:creationId xmlns:a16="http://schemas.microsoft.com/office/drawing/2014/main" xmlns="" id="{8B59B1CF-B1E5-4456-9514-BDA18EF3ED0A}"/>
              </a:ext>
            </a:extLst>
          </p:cNvPr>
          <p:cNvSpPr>
            <a:spLocks noGrp="1"/>
          </p:cNvSpPr>
          <p:nvPr>
            <p:ph type="ftr" sz="quarter" idx="11"/>
          </p:nvPr>
        </p:nvSpPr>
        <p:spPr/>
        <p:txBody>
          <a:bodyPr/>
          <a:lstStyle/>
          <a:p>
            <a:r>
              <a:rPr lang="en-US"/>
              <a:t>1</a:t>
            </a:r>
          </a:p>
        </p:txBody>
      </p:sp>
      <p:sp>
        <p:nvSpPr>
          <p:cNvPr id="7" name="Slide Number Placeholder 6">
            <a:extLst>
              <a:ext uri="{FF2B5EF4-FFF2-40B4-BE49-F238E27FC236}">
                <a16:creationId xmlns:a16="http://schemas.microsoft.com/office/drawing/2014/main" xmlns="" id="{C9501C03-7B39-4D7A-8676-0DF0186CD526}"/>
              </a:ext>
            </a:extLst>
          </p:cNvPr>
          <p:cNvSpPr>
            <a:spLocks noGrp="1"/>
          </p:cNvSpPr>
          <p:nvPr>
            <p:ph type="sldNum" sz="quarter" idx="12"/>
          </p:nvPr>
        </p:nvSpPr>
        <p:spPr/>
        <p:txBody>
          <a:bodyPr/>
          <a:lstStyle/>
          <a:p>
            <a:fld id="{537A31B6-198B-416F-8F6C-7272BB9A08DA}" type="slidenum">
              <a:rPr lang="en-US" smtClean="0"/>
              <a:pPr/>
              <a:t>‹#›</a:t>
            </a:fld>
            <a:endParaRPr lang="en-US"/>
          </a:p>
        </p:txBody>
      </p:sp>
    </p:spTree>
    <p:extLst>
      <p:ext uri="{BB962C8B-B14F-4D97-AF65-F5344CB8AC3E}">
        <p14:creationId xmlns:p14="http://schemas.microsoft.com/office/powerpoint/2010/main" val="116404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5817FA1-2EB0-4936-B9F3-ED81FBD554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D7ABD8C6-D485-405F-A256-29D0C9AD01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9D5F454-2A87-4424-BDCE-BE4F41856C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92B46F-EADA-4D73-AE04-F2E3910BADF4}" type="datetime1">
              <a:rPr lang="en-US" smtClean="0"/>
              <a:t>14-Apr-20</a:t>
            </a:fld>
            <a:endParaRPr lang="en-US"/>
          </a:p>
        </p:txBody>
      </p:sp>
      <p:sp>
        <p:nvSpPr>
          <p:cNvPr id="5" name="Footer Placeholder 4">
            <a:extLst>
              <a:ext uri="{FF2B5EF4-FFF2-40B4-BE49-F238E27FC236}">
                <a16:creationId xmlns:a16="http://schemas.microsoft.com/office/drawing/2014/main" xmlns="" id="{50DCC3C0-4C85-48F9-8D5F-99C1C1583C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a:t>
            </a:r>
          </a:p>
        </p:txBody>
      </p:sp>
      <p:sp>
        <p:nvSpPr>
          <p:cNvPr id="6" name="Slide Number Placeholder 5">
            <a:extLst>
              <a:ext uri="{FF2B5EF4-FFF2-40B4-BE49-F238E27FC236}">
                <a16:creationId xmlns:a16="http://schemas.microsoft.com/office/drawing/2014/main" xmlns="" id="{0138D298-B1B0-43C3-BBBD-E30958C096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A31B6-198B-416F-8F6C-7272BB9A08DA}" type="slidenum">
              <a:rPr lang="en-US" smtClean="0"/>
              <a:pPr/>
              <a:t>‹#›</a:t>
            </a:fld>
            <a:endParaRPr lang="en-US"/>
          </a:p>
        </p:txBody>
      </p:sp>
    </p:spTree>
    <p:extLst>
      <p:ext uri="{BB962C8B-B14F-4D97-AF65-F5344CB8AC3E}">
        <p14:creationId xmlns:p14="http://schemas.microsoft.com/office/powerpoint/2010/main" val="1613495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www.ibrachy-dermarkar.com/" TargetMode="External"/><Relationship Id="rId2" Type="http://schemas.openxmlformats.org/officeDocument/2006/relationships/hyperlink" Target="mailto:MRH@ID.COM.E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4D4582-EC22-4EA3-8FEA-55CF894B1BC3}"/>
              </a:ext>
            </a:extLst>
          </p:cNvPr>
          <p:cNvSpPr>
            <a:spLocks noGrp="1"/>
          </p:cNvSpPr>
          <p:nvPr>
            <p:ph type="ctrTitle"/>
          </p:nvPr>
        </p:nvSpPr>
        <p:spPr>
          <a:xfrm>
            <a:off x="357809" y="627564"/>
            <a:ext cx="9581321" cy="1325563"/>
          </a:xfrm>
        </p:spPr>
        <p:txBody>
          <a:bodyPr vert="horz" lIns="91440" tIns="45720" rIns="91440" bIns="45720" rtlCol="0" anchor="ctr">
            <a:normAutofit/>
          </a:bodyPr>
          <a:lstStyle/>
          <a:p>
            <a:r>
              <a:rPr lang="en-US" sz="4400" b="1"/>
              <a:t>Legal Updates during COVID-19 Outbreak</a:t>
            </a:r>
            <a:endParaRPr lang="en-US" sz="4400" b="1" dirty="0"/>
          </a:p>
        </p:txBody>
      </p:sp>
      <p:sp>
        <p:nvSpPr>
          <p:cNvPr id="3" name="Subtitle 2">
            <a:extLst>
              <a:ext uri="{FF2B5EF4-FFF2-40B4-BE49-F238E27FC236}">
                <a16:creationId xmlns:a16="http://schemas.microsoft.com/office/drawing/2014/main" xmlns="" id="{9248610B-44AA-41AF-8A22-41CF85A0295D}"/>
              </a:ext>
            </a:extLst>
          </p:cNvPr>
          <p:cNvSpPr>
            <a:spLocks noGrp="1"/>
          </p:cNvSpPr>
          <p:nvPr>
            <p:ph type="subTitle" idx="1"/>
          </p:nvPr>
        </p:nvSpPr>
        <p:spPr>
          <a:xfrm>
            <a:off x="1136429" y="2278173"/>
            <a:ext cx="6467867" cy="3450613"/>
          </a:xfrm>
        </p:spPr>
        <p:txBody>
          <a:bodyPr vert="horz" lIns="91440" tIns="45720" rIns="91440" bIns="45720" rtlCol="0" anchor="ctr">
            <a:normAutofit/>
          </a:bodyPr>
          <a:lstStyle/>
          <a:p>
            <a:r>
              <a:rPr lang="en-US" b="1"/>
              <a:t>Prepared by: Dr. Mohamed Ramadan</a:t>
            </a:r>
          </a:p>
          <a:p>
            <a:r>
              <a:rPr lang="en-US" b="1"/>
              <a:t>Mr. Mohamed Kandeel</a:t>
            </a:r>
          </a:p>
          <a:p>
            <a:r>
              <a:rPr lang="en-US" b="1"/>
              <a:t>Ms. Mai Khaled </a:t>
            </a:r>
          </a:p>
          <a:p>
            <a:r>
              <a:rPr lang="en-US" b="1"/>
              <a:t>Ibrachy and Dermarkar Law Firm</a:t>
            </a:r>
          </a:p>
          <a:p>
            <a:r>
              <a:rPr lang="en-US" b="1"/>
              <a:t>April 2020</a:t>
            </a:r>
          </a:p>
          <a:p>
            <a:pPr indent="-228600" algn="l">
              <a:buFont typeface="Arial" panose="020B0604020202020204" pitchFamily="34" charset="0"/>
              <a:buChar char="•"/>
            </a:pPr>
            <a:endParaRPr lang="en-US" dirty="0"/>
          </a:p>
        </p:txBody>
      </p:sp>
      <p:sp>
        <p:nvSpPr>
          <p:cNvPr id="38" name="Rectangle 37">
            <a:extLst>
              <a:ext uri="{FF2B5EF4-FFF2-40B4-BE49-F238E27FC236}">
                <a16:creationId xmlns:a16="http://schemas.microsoft.com/office/drawing/2014/main" xmlns=""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88880" y="0"/>
            <a:ext cx="2103120" cy="6858000"/>
          </a:xfrm>
          <a:prstGeom prst="rect">
            <a:avLst/>
          </a:prstGeom>
          <a:solidFill>
            <a:srgbClr val="562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xmlns=""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5400" y="2358913"/>
            <a:ext cx="2140172" cy="2140172"/>
          </a:xfrm>
          <a:prstGeom prst="ellipse">
            <a:avLst/>
          </a:prstGeom>
          <a:solidFill>
            <a:srgbClr val="FFFFFF"/>
          </a:solidFill>
          <a:ln w="22225">
            <a:solidFill>
              <a:srgbClr val="C414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5" name="Picture 94">
            <a:extLst>
              <a:ext uri="{FF2B5EF4-FFF2-40B4-BE49-F238E27FC236}">
                <a16:creationId xmlns:a16="http://schemas.microsoft.com/office/drawing/2014/main" xmlns="" id="{4EEE3016-A9ED-4502-9F93-AE7840CBCC44}"/>
              </a:ext>
            </a:extLst>
          </p:cNvPr>
          <p:cNvPicPr/>
          <p:nvPr/>
        </p:nvPicPr>
        <p:blipFill>
          <a:blip r:embed="rId2" cstate="print"/>
          <a:stretch>
            <a:fillRect/>
          </a:stretch>
        </p:blipFill>
        <p:spPr>
          <a:xfrm>
            <a:off x="9038066" y="2933699"/>
            <a:ext cx="1894840" cy="990600"/>
          </a:xfrm>
          <a:prstGeom prst="rect">
            <a:avLst/>
          </a:prstGeom>
        </p:spPr>
      </p:pic>
    </p:spTree>
    <p:extLst>
      <p:ext uri="{BB962C8B-B14F-4D97-AF65-F5344CB8AC3E}">
        <p14:creationId xmlns:p14="http://schemas.microsoft.com/office/powerpoint/2010/main" val="36565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558AAF9-00B3-4E38-A37F-F11F361D01A7}"/>
              </a:ext>
            </a:extLst>
          </p:cNvPr>
          <p:cNvSpPr>
            <a:spLocks noGrp="1"/>
          </p:cNvSpPr>
          <p:nvPr>
            <p:ph idx="1"/>
          </p:nvPr>
        </p:nvSpPr>
        <p:spPr>
          <a:xfrm>
            <a:off x="838200" y="540327"/>
            <a:ext cx="10515600" cy="5636636"/>
          </a:xfrm>
        </p:spPr>
        <p:txBody>
          <a:bodyPr/>
          <a:lstStyle/>
          <a:p>
            <a:pPr marL="0" indent="0">
              <a:buNone/>
            </a:pPr>
            <a:endParaRPr lang="en-US" sz="2000" b="1" u="sng" dirty="0">
              <a:latin typeface="Times New Roman" pitchFamily="18" charset="0"/>
              <a:cs typeface="Times New Roman" pitchFamily="18" charset="0"/>
            </a:endParaRPr>
          </a:p>
          <a:p>
            <a:pPr marL="0" indent="0">
              <a:buNone/>
            </a:pPr>
            <a:endParaRPr lang="en-US" sz="2000" b="1" u="sng" dirty="0">
              <a:latin typeface="Times New Roman" pitchFamily="18" charset="0"/>
              <a:cs typeface="Times New Roman" pitchFamily="18" charset="0"/>
            </a:endParaRPr>
          </a:p>
          <a:p>
            <a:pPr marL="0" indent="0">
              <a:buNone/>
            </a:pPr>
            <a:endParaRPr lang="en-US" sz="2000" b="1" u="sng" dirty="0">
              <a:latin typeface="Times New Roman" pitchFamily="18" charset="0"/>
              <a:cs typeface="Times New Roman" pitchFamily="18" charset="0"/>
            </a:endParaRPr>
          </a:p>
          <a:p>
            <a:pPr marL="0" indent="0">
              <a:buNone/>
            </a:pPr>
            <a:endParaRPr lang="en-US" sz="2000" b="1" u="sng" dirty="0">
              <a:latin typeface="Times New Roman" pitchFamily="18" charset="0"/>
              <a:cs typeface="Times New Roman" pitchFamily="18" charset="0"/>
            </a:endParaRPr>
          </a:p>
          <a:p>
            <a:pPr marL="0" indent="0">
              <a:buNone/>
            </a:pPr>
            <a:r>
              <a:rPr lang="en-US" sz="2000" b="1" u="sng" dirty="0">
                <a:latin typeface="Times New Roman" pitchFamily="18" charset="0"/>
                <a:cs typeface="Times New Roman" pitchFamily="18" charset="0"/>
              </a:rPr>
              <a:t>D) Decisions of IDA:</a:t>
            </a:r>
          </a:p>
          <a:p>
            <a:pPr algn="just"/>
            <a:r>
              <a:rPr lang="en-US" sz="2000" dirty="0">
                <a:latin typeface="Times New Roman" pitchFamily="18" charset="0"/>
                <a:cs typeface="Times New Roman" pitchFamily="18" charset="0"/>
              </a:rPr>
              <a:t>Granting a grace period for three months for finalizing the industrial projects without additional fees/costs.</a:t>
            </a:r>
          </a:p>
          <a:p>
            <a:pPr algn="just"/>
            <a:r>
              <a:rPr lang="en-US" sz="2000" dirty="0">
                <a:latin typeface="Times New Roman" pitchFamily="18" charset="0"/>
                <a:cs typeface="Times New Roman" pitchFamily="18" charset="0"/>
              </a:rPr>
              <a:t>Postponement of installments and interest imposed on parties to which industrial units has been allocated (3) months.</a:t>
            </a:r>
          </a:p>
          <a:p>
            <a:pPr algn="just"/>
            <a:r>
              <a:rPr lang="en-US" sz="2000" dirty="0">
                <a:latin typeface="Times New Roman" pitchFamily="18" charset="0"/>
                <a:cs typeface="Times New Roman" pitchFamily="18" charset="0"/>
              </a:rPr>
              <a:t>Postponement of partial liquidations of LGs.</a:t>
            </a:r>
          </a:p>
          <a:p>
            <a:endParaRPr lang="en-US" dirty="0"/>
          </a:p>
          <a:p>
            <a:endParaRPr lang="en-US" b="1" u="sng" dirty="0"/>
          </a:p>
          <a:p>
            <a:pPr marL="0" indent="0">
              <a:buNone/>
            </a:pPr>
            <a:endParaRPr lang="en-US" b="1" u="sng" dirty="0"/>
          </a:p>
        </p:txBody>
      </p:sp>
    </p:spTree>
    <p:extLst>
      <p:ext uri="{BB962C8B-B14F-4D97-AF65-F5344CB8AC3E}">
        <p14:creationId xmlns:p14="http://schemas.microsoft.com/office/powerpoint/2010/main" val="218541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AE250C-E44D-4BDE-8F23-924AE712FA80}"/>
              </a:ext>
            </a:extLst>
          </p:cNvPr>
          <p:cNvSpPr>
            <a:spLocks noGrp="1"/>
          </p:cNvSpPr>
          <p:nvPr>
            <p:ph type="title"/>
          </p:nvPr>
        </p:nvSpPr>
        <p:spPr>
          <a:xfrm>
            <a:off x="838200" y="750627"/>
            <a:ext cx="10515600" cy="5459103"/>
          </a:xfrm>
        </p:spPr>
        <p:txBody>
          <a:bodyPr>
            <a:normAutofit/>
          </a:bodyPr>
          <a:lstStyle/>
          <a:p>
            <a:pPr marL="857250" indent="-857250" algn="ctr">
              <a:buFont typeface="+mj-lt"/>
              <a:buAutoNum type="romanUcPeriod" startAt="3"/>
            </a:pPr>
            <a:r>
              <a:rPr lang="en-US" b="1" dirty="0">
                <a:ln>
                  <a:solidFill>
                    <a:schemeClr val="tx1"/>
                  </a:solidFill>
                </a:ln>
              </a:rPr>
              <a:t> General Legal Matters and Tactics to handle the Operation of the Business</a:t>
            </a:r>
          </a:p>
        </p:txBody>
      </p:sp>
    </p:spTree>
    <p:extLst>
      <p:ext uri="{BB962C8B-B14F-4D97-AF65-F5344CB8AC3E}">
        <p14:creationId xmlns:p14="http://schemas.microsoft.com/office/powerpoint/2010/main" val="2971033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DAE9D33-5509-4E73-A2BE-FDC7E90BE850}"/>
              </a:ext>
            </a:extLst>
          </p:cNvPr>
          <p:cNvSpPr>
            <a:spLocks noGrp="1"/>
          </p:cNvSpPr>
          <p:nvPr>
            <p:ph idx="1"/>
          </p:nvPr>
        </p:nvSpPr>
        <p:spPr>
          <a:xfrm>
            <a:off x="838200" y="437322"/>
            <a:ext cx="10515600" cy="5580615"/>
          </a:xfrm>
        </p:spPr>
        <p:txBody>
          <a:bodyPr>
            <a:normAutofit/>
          </a:bodyPr>
          <a:lstStyle/>
          <a:p>
            <a:pPr marL="1428750" lvl="2" indent="-514350">
              <a:buAutoNum type="alphaLcParenR"/>
            </a:pPr>
            <a:endParaRPr lang="en-US" dirty="0"/>
          </a:p>
          <a:p>
            <a:pPr marL="1428750" lvl="2" indent="-514350">
              <a:buAutoNum type="alphaLcParenR"/>
            </a:pPr>
            <a:endParaRPr lang="en-US" dirty="0"/>
          </a:p>
          <a:p>
            <a:pPr marL="1428750" lvl="2" indent="-514350" algn="just">
              <a:buAutoNum type="alphaLcParenR"/>
            </a:pPr>
            <a:endParaRPr lang="en-US" dirty="0"/>
          </a:p>
          <a:p>
            <a:pPr marL="1428750" lvl="2" indent="-514350" algn="just">
              <a:buAutoNum type="alphaLcParenR"/>
            </a:pPr>
            <a:endParaRPr lang="en-US" dirty="0"/>
          </a:p>
          <a:p>
            <a:pPr marL="1428750" lvl="2" indent="-514350" algn="just">
              <a:buAutoNum type="alphaLcParenR"/>
            </a:pPr>
            <a:r>
              <a:rPr lang="en-US" dirty="0"/>
              <a:t>Renegotiations of the terms of the contracts, using the force majeure and unforeseen circumstances theories (deferral of payments with no interest):</a:t>
            </a:r>
          </a:p>
          <a:p>
            <a:pPr lvl="4"/>
            <a:r>
              <a:rPr lang="en-US" sz="2000" dirty="0"/>
              <a:t>Lease contracts.</a:t>
            </a:r>
          </a:p>
          <a:p>
            <a:pPr lvl="4"/>
            <a:r>
              <a:rPr lang="en-US" sz="2000" dirty="0"/>
              <a:t>Commercial contracts. </a:t>
            </a:r>
          </a:p>
          <a:p>
            <a:pPr marL="1428750" lvl="2" indent="-514350">
              <a:buFont typeface="+mj-lt"/>
              <a:buAutoNum type="alphaLcParenR"/>
            </a:pPr>
            <a:r>
              <a:rPr lang="en-US" dirty="0"/>
              <a:t>Open interest-bearing bank accounts and COD.</a:t>
            </a:r>
          </a:p>
          <a:p>
            <a:pPr marL="1428750" lvl="2" indent="-514350">
              <a:buFont typeface="+mj-lt"/>
              <a:buAutoNum type="alphaLcParenR"/>
            </a:pPr>
            <a:r>
              <a:rPr lang="en-US" dirty="0"/>
              <a:t>Reduction of the general expenses.</a:t>
            </a:r>
          </a:p>
          <a:p>
            <a:pPr marL="1428750" lvl="2" indent="-514350" algn="just">
              <a:buFont typeface="+mj-lt"/>
              <a:buAutoNum type="alphaLcParenR"/>
            </a:pPr>
            <a:r>
              <a:rPr lang="en-US" dirty="0"/>
              <a:t>Reserve of the companies. (The utilization of the reserve is subject to certain restrictions imposed by the Egyptian Companies Law No. 159 of 1981)</a:t>
            </a:r>
            <a:endParaRPr lang="ar-EG" dirty="0"/>
          </a:p>
          <a:p>
            <a:pPr marL="1428750" lvl="2" indent="-514350">
              <a:buFont typeface="+mj-lt"/>
              <a:buAutoNum type="alphaLcParenR"/>
            </a:pPr>
            <a:endParaRPr lang="en-US" dirty="0"/>
          </a:p>
          <a:p>
            <a:pPr marL="1428750" lvl="2" indent="-514350">
              <a:buFont typeface="+mj-lt"/>
              <a:buAutoNum type="alphaLcParenR"/>
            </a:pPr>
            <a:endParaRPr lang="en-US" dirty="0"/>
          </a:p>
          <a:p>
            <a:pPr marL="914400" lvl="2" indent="0">
              <a:buNone/>
            </a:pPr>
            <a:endParaRPr lang="en-US" dirty="0"/>
          </a:p>
          <a:p>
            <a:endParaRPr lang="en-US" dirty="0"/>
          </a:p>
        </p:txBody>
      </p:sp>
    </p:spTree>
    <p:extLst>
      <p:ext uri="{BB962C8B-B14F-4D97-AF65-F5344CB8AC3E}">
        <p14:creationId xmlns:p14="http://schemas.microsoft.com/office/powerpoint/2010/main" val="1954451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834A23-D08A-4FAF-9486-8FD8832F2448}"/>
              </a:ext>
            </a:extLst>
          </p:cNvPr>
          <p:cNvSpPr>
            <a:spLocks noGrp="1"/>
          </p:cNvSpPr>
          <p:nvPr>
            <p:ph type="title"/>
          </p:nvPr>
        </p:nvSpPr>
        <p:spPr>
          <a:xfrm>
            <a:off x="838200" y="696036"/>
            <a:ext cx="10515600" cy="5390865"/>
          </a:xfrm>
        </p:spPr>
        <p:txBody>
          <a:bodyPr>
            <a:noAutofit/>
          </a:bodyPr>
          <a:lstStyle/>
          <a:p>
            <a:pPr marL="857250" indent="-857250" algn="ctr">
              <a:buFont typeface="+mj-lt"/>
              <a:buAutoNum type="romanUcPeriod" startAt="4"/>
            </a:pPr>
            <a:r>
              <a:rPr lang="en-US" b="1" dirty="0">
                <a:ln>
                  <a:solidFill>
                    <a:schemeClr val="tx1"/>
                  </a:solidFill>
                </a:ln>
              </a:rPr>
              <a:t> The Impact of Force Majeure/Unforeseen Circumstances theories on the Obligations of the different Agreements</a:t>
            </a:r>
          </a:p>
        </p:txBody>
      </p:sp>
    </p:spTree>
    <p:extLst>
      <p:ext uri="{BB962C8B-B14F-4D97-AF65-F5344CB8AC3E}">
        <p14:creationId xmlns:p14="http://schemas.microsoft.com/office/powerpoint/2010/main" val="2196562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0DF81B-C7D1-5D49-8A62-A41B0DF985F3}"/>
              </a:ext>
            </a:extLst>
          </p:cNvPr>
          <p:cNvSpPr>
            <a:spLocks noGrp="1"/>
          </p:cNvSpPr>
          <p:nvPr>
            <p:ph type="title"/>
          </p:nvPr>
        </p:nvSpPr>
        <p:spPr>
          <a:xfrm>
            <a:off x="914400" y="5693568"/>
            <a:ext cx="10125307" cy="896803"/>
          </a:xfrm>
        </p:spPr>
        <p:txBody>
          <a:bodyPr>
            <a:normAutofit fontScale="90000"/>
          </a:bodyPr>
          <a:lstStyle/>
          <a:p>
            <a:pPr algn="just"/>
            <a:r>
              <a:rPr lang="en-US" sz="2000" dirty="0"/>
              <a:t>The outbreak of COVID-19 </a:t>
            </a:r>
            <a:r>
              <a:rPr lang="en-US" sz="2000" u="sng" dirty="0"/>
              <a:t>may be characterized as an event of force majeure and unforeseen circumstances</a:t>
            </a:r>
            <a:r>
              <a:rPr lang="en-US" sz="2000" dirty="0"/>
              <a:t>, based on the case in question. (for e.g. the suspension of the airlines operations and the related activities Vs. other industries).</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7AB61CD9-F93C-794E-86E8-FF7CCF5865E6}"/>
              </a:ext>
            </a:extLst>
          </p:cNvPr>
          <p:cNvSpPr>
            <a:spLocks noGrp="1"/>
          </p:cNvSpPr>
          <p:nvPr>
            <p:ph sz="half" idx="1"/>
          </p:nvPr>
        </p:nvSpPr>
        <p:spPr>
          <a:xfrm>
            <a:off x="682083" y="444495"/>
            <a:ext cx="5181600" cy="5013250"/>
          </a:xfrm>
        </p:spPr>
        <p:txBody>
          <a:bodyPr>
            <a:normAutofit fontScale="40000" lnSpcReduction="20000"/>
          </a:bodyPr>
          <a:lstStyle/>
          <a:p>
            <a:pPr marL="0" indent="0" algn="ctr">
              <a:buNone/>
            </a:pPr>
            <a:r>
              <a:rPr lang="en-US" sz="4200" b="1" u="sng" dirty="0"/>
              <a:t>Force Majeure </a:t>
            </a:r>
            <a:r>
              <a:rPr lang="en-US" sz="4200" u="sng" dirty="0"/>
              <a:t>(Article 373 of the ECL)</a:t>
            </a:r>
          </a:p>
          <a:p>
            <a:pPr marL="0" indent="0" algn="ctr">
              <a:buNone/>
            </a:pPr>
            <a:endParaRPr lang="en-US" u="sng" dirty="0"/>
          </a:p>
          <a:p>
            <a:pPr marL="0" indent="0" algn="ctr">
              <a:buNone/>
            </a:pPr>
            <a:endParaRPr lang="en-US" u="sng" dirty="0"/>
          </a:p>
          <a:p>
            <a:r>
              <a:rPr lang="en-US" sz="3600" u="sng" dirty="0"/>
              <a:t>Conditions of the theory:</a:t>
            </a:r>
          </a:p>
          <a:p>
            <a:pPr marL="514350" indent="-514350" algn="just">
              <a:buFont typeface="+mj-lt"/>
              <a:buAutoNum type="arabicPeriod"/>
            </a:pPr>
            <a:r>
              <a:rPr lang="en-US" sz="3600" dirty="0"/>
              <a:t>Impossibility of the performance of the obligations;</a:t>
            </a:r>
          </a:p>
          <a:p>
            <a:pPr marL="514350" indent="-514350" algn="just">
              <a:buFont typeface="+mj-lt"/>
              <a:buAutoNum type="arabicPeriod"/>
            </a:pPr>
            <a:r>
              <a:rPr lang="en-US" sz="3600" dirty="0"/>
              <a:t>Unpredictability of the force majeure event </a:t>
            </a:r>
            <a:r>
              <a:rPr lang="en-US" sz="3600" u="sng" dirty="0"/>
              <a:t>by the prudent person;</a:t>
            </a:r>
          </a:p>
          <a:p>
            <a:pPr marL="514350" indent="-514350" algn="just">
              <a:buFont typeface="+mj-lt"/>
              <a:buAutoNum type="arabicPeriod"/>
            </a:pPr>
            <a:r>
              <a:rPr lang="en-US" sz="3600" dirty="0"/>
              <a:t>Force majeure is </a:t>
            </a:r>
            <a:r>
              <a:rPr lang="en-US" sz="3600" u="sng" dirty="0"/>
              <a:t>due to external forces</a:t>
            </a:r>
            <a:r>
              <a:rPr lang="en-US" sz="3600" dirty="0"/>
              <a:t> (not resulting from an action of one of the contract’s parties).</a:t>
            </a:r>
          </a:p>
          <a:p>
            <a:pPr marL="0" indent="0" algn="just">
              <a:buNone/>
            </a:pPr>
            <a:endParaRPr lang="en-US" sz="3600" dirty="0"/>
          </a:p>
          <a:p>
            <a:pPr algn="just"/>
            <a:r>
              <a:rPr lang="en-US" sz="3600" u="sng" dirty="0"/>
              <a:t>Consequences:</a:t>
            </a:r>
          </a:p>
          <a:p>
            <a:pPr marL="0" indent="0" algn="just">
              <a:buNone/>
            </a:pPr>
            <a:r>
              <a:rPr lang="en-US" sz="3600" dirty="0"/>
              <a:t>The termination of the contractual obligations by force of law, with  a retroactive effect; or</a:t>
            </a:r>
          </a:p>
          <a:p>
            <a:pPr marL="0" indent="0" algn="just">
              <a:buNone/>
            </a:pPr>
            <a:r>
              <a:rPr lang="en-US" sz="3600" dirty="0"/>
              <a:t>The suspension of the obligations of both parties for some time. </a:t>
            </a:r>
          </a:p>
          <a:p>
            <a:pPr marL="0" indent="0" algn="just">
              <a:buNone/>
            </a:pPr>
            <a:endParaRPr lang="en-US" sz="3600" dirty="0"/>
          </a:p>
          <a:p>
            <a:pPr algn="just"/>
            <a:r>
              <a:rPr lang="en-US" sz="3600" dirty="0"/>
              <a:t>Parties </a:t>
            </a:r>
            <a:r>
              <a:rPr lang="en-US" sz="3600" u="sng" dirty="0"/>
              <a:t>may agree </a:t>
            </a:r>
            <a:r>
              <a:rPr lang="en-US" sz="3600" dirty="0"/>
              <a:t>that the debtor shall bear the consequences alone.</a:t>
            </a:r>
          </a:p>
          <a:p>
            <a:endParaRPr lang="en-US" dirty="0"/>
          </a:p>
        </p:txBody>
      </p:sp>
      <p:sp>
        <p:nvSpPr>
          <p:cNvPr id="4" name="Content Placeholder 3">
            <a:extLst>
              <a:ext uri="{FF2B5EF4-FFF2-40B4-BE49-F238E27FC236}">
                <a16:creationId xmlns:a16="http://schemas.microsoft.com/office/drawing/2014/main" xmlns="" id="{58168C77-00C9-E049-980D-0D212BE8E190}"/>
              </a:ext>
            </a:extLst>
          </p:cNvPr>
          <p:cNvSpPr>
            <a:spLocks noGrp="1"/>
          </p:cNvSpPr>
          <p:nvPr>
            <p:ph sz="half" idx="2"/>
          </p:nvPr>
        </p:nvSpPr>
        <p:spPr>
          <a:xfrm>
            <a:off x="6190785" y="460439"/>
            <a:ext cx="5181600" cy="4901738"/>
          </a:xfrm>
        </p:spPr>
        <p:txBody>
          <a:bodyPr>
            <a:normAutofit fontScale="40000" lnSpcReduction="20000"/>
          </a:bodyPr>
          <a:lstStyle/>
          <a:p>
            <a:pPr marL="0" indent="0" algn="ctr">
              <a:buNone/>
            </a:pPr>
            <a:r>
              <a:rPr lang="en-US" sz="4200" b="1" u="sng" dirty="0"/>
              <a:t>Unforeseen Circumstances </a:t>
            </a:r>
            <a:r>
              <a:rPr lang="en-US" sz="4200" u="sng" dirty="0"/>
              <a:t>(Article (147/2) of the ECL) </a:t>
            </a:r>
          </a:p>
          <a:p>
            <a:pPr marL="0" indent="0" algn="ctr">
              <a:buNone/>
            </a:pPr>
            <a:endParaRPr lang="en-US" b="1" u="sng" dirty="0"/>
          </a:p>
          <a:p>
            <a:pPr algn="just"/>
            <a:r>
              <a:rPr lang="en-US" sz="3600" u="sng" dirty="0"/>
              <a:t>Conditions of the theory: </a:t>
            </a:r>
          </a:p>
          <a:p>
            <a:pPr marL="514350" lvl="0" indent="-514350" algn="just">
              <a:buFont typeface="+mj-lt"/>
              <a:buAutoNum type="arabicPeriod"/>
            </a:pPr>
            <a:r>
              <a:rPr lang="en-US" sz="3600" dirty="0"/>
              <a:t>Unpredictability of the unforeseen circumstances event </a:t>
            </a:r>
            <a:r>
              <a:rPr lang="en-US" sz="3600" u="sng" dirty="0"/>
              <a:t>by the prudent person;</a:t>
            </a:r>
          </a:p>
          <a:p>
            <a:pPr marL="514350" lvl="0" indent="-514350" algn="just">
              <a:buFont typeface="+mj-lt"/>
              <a:buAutoNum type="arabicPeriod"/>
            </a:pPr>
            <a:r>
              <a:rPr lang="en-US" sz="3600" dirty="0"/>
              <a:t>The performance of the obligations becomes </a:t>
            </a:r>
            <a:r>
              <a:rPr lang="en-US" sz="3600" u="sng" dirty="0"/>
              <a:t>burdensome, but not impossible</a:t>
            </a:r>
            <a:r>
              <a:rPr lang="en-US" sz="3600" dirty="0"/>
              <a:t> (i.e. the debtor could possibly suffer severe damages).</a:t>
            </a:r>
          </a:p>
          <a:p>
            <a:pPr marL="514350" indent="-514350" algn="just">
              <a:buFont typeface="+mj-lt"/>
              <a:buAutoNum type="arabicPeriod"/>
            </a:pPr>
            <a:r>
              <a:rPr lang="en-US" sz="3600" u="sng" dirty="0"/>
              <a:t>Due to foreign reasons </a:t>
            </a:r>
            <a:r>
              <a:rPr lang="en-US" sz="3600" dirty="0"/>
              <a:t>(not resulting from an action of one of the contract’s parties).</a:t>
            </a:r>
          </a:p>
          <a:p>
            <a:pPr marL="0" lvl="0" indent="0" algn="just">
              <a:buNone/>
            </a:pPr>
            <a:endParaRPr lang="en-US" sz="3600" dirty="0"/>
          </a:p>
          <a:p>
            <a:pPr algn="just"/>
            <a:r>
              <a:rPr lang="en-US" sz="3600" u="sng" dirty="0"/>
              <a:t>Consequences: </a:t>
            </a:r>
          </a:p>
          <a:p>
            <a:pPr marL="0" lvl="0" indent="0" algn="just">
              <a:buNone/>
            </a:pPr>
            <a:r>
              <a:rPr lang="en-US" sz="3600" dirty="0"/>
              <a:t>The judge may amend the contractual obligations to keep the balance of the contractual obligations. </a:t>
            </a:r>
          </a:p>
          <a:p>
            <a:pPr marL="0" lvl="0" indent="0" algn="just">
              <a:buNone/>
            </a:pPr>
            <a:endParaRPr lang="en-US" sz="3600" dirty="0"/>
          </a:p>
          <a:p>
            <a:pPr algn="just"/>
            <a:r>
              <a:rPr lang="en-US" sz="3600" dirty="0"/>
              <a:t>Parties </a:t>
            </a:r>
            <a:r>
              <a:rPr lang="en-US" sz="3600" u="sng" dirty="0"/>
              <a:t>are not authorized to agree </a:t>
            </a:r>
            <a:r>
              <a:rPr lang="en-US" sz="3600" dirty="0"/>
              <a:t>that the debtor will bear the consequences alone.</a:t>
            </a:r>
          </a:p>
          <a:p>
            <a:endParaRPr lang="en-US" dirty="0"/>
          </a:p>
        </p:txBody>
      </p:sp>
      <p:sp>
        <p:nvSpPr>
          <p:cNvPr id="5" name="Footer Placeholder 4">
            <a:extLst>
              <a:ext uri="{FF2B5EF4-FFF2-40B4-BE49-F238E27FC236}">
                <a16:creationId xmlns:a16="http://schemas.microsoft.com/office/drawing/2014/main" xmlns="" id="{8EEB4CBB-C20E-2E4D-88FA-9369BD74A380}"/>
              </a:ext>
            </a:extLst>
          </p:cNvPr>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942730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15BAC98-F290-483F-8EFD-79C0A1E2220A}"/>
              </a:ext>
            </a:extLst>
          </p:cNvPr>
          <p:cNvSpPr>
            <a:spLocks noGrp="1"/>
          </p:cNvSpPr>
          <p:nvPr>
            <p:ph idx="1"/>
          </p:nvPr>
        </p:nvSpPr>
        <p:spPr>
          <a:xfrm>
            <a:off x="838200" y="484909"/>
            <a:ext cx="10515600" cy="5692054"/>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857250" indent="-857250" algn="ctr">
              <a:buFont typeface="+mj-lt"/>
              <a:buAutoNum type="romanLcPeriod" startAt="5"/>
            </a:pPr>
            <a:r>
              <a:rPr lang="en-US" sz="4400" b="1" dirty="0"/>
              <a:t>Electronic Signature</a:t>
            </a:r>
          </a:p>
        </p:txBody>
      </p:sp>
      <p:sp>
        <p:nvSpPr>
          <p:cNvPr id="4" name="Footer Placeholder 3">
            <a:extLst>
              <a:ext uri="{FF2B5EF4-FFF2-40B4-BE49-F238E27FC236}">
                <a16:creationId xmlns:a16="http://schemas.microsoft.com/office/drawing/2014/main" xmlns="" id="{3BB1D589-DF7C-4465-9CA2-DAFABB4C119E}"/>
              </a:ext>
            </a:extLst>
          </p:cNvPr>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243143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27F41B4-F863-498F-A645-216666875179}"/>
              </a:ext>
            </a:extLst>
          </p:cNvPr>
          <p:cNvSpPr>
            <a:spLocks noGrp="1"/>
          </p:cNvSpPr>
          <p:nvPr>
            <p:ph idx="1"/>
          </p:nvPr>
        </p:nvSpPr>
        <p:spPr>
          <a:xfrm>
            <a:off x="838200" y="534572"/>
            <a:ext cx="10515600" cy="5642391"/>
          </a:xfrm>
        </p:spPr>
        <p:txBody>
          <a:bodyPr>
            <a:normAutofit/>
          </a:bodyPr>
          <a:lstStyle/>
          <a:p>
            <a:pPr algn="just"/>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E-signature, in course of the civil, commercial and administrative dealings, shall have the same authority of physical signatures stated in the Egyptian Laws; provided that all the conditions and technical aspects stated by the Law are fulfilled.</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E-signature shall be created and authenticated through any of the licensed companies by ITIDA (MCDR and Egypt Trust).</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ICC calls the governments of the states to activate the E-signature system instead of hard copies in trade finance transactions.</a:t>
            </a:r>
          </a:p>
        </p:txBody>
      </p:sp>
      <p:sp>
        <p:nvSpPr>
          <p:cNvPr id="4" name="Footer Placeholder 3">
            <a:extLst>
              <a:ext uri="{FF2B5EF4-FFF2-40B4-BE49-F238E27FC236}">
                <a16:creationId xmlns:a16="http://schemas.microsoft.com/office/drawing/2014/main" xmlns="" id="{F296D7CA-8D4E-409F-913A-498C48741372}"/>
              </a:ext>
            </a:extLst>
          </p:cNvPr>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576946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Any Questions !!!</a:t>
            </a:r>
            <a:endParaRPr lang="ar-E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480024"/>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xmlns="" id="{66B332A4-D438-4773-A77F-5ED49A448D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xmlns="" id="{DF9AD32D-FF05-44F4-BD4D-9CEE89B71E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p:nvPr>
        </p:nvSpPr>
        <p:spPr>
          <a:xfrm>
            <a:off x="2555631" y="98474"/>
            <a:ext cx="7080738" cy="6759526"/>
          </a:xfrm>
        </p:spPr>
        <p:txBody>
          <a:bodyPr vert="horz" lIns="91440" tIns="45720" rIns="91440" bIns="45720" rtlCol="0" anchor="ctr">
            <a:normAutofit/>
          </a:bodyPr>
          <a:lstStyle/>
          <a:p>
            <a:r>
              <a:rPr lang="en-US" sz="4000" b="1" dirty="0">
                <a:solidFill>
                  <a:srgbClr val="660033"/>
                </a:solidFill>
              </a:rPr>
              <a:t>Thank You</a:t>
            </a:r>
            <a:r>
              <a:rPr lang="en-US" sz="2700" dirty="0">
                <a:solidFill>
                  <a:schemeClr val="bg1">
                    <a:lumMod val="95000"/>
                    <a:lumOff val="5000"/>
                  </a:schemeClr>
                </a:solidFill>
              </a:rPr>
              <a:t/>
            </a:r>
            <a:br>
              <a:rPr lang="en-US" sz="2700" dirty="0">
                <a:solidFill>
                  <a:schemeClr val="bg1">
                    <a:lumMod val="95000"/>
                    <a:lumOff val="5000"/>
                  </a:schemeClr>
                </a:solidFill>
              </a:rPr>
            </a:br>
            <a:r>
              <a:rPr lang="en-US" sz="2700" dirty="0">
                <a:solidFill>
                  <a:schemeClr val="bg1">
                    <a:lumMod val="95000"/>
                    <a:lumOff val="5000"/>
                  </a:schemeClr>
                </a:solidFill>
              </a:rPr>
              <a:t/>
            </a:r>
            <a:br>
              <a:rPr lang="en-US" sz="2700" dirty="0">
                <a:solidFill>
                  <a:schemeClr val="bg1">
                    <a:lumMod val="95000"/>
                    <a:lumOff val="5000"/>
                  </a:schemeClr>
                </a:solidFill>
              </a:rPr>
            </a:br>
            <a:r>
              <a:rPr lang="en-US" sz="2700" dirty="0">
                <a:solidFill>
                  <a:schemeClr val="bg1">
                    <a:lumMod val="95000"/>
                    <a:lumOff val="5000"/>
                  </a:schemeClr>
                </a:solidFill>
              </a:rPr>
              <a:t>Dr. Mohamed Ramadan</a:t>
            </a:r>
            <a:br>
              <a:rPr lang="en-US" sz="2700" dirty="0">
                <a:solidFill>
                  <a:schemeClr val="bg1">
                    <a:lumMod val="95000"/>
                    <a:lumOff val="5000"/>
                  </a:schemeClr>
                </a:solidFill>
              </a:rPr>
            </a:br>
            <a:r>
              <a:rPr lang="en-US" sz="2700" dirty="0">
                <a:solidFill>
                  <a:schemeClr val="bg1">
                    <a:lumMod val="95000"/>
                    <a:lumOff val="5000"/>
                  </a:schemeClr>
                </a:solidFill>
              </a:rPr>
              <a:t>Partner - New York State Bar</a:t>
            </a:r>
            <a:br>
              <a:rPr lang="en-US" sz="2700" dirty="0">
                <a:solidFill>
                  <a:schemeClr val="bg1">
                    <a:lumMod val="95000"/>
                    <a:lumOff val="5000"/>
                  </a:schemeClr>
                </a:solidFill>
              </a:rPr>
            </a:br>
            <a:r>
              <a:rPr lang="en-US" sz="2700" dirty="0" err="1">
                <a:solidFill>
                  <a:schemeClr val="bg1">
                    <a:lumMod val="95000"/>
                    <a:lumOff val="5000"/>
                  </a:schemeClr>
                </a:solidFill>
              </a:rPr>
              <a:t>Ibrachy</a:t>
            </a:r>
            <a:r>
              <a:rPr lang="en-US" sz="2700" dirty="0">
                <a:solidFill>
                  <a:schemeClr val="bg1">
                    <a:lumMod val="95000"/>
                    <a:lumOff val="5000"/>
                  </a:schemeClr>
                </a:solidFill>
              </a:rPr>
              <a:t> &amp; </a:t>
            </a:r>
            <a:r>
              <a:rPr lang="en-US" sz="2700" dirty="0" err="1">
                <a:solidFill>
                  <a:schemeClr val="bg1">
                    <a:lumMod val="95000"/>
                    <a:lumOff val="5000"/>
                  </a:schemeClr>
                </a:solidFill>
              </a:rPr>
              <a:t>Dermarkar</a:t>
            </a:r>
            <a:r>
              <a:rPr lang="en-US" sz="2700" dirty="0">
                <a:solidFill>
                  <a:schemeClr val="bg1">
                    <a:lumMod val="95000"/>
                    <a:lumOff val="5000"/>
                  </a:schemeClr>
                </a:solidFill>
              </a:rPr>
              <a:t> Law Firm</a:t>
            </a:r>
            <a:br>
              <a:rPr lang="en-US" sz="2700" dirty="0">
                <a:solidFill>
                  <a:schemeClr val="bg1">
                    <a:lumMod val="95000"/>
                    <a:lumOff val="5000"/>
                  </a:schemeClr>
                </a:solidFill>
              </a:rPr>
            </a:br>
            <a:r>
              <a:rPr lang="en-US" sz="2700" dirty="0">
                <a:solidFill>
                  <a:schemeClr val="bg1">
                    <a:lumMod val="95000"/>
                    <a:lumOff val="5000"/>
                  </a:schemeClr>
                </a:solidFill>
              </a:rPr>
              <a:t>16 Hussein Wassef St., </a:t>
            </a:r>
            <a:r>
              <a:rPr lang="en-US" sz="2700" dirty="0" err="1">
                <a:solidFill>
                  <a:schemeClr val="bg1">
                    <a:lumMod val="95000"/>
                    <a:lumOff val="5000"/>
                  </a:schemeClr>
                </a:solidFill>
              </a:rPr>
              <a:t>Dokki</a:t>
            </a:r>
            <a:r>
              <a:rPr lang="en-US" sz="2700" dirty="0">
                <a:solidFill>
                  <a:schemeClr val="bg1">
                    <a:lumMod val="95000"/>
                    <a:lumOff val="5000"/>
                  </a:schemeClr>
                </a:solidFill>
              </a:rPr>
              <a:t>, Giza, Egypt.</a:t>
            </a:r>
            <a:br>
              <a:rPr lang="en-US" sz="2700" dirty="0">
                <a:solidFill>
                  <a:schemeClr val="bg1">
                    <a:lumMod val="95000"/>
                    <a:lumOff val="5000"/>
                  </a:schemeClr>
                </a:solidFill>
              </a:rPr>
            </a:br>
            <a:r>
              <a:rPr lang="en-US" sz="2700" dirty="0">
                <a:solidFill>
                  <a:schemeClr val="bg1">
                    <a:lumMod val="95000"/>
                    <a:lumOff val="5000"/>
                  </a:schemeClr>
                </a:solidFill>
              </a:rPr>
              <a:t>Tel:   + (202) 3760 4592   ext. 600</a:t>
            </a:r>
            <a:br>
              <a:rPr lang="en-US" sz="2700" dirty="0">
                <a:solidFill>
                  <a:schemeClr val="bg1">
                    <a:lumMod val="95000"/>
                    <a:lumOff val="5000"/>
                  </a:schemeClr>
                </a:solidFill>
              </a:rPr>
            </a:br>
            <a:r>
              <a:rPr lang="en-US" sz="2700" dirty="0">
                <a:solidFill>
                  <a:schemeClr val="bg1">
                    <a:lumMod val="95000"/>
                    <a:lumOff val="5000"/>
                  </a:schemeClr>
                </a:solidFill>
              </a:rPr>
              <a:t>Mob:  + (20)115 8822 223</a:t>
            </a:r>
            <a:br>
              <a:rPr lang="en-US" sz="2700" dirty="0">
                <a:solidFill>
                  <a:schemeClr val="bg1">
                    <a:lumMod val="95000"/>
                    <a:lumOff val="5000"/>
                  </a:schemeClr>
                </a:solidFill>
              </a:rPr>
            </a:br>
            <a:r>
              <a:rPr lang="en-US" sz="2700" dirty="0">
                <a:solidFill>
                  <a:schemeClr val="bg1">
                    <a:lumMod val="95000"/>
                    <a:lumOff val="5000"/>
                  </a:schemeClr>
                </a:solidFill>
              </a:rPr>
              <a:t>             + (20)122 4700 488</a:t>
            </a:r>
            <a:br>
              <a:rPr lang="en-US" sz="2700" dirty="0">
                <a:solidFill>
                  <a:schemeClr val="bg1">
                    <a:lumMod val="95000"/>
                    <a:lumOff val="5000"/>
                  </a:schemeClr>
                </a:solidFill>
              </a:rPr>
            </a:br>
            <a:r>
              <a:rPr lang="en-US" sz="2700" dirty="0">
                <a:solidFill>
                  <a:schemeClr val="bg1">
                    <a:lumMod val="95000"/>
                    <a:lumOff val="5000"/>
                  </a:schemeClr>
                </a:solidFill>
              </a:rPr>
              <a:t>Fax:  + (202) 3760 4593</a:t>
            </a:r>
            <a:br>
              <a:rPr lang="en-US" sz="2700" dirty="0">
                <a:solidFill>
                  <a:schemeClr val="bg1">
                    <a:lumMod val="95000"/>
                    <a:lumOff val="5000"/>
                  </a:schemeClr>
                </a:solidFill>
              </a:rPr>
            </a:br>
            <a:r>
              <a:rPr lang="en-US" sz="2700" dirty="0">
                <a:solidFill>
                  <a:schemeClr val="bg1">
                    <a:lumMod val="95000"/>
                    <a:lumOff val="5000"/>
                  </a:schemeClr>
                </a:solidFill>
              </a:rPr>
              <a:t>E-mail: </a:t>
            </a:r>
            <a:r>
              <a:rPr lang="en-US" sz="2700" dirty="0">
                <a:solidFill>
                  <a:schemeClr val="bg1">
                    <a:lumMod val="95000"/>
                    <a:lumOff val="5000"/>
                  </a:schemeClr>
                </a:solidFill>
                <a:hlinkClick r:id="rId2"/>
              </a:rPr>
              <a:t>MRH@ID.COM.EG</a:t>
            </a:r>
            <a:r>
              <a:rPr lang="en-US" sz="2700" dirty="0">
                <a:solidFill>
                  <a:schemeClr val="bg1">
                    <a:lumMod val="95000"/>
                    <a:lumOff val="5000"/>
                  </a:schemeClr>
                </a:solidFill>
              </a:rPr>
              <a:t> </a:t>
            </a:r>
            <a:br>
              <a:rPr lang="en-US" sz="2700" dirty="0">
                <a:solidFill>
                  <a:schemeClr val="bg1">
                    <a:lumMod val="95000"/>
                    <a:lumOff val="5000"/>
                  </a:schemeClr>
                </a:solidFill>
              </a:rPr>
            </a:br>
            <a:r>
              <a:rPr lang="en-US" sz="2700" dirty="0">
                <a:solidFill>
                  <a:schemeClr val="bg1">
                    <a:lumMod val="95000"/>
                    <a:lumOff val="5000"/>
                  </a:schemeClr>
                </a:solidFill>
              </a:rPr>
              <a:t/>
            </a:r>
            <a:br>
              <a:rPr lang="en-US" sz="2700" dirty="0">
                <a:solidFill>
                  <a:schemeClr val="bg1">
                    <a:lumMod val="95000"/>
                    <a:lumOff val="5000"/>
                  </a:schemeClr>
                </a:solidFill>
              </a:rPr>
            </a:br>
            <a:r>
              <a:rPr lang="en-US" sz="2700" u="sng" dirty="0">
                <a:solidFill>
                  <a:schemeClr val="bg1">
                    <a:lumMod val="95000"/>
                    <a:lumOff val="5000"/>
                  </a:schemeClr>
                </a:solidFill>
                <a:hlinkClick r:id="rId3"/>
              </a:rPr>
              <a:t>www.ibrachy-dermarkar.com</a:t>
            </a:r>
            <a:r>
              <a:rPr lang="en-US" sz="1400" dirty="0">
                <a:solidFill>
                  <a:schemeClr val="bg1">
                    <a:lumMod val="95000"/>
                    <a:lumOff val="5000"/>
                  </a:schemeClr>
                </a:solidFill>
              </a:rPr>
              <a:t/>
            </a:r>
            <a:br>
              <a:rPr lang="en-US" sz="1400" dirty="0">
                <a:solidFill>
                  <a:schemeClr val="bg1">
                    <a:lumMod val="95000"/>
                    <a:lumOff val="5000"/>
                  </a:schemeClr>
                </a:solidFill>
              </a:rPr>
            </a:br>
            <a:endParaRPr lang="en-US" sz="1400" dirty="0">
              <a:solidFill>
                <a:schemeClr val="bg1">
                  <a:lumMod val="95000"/>
                  <a:lumOff val="5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34BA79-05FC-4E32-9150-D9D5293A5D12}"/>
              </a:ext>
            </a:extLst>
          </p:cNvPr>
          <p:cNvSpPr>
            <a:spLocks noGrp="1"/>
          </p:cNvSpPr>
          <p:nvPr>
            <p:ph type="title"/>
          </p:nvPr>
        </p:nvSpPr>
        <p:spPr>
          <a:xfrm>
            <a:off x="739105" y="709683"/>
            <a:ext cx="10515600" cy="5377217"/>
          </a:xfrm>
        </p:spPr>
        <p:txBody>
          <a:bodyPr>
            <a:normAutofit/>
          </a:bodyPr>
          <a:lstStyle/>
          <a:p>
            <a:pPr marL="857250" indent="-857250" algn="ctr">
              <a:buFont typeface="+mj-lt"/>
              <a:buAutoNum type="romanUcPeriod"/>
            </a:pPr>
            <a:r>
              <a:rPr lang="en-US" b="1" dirty="0">
                <a:ln>
                  <a:solidFill>
                    <a:schemeClr val="tx1"/>
                  </a:solidFill>
                </a:ln>
              </a:rPr>
              <a:t>Legal Challenges and Possible Strategies in relation to Employment Matters</a:t>
            </a:r>
          </a:p>
        </p:txBody>
      </p:sp>
    </p:spTree>
    <p:extLst>
      <p:ext uri="{BB962C8B-B14F-4D97-AF65-F5344CB8AC3E}">
        <p14:creationId xmlns:p14="http://schemas.microsoft.com/office/powerpoint/2010/main" val="3339552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xmlns="" id="{87A57295-2710-4920-B99A-4D1FA03A62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xmlns="" id="{78067929-4D33-4306-9E2F-67C49CDDB5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33400" y="465745"/>
            <a:ext cx="11125200" cy="5639435"/>
          </a:xfrm>
          <a:prstGeom prst="rect">
            <a:avLst/>
          </a:prstGeom>
          <a:solidFill>
            <a:schemeClr val="tx1">
              <a:alpha val="9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778E846-86EE-4B97-B8A5-99ADBF123558}"/>
              </a:ext>
            </a:extLst>
          </p:cNvPr>
          <p:cNvSpPr>
            <a:spLocks noGrp="1"/>
          </p:cNvSpPr>
          <p:nvPr>
            <p:ph type="title"/>
          </p:nvPr>
        </p:nvSpPr>
        <p:spPr>
          <a:xfrm>
            <a:off x="838200" y="894027"/>
            <a:ext cx="3494362" cy="4782873"/>
          </a:xfrm>
        </p:spPr>
        <p:txBody>
          <a:bodyPr>
            <a:normAutofit/>
          </a:bodyPr>
          <a:lstStyle/>
          <a:p>
            <a:pPr marL="742950" indent="-742950" algn="r">
              <a:buFont typeface="+mj-lt"/>
              <a:buAutoNum type="alphaUcPeriod"/>
            </a:pPr>
            <a:r>
              <a:rPr lang="en-US" sz="2400">
                <a:solidFill>
                  <a:schemeClr val="bg1"/>
                </a:solidFill>
              </a:rPr>
              <a:t>Obligations and recommendations to the companies </a:t>
            </a:r>
            <a:endParaRPr lang="ar-EG" sz="2400">
              <a:solidFill>
                <a:schemeClr val="bg1"/>
              </a:solidFill>
            </a:endParaRPr>
          </a:p>
        </p:txBody>
      </p:sp>
      <p:cxnSp>
        <p:nvCxnSpPr>
          <p:cNvPr id="32" name="Straight Connector 31">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31A7408E-43AF-49D5-A9E2-5F09F56EDBF5}"/>
              </a:ext>
            </a:extLst>
          </p:cNvPr>
          <p:cNvSpPr>
            <a:spLocks noGrp="1"/>
          </p:cNvSpPr>
          <p:nvPr>
            <p:ph idx="1"/>
          </p:nvPr>
        </p:nvSpPr>
        <p:spPr>
          <a:xfrm>
            <a:off x="4976032" y="894027"/>
            <a:ext cx="6377768" cy="4782873"/>
          </a:xfrm>
        </p:spPr>
        <p:txBody>
          <a:bodyPr anchor="ctr">
            <a:normAutofit/>
          </a:bodyPr>
          <a:lstStyle/>
          <a:p>
            <a:pPr>
              <a:buFont typeface="Wingdings" panose="05000000000000000000" pitchFamily="2" charset="2"/>
              <a:buChar char="v"/>
            </a:pPr>
            <a:r>
              <a:rPr lang="en-US" sz="1300" u="sng">
                <a:solidFill>
                  <a:schemeClr val="bg1"/>
                </a:solidFill>
              </a:rPr>
              <a:t> The obligations on the employers:</a:t>
            </a:r>
          </a:p>
          <a:p>
            <a:pPr marL="0" indent="0">
              <a:buNone/>
            </a:pPr>
            <a:r>
              <a:rPr lang="en-US" sz="1300">
                <a:solidFill>
                  <a:schemeClr val="bg1"/>
                </a:solidFill>
              </a:rPr>
              <a:t>1-  To follow the Occupational Safety and Health rules on all the companies and establishments regardless its type and activities (Article 203 of the ELL):</a:t>
            </a:r>
          </a:p>
          <a:p>
            <a:pPr marL="914400" lvl="1" indent="-457200">
              <a:buAutoNum type="alphaLcParenR"/>
            </a:pPr>
            <a:r>
              <a:rPr lang="en-US" sz="1300">
                <a:solidFill>
                  <a:schemeClr val="bg1"/>
                </a:solidFill>
              </a:rPr>
              <a:t>Companies having (50) employees or more; and</a:t>
            </a:r>
          </a:p>
          <a:p>
            <a:pPr marL="914400" lvl="1" indent="-457200">
              <a:buAutoNum type="alphaLcParenR"/>
            </a:pPr>
            <a:r>
              <a:rPr lang="en-US" sz="1300">
                <a:solidFill>
                  <a:schemeClr val="bg1"/>
                </a:solidFill>
              </a:rPr>
              <a:t>Companies having less than (50) employees.</a:t>
            </a:r>
          </a:p>
          <a:p>
            <a:pPr marL="457200" lvl="1" indent="0">
              <a:buNone/>
            </a:pPr>
            <a:endParaRPr lang="en-US" sz="1300">
              <a:solidFill>
                <a:schemeClr val="bg1"/>
              </a:solidFill>
            </a:endParaRPr>
          </a:p>
          <a:p>
            <a:pPr marL="0" indent="0">
              <a:buNone/>
            </a:pPr>
            <a:r>
              <a:rPr lang="en-US" sz="1300">
                <a:solidFill>
                  <a:schemeClr val="bg1"/>
                </a:solidFill>
              </a:rPr>
              <a:t>2- MoH </a:t>
            </a:r>
            <a:r>
              <a:rPr lang="en-US" sz="1300">
                <a:solidFill>
                  <a:schemeClr val="bg1"/>
                </a:solidFill>
                <a:cs typeface="Times New Roman" pitchFamily="18" charset="0"/>
              </a:rPr>
              <a:t>classified COVID-19 as a Contagious Disease. The obligation on employers, who witness an infected person or a suspect of being infected, to report the case to the MoH. A fine not less than EGP 50 and not more than EGP 100 or a two-month imprisonment to be imposed in this regard (MoH Decree No. 145/2020).</a:t>
            </a:r>
          </a:p>
          <a:p>
            <a:pPr marL="914400" lvl="1" indent="-457200">
              <a:buAutoNum type="alphaLcParenR"/>
            </a:pPr>
            <a:endParaRPr lang="en-US" sz="1300">
              <a:solidFill>
                <a:schemeClr val="bg1"/>
              </a:solidFill>
            </a:endParaRPr>
          </a:p>
          <a:p>
            <a:pPr>
              <a:buFont typeface="Wingdings" panose="05000000000000000000" pitchFamily="2" charset="2"/>
              <a:buChar char="v"/>
            </a:pPr>
            <a:r>
              <a:rPr lang="en-US" sz="1300">
                <a:solidFill>
                  <a:schemeClr val="bg1"/>
                </a:solidFill>
              </a:rPr>
              <a:t> </a:t>
            </a:r>
            <a:r>
              <a:rPr lang="en-US" sz="1300" u="sng">
                <a:solidFill>
                  <a:schemeClr val="bg1"/>
                </a:solidFill>
              </a:rPr>
              <a:t>Recommendations to handle the work during the crisis:</a:t>
            </a:r>
          </a:p>
          <a:p>
            <a:pPr lvl="1"/>
            <a:r>
              <a:rPr lang="en-US" sz="1300">
                <a:solidFill>
                  <a:schemeClr val="bg1"/>
                </a:solidFill>
              </a:rPr>
              <a:t>Adoption of the work from home (working remotely) policy, if possible. </a:t>
            </a:r>
          </a:p>
          <a:p>
            <a:pPr lvl="1"/>
            <a:r>
              <a:rPr lang="en-US" sz="1300">
                <a:solidFill>
                  <a:schemeClr val="bg1"/>
                </a:solidFill>
              </a:rPr>
              <a:t>Adoption of the rotations or shifts system, to avoid and reduce the intensive gatherings of the employees in the workplace during for long hours.</a:t>
            </a:r>
          </a:p>
          <a:p>
            <a:pPr lvl="1"/>
            <a:r>
              <a:rPr lang="en-US" sz="1300">
                <a:solidFill>
                  <a:schemeClr val="bg1"/>
                </a:solidFill>
              </a:rPr>
              <a:t>Providing the employees with sanitizers, masks and gloves for keeping them safe and healthy. </a:t>
            </a:r>
          </a:p>
          <a:p>
            <a:pPr lvl="1"/>
            <a:r>
              <a:rPr lang="en-US" sz="1300">
                <a:solidFill>
                  <a:schemeClr val="bg1"/>
                </a:solidFill>
              </a:rPr>
              <a:t>The company shall conduct frequent sanitization to the workplace.</a:t>
            </a:r>
          </a:p>
          <a:p>
            <a:pPr lvl="1"/>
            <a:r>
              <a:rPr lang="en-US" sz="1300">
                <a:solidFill>
                  <a:schemeClr val="bg1"/>
                </a:solidFill>
              </a:rPr>
              <a:t>The convocation of work meetings remotely using electronic means. </a:t>
            </a:r>
          </a:p>
          <a:p>
            <a:pPr marL="457200" lvl="1" indent="0">
              <a:buNone/>
            </a:pPr>
            <a:r>
              <a:rPr lang="en-US" sz="1300">
                <a:solidFill>
                  <a:schemeClr val="bg1"/>
                </a:solidFill>
              </a:rPr>
              <a:t> </a:t>
            </a:r>
            <a:endParaRPr lang="ar-EG" sz="1300">
              <a:solidFill>
                <a:schemeClr val="bg1"/>
              </a:solidFill>
            </a:endParaRPr>
          </a:p>
        </p:txBody>
      </p:sp>
    </p:spTree>
    <p:extLst>
      <p:ext uri="{BB962C8B-B14F-4D97-AF65-F5344CB8AC3E}">
        <p14:creationId xmlns:p14="http://schemas.microsoft.com/office/powerpoint/2010/main" val="407833811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E7F868-0B61-42A4-92C7-6ACF03430CE5}"/>
              </a:ext>
            </a:extLst>
          </p:cNvPr>
          <p:cNvSpPr>
            <a:spLocks noGrp="1"/>
          </p:cNvSpPr>
          <p:nvPr>
            <p:ph type="title"/>
          </p:nvPr>
        </p:nvSpPr>
        <p:spPr/>
        <p:txBody>
          <a:bodyPr>
            <a:normAutofit/>
          </a:bodyPr>
          <a:lstStyle/>
          <a:p>
            <a:pPr marL="742950" indent="-742950">
              <a:buFont typeface="+mj-lt"/>
              <a:buAutoNum type="alphaUcPeriod" startAt="2"/>
            </a:pPr>
            <a:r>
              <a:rPr lang="en-US" sz="2800"/>
              <a:t>	Recommended Strategy to handle the Crisis:</a:t>
            </a:r>
            <a:endParaRPr lang="en-US" sz="2800" dirty="0"/>
          </a:p>
        </p:txBody>
      </p:sp>
      <p:sp>
        <p:nvSpPr>
          <p:cNvPr id="3" name="Content Placeholder 2">
            <a:extLst>
              <a:ext uri="{FF2B5EF4-FFF2-40B4-BE49-F238E27FC236}">
                <a16:creationId xmlns:a16="http://schemas.microsoft.com/office/drawing/2014/main" xmlns="" id="{DA528826-5393-4268-9376-F4D94D64675A}"/>
              </a:ext>
            </a:extLst>
          </p:cNvPr>
          <p:cNvSpPr>
            <a:spLocks noGrp="1"/>
          </p:cNvSpPr>
          <p:nvPr>
            <p:ph sz="half" idx="1"/>
          </p:nvPr>
        </p:nvSpPr>
        <p:spPr>
          <a:xfrm>
            <a:off x="838200" y="1690688"/>
            <a:ext cx="5257800" cy="4486275"/>
          </a:xfrm>
        </p:spPr>
        <p:txBody>
          <a:bodyPr>
            <a:normAutofit fontScale="25000" lnSpcReduction="20000"/>
          </a:bodyPr>
          <a:lstStyle/>
          <a:p>
            <a:pPr marL="0" indent="0">
              <a:buNone/>
            </a:pPr>
            <a:r>
              <a:rPr lang="en-US" sz="6400" b="1" u="sng"/>
              <a:t>Employment Tactics:</a:t>
            </a:r>
          </a:p>
          <a:p>
            <a:pPr marL="457200" lvl="1" indent="0">
              <a:buNone/>
            </a:pPr>
            <a:endParaRPr lang="en-US" sz="6400" b="1" u="sng"/>
          </a:p>
          <a:p>
            <a:pPr lvl="1">
              <a:buFont typeface="Wingdings" panose="05000000000000000000" pitchFamily="2" charset="2"/>
              <a:buChar char="q"/>
            </a:pPr>
            <a:r>
              <a:rPr lang="en-US" sz="6400"/>
              <a:t>Consume the Unused Leaves Balance. </a:t>
            </a:r>
          </a:p>
          <a:p>
            <a:pPr lvl="1">
              <a:buFont typeface="Wingdings" panose="05000000000000000000" pitchFamily="2" charset="2"/>
              <a:buChar char="q"/>
            </a:pPr>
            <a:r>
              <a:rPr lang="en-US" sz="6400"/>
              <a:t>Cancelling the overtime system.</a:t>
            </a:r>
          </a:p>
          <a:p>
            <a:pPr lvl="1">
              <a:buFont typeface="Wingdings" panose="05000000000000000000" pitchFamily="2" charset="2"/>
              <a:buChar char="q"/>
            </a:pPr>
            <a:r>
              <a:rPr lang="en-US" sz="6400"/>
              <a:t>Amending the internal policies to suspend the payment of the other benefits (in writing + notified).</a:t>
            </a:r>
          </a:p>
          <a:p>
            <a:pPr lvl="1">
              <a:buFont typeface="Wingdings" panose="05000000000000000000" pitchFamily="2" charset="2"/>
              <a:buChar char="q"/>
            </a:pPr>
            <a:r>
              <a:rPr lang="en-US" sz="6400"/>
              <a:t>Suspension of new hires.</a:t>
            </a:r>
          </a:p>
          <a:p>
            <a:pPr lvl="1">
              <a:buFont typeface="Wingdings" panose="05000000000000000000" pitchFamily="2" charset="2"/>
              <a:buChar char="q"/>
            </a:pPr>
            <a:r>
              <a:rPr lang="en-US" sz="6400"/>
              <a:t>Revocation of any submitted offers.</a:t>
            </a:r>
          </a:p>
          <a:p>
            <a:pPr lvl="1">
              <a:buFont typeface="Wingdings" panose="05000000000000000000" pitchFamily="2" charset="2"/>
              <a:buChar char="q"/>
            </a:pPr>
            <a:r>
              <a:rPr lang="en-US" sz="6400"/>
              <a:t>Non-renewal of definite contracts.</a:t>
            </a:r>
          </a:p>
          <a:p>
            <a:pPr lvl="1">
              <a:buFont typeface="Wingdings" panose="05000000000000000000" pitchFamily="2" charset="2"/>
              <a:buChar char="q"/>
            </a:pPr>
            <a:r>
              <a:rPr lang="en-US" sz="6400"/>
              <a:t>Amendment of the working hours.</a:t>
            </a:r>
          </a:p>
          <a:p>
            <a:pPr lvl="1">
              <a:buFont typeface="Wingdings" panose="05000000000000000000" pitchFamily="2" charset="2"/>
              <a:buChar char="q"/>
            </a:pPr>
            <a:r>
              <a:rPr lang="en-US" sz="6400"/>
              <a:t>Activation of the shifts working system.</a:t>
            </a:r>
          </a:p>
          <a:p>
            <a:pPr lvl="1">
              <a:buFont typeface="Wingdings" panose="05000000000000000000" pitchFamily="2" charset="2"/>
              <a:buChar char="q"/>
            </a:pPr>
            <a:r>
              <a:rPr lang="en-US" sz="6400"/>
              <a:t>Renegotiation of the salaries (for the definite contracts to be renewed).</a:t>
            </a:r>
          </a:p>
          <a:p>
            <a:pPr lvl="1">
              <a:buFont typeface="Wingdings" panose="05000000000000000000" pitchFamily="2" charset="2"/>
              <a:buChar char="q"/>
            </a:pPr>
            <a:r>
              <a:rPr lang="en-US" sz="6400"/>
              <a:t>Use of the unforeseen circumstances and force majeure theories to renegotiate the terms of the outsourcing employees.</a:t>
            </a:r>
          </a:p>
          <a:p>
            <a:pPr lvl="1">
              <a:buFont typeface="Wingdings" panose="05000000000000000000" pitchFamily="2" charset="2"/>
              <a:buChar char="q"/>
            </a:pPr>
            <a:r>
              <a:rPr lang="en-US" sz="6400"/>
              <a:t>Deferral of part of salary payments (reduced payment of salary with a deferral of the remaining to a future date). </a:t>
            </a:r>
          </a:p>
          <a:p>
            <a:pPr marL="0" indent="0">
              <a:buNone/>
            </a:pPr>
            <a:endParaRPr lang="en-US" sz="6400"/>
          </a:p>
          <a:p>
            <a:pPr marL="0" indent="0">
              <a:buNone/>
            </a:pPr>
            <a:endParaRPr lang="en-US"/>
          </a:p>
          <a:p>
            <a:pPr marL="0" indent="0">
              <a:buNone/>
            </a:pPr>
            <a:endParaRPr lang="en-US" dirty="0"/>
          </a:p>
        </p:txBody>
      </p:sp>
      <p:sp>
        <p:nvSpPr>
          <p:cNvPr id="4" name="Content Placeholder 3">
            <a:extLst>
              <a:ext uri="{FF2B5EF4-FFF2-40B4-BE49-F238E27FC236}">
                <a16:creationId xmlns:a16="http://schemas.microsoft.com/office/drawing/2014/main" xmlns="" id="{BE1714C3-D47D-4981-9744-6CE8A09967EF}"/>
              </a:ext>
            </a:extLst>
          </p:cNvPr>
          <p:cNvSpPr>
            <a:spLocks noGrp="1"/>
          </p:cNvSpPr>
          <p:nvPr>
            <p:ph sz="half" idx="2"/>
          </p:nvPr>
        </p:nvSpPr>
        <p:spPr/>
        <p:txBody>
          <a:bodyPr>
            <a:normAutofit fontScale="25000" lnSpcReduction="20000"/>
          </a:bodyPr>
          <a:lstStyle/>
          <a:p>
            <a:pPr>
              <a:buFont typeface="Wingdings" panose="05000000000000000000" pitchFamily="2" charset="2"/>
              <a:buChar char="q"/>
            </a:pPr>
            <a:r>
              <a:rPr lang="en-US" sz="6400"/>
              <a:t>Use of the amounts in the solidarity fund (if any).</a:t>
            </a:r>
          </a:p>
          <a:p>
            <a:pPr>
              <a:buFont typeface="Wingdings" panose="05000000000000000000" pitchFamily="2" charset="2"/>
              <a:buChar char="q"/>
            </a:pPr>
            <a:r>
              <a:rPr lang="en-US" sz="6400"/>
              <a:t>Conclusion of part-time contracts with new reduced salaries.</a:t>
            </a:r>
          </a:p>
          <a:p>
            <a:pPr>
              <a:buFont typeface="Wingdings" panose="05000000000000000000" pitchFamily="2" charset="2"/>
              <a:buChar char="q"/>
            </a:pPr>
            <a:r>
              <a:rPr lang="en-US" sz="6400"/>
              <a:t>Amendment of the employee’s position (refer to another department).</a:t>
            </a:r>
          </a:p>
          <a:p>
            <a:pPr>
              <a:buFont typeface="Wingdings" panose="05000000000000000000" pitchFamily="2" charset="2"/>
              <a:buChar char="q"/>
            </a:pPr>
            <a:r>
              <a:rPr lang="en-US" sz="6400"/>
              <a:t>Reduction of the working hours or working days (principle “salary against work”). </a:t>
            </a:r>
          </a:p>
          <a:p>
            <a:pPr>
              <a:buFont typeface="Wingdings" panose="05000000000000000000" pitchFamily="2" charset="2"/>
              <a:buChar char="q"/>
            </a:pPr>
            <a:r>
              <a:rPr lang="en-US" sz="6400"/>
              <a:t>Conversion of the leave balance into annual balance to be consumed.</a:t>
            </a:r>
          </a:p>
          <a:p>
            <a:pPr>
              <a:buFont typeface="Wingdings" panose="05000000000000000000" pitchFamily="2" charset="2"/>
              <a:buChar char="q"/>
            </a:pPr>
            <a:r>
              <a:rPr lang="en-US" sz="6400"/>
              <a:t>Employees Emergency Subsidy Fund (Law No. 156/2002). </a:t>
            </a:r>
          </a:p>
          <a:p>
            <a:pPr>
              <a:buFont typeface="Wingdings" panose="05000000000000000000" pitchFamily="2" charset="2"/>
              <a:buChar char="q"/>
            </a:pPr>
            <a:r>
              <a:rPr lang="en-US" sz="6400"/>
              <a:t>Unpaid leaves upon the request of the employee (verbally).</a:t>
            </a:r>
          </a:p>
          <a:p>
            <a:pPr>
              <a:buFont typeface="Wingdings" panose="05000000000000000000" pitchFamily="2" charset="2"/>
              <a:buChar char="q"/>
            </a:pPr>
            <a:r>
              <a:rPr lang="en-US" sz="6400" u="sng"/>
              <a:t>Other measures in case of failure of all of the above: </a:t>
            </a:r>
          </a:p>
          <a:p>
            <a:pPr marL="457200" lvl="1" indent="0">
              <a:buNone/>
            </a:pPr>
            <a:r>
              <a:rPr lang="en-US" sz="6400"/>
              <a:t>1- Partial and full closure of the company (Articles 196-200).</a:t>
            </a:r>
          </a:p>
          <a:p>
            <a:pPr marL="457200" lvl="1" indent="0">
              <a:buNone/>
            </a:pPr>
            <a:r>
              <a:rPr lang="en-US" sz="6400"/>
              <a:t>2- Lay-offs and termination. </a:t>
            </a:r>
          </a:p>
          <a:p>
            <a:pPr>
              <a:buFont typeface="Wingdings" panose="05000000000000000000" pitchFamily="2" charset="2"/>
              <a:buChar char="q"/>
            </a:pPr>
            <a:endParaRPr lang="en-US" sz="6400"/>
          </a:p>
          <a:p>
            <a:pPr marL="457200" lvl="1" indent="0">
              <a:buNone/>
            </a:pPr>
            <a:r>
              <a:rPr lang="en-US" sz="6400"/>
              <a:t> </a:t>
            </a:r>
          </a:p>
          <a:p>
            <a:pPr>
              <a:buFont typeface="Wingdings" panose="05000000000000000000" pitchFamily="2" charset="2"/>
              <a:buChar char="q"/>
            </a:pPr>
            <a:endParaRPr lang="en-US"/>
          </a:p>
          <a:p>
            <a:pPr>
              <a:buFont typeface="Wingdings" panose="05000000000000000000" pitchFamily="2" charset="2"/>
              <a:buChar char="q"/>
            </a:pPr>
            <a:endParaRPr lang="en-US" dirty="0"/>
          </a:p>
        </p:txBody>
      </p:sp>
    </p:spTree>
    <p:extLst>
      <p:ext uri="{BB962C8B-B14F-4D97-AF65-F5344CB8AC3E}">
        <p14:creationId xmlns:p14="http://schemas.microsoft.com/office/powerpoint/2010/main" val="2020195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2EA422-6E09-42F9-9030-60ECEEE409E7}"/>
              </a:ext>
            </a:extLst>
          </p:cNvPr>
          <p:cNvSpPr>
            <a:spLocks noGrp="1"/>
          </p:cNvSpPr>
          <p:nvPr>
            <p:ph sz="half" idx="1"/>
          </p:nvPr>
        </p:nvSpPr>
        <p:spPr>
          <a:xfrm>
            <a:off x="838200" y="689113"/>
            <a:ext cx="10611678" cy="5459896"/>
          </a:xfrm>
        </p:spPr>
        <p:txBody>
          <a:bodyPr>
            <a:normAutofit/>
          </a:bodyPr>
          <a:lstStyle/>
          <a:p>
            <a:pPr marL="0" indent="0" algn="just">
              <a:buNone/>
            </a:pPr>
            <a:r>
              <a:rPr lang="en-US" b="1" u="sng" dirty="0"/>
              <a:t>*Side notes:</a:t>
            </a:r>
          </a:p>
          <a:p>
            <a:pPr marL="0" indent="0" algn="just">
              <a:buNone/>
            </a:pPr>
            <a:endParaRPr lang="en-US" b="1" u="sng" dirty="0"/>
          </a:p>
          <a:p>
            <a:pPr marL="514350" indent="-514350" algn="just">
              <a:buFont typeface="+mj-lt"/>
              <a:buAutoNum type="arabicPeriod"/>
            </a:pPr>
            <a:r>
              <a:rPr lang="en-US" u="sng" dirty="0"/>
              <a:t>Risks associated with lay-offs and termination:</a:t>
            </a:r>
          </a:p>
          <a:p>
            <a:pPr lvl="1"/>
            <a:r>
              <a:rPr lang="en-US" dirty="0"/>
              <a:t>Legalization of the termination process to avoid any claims.</a:t>
            </a:r>
          </a:p>
          <a:p>
            <a:pPr lvl="1"/>
            <a:r>
              <a:rPr lang="en-US" dirty="0"/>
              <a:t>High severance package to be paid to the employees.</a:t>
            </a:r>
          </a:p>
          <a:p>
            <a:pPr lvl="1"/>
            <a:r>
              <a:rPr lang="en-US" dirty="0"/>
              <a:t>Filing of several labor complaints before the labor offices and litigation cost.</a:t>
            </a:r>
          </a:p>
          <a:p>
            <a:pPr marL="0" indent="0" algn="just">
              <a:buNone/>
            </a:pPr>
            <a:endParaRPr lang="en-US" u="sng" dirty="0"/>
          </a:p>
          <a:p>
            <a:pPr marL="514350" indent="-514350" algn="just">
              <a:buFont typeface="+mj-lt"/>
              <a:buAutoNum type="arabicPeriod" startAt="2"/>
            </a:pPr>
            <a:r>
              <a:rPr lang="en-US" u="sng" dirty="0"/>
              <a:t>Reduction of the employee’s salary:</a:t>
            </a:r>
          </a:p>
          <a:p>
            <a:pPr marL="457200" lvl="1" indent="0" algn="just">
              <a:buNone/>
            </a:pPr>
            <a:r>
              <a:rPr lang="en-US" dirty="0"/>
              <a:t>A- partial and full closure (Articles 196-201 of the ELL).</a:t>
            </a:r>
          </a:p>
          <a:p>
            <a:pPr marL="457200" lvl="1" indent="0" algn="just">
              <a:buNone/>
            </a:pPr>
            <a:r>
              <a:rPr lang="en-US" dirty="0"/>
              <a:t>B- payment of half of the salary (Article 41 of the ELL), in case of the non-performance of work.</a:t>
            </a:r>
          </a:p>
          <a:p>
            <a:pPr marL="457200" lvl="1" indent="0" algn="just">
              <a:buNone/>
            </a:pPr>
            <a:endParaRPr lang="en-US" dirty="0"/>
          </a:p>
          <a:p>
            <a:pPr marL="457200" lvl="1" indent="0" algn="just">
              <a:buNone/>
            </a:pPr>
            <a:endParaRPr lang="en-US" dirty="0"/>
          </a:p>
          <a:p>
            <a:pPr marL="0" indent="0" algn="just">
              <a:buNone/>
            </a:pPr>
            <a:endParaRPr lang="en-US" dirty="0"/>
          </a:p>
        </p:txBody>
      </p:sp>
    </p:spTree>
    <p:extLst>
      <p:ext uri="{BB962C8B-B14F-4D97-AF65-F5344CB8AC3E}">
        <p14:creationId xmlns:p14="http://schemas.microsoft.com/office/powerpoint/2010/main" val="3332159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027BE2-8CA1-4956-A06F-2589A0848CB6}"/>
              </a:ext>
            </a:extLst>
          </p:cNvPr>
          <p:cNvSpPr>
            <a:spLocks noGrp="1"/>
          </p:cNvSpPr>
          <p:nvPr>
            <p:ph type="title"/>
          </p:nvPr>
        </p:nvSpPr>
        <p:spPr>
          <a:xfrm>
            <a:off x="838200" y="641446"/>
            <a:ext cx="10515600" cy="5295330"/>
          </a:xfrm>
        </p:spPr>
        <p:txBody>
          <a:bodyPr>
            <a:normAutofit/>
          </a:bodyPr>
          <a:lstStyle/>
          <a:p>
            <a:pPr marL="857250" indent="-857250" algn="ctr">
              <a:buFont typeface="+mj-lt"/>
              <a:buAutoNum type="romanUcPeriod" startAt="2"/>
            </a:pPr>
            <a:r>
              <a:rPr lang="en-US" b="1" dirty="0">
                <a:ln>
                  <a:solidFill>
                    <a:schemeClr val="tx1"/>
                  </a:solidFill>
                </a:ln>
              </a:rPr>
              <a:t>General Legal Corporate Issues and Updates During the Crisis</a:t>
            </a:r>
          </a:p>
        </p:txBody>
      </p:sp>
    </p:spTree>
    <p:extLst>
      <p:ext uri="{BB962C8B-B14F-4D97-AF65-F5344CB8AC3E}">
        <p14:creationId xmlns:p14="http://schemas.microsoft.com/office/powerpoint/2010/main" val="1052903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799" y="180975"/>
            <a:ext cx="11383617" cy="1144243"/>
          </a:xfrm>
        </p:spPr>
        <p:txBody>
          <a:bodyPr>
            <a:noAutofit/>
          </a:bodyPr>
          <a:lstStyle/>
          <a:p>
            <a:pPr algn="ctr"/>
            <a:r>
              <a:rPr lang="en-US" sz="3200" b="1" u="sng" dirty="0"/>
              <a:t>First: Incentives/Aids granted by the Egyptian Government to the Companies</a:t>
            </a:r>
            <a:endParaRPr lang="ar-EG" sz="2400" b="1" u="sng" dirty="0"/>
          </a:p>
        </p:txBody>
      </p:sp>
      <p:sp>
        <p:nvSpPr>
          <p:cNvPr id="3" name="Content Placeholder 2"/>
          <p:cNvSpPr>
            <a:spLocks noGrp="1"/>
          </p:cNvSpPr>
          <p:nvPr>
            <p:ph idx="1"/>
          </p:nvPr>
        </p:nvSpPr>
        <p:spPr>
          <a:xfrm>
            <a:off x="838200" y="1802295"/>
            <a:ext cx="10515600" cy="4412974"/>
          </a:xfrm>
        </p:spPr>
        <p:txBody>
          <a:bodyPr>
            <a:normAutofit lnSpcReduction="10000"/>
          </a:bodyPr>
          <a:lstStyle/>
          <a:p>
            <a:pPr marL="514350" indent="-514350" algn="just">
              <a:lnSpc>
                <a:spcPct val="100000"/>
              </a:lnSpc>
              <a:buFont typeface="+mj-lt"/>
              <a:buAutoNum type="arabicPeriod"/>
            </a:pPr>
            <a:r>
              <a:rPr lang="en-US" sz="2200" dirty="0">
                <a:latin typeface="Times New Roman" pitchFamily="18" charset="0"/>
                <a:cs typeface="Times New Roman" pitchFamily="18" charset="0"/>
              </a:rPr>
              <a:t>Certain industries and sectors are excluded from the application of the partial curfew (i.e. cargo vehicle trucks and employees’ transportation busses) (Prime Minister Decree No. 852 of 2020). </a:t>
            </a:r>
          </a:p>
          <a:p>
            <a:pPr marL="514350" indent="-514350" algn="just">
              <a:lnSpc>
                <a:spcPct val="100000"/>
              </a:lnSpc>
              <a:buFont typeface="+mj-lt"/>
              <a:buAutoNum type="arabicPeriod"/>
            </a:pPr>
            <a:r>
              <a:rPr lang="en-US" sz="2200" dirty="0">
                <a:latin typeface="Times New Roman" pitchFamily="18" charset="0"/>
                <a:cs typeface="Times New Roman" pitchFamily="18" charset="0"/>
              </a:rPr>
              <a:t>The Egyptian Ministry of Trade and Industry has recently issued a statement confirming the following:</a:t>
            </a:r>
          </a:p>
          <a:p>
            <a:pPr lvl="2" algn="just"/>
            <a:r>
              <a:rPr lang="en-US" sz="2200" dirty="0">
                <a:latin typeface="Times New Roman" pitchFamily="18" charset="0"/>
                <a:cs typeface="Times New Roman" pitchFamily="18" charset="0"/>
              </a:rPr>
              <a:t>Certain documents (such as commercial invoices) will be accepted without accreditation by the Chamber of Commerce, which is usually a requirement for accepting such documents.</a:t>
            </a:r>
          </a:p>
          <a:p>
            <a:pPr lvl="2" algn="just"/>
            <a:r>
              <a:rPr lang="en-US" sz="2200" dirty="0">
                <a:latin typeface="Times New Roman" pitchFamily="18" charset="0"/>
                <a:cs typeface="Times New Roman" pitchFamily="18" charset="0"/>
              </a:rPr>
              <a:t>Certificates of Origin will be accepted without authorization by the Egyptian Embassy in the relevant country</a:t>
            </a:r>
          </a:p>
          <a:p>
            <a:pPr marL="457200" indent="-457200" algn="just">
              <a:buFont typeface="+mj-lt"/>
              <a:buAutoNum type="arabicPeriod"/>
            </a:pPr>
            <a:r>
              <a:rPr lang="en-US" sz="2200" dirty="0"/>
              <a:t>Reduction of the prices of the sale of energy products (Electricity), </a:t>
            </a:r>
            <a:r>
              <a:rPr lang="en-US" sz="2200" dirty="0">
                <a:latin typeface="Times New Roman" pitchFamily="18" charset="0"/>
                <a:cs typeface="Times New Roman" pitchFamily="18" charset="0"/>
              </a:rPr>
              <a:t>effective as of April 1st, 2020 </a:t>
            </a:r>
            <a:r>
              <a:rPr lang="en-US" sz="2200" dirty="0"/>
              <a:t>(Ministerial Decree No. 781/2020). </a:t>
            </a:r>
            <a:r>
              <a:rPr lang="en-US" sz="2200" dirty="0">
                <a:latin typeface="Times New Roman" pitchFamily="18" charset="0"/>
                <a:cs typeface="Times New Roman" pitchFamily="18" charset="0"/>
              </a:rPr>
              <a:t>News regarding the reduction in the prices of the sale of gas as well.</a:t>
            </a:r>
          </a:p>
          <a:p>
            <a:pPr marL="457200" indent="-457200" algn="just">
              <a:buFont typeface="+mj-lt"/>
              <a:buAutoNum type="arabicPeriod"/>
            </a:pPr>
            <a:endParaRPr lang="ar-EG" dirty="0">
              <a:latin typeface="Times New Roman" pitchFamily="18" charset="0"/>
            </a:endParaRPr>
          </a:p>
          <a:p>
            <a:pPr marL="457200" lvl="1" indent="0" algn="just">
              <a:buNone/>
            </a:pPr>
            <a:endParaRPr lang="en-US" dirty="0">
              <a:latin typeface="Times New Roman" pitchFamily="18" charset="0"/>
              <a:cs typeface="Times New Roman" pitchFamily="18" charset="0"/>
            </a:endParaRPr>
          </a:p>
          <a:p>
            <a:pPr marL="457200" lvl="1" indent="0" algn="just">
              <a:buNone/>
            </a:pPr>
            <a:endParaRPr lang="en-US" dirty="0">
              <a:latin typeface="Times New Roman" pitchFamily="18" charset="0"/>
              <a:cs typeface="Times New Roman" pitchFamily="18" charset="0"/>
            </a:endParaRPr>
          </a:p>
          <a:p>
            <a:pPr marL="514350" indent="-514350" algn="just">
              <a:lnSpc>
                <a:spcPct val="100000"/>
              </a:lnSpc>
              <a:buFont typeface="+mj-lt"/>
              <a:buAutoNum type="arabicPeriod"/>
            </a:pPr>
            <a:endParaRPr lang="en-US" dirty="0">
              <a:latin typeface="Times New Roman" pitchFamily="18" charset="0"/>
              <a:cs typeface="Times New Roman" pitchFamily="18" charset="0"/>
            </a:endParaRPr>
          </a:p>
          <a:p>
            <a:pPr marL="514350" indent="-514350" algn="just">
              <a:lnSpc>
                <a:spcPct val="100000"/>
              </a:lnSpc>
              <a:buFont typeface="+mj-lt"/>
              <a:buAutoNum type="arabicPeriod"/>
            </a:pPr>
            <a:endParaRPr lang="ar-EG"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44557" y="278296"/>
            <a:ext cx="11304104" cy="978246"/>
          </a:xfrm>
        </p:spPr>
        <p:txBody>
          <a:bodyPr>
            <a:normAutofit fontScale="90000"/>
          </a:bodyPr>
          <a:lstStyle/>
          <a:p>
            <a:pPr algn="ctr"/>
            <a:r>
              <a:rPr lang="en-US" sz="4000" b="1" u="sng" dirty="0"/>
              <a:t>Second: Economic and Monetary Measures</a:t>
            </a:r>
            <a:endParaRPr lang="ar-EG" sz="2800" b="1" u="sng" dirty="0">
              <a:cs typeface="+mn-cs"/>
            </a:endParaRPr>
          </a:p>
        </p:txBody>
      </p:sp>
      <p:sp>
        <p:nvSpPr>
          <p:cNvPr id="3" name="Content Placeholder 2"/>
          <p:cNvSpPr>
            <a:spLocks noGrp="1"/>
          </p:cNvSpPr>
          <p:nvPr>
            <p:ph idx="1"/>
          </p:nvPr>
        </p:nvSpPr>
        <p:spPr>
          <a:xfrm>
            <a:off x="596349" y="1409906"/>
            <a:ext cx="11198086" cy="5448094"/>
          </a:xfrm>
        </p:spPr>
        <p:txBody>
          <a:bodyPr>
            <a:normAutofit/>
          </a:bodyPr>
          <a:lstStyle/>
          <a:p>
            <a:pPr marL="0" indent="0">
              <a:buNone/>
            </a:pPr>
            <a:r>
              <a:rPr lang="en-US" sz="1800" b="1" dirty="0"/>
              <a:t>A) </a:t>
            </a:r>
            <a:r>
              <a:rPr lang="en-US" sz="1800" b="1" u="sng" dirty="0"/>
              <a:t>Decisions of the Governor of the CBE:</a:t>
            </a:r>
          </a:p>
          <a:p>
            <a:pPr algn="just">
              <a:lnSpc>
                <a:spcPct val="120000"/>
              </a:lnSpc>
            </a:pPr>
            <a:r>
              <a:rPr lang="en-US" sz="1800" dirty="0">
                <a:latin typeface="Times New Roman" pitchFamily="18" charset="0"/>
                <a:cs typeface="Times New Roman" pitchFamily="18" charset="0"/>
              </a:rPr>
              <a:t>Banks to provide the necessary credit limits to meet the financing of import operations for basic and strategic commodities and finance working capital, or the capital of a business used in its day-to-day trading operation (CBE Periodic Book on 15</a:t>
            </a:r>
            <a:r>
              <a:rPr lang="en-US" sz="1800" baseline="30000" dirty="0">
                <a:latin typeface="Times New Roman" pitchFamily="18" charset="0"/>
                <a:cs typeface="Times New Roman" pitchFamily="18" charset="0"/>
              </a:rPr>
              <a:t>th</a:t>
            </a:r>
            <a:r>
              <a:rPr lang="en-US" sz="1800" dirty="0">
                <a:latin typeface="Times New Roman" pitchFamily="18" charset="0"/>
                <a:cs typeface="Times New Roman" pitchFamily="18" charset="0"/>
              </a:rPr>
              <a:t> of March 2020).</a:t>
            </a:r>
          </a:p>
          <a:p>
            <a:pPr algn="just">
              <a:lnSpc>
                <a:spcPct val="120000"/>
              </a:lnSpc>
            </a:pPr>
            <a:r>
              <a:rPr lang="en-US" sz="1800" dirty="0">
                <a:latin typeface="Times New Roman" pitchFamily="18" charset="0"/>
                <a:cs typeface="Times New Roman" pitchFamily="18" charset="0"/>
              </a:rPr>
              <a:t>Suspension of the payment of the credit facilities and loans' installments granted to the companies for six (6) months (CBE Periodic Book on 16</a:t>
            </a:r>
            <a:r>
              <a:rPr lang="en-US" sz="1800" baseline="30000" dirty="0">
                <a:latin typeface="Times New Roman" pitchFamily="18" charset="0"/>
                <a:cs typeface="Times New Roman" pitchFamily="18" charset="0"/>
              </a:rPr>
              <a:t>th</a:t>
            </a:r>
            <a:r>
              <a:rPr lang="en-US" sz="1800" dirty="0">
                <a:latin typeface="Times New Roman" pitchFamily="18" charset="0"/>
                <a:cs typeface="Times New Roman" pitchFamily="18" charset="0"/>
              </a:rPr>
              <a:t> of March 2020). </a:t>
            </a:r>
          </a:p>
          <a:p>
            <a:pPr algn="just">
              <a:lnSpc>
                <a:spcPct val="120000"/>
              </a:lnSpc>
            </a:pPr>
            <a:r>
              <a:rPr lang="en-US" sz="1800" dirty="0">
                <a:latin typeface="Times New Roman" pitchFamily="18" charset="0"/>
                <a:cs typeface="Times New Roman" pitchFamily="18" charset="0"/>
              </a:rPr>
              <a:t>Exemptions on all local transfer (in Egyptian Pounds) from any fees or expenses for a period of three (3) months starting from March, in order to limit exchange of cash</a:t>
            </a:r>
            <a:r>
              <a:rPr lang="en-US" sz="1800" baseline="30000" dirty="0">
                <a:latin typeface="Times New Roman" pitchFamily="18" charset="0"/>
                <a:cs typeface="Times New Roman" pitchFamily="18" charset="0"/>
              </a:rPr>
              <a:t> </a:t>
            </a:r>
            <a:r>
              <a:rPr lang="en-US" sz="1800" dirty="0">
                <a:latin typeface="Times New Roman" pitchFamily="18" charset="0"/>
                <a:cs typeface="Times New Roman" pitchFamily="18" charset="0"/>
              </a:rPr>
              <a:t>(CBE Periodic Book on 22</a:t>
            </a:r>
            <a:r>
              <a:rPr lang="en-US" sz="1800" baseline="30000" dirty="0">
                <a:latin typeface="Times New Roman" pitchFamily="18" charset="0"/>
                <a:cs typeface="Times New Roman" pitchFamily="18" charset="0"/>
              </a:rPr>
              <a:t>nd </a:t>
            </a:r>
            <a:r>
              <a:rPr lang="en-US" sz="1800" dirty="0">
                <a:latin typeface="Times New Roman" pitchFamily="18" charset="0"/>
                <a:cs typeface="Times New Roman" pitchFamily="18" charset="0"/>
              </a:rPr>
              <a:t>of March 2020).</a:t>
            </a:r>
          </a:p>
          <a:p>
            <a:pPr algn="just">
              <a:lnSpc>
                <a:spcPct val="120000"/>
              </a:lnSpc>
            </a:pPr>
            <a:r>
              <a:rPr lang="en-US" sz="1800" dirty="0">
                <a:latin typeface="Times New Roman" pitchFamily="18" charset="0"/>
                <a:cs typeface="Times New Roman" pitchFamily="18" charset="0"/>
              </a:rPr>
              <a:t>Limitations on daily cash withdrawals and deposits (50.000 EGP for companies) (CBE Periodic Book on 29</a:t>
            </a:r>
            <a:r>
              <a:rPr lang="en-US" sz="1800" baseline="30000" dirty="0">
                <a:latin typeface="Times New Roman" pitchFamily="18" charset="0"/>
                <a:cs typeface="Times New Roman" pitchFamily="18" charset="0"/>
              </a:rPr>
              <a:t>th</a:t>
            </a:r>
            <a:r>
              <a:rPr lang="en-US" sz="1800" dirty="0">
                <a:latin typeface="Times New Roman" pitchFamily="18" charset="0"/>
                <a:cs typeface="Times New Roman" pitchFamily="18" charset="0"/>
              </a:rPr>
              <a:t>, of March 2020). </a:t>
            </a:r>
          </a:p>
          <a:p>
            <a:pPr algn="just">
              <a:lnSpc>
                <a:spcPct val="100000"/>
              </a:lnSpc>
            </a:pPr>
            <a:r>
              <a:rPr lang="en-US" sz="1800" dirty="0">
                <a:latin typeface="Times New Roman" pitchFamily="18" charset="0"/>
                <a:cs typeface="Times New Roman" pitchFamily="18" charset="0"/>
              </a:rPr>
              <a:t>Initiative for companies working in certain sectors with an amount of One Billion EGP (CBE Periodic Book on April 4</a:t>
            </a:r>
            <a:r>
              <a:rPr lang="en-US" sz="1800" baseline="30000" dirty="0">
                <a:latin typeface="Times New Roman" pitchFamily="18" charset="0"/>
                <a:cs typeface="Times New Roman" pitchFamily="18" charset="0"/>
              </a:rPr>
              <a:t>th</a:t>
            </a:r>
            <a:r>
              <a:rPr lang="en-US" sz="1800" dirty="0">
                <a:latin typeface="Times New Roman" pitchFamily="18" charset="0"/>
                <a:cs typeface="Times New Roman" pitchFamily="18" charset="0"/>
              </a:rPr>
              <a:t>, 2020) with reduced interest rate (8%).</a:t>
            </a:r>
          </a:p>
          <a:p>
            <a:pPr algn="just">
              <a:lnSpc>
                <a:spcPct val="120000"/>
              </a:lnSpc>
            </a:pPr>
            <a:endParaRPr lang="en-US" sz="1800" dirty="0">
              <a:latin typeface="Times New Roman" pitchFamily="18" charset="0"/>
              <a:cs typeface="Times New Roman" pitchFamily="18" charset="0"/>
            </a:endParaRPr>
          </a:p>
          <a:p>
            <a:pPr algn="just">
              <a:lnSpc>
                <a:spcPct val="120000"/>
              </a:lnSpc>
            </a:pPr>
            <a:endParaRPr lang="en-US" sz="1800" dirty="0">
              <a:latin typeface="Times New Roman" pitchFamily="18" charset="0"/>
              <a:cs typeface="Times New Roman" pitchFamily="18" charset="0"/>
            </a:endParaRPr>
          </a:p>
          <a:p>
            <a:pPr algn="just">
              <a:lnSpc>
                <a:spcPct val="120000"/>
              </a:lnSpc>
            </a:pPr>
            <a:endParaRPr lang="en-US" dirty="0">
              <a:latin typeface="Times New Roman" pitchFamily="18" charset="0"/>
              <a:cs typeface="Times New Roman" pitchFamily="18" charset="0"/>
            </a:endParaRPr>
          </a:p>
          <a:p>
            <a:pPr algn="just">
              <a:lnSpc>
                <a:spcPct val="120000"/>
              </a:lnSpc>
            </a:pPr>
            <a:endParaRPr lang="en-US" dirty="0">
              <a:latin typeface="Times New Roman" pitchFamily="18" charset="0"/>
              <a:cs typeface="Times New Roman" pitchFamily="18" charset="0"/>
            </a:endParaRPr>
          </a:p>
          <a:p>
            <a:pPr algn="just">
              <a:lnSpc>
                <a:spcPct val="120000"/>
              </a:lnSpc>
            </a:pPr>
            <a:endParaRPr lang="en-US" dirty="0">
              <a:latin typeface="Times New Roman" pitchFamily="18" charset="0"/>
              <a:cs typeface="Times New Roman" pitchFamily="18" charset="0"/>
            </a:endParaRPr>
          </a:p>
          <a:p>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2228965-2012-4015-A05F-EBBAB5BEA682}"/>
              </a:ext>
            </a:extLst>
          </p:cNvPr>
          <p:cNvSpPr>
            <a:spLocks noGrp="1"/>
          </p:cNvSpPr>
          <p:nvPr>
            <p:ph idx="1"/>
          </p:nvPr>
        </p:nvSpPr>
        <p:spPr>
          <a:xfrm>
            <a:off x="838200" y="685800"/>
            <a:ext cx="10515600" cy="5486399"/>
          </a:xfrm>
        </p:spPr>
        <p:txBody>
          <a:bodyPr>
            <a:noAutofit/>
          </a:bodyPr>
          <a:lstStyle/>
          <a:p>
            <a:pPr marL="0" indent="0" algn="just">
              <a:lnSpc>
                <a:spcPct val="100000"/>
              </a:lnSpc>
              <a:buNone/>
            </a:pPr>
            <a:r>
              <a:rPr lang="en-US" sz="1800" b="1" dirty="0"/>
              <a:t>B</a:t>
            </a:r>
            <a:r>
              <a:rPr lang="en-US" sz="2000" b="1" dirty="0"/>
              <a:t>) </a:t>
            </a:r>
            <a:r>
              <a:rPr lang="en-US" sz="2000" b="1" u="sng" dirty="0"/>
              <a:t>Decisions of GAFI:</a:t>
            </a:r>
            <a:endParaRPr lang="en-US" sz="2000" dirty="0">
              <a:latin typeface="Times New Roman" pitchFamily="18" charset="0"/>
              <a:cs typeface="Times New Roman" pitchFamily="18" charset="0"/>
            </a:endParaRPr>
          </a:p>
          <a:p>
            <a:pPr lvl="1" algn="just">
              <a:lnSpc>
                <a:spcPct val="100000"/>
              </a:lnSpc>
            </a:pPr>
            <a:r>
              <a:rPr lang="en-US" sz="2000" dirty="0">
                <a:latin typeface="Times New Roman" pitchFamily="18" charset="0"/>
                <a:cs typeface="Times New Roman" pitchFamily="18" charset="0"/>
              </a:rPr>
              <a:t>Convocation of the Board and General Shareholders Meetings by using electronic means (e.g. conference calls) in SAE and LLC (effective as of March 18, 2020) (Decision No. 160 of 2020).</a:t>
            </a:r>
          </a:p>
          <a:p>
            <a:pPr lvl="1" algn="just">
              <a:lnSpc>
                <a:spcPct val="100000"/>
              </a:lnSpc>
            </a:pPr>
            <a:r>
              <a:rPr lang="en-US" sz="2000" dirty="0">
                <a:latin typeface="Times New Roman" pitchFamily="18" charset="0"/>
                <a:cs typeface="Times New Roman" pitchFamily="18" charset="0"/>
              </a:rPr>
              <a:t>Incentives and facilities granted to the projects working in the Free Zones (GAFI’s Decision No. 175 of 2020) such as, selling FZ products in the local markets at a percentage of 50%.</a:t>
            </a:r>
          </a:p>
          <a:p>
            <a:pPr lvl="1" algn="just">
              <a:lnSpc>
                <a:spcPct val="100000"/>
              </a:lnSpc>
            </a:pPr>
            <a:endParaRPr lang="en-US" sz="2000" dirty="0">
              <a:latin typeface="Times New Roman" pitchFamily="18" charset="0"/>
              <a:cs typeface="Times New Roman" pitchFamily="18" charset="0"/>
            </a:endParaRPr>
          </a:p>
          <a:p>
            <a:pPr marL="0" indent="0">
              <a:buNone/>
            </a:pPr>
            <a:r>
              <a:rPr lang="en-US" sz="2000" b="1" dirty="0">
                <a:latin typeface="Times New Roman" pitchFamily="18" charset="0"/>
                <a:cs typeface="Times New Roman" pitchFamily="18" charset="0"/>
              </a:rPr>
              <a:t>C) </a:t>
            </a:r>
            <a:r>
              <a:rPr lang="en-US" sz="2000" b="1" u="sng" dirty="0">
                <a:latin typeface="Times New Roman" pitchFamily="18" charset="0"/>
                <a:cs typeface="Times New Roman" pitchFamily="18" charset="0"/>
              </a:rPr>
              <a:t>Tax Authority decisions:</a:t>
            </a:r>
          </a:p>
          <a:p>
            <a:pPr marL="0" indent="0">
              <a:buNone/>
            </a:pPr>
            <a:endParaRPr lang="en-US" sz="2000" b="1" u="sng" dirty="0">
              <a:latin typeface="Times New Roman" pitchFamily="18" charset="0"/>
              <a:cs typeface="Times New Roman" pitchFamily="18" charset="0"/>
            </a:endParaRPr>
          </a:p>
          <a:p>
            <a:pPr marL="457200" lvl="1" indent="0">
              <a:buNone/>
            </a:pPr>
            <a:r>
              <a:rPr lang="en-US" sz="2000" b="1" u="sng" dirty="0">
                <a:latin typeface="Times New Roman" pitchFamily="18" charset="0"/>
                <a:cs typeface="Times New Roman" pitchFamily="18" charset="0"/>
              </a:rPr>
              <a:t>1- Tax Payment Extension: </a:t>
            </a:r>
            <a:r>
              <a:rPr lang="en-US" sz="2000" dirty="0">
                <a:latin typeface="Times New Roman" pitchFamily="18" charset="0"/>
                <a:cs typeface="Times New Roman" pitchFamily="18" charset="0"/>
              </a:rPr>
              <a:t>The extension of the deadline of filing income tax declarations for individuals to 16</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 of April. Some news regarding the postponement of filling such declarations for companies.</a:t>
            </a:r>
          </a:p>
          <a:p>
            <a:pPr marL="457200" lvl="1" indent="0">
              <a:buNone/>
            </a:pPr>
            <a:endParaRPr lang="en-US" sz="2000" dirty="0">
              <a:latin typeface="Times New Roman" pitchFamily="18" charset="0"/>
              <a:cs typeface="Times New Roman" pitchFamily="18" charset="0"/>
            </a:endParaRPr>
          </a:p>
          <a:p>
            <a:pPr marL="457200" lvl="1" indent="0" algn="just">
              <a:buNone/>
            </a:pPr>
            <a:r>
              <a:rPr lang="en-US" sz="2000" b="1" u="sng" dirty="0">
                <a:latin typeface="Times New Roman" pitchFamily="18" charset="0"/>
                <a:cs typeface="Times New Roman" pitchFamily="18" charset="0"/>
              </a:rPr>
              <a:t>2- Tax Exemptions (news only):</a:t>
            </a:r>
          </a:p>
          <a:p>
            <a:pPr marL="971550" lvl="1" indent="-514350" algn="just">
              <a:buAutoNum type="alphaUcParenR"/>
            </a:pPr>
            <a:r>
              <a:rPr lang="en-US" sz="2000" dirty="0">
                <a:latin typeface="Times New Roman" pitchFamily="18" charset="0"/>
                <a:cs typeface="Times New Roman" pitchFamily="18" charset="0"/>
              </a:rPr>
              <a:t>Capital Gain Tax.</a:t>
            </a:r>
          </a:p>
          <a:p>
            <a:pPr marL="971550" lvl="1" indent="-514350" algn="just">
              <a:buAutoNum type="alphaUcParenR"/>
            </a:pPr>
            <a:r>
              <a:rPr lang="en-US" sz="2000" dirty="0">
                <a:latin typeface="Times New Roman" pitchFamily="18" charset="0"/>
                <a:cs typeface="Times New Roman" pitchFamily="18" charset="0"/>
              </a:rPr>
              <a:t>Dividend Payment.</a:t>
            </a:r>
          </a:p>
          <a:p>
            <a:pPr marL="457200" lvl="1" indent="0">
              <a:buNone/>
            </a:pPr>
            <a:endParaRPr lang="en-US" sz="1800" dirty="0">
              <a:latin typeface="Times New Roman" pitchFamily="18" charset="0"/>
              <a:cs typeface="Times New Roman" pitchFamily="18" charset="0"/>
            </a:endParaRPr>
          </a:p>
          <a:p>
            <a:pPr marL="457200" lvl="1" indent="0">
              <a:buNone/>
            </a:pPr>
            <a:endParaRPr lang="en-US" sz="1400" dirty="0">
              <a:latin typeface="Times New Roman" pitchFamily="18" charset="0"/>
              <a:cs typeface="Times New Roman" pitchFamily="18" charset="0"/>
            </a:endParaRPr>
          </a:p>
          <a:p>
            <a:pPr algn="just">
              <a:lnSpc>
                <a:spcPct val="100000"/>
              </a:lnSpc>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31982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1523</Words>
  <Application>Microsoft Office PowerPoint</Application>
  <PresentationFormat>Widescreen</PresentationFormat>
  <Paragraphs>159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Georgia</vt:lpstr>
      <vt:lpstr>Times New Roman</vt:lpstr>
      <vt:lpstr>Wingdings</vt:lpstr>
      <vt:lpstr>Office Theme</vt:lpstr>
      <vt:lpstr>Legal Updates during COVID-19 Outbreak</vt:lpstr>
      <vt:lpstr>Legal Challenges and Possible Strategies in relation to Employment Matters</vt:lpstr>
      <vt:lpstr>Obligations and recommendations to the companies </vt:lpstr>
      <vt:lpstr> Recommended Strategy to handle the Crisis:</vt:lpstr>
      <vt:lpstr>PowerPoint Presentation</vt:lpstr>
      <vt:lpstr>General Legal Corporate Issues and Updates During the Crisis</vt:lpstr>
      <vt:lpstr>First: Incentives/Aids granted by the Egyptian Government to the Companies</vt:lpstr>
      <vt:lpstr>Second: Economic and Monetary Measures</vt:lpstr>
      <vt:lpstr>PowerPoint Presentation</vt:lpstr>
      <vt:lpstr>PowerPoint Presentation</vt:lpstr>
      <vt:lpstr> General Legal Matters and Tactics to handle the Operation of the Business</vt:lpstr>
      <vt:lpstr>PowerPoint Presentation</vt:lpstr>
      <vt:lpstr> The Impact of Force Majeure/Unforeseen Circumstances theories on the Obligations of the different Agreements</vt:lpstr>
      <vt:lpstr>The outbreak of COVID-19 may be characterized as an event of force majeure and unforeseen circumstances, based on the case in question. (for e.g. the suspension of the airlines operations and the related activities Vs. other industries). </vt:lpstr>
      <vt:lpstr>PowerPoint Presentation</vt:lpstr>
      <vt:lpstr>PowerPoint Presentation</vt:lpstr>
      <vt:lpstr>Any Questions !!!</vt:lpstr>
      <vt:lpstr>Thank You  Dr. Mohamed Ramadan Partner - New York State Bar Ibrachy &amp; Dermarkar Law Firm 16 Hussein Wassef St., Dokki, Giza, Egypt. Tel:   + (202) 3760 4592   ext. 600 Mob:  + (20)115 8822 223              + (20)122 4700 488 Fax:  + (202) 3760 4593 E-mail: MRH@ID.COM.EG   www.ibrachy-dermarkar.com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Updates during COVID-19 Outbreak</dc:title>
  <dc:creator>ALAAELDIN, Mohamed</dc:creator>
  <cp:lastModifiedBy>scherien Ali</cp:lastModifiedBy>
  <cp:revision>1</cp:revision>
  <dcterms:created xsi:type="dcterms:W3CDTF">2020-04-13T12:20:08Z</dcterms:created>
  <dcterms:modified xsi:type="dcterms:W3CDTF">2020-04-14T10:00:43Z</dcterms:modified>
</cp:coreProperties>
</file>