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4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5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6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7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8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280" r:id="rId5"/>
    <p:sldId id="274" r:id="rId6"/>
    <p:sldId id="286" r:id="rId7"/>
    <p:sldId id="275" r:id="rId8"/>
    <p:sldId id="292" r:id="rId9"/>
    <p:sldId id="287" r:id="rId10"/>
    <p:sldId id="289" r:id="rId11"/>
    <p:sldId id="282" r:id="rId12"/>
    <p:sldId id="285" r:id="rId13"/>
    <p:sldId id="270" r:id="rId14"/>
    <p:sldId id="272" r:id="rId15"/>
    <p:sldId id="273" r:id="rId16"/>
    <p:sldId id="290" r:id="rId17"/>
    <p:sldId id="283" r:id="rId18"/>
    <p:sldId id="284" r:id="rId19"/>
    <p:sldId id="269" r:id="rId20"/>
    <p:sldId id="281" r:id="rId21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418B95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58" autoAdjust="0"/>
    <p:restoredTop sz="94660"/>
  </p:normalViewPr>
  <p:slideViewPr>
    <p:cSldViewPr snapToGrid="0">
      <p:cViewPr varScale="1">
        <p:scale>
          <a:sx n="86" d="100"/>
          <a:sy n="86" d="100"/>
        </p:scale>
        <p:origin x="64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4AF-42DB-B077-92B00A27D83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D4AF-42DB-B077-92B00A27D83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4AF-42DB-B077-92B00A27D83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D4AF-42DB-B077-92B00A27D83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D4AF-42DB-B077-92B00A27D83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4AF-42DB-B077-92B00A27D83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D4AF-42DB-B077-92B00A27D839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4AF-42DB-B077-92B00A27D839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4AF-42DB-B077-92B00A27D839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D4AF-42DB-B077-92B00A27D839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D4AF-42DB-B077-92B00A27D839}"/>
              </c:ext>
            </c:extLst>
          </c:dPt>
          <c:dLbls>
            <c:dLbl>
              <c:idx val="0"/>
              <c:layout>
                <c:manualLayout>
                  <c:x val="2.2621426592451376E-2"/>
                  <c:y val="6.5706396481777604E-2"/>
                </c:manualLayout>
              </c:layout>
              <c:tx>
                <c:rich>
                  <a:bodyPr/>
                  <a:lstStyle/>
                  <a:p>
                    <a:fld id="{98253DBA-FDD4-4A17-918F-658B3C251E36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  </a:t>
                    </a:r>
                    <a:r>
                      <a:rPr lang="en-US" dirty="0" err="1"/>
                      <a:t>Chemische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Erzeugnisse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185905311716049"/>
                      <c:h val="0.1614131620685949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4AF-42DB-B077-92B00A27D83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9EB219D-3B99-4A56-86B6-56AAAC07DD39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 </a:t>
                    </a:r>
                    <a:r>
                      <a:rPr lang="en-US" dirty="0" err="1"/>
                      <a:t>Elektrotechnik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347802264808532"/>
                      <c:h val="0.1111589681125813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D4AF-42DB-B077-92B00A27D839}"/>
                </c:ext>
              </c:extLst>
            </c:dLbl>
            <c:dLbl>
              <c:idx val="2"/>
              <c:layout>
                <c:manualLayout>
                  <c:x val="-1.1396554374967404E-2"/>
                  <c:y val="-1.130872705442236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2C21E826-40E1-4F3F-B23B-674241B8AE1E}" type="VALUE">
                      <a:rPr lang="en-US" sz="1100" b="1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1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r>
                      <a: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</a:t>
                    </a:r>
                    <a:r>
                      <a:rPr lang="en-US" sz="1100" b="1" baseline="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r>
                      <a:rPr lang="en-US" sz="1100" b="1" baseline="0" dirty="0" err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Maschinen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646663191015836"/>
                      <c:h val="6.62472982053895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4AF-42DB-B077-92B00A27D839}"/>
                </c:ext>
              </c:extLst>
            </c:dLbl>
            <c:dLbl>
              <c:idx val="3"/>
              <c:layout>
                <c:manualLayout>
                  <c:x val="6.4253331903779661E-3"/>
                  <c:y val="-1.1793720220551118E-2"/>
                </c:manualLayout>
              </c:layout>
              <c:tx>
                <c:rich>
                  <a:bodyPr/>
                  <a:lstStyle/>
                  <a:p>
                    <a:fld id="{CC6816B3-8F53-4602-94F6-0804EA9895DF}" type="VALUE">
                      <a:rPr lang="en-US" smtClean="0"/>
                      <a:pPr/>
                      <a:t>[VALUE]</a:t>
                    </a:fld>
                    <a:r>
                      <a:rPr lang="en-US"/>
                      <a:t>% Eisen/Stahl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4AF-42DB-B077-92B00A27D839}"/>
                </c:ext>
              </c:extLst>
            </c:dLbl>
            <c:dLbl>
              <c:idx val="4"/>
              <c:layout>
                <c:manualLayout>
                  <c:x val="8.6180371543066927E-3"/>
                  <c:y val="-2.8336953819531521E-3"/>
                </c:manualLayout>
              </c:layout>
              <c:tx>
                <c:rich>
                  <a:bodyPr/>
                  <a:lstStyle/>
                  <a:p>
                    <a:fld id="{475F0CF0-2E03-447D-AFA1-E36D9A95CCB9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 </a:t>
                    </a:r>
                    <a:r>
                      <a:rPr lang="en-US" dirty="0" err="1"/>
                      <a:t>Textilien</a:t>
                    </a:r>
                    <a:r>
                      <a:rPr lang="en-US" dirty="0"/>
                      <a:t>/</a:t>
                    </a:r>
                    <a:r>
                      <a:rPr lang="en-US" dirty="0" err="1"/>
                      <a:t>Bekleidung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747309650437292"/>
                      <c:h val="0.1602757214646522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D4AF-42DB-B077-92B00A27D839}"/>
                </c:ext>
              </c:extLst>
            </c:dLbl>
            <c:dLbl>
              <c:idx val="5"/>
              <c:layout>
                <c:manualLayout>
                  <c:x val="9.8491853192076376E-3"/>
                  <c:y val="-9.2262689885544875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3FF024FE-A505-44EE-90A4-CC37FB081517}" type="VALUE">
                      <a:rPr lang="en-US" sz="1100" b="1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1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r>
                      <a: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 </a:t>
                    </a:r>
                  </a:p>
                  <a:p>
                    <a:pPr>
                      <a:defRPr sz="1100" b="1"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100" b="1" dirty="0" err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Nahrungs</a:t>
                    </a:r>
                    <a:r>
                      <a: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-</a:t>
                    </a:r>
                  </a:p>
                  <a:p>
                    <a:pPr>
                      <a:defRPr sz="1100" b="1"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100" b="1" dirty="0" err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mittel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531242953615575"/>
                      <c:h val="0.1878500391359902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D4AF-42DB-B077-92B00A27D839}"/>
                </c:ext>
              </c:extLst>
            </c:dLbl>
            <c:dLbl>
              <c:idx val="6"/>
              <c:layout>
                <c:manualLayout>
                  <c:x val="-0.19575255821925175"/>
                  <c:y val="2.285302997241482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5623C403-A4AA-4DAE-BAC2-C7A751A8032A}" type="VALUE">
                      <a:rPr lang="en-US" sz="1100" b="1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1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r>
                      <a: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</a:t>
                    </a:r>
                    <a:r>
                      <a:rPr lang="en-US" sz="1100" b="1" baseline="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r>
                      <a:rPr lang="en-US" sz="1100" b="1" baseline="0" dirty="0" err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Rohstoffe</a:t>
                    </a:r>
                    <a:r>
                      <a:rPr lang="en-US" sz="1100" b="1" baseline="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</a:p>
                  <a:p>
                    <a:pPr>
                      <a:defRPr sz="1100" b="1"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100" b="1" baseline="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(</a:t>
                    </a:r>
                    <a:r>
                      <a:rPr lang="en-US" sz="1100" b="1" baseline="0" dirty="0" err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ohne</a:t>
                    </a:r>
                    <a:r>
                      <a:rPr lang="en-US" sz="1100" b="1" baseline="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r>
                      <a:rPr lang="en-US" sz="1100" b="1" baseline="0" dirty="0" err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Brennst</a:t>
                    </a:r>
                    <a:r>
                      <a:rPr lang="en-US" sz="1100" b="1" baseline="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.)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930750339244331"/>
                      <c:h val="0.1146057578214986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D4AF-42DB-B077-92B00A27D839}"/>
                </c:ext>
              </c:extLst>
            </c:dLbl>
            <c:dLbl>
              <c:idx val="7"/>
              <c:layout>
                <c:manualLayout>
                  <c:x val="-9.23361123675716E-3"/>
                  <c:y val="3.01580529492035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2E32D107-DF7E-49C5-91F5-07A603AF22D1}" type="VALUE">
                      <a:rPr lang="en-US" sz="1100" b="1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1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r>
                      <a: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 </a:t>
                    </a:r>
                    <a:r>
                      <a:rPr lang="en-US" sz="1100" b="1" dirty="0" err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Möbel</a:t>
                    </a:r>
                    <a:r>
                      <a: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/-</a:t>
                    </a:r>
                    <a:r>
                      <a:rPr lang="en-US" sz="1100" b="1" dirty="0" err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teile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670670774113006"/>
                      <c:h val="6.290391218773984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D4AF-42DB-B077-92B00A27D839}"/>
                </c:ext>
              </c:extLst>
            </c:dLbl>
            <c:dLbl>
              <c:idx val="8"/>
              <c:layout>
                <c:manualLayout>
                  <c:x val="1.7236074308613375E-2"/>
                  <c:y val="3.573316745318607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88587759-B9D1-452B-AA17-B354E0858CDF}" type="VALUE">
                      <a:rPr lang="en-US" sz="1100" b="1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1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r>
                      <a: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 </a:t>
                    </a:r>
                    <a:r>
                      <a:rPr lang="en-US" sz="1100" b="1" dirty="0" err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Getränke</a:t>
                    </a:r>
                    <a:r>
                      <a: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/Tabak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732228182358056"/>
                      <c:h val="6.290391218773984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D4AF-42DB-B077-92B00A27D839}"/>
                </c:ext>
              </c:extLst>
            </c:dLbl>
            <c:dLbl>
              <c:idx val="9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46B28986-95A0-4E3E-9F1F-0B75B14FB175}" type="VALUE">
                      <a:rPr lang="en-US" sz="1100" b="1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1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r>
                      <a:rPr lang="en-US" sz="1100" b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 Kfz und -Teile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807635522754234"/>
                      <c:h val="6.290391218773984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D4AF-42DB-B077-92B00A27D839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CF5DA6B1-FC68-4428-BB19-8113384FED29}" type="VALUE">
                      <a:rPr lang="en-US" smtClean="0"/>
                      <a:pPr/>
                      <a:t>[VALUE]</a:t>
                    </a:fld>
                    <a:r>
                      <a:rPr lang="en-US"/>
                      <a:t>% Sonstiges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D4AF-42DB-B077-92B00A27D8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Sheet1!$A$2:$A$12</c:f>
              <c:strCache>
                <c:ptCount val="11"/>
                <c:pt idx="0">
                  <c:v>Chem. Erzeugnisse</c:v>
                </c:pt>
                <c:pt idx="1">
                  <c:v>Elektrotechnik</c:v>
                </c:pt>
                <c:pt idx="2">
                  <c:v>Maschinen</c:v>
                </c:pt>
                <c:pt idx="3">
                  <c:v>Eisen/Stahl</c:v>
                </c:pt>
                <c:pt idx="4">
                  <c:v>Textilien/Bekleidung</c:v>
                </c:pt>
                <c:pt idx="5">
                  <c:v>Nahrungsmittel</c:v>
                </c:pt>
                <c:pt idx="6">
                  <c:v>Rohstoffe (ohne Brennstoffe)</c:v>
                </c:pt>
                <c:pt idx="7">
                  <c:v>Möbel/-teile</c:v>
                </c:pt>
                <c:pt idx="8">
                  <c:v>Getränke/Tabak</c:v>
                </c:pt>
                <c:pt idx="9">
                  <c:v>Kfz und -Teile</c:v>
                </c:pt>
                <c:pt idx="10">
                  <c:v>Sonstiges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27.1</c:v>
                </c:pt>
                <c:pt idx="1">
                  <c:v>14.5</c:v>
                </c:pt>
                <c:pt idx="2">
                  <c:v>12.5</c:v>
                </c:pt>
                <c:pt idx="3">
                  <c:v>11.2</c:v>
                </c:pt>
                <c:pt idx="4">
                  <c:v>6.5</c:v>
                </c:pt>
                <c:pt idx="5">
                  <c:v>5.6</c:v>
                </c:pt>
                <c:pt idx="6">
                  <c:v>5.4</c:v>
                </c:pt>
                <c:pt idx="7">
                  <c:v>4.0999999999999996</c:v>
                </c:pt>
                <c:pt idx="8">
                  <c:v>2.8</c:v>
                </c:pt>
                <c:pt idx="9">
                  <c:v>2.7</c:v>
                </c:pt>
                <c:pt idx="10">
                  <c:v>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AF-42DB-B077-92B00A27D8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936394109963435"/>
          <c:y val="0.11421101102141877"/>
          <c:w val="0.62646812885897596"/>
          <c:h val="0.770545228189885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288-440A-B9FF-560F5F65CBA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288-440A-B9FF-560F5F65CBA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288-440A-B9FF-560F5F65CBAD}"/>
              </c:ext>
            </c:extLst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EC9-41BB-A1AD-08B384BAA8A3}"/>
              </c:ext>
            </c:extLst>
          </c:dPt>
          <c:dPt>
            <c:idx val="7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EC9-41BB-A1AD-08B384BAA8A3}"/>
              </c:ext>
            </c:extLst>
          </c:dPt>
          <c:dPt>
            <c:idx val="8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CEC9-41BB-A1AD-08B384BAA8A3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F0673540-7BD5-4026-86DB-87B7D8F499B3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288-440A-B9FF-560F5F65CBA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55D5A31-5548-4855-A800-ED14A528B999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288-440A-B9FF-560F5F65CBAD}"/>
                </c:ext>
              </c:extLst>
            </c:dLbl>
            <c:dLbl>
              <c:idx val="2"/>
              <c:layout>
                <c:manualLayout>
                  <c:x val="6.9014357882146813E-4"/>
                  <c:y val="0"/>
                </c:manualLayout>
              </c:layout>
              <c:tx>
                <c:rich>
                  <a:bodyPr/>
                  <a:lstStyle/>
                  <a:p>
                    <a:fld id="{2EC67665-591A-4BFC-A487-83B55053F7C5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288-440A-B9FF-560F5F65CBA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44F05177-31F4-4E0E-BAFD-BF799DDC0630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EC9-41BB-A1AD-08B384BAA8A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84424A08-B006-4570-A972-D1814F7D6C14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CEC9-41BB-A1AD-08B384BAA8A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796CA1EA-A65D-49CB-B647-5DA46FFDDF09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EC9-41BB-A1AD-08B384BAA8A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A31E4FC2-80C2-43FB-BBBF-2EE5784CBDD6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CEC9-41BB-A1AD-08B384BAA8A3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8930EDB0-FD9C-43AC-AD31-D37F74652DEB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EC9-41BB-A1AD-08B384BAA8A3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3D604EA5-0FAF-42F0-8B02-66A50D81B94E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CEC9-41BB-A1AD-08B384BAA8A3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EA7F28B3-CF73-465B-A767-9DD8ADC52D8E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EC9-41BB-A1AD-08B384BAA8A3}"/>
                </c:ext>
              </c:extLst>
            </c:dLbl>
            <c:dLbl>
              <c:idx val="10"/>
              <c:layout>
                <c:manualLayout>
                  <c:x val="-2.664879581591275E-2"/>
                  <c:y val="-2.8956391098135703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7C68A599-CDBF-456F-88E6-4E63038B96DE}" type="VALUE">
                      <a:rPr lang="en-US" smtClean="0"/>
                      <a:pPr>
                        <a:defRPr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r>
                      <a:rPr lang="en-US" baseline="0" dirty="0"/>
                      <a:t>%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251160643560462"/>
                      <c:h val="6.301158780071654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CEC9-41BB-A1AD-08B384BAA8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Handelsbarrieren / Bevorzugung einheimischer Unternehmen</c:v>
                </c:pt>
                <c:pt idx="1">
                  <c:v>Infrastruktur</c:v>
                </c:pt>
                <c:pt idx="2">
                  <c:v>Wirtschaftspolitische Rahmenbedingungen</c:v>
                </c:pt>
                <c:pt idx="3">
                  <c:v>Rechtssicherheit</c:v>
                </c:pt>
                <c:pt idx="4">
                  <c:v>Rohstoffpreise</c:v>
                </c:pt>
                <c:pt idx="5">
                  <c:v>Energiepreise</c:v>
                </c:pt>
                <c:pt idx="6">
                  <c:v>Wechselkurs</c:v>
                </c:pt>
                <c:pt idx="7">
                  <c:v>Fachkräftemangel</c:v>
                </c:pt>
                <c:pt idx="8">
                  <c:v>Arbeitskosten</c:v>
                </c:pt>
                <c:pt idx="9">
                  <c:v>Finanzierung</c:v>
                </c:pt>
                <c:pt idx="10">
                  <c:v>Nachfrage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6.67</c:v>
                </c:pt>
                <c:pt idx="1">
                  <c:v>35.56</c:v>
                </c:pt>
                <c:pt idx="2">
                  <c:v>42.22</c:v>
                </c:pt>
                <c:pt idx="3">
                  <c:v>42.22</c:v>
                </c:pt>
                <c:pt idx="4">
                  <c:v>44.44</c:v>
                </c:pt>
                <c:pt idx="5">
                  <c:v>71.11</c:v>
                </c:pt>
                <c:pt idx="6">
                  <c:v>4.4400000000000004</c:v>
                </c:pt>
                <c:pt idx="7">
                  <c:v>71.11</c:v>
                </c:pt>
                <c:pt idx="8">
                  <c:v>62.22</c:v>
                </c:pt>
                <c:pt idx="9">
                  <c:v>40</c:v>
                </c:pt>
                <c:pt idx="10">
                  <c:v>46.67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88-440A-B9FF-560F5F65CB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28030272"/>
        <c:axId val="1228030752"/>
      </c:barChart>
      <c:catAx>
        <c:axId val="12280302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228030752"/>
        <c:crosses val="autoZero"/>
        <c:auto val="1"/>
        <c:lblAlgn val="ctr"/>
        <c:lblOffset val="100"/>
        <c:noMultiLvlLbl val="0"/>
      </c:catAx>
      <c:valAx>
        <c:axId val="12280307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2803027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7186893776852177"/>
          <c:y val="0.11421101102141877"/>
          <c:w val="0.38263068715344628"/>
          <c:h val="0.770545228189885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288-440A-B9FF-560F5F65CBAD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288-440A-B9FF-560F5F65CBA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288-440A-B9FF-560F5F65CBA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CEC9-41BB-A1AD-08B384BAA8A3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F0673540-7BD5-4026-86DB-87B7D8F499B3}" type="VALUE">
                      <a:rPr lang="en-US" smtClean="0"/>
                      <a:pPr>
                        <a:defRPr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r>
                      <a:rPr lang="en-US" dirty="0"/>
                      <a:t>% (5)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0426329953259513E-2"/>
                      <c:h val="3.405405664229901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288-440A-B9FF-560F5F65CBA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55D5A31-5548-4855-A800-ED14A528B999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 (9)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288-440A-B9FF-560F5F65CBAD}"/>
                </c:ext>
              </c:extLst>
            </c:dLbl>
            <c:dLbl>
              <c:idx val="2"/>
              <c:layout>
                <c:manualLayout>
                  <c:x val="6.9014357882146813E-4"/>
                  <c:y val="0"/>
                </c:manualLayout>
              </c:layout>
              <c:tx>
                <c:rich>
                  <a:bodyPr/>
                  <a:lstStyle/>
                  <a:p>
                    <a:fld id="{2EC67665-591A-4BFC-A487-83B55053F7C5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 (20)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288-440A-B9FF-560F5F65CBA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44F05177-31F4-4E0E-BAFD-BF799DDC0630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 (10)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EC9-41BB-A1AD-08B384BAA8A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84424A08-B006-4570-A972-D1814F7D6C14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 (1)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CEC9-41BB-A1AD-08B384BAA8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keine Angabe</c:v>
                </c:pt>
                <c:pt idx="1">
                  <c:v>eine weitgehende Rückkehr zum vorherigen Zustand wird es nicht geben</c:v>
                </c:pt>
                <c:pt idx="2">
                  <c:v>im Laufe des Jahres 2024</c:v>
                </c:pt>
                <c:pt idx="3">
                  <c:v>bis Ende 2023</c:v>
                </c:pt>
                <c:pt idx="4">
                  <c:v>in ca. 6 Monaten 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11.11</c:v>
                </c:pt>
                <c:pt idx="1">
                  <c:v>20</c:v>
                </c:pt>
                <c:pt idx="2">
                  <c:v>44.44</c:v>
                </c:pt>
                <c:pt idx="3">
                  <c:v>22.22</c:v>
                </c:pt>
                <c:pt idx="4">
                  <c:v>2.2200000000000002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88-440A-B9FF-560F5F65CB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6"/>
        <c:overlap val="4"/>
        <c:axId val="1228030272"/>
        <c:axId val="1228030752"/>
      </c:barChart>
      <c:catAx>
        <c:axId val="12280302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228030752"/>
        <c:crosses val="autoZero"/>
        <c:auto val="1"/>
        <c:lblAlgn val="ctr"/>
        <c:lblOffset val="100"/>
        <c:noMultiLvlLbl val="0"/>
      </c:catAx>
      <c:valAx>
        <c:axId val="12280307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2803027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7186893776852177"/>
          <c:y val="0.11421101102141877"/>
          <c:w val="0.38263068715344628"/>
          <c:h val="0.770545228189885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288-440A-B9FF-560F5F65CBAD}"/>
              </c:ext>
            </c:extLst>
          </c:dPt>
          <c:dPt>
            <c:idx val="5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84A-4D41-A011-E5DFD65563D4}"/>
              </c:ext>
            </c:extLst>
          </c:dPt>
          <c:dPt>
            <c:idx val="6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84A-4D41-A011-E5DFD65563D4}"/>
              </c:ext>
            </c:extLst>
          </c:dPt>
          <c:dPt>
            <c:idx val="8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84A-4D41-A011-E5DFD65563D4}"/>
              </c:ext>
            </c:extLst>
          </c:dPt>
          <c:dPt>
            <c:idx val="9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D011-4957-A14A-CD8266DA0A0F}"/>
              </c:ext>
            </c:extLst>
          </c:dPt>
          <c:dPt>
            <c:idx val="1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D011-4957-A14A-CD8266DA0A0F}"/>
              </c:ext>
            </c:extLst>
          </c:dPt>
          <c:dPt>
            <c:idx val="1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011-4957-A14A-CD8266DA0A0F}"/>
              </c:ext>
            </c:extLst>
          </c:dPt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D011-4957-A14A-CD8266DA0A0F}"/>
              </c:ext>
            </c:extLst>
          </c:dPt>
          <c:dLbls>
            <c:dLbl>
              <c:idx val="0"/>
              <c:layout>
                <c:manualLayout>
                  <c:x val="0"/>
                  <c:y val="1.158301246336701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F0673540-7BD5-4026-86DB-87B7D8F499B3}" type="VALUE">
                      <a:rPr lang="en-US" smtClean="0"/>
                      <a:pPr>
                        <a:defRPr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r>
                      <a:rPr lang="en-US" dirty="0"/>
                      <a:t>%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0426329953259513E-2"/>
                      <c:h val="3.405405664229901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288-440A-B9FF-560F5F65CBA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B12B9E7-2A41-4268-A764-745C441BBE7D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288-440A-B9FF-560F5F65CBA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8B5125B-600B-4FE5-8E7B-2D4571DAA48E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288-440A-B9FF-560F5F65CBA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2BABC970-FD2E-472D-BEFF-409B536589E4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EC9-41BB-A1AD-08B384BAA8A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539DD2A3-9CF5-4F6D-A49D-3E10990DDED6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CEC9-41BB-A1AD-08B384BAA8A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255D5A31-5548-4855-A800-ED14A528B999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84A-4D41-A011-E5DFD65563D4}"/>
                </c:ext>
              </c:extLst>
            </c:dLbl>
            <c:dLbl>
              <c:idx val="6"/>
              <c:layout>
                <c:manualLayout>
                  <c:x val="6.9014357882146813E-4"/>
                  <c:y val="0"/>
                </c:manualLayout>
              </c:layout>
              <c:tx>
                <c:rich>
                  <a:bodyPr/>
                  <a:lstStyle/>
                  <a:p>
                    <a:fld id="{2EC67665-591A-4BFC-A487-83B55053F7C5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84A-4D41-A011-E5DFD65563D4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44F05177-31F4-4E0E-BAFD-BF799DDC0630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584A-4D41-A011-E5DFD65563D4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84424A08-B006-4570-A972-D1814F7D6C14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84A-4D41-A011-E5DFD65563D4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DAE9B1F5-F7A5-4929-BC9E-73EFC4A35CF7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  <a:r>
                      <a:rPr lang="en-US" baseline="0" dirty="0"/>
                      <a:t>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D011-4957-A14A-CD8266DA0A0F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815E68BE-88E5-47E0-A00C-C278F4BFA028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D011-4957-A14A-CD8266DA0A0F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87FC9976-219E-41ED-8986-F9EF59CC6C0F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D011-4957-A14A-CD8266DA0A0F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8EF24115-E164-439D-B1F5-F6794B428CEE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D011-4957-A14A-CD8266DA0A0F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F59069FE-4FFC-4BD9-87B0-C536350A20BB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DC1D-4A6A-8815-4D33430CD55B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46CBE83E-2BBB-4575-B4BC-217EC5ABC542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DC1D-4A6A-8815-4D33430CD5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Sonstige</c:v>
                </c:pt>
                <c:pt idx="1">
                  <c:v>Keine</c:v>
                </c:pt>
                <c:pt idx="2">
                  <c:v>Hindernisse im Zahlungsverkehr</c:v>
                </c:pt>
                <c:pt idx="3">
                  <c:v>Verlust von Geschäftspartnern, Abbruch von Geschäftsbeziehungen</c:v>
                </c:pt>
                <c:pt idx="4">
                  <c:v>Zunahme der Auftragseingänge</c:v>
                </c:pt>
                <c:pt idx="5">
                  <c:v>Verringerung der Auftragseingänge</c:v>
                </c:pt>
                <c:pt idx="6">
                  <c:v>Höhere Produktion</c:v>
                </c:pt>
                <c:pt idx="7">
                  <c:v>Produktionsstopp/Geringere Produktion</c:v>
                </c:pt>
                <c:pt idx="8">
                  <c:v>Erhöhte Rechtsunsicherheit</c:v>
                </c:pt>
                <c:pt idx="9">
                  <c:v>Zunahme von Handelshemmnissen</c:v>
                </c:pt>
                <c:pt idx="10">
                  <c:v>Störungen in der Lieferkette und Logistik</c:v>
                </c:pt>
                <c:pt idx="11">
                  <c:v>Fehlende Rohstoffe und Vorleistungen</c:v>
                </c:pt>
                <c:pt idx="12">
                  <c:v>Höhere Kosten für Energie, Rohstoffe und Vorleistungen</c:v>
                </c:pt>
                <c:pt idx="13">
                  <c:v>Ausweitung des Einzugsgebiets für Mitarbeiter (z.B. durch Transportangebote) </c:v>
                </c:pt>
                <c:pt idx="14">
                  <c:v>Verstärkter Einsatz von temporären Arbeitskräften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0</c:v>
                </c:pt>
                <c:pt idx="1">
                  <c:v>9.09</c:v>
                </c:pt>
                <c:pt idx="2">
                  <c:v>6.82</c:v>
                </c:pt>
                <c:pt idx="3">
                  <c:v>15.91</c:v>
                </c:pt>
                <c:pt idx="4">
                  <c:v>9.09</c:v>
                </c:pt>
                <c:pt idx="5">
                  <c:v>11.36</c:v>
                </c:pt>
                <c:pt idx="6">
                  <c:v>18.18</c:v>
                </c:pt>
                <c:pt idx="7">
                  <c:v>13.64</c:v>
                </c:pt>
                <c:pt idx="8">
                  <c:v>22.73</c:v>
                </c:pt>
                <c:pt idx="9">
                  <c:v>25</c:v>
                </c:pt>
                <c:pt idx="10">
                  <c:v>52.27</c:v>
                </c:pt>
                <c:pt idx="11">
                  <c:v>25</c:v>
                </c:pt>
                <c:pt idx="12">
                  <c:v>75</c:v>
                </c:pt>
                <c:pt idx="13">
                  <c:v>27.27</c:v>
                </c:pt>
                <c:pt idx="14">
                  <c:v>18.18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88-440A-B9FF-560F5F65CB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6"/>
        <c:overlap val="4"/>
        <c:axId val="1228030272"/>
        <c:axId val="1228030752"/>
      </c:barChart>
      <c:catAx>
        <c:axId val="12280302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228030752"/>
        <c:crosses val="autoZero"/>
        <c:auto val="1"/>
        <c:lblAlgn val="ctr"/>
        <c:lblOffset val="100"/>
        <c:noMultiLvlLbl val="0"/>
      </c:catAx>
      <c:valAx>
        <c:axId val="12280307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2803027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9A6-4F8C-89C6-126D1E8A55A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D9A6-4F8C-89C6-126D1E8A55A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9A6-4F8C-89C6-126D1E8A55AF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A7D40F18-B1CE-49A4-B74C-49ECCE7DEBCD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9A6-4F8C-89C6-126D1E8A55A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6FCB410-EB5C-4C1F-93B9-6579B8E44147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9A6-4F8C-89C6-126D1E8A55A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254EEAC4-BAE1-430B-8E63-2260945D2136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9A6-4F8C-89C6-126D1E8A55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besser</c:v>
                </c:pt>
                <c:pt idx="1">
                  <c:v>unverändert</c:v>
                </c:pt>
                <c:pt idx="2">
                  <c:v>schlechter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8.89</c:v>
                </c:pt>
                <c:pt idx="1">
                  <c:v>44.44</c:v>
                </c:pt>
                <c:pt idx="2">
                  <c:v>46.67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A6-4F8C-89C6-126D1E8A55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315C-4F34-8AF3-1DA5F806CFF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15C-4F34-8AF3-1DA5F806CFF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15C-4F34-8AF3-1DA5F806CFF5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DC8A09F8-C12A-49CD-83BF-A2F412A236F1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315C-4F34-8AF3-1DA5F806CFF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65AF796-40BB-4602-9524-40BF28506265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15C-4F34-8AF3-1DA5F806CFF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169A94E-ED28-487D-A642-FDC874C33985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15C-4F34-8AF3-1DA5F806CF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steigen</c:v>
                </c:pt>
                <c:pt idx="1">
                  <c:v>unverändert</c:v>
                </c:pt>
                <c:pt idx="2">
                  <c:v>sinken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46.67</c:v>
                </c:pt>
                <c:pt idx="1">
                  <c:v>31.11</c:v>
                </c:pt>
                <c:pt idx="2">
                  <c:v>22.22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5C-4F34-8AF3-1DA5F806CF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E85-4F61-8F83-18392D863C3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E85-4F61-8F83-18392D863C3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E85-4F61-8F83-18392D863C3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AD6A6CD5-C2DD-444B-A0CA-024DE18082B9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E85-4F61-8F83-18392D863C3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8C464BD-7C9C-4D6A-826C-9EF005989FB2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E85-4F61-8F83-18392D863C3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169F960-5196-48FE-8CB4-18582A6B6B09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E85-4F61-8F83-18392D863C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steigen</c:v>
                </c:pt>
                <c:pt idx="1">
                  <c:v>unverändert</c:v>
                </c:pt>
                <c:pt idx="2">
                  <c:v>sinken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38.64</c:v>
                </c:pt>
                <c:pt idx="1">
                  <c:v>38.64</c:v>
                </c:pt>
                <c:pt idx="2">
                  <c:v>22.72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85-4F61-8F83-18392D863C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6AE-478C-B5B5-DCF27028D23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D6AE-478C-B5B5-DCF27028D23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6AE-478C-B5B5-DCF27028D231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1F6C9996-7BD8-42E1-99AE-109A2D814C05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6AE-478C-B5B5-DCF27028D23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71C566CE-0B1A-4946-BC3F-AA904FEC5634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6AE-478C-B5B5-DCF27028D23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1F76D310-4C84-4C90-B468-4FA6D2BA762C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6AE-478C-B5B5-DCF27028D2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steigen</c:v>
                </c:pt>
                <c:pt idx="1">
                  <c:v>unverändert</c:v>
                </c:pt>
                <c:pt idx="2">
                  <c:v>sinken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29.55</c:v>
                </c:pt>
                <c:pt idx="1">
                  <c:v>59.09</c:v>
                </c:pt>
                <c:pt idx="2">
                  <c:v>11.36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AE-478C-B5B5-DCF27028D2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2F8-4C71-B53C-88F951CB0B2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2F8-4C71-B53C-88F951CB0B2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2F8-4C71-B53C-88F951CB0B23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A06DCAC8-B5BF-4FD8-8D96-1A5AD2CF31A8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2F8-4C71-B53C-88F951CB0B2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C7A2C3C-4626-4AC6-843A-BAD7E77D32D2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2F8-4C71-B53C-88F951CB0B23}"/>
                </c:ext>
              </c:extLst>
            </c:dLbl>
            <c:dLbl>
              <c:idx val="2"/>
              <c:layout>
                <c:manualLayout>
                  <c:x val="0.12667049699914415"/>
                  <c:y val="7.8867162353022921E-2"/>
                </c:manualLayout>
              </c:layout>
              <c:tx>
                <c:rich>
                  <a:bodyPr/>
                  <a:lstStyle/>
                  <a:p>
                    <a:fld id="{CA043509-6058-4EEC-962B-906A74B9A51A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2F8-4C71-B53C-88F951CB0B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steigen</c:v>
                </c:pt>
                <c:pt idx="1">
                  <c:v>unverändert</c:v>
                </c:pt>
                <c:pt idx="2">
                  <c:v>sinken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33.299999999999997</c:v>
                </c:pt>
                <c:pt idx="1">
                  <c:v>37.78</c:v>
                </c:pt>
                <c:pt idx="2">
                  <c:v>28.89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F8-4C71-B53C-88F951CB0B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41F-4079-8B1B-D10A14E5ABC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41F-4079-8B1B-D10A14E5ABC1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DAE673DD-40BA-4D57-94D9-1C09B9B24D61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41F-4079-8B1B-D10A14E5ABC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0D7284C-D488-4F2E-B84D-B0AF2024A72F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41F-4079-8B1B-D10A14E5AB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Ja</c:v>
                </c:pt>
                <c:pt idx="1">
                  <c:v>Nein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EA-4F1A-AF5F-DD9E2DD263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71A-45C2-ADB8-99C42023075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871A-45C2-ADB8-99C42023075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71A-45C2-ADB8-99C42023075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871A-45C2-ADB8-99C42023075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71A-45C2-ADB8-99C42023075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871A-45C2-ADB8-99C42023075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71A-45C2-ADB8-99C42023075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871A-45C2-ADB8-99C42023075F}"/>
              </c:ext>
            </c:extLst>
          </c:dPt>
          <c:dLbls>
            <c:dLbl>
              <c:idx val="0"/>
              <c:layout>
                <c:manualLayout>
                  <c:x val="-1.3839744960051612E-2"/>
                  <c:y val="-0.12522159872419927"/>
                </c:manualLayout>
              </c:layout>
              <c:tx>
                <c:rich>
                  <a:bodyPr/>
                  <a:lstStyle/>
                  <a:p>
                    <a:fld id="{7A5F2EC3-FC44-47CD-B903-CF21F0A5DDEB}" type="VALUE">
                      <a:rPr lang="en-US" smtClean="0"/>
                      <a:pPr/>
                      <a:t>[VALUE]</a:t>
                    </a:fld>
                    <a:r>
                      <a:rPr lang="en-US"/>
                      <a:t>% Deutschland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71A-45C2-ADB8-99C42023075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864EA89-465B-4561-9A7C-79F69B7EC870}" type="VALUE">
                      <a:rPr lang="en-US" smtClean="0"/>
                      <a:pPr/>
                      <a:t>[VALUE]</a:t>
                    </a:fld>
                    <a:r>
                      <a:rPr lang="en-US"/>
                      <a:t>% Serbien</a:t>
                    </a:r>
                  </a:p>
                  <a:p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6447163405996463"/>
                      <c:h val="0.1628608137463401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871A-45C2-ADB8-99C42023075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5DB29B0-AEE5-408E-989E-87112239C5DA}" type="VALUE">
                      <a:rPr lang="en-US" smtClean="0"/>
                      <a:pPr/>
                      <a:t>[VALUE]</a:t>
                    </a:fld>
                    <a:r>
                      <a:rPr lang="en-US"/>
                      <a:t>% Bulgarien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71A-45C2-ADB8-99C42023075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E4AFD1F3-4BF1-4886-B356-CA21CC7E9959}" type="VALUE">
                      <a:rPr lang="en-US" smtClean="0"/>
                      <a:pPr/>
                      <a:t>[VALUE]</a:t>
                    </a:fld>
                    <a:r>
                      <a:rPr lang="en-US"/>
                      <a:t>% Ungarn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871A-45C2-ADB8-99C42023075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A3ECB853-051C-47F5-BBA8-0940D5D34C2C}" type="VALUE">
                      <a:rPr lang="en-US" smtClean="0"/>
                      <a:pPr/>
                      <a:t>[VALUE]</a:t>
                    </a:fld>
                    <a:r>
                      <a:rPr lang="en-US"/>
                      <a:t>% Italien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71A-45C2-ADB8-99C42023075F}"/>
                </c:ext>
              </c:extLst>
            </c:dLbl>
            <c:dLbl>
              <c:idx val="5"/>
              <c:layout>
                <c:manualLayout>
                  <c:x val="-2.6952524199392341E-2"/>
                  <c:y val="-5.3343820258873534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b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3% Griechenland</a:t>
                    </a:r>
                    <a:endParaRPr lang="en-US" b="1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033688147140333"/>
                      <c:h val="6.6350701896657108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6-871A-45C2-ADB8-99C42023075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202B460E-D017-477D-A461-C1A941D2487D}" type="VALUE">
                      <a:rPr lang="en-US" smtClean="0"/>
                      <a:pPr/>
                      <a:t>[VALUE]</a:t>
                    </a:fld>
                    <a:r>
                      <a:rPr lang="en-US"/>
                      <a:t>% GB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871A-45C2-ADB8-99C42023075F}"/>
                </c:ext>
              </c:extLst>
            </c:dLbl>
            <c:dLbl>
              <c:idx val="7"/>
              <c:layout>
                <c:manualLayout>
                  <c:x val="9.0062332294333133E-3"/>
                  <c:y val="4.4991461731949407E-2"/>
                </c:manualLayout>
              </c:layout>
              <c:tx>
                <c:rich>
                  <a:bodyPr/>
                  <a:lstStyle/>
                  <a:p>
                    <a:fld id="{92519856-6612-4A48-A3DF-37D6E5360123}" type="VALUE">
                      <a:rPr lang="en-US" smtClean="0"/>
                      <a:pPr/>
                      <a:t>[VALUE]</a:t>
                    </a:fld>
                    <a:r>
                      <a:rPr lang="en-US"/>
                      <a:t>% Sonstige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871A-45C2-ADB8-99C4202307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Deutschland</c:v>
                </c:pt>
                <c:pt idx="1">
                  <c:v>Serbien</c:v>
                </c:pt>
                <c:pt idx="2">
                  <c:v>Bulgarien</c:v>
                </c:pt>
                <c:pt idx="3">
                  <c:v>Ungarn</c:v>
                </c:pt>
                <c:pt idx="4">
                  <c:v>Italien</c:v>
                </c:pt>
                <c:pt idx="5">
                  <c:v>Griechenland</c:v>
                </c:pt>
                <c:pt idx="6">
                  <c:v>GB</c:v>
                </c:pt>
                <c:pt idx="7">
                  <c:v>Sonstige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46.8</c:v>
                </c:pt>
                <c:pt idx="1">
                  <c:v>8.6</c:v>
                </c:pt>
                <c:pt idx="2">
                  <c:v>4.8</c:v>
                </c:pt>
                <c:pt idx="3">
                  <c:v>3.1</c:v>
                </c:pt>
                <c:pt idx="4">
                  <c:v>3</c:v>
                </c:pt>
                <c:pt idx="5">
                  <c:v>3.9</c:v>
                </c:pt>
                <c:pt idx="6">
                  <c:v>2.6</c:v>
                </c:pt>
                <c:pt idx="7">
                  <c:v>28.1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1A-45C2-ADB8-99C4202307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8.5455289631667805E-2"/>
          <c:w val="0.96582239166682871"/>
          <c:h val="0.829555321518680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Umsatz/Промет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B-85C7-4AE5-976C-EB81C7C83FA2}"/>
              </c:ext>
            </c:extLst>
          </c:dPt>
          <c:dLbls>
            <c:dLbl>
              <c:idx val="1"/>
              <c:layout>
                <c:manualLayout>
                  <c:x val="-2.8481011262570227E-17"/>
                  <c:y val="-2.5201367238190808E-17"/>
                </c:manualLayout>
              </c:layout>
              <c:tx>
                <c:rich>
                  <a:bodyPr/>
                  <a:lstStyle/>
                  <a:p>
                    <a:endParaRPr lang="en-US" dirty="0"/>
                  </a:p>
                  <a:p>
                    <a:r>
                      <a:rPr lang="en-US" dirty="0"/>
                      <a:t>1,481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5C7-4AE5-976C-EB81C7C83FA2}"/>
                </c:ext>
              </c:extLst>
            </c:dLbl>
            <c:dLbl>
              <c:idx val="2"/>
              <c:layout>
                <c:manualLayout>
                  <c:x val="6.990874431785029E-3"/>
                  <c:y val="-1.079994164224483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1,476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210953642123257E-2"/>
                      <c:h val="4.5170536032237918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85C7-4AE5-976C-EB81C7C83FA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1,618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85C7-4AE5-976C-EB81C7C83FA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2,517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85C7-4AE5-976C-EB81C7C83F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trendlineType val="power"/>
            <c:dispRSqr val="0"/>
            <c:dispEq val="0"/>
          </c:trendline>
          <c:cat>
            <c:numRef>
              <c:f>Sheet1!$A$2:$A$14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Sheet1!$B$2:$B$14</c:f>
              <c:numCache>
                <c:formatCode>#,##0.00</c:formatCode>
                <c:ptCount val="13"/>
                <c:pt idx="0" formatCode="#,##0">
                  <c:v>1047</c:v>
                </c:pt>
                <c:pt idx="1">
                  <c:v>1481</c:v>
                </c:pt>
                <c:pt idx="2">
                  <c:v>1476</c:v>
                </c:pt>
                <c:pt idx="3">
                  <c:v>1618</c:v>
                </c:pt>
                <c:pt idx="4">
                  <c:v>2517</c:v>
                </c:pt>
                <c:pt idx="5" formatCode="#,##0">
                  <c:v>2525</c:v>
                </c:pt>
                <c:pt idx="6" formatCode="#,##0">
                  <c:v>2784</c:v>
                </c:pt>
                <c:pt idx="7" formatCode="#,##0">
                  <c:v>3510</c:v>
                </c:pt>
                <c:pt idx="8" formatCode="#,##0">
                  <c:v>4103</c:v>
                </c:pt>
                <c:pt idx="9" formatCode="#,##0">
                  <c:v>4469</c:v>
                </c:pt>
                <c:pt idx="10" formatCode="#,##0">
                  <c:v>3817</c:v>
                </c:pt>
                <c:pt idx="11" formatCode="#,##0">
                  <c:v>4719</c:v>
                </c:pt>
                <c:pt idx="12" formatCode="#,##0">
                  <c:v>4778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5C7-4AE5-976C-EB81C7C83FA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Ausfuhr aus MК/Извоз од МК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1,544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85C7-4AE5-976C-EB81C7C83F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590</c:v>
                </c:pt>
                <c:pt idx="1">
                  <c:v>953</c:v>
                </c:pt>
                <c:pt idx="2">
                  <c:v>946</c:v>
                </c:pt>
                <c:pt idx="3">
                  <c:v>1138</c:v>
                </c:pt>
                <c:pt idx="4" formatCode="#,##0.00">
                  <c:v>1544</c:v>
                </c:pt>
                <c:pt idx="5">
                  <c:v>1795</c:v>
                </c:pt>
                <c:pt idx="6">
                  <c:v>2034</c:v>
                </c:pt>
                <c:pt idx="7">
                  <c:v>2471</c:v>
                </c:pt>
                <c:pt idx="8">
                  <c:v>2895</c:v>
                </c:pt>
                <c:pt idx="9">
                  <c:v>3211</c:v>
                </c:pt>
                <c:pt idx="10">
                  <c:v>2785</c:v>
                </c:pt>
                <c:pt idx="11">
                  <c:v>3474</c:v>
                </c:pt>
                <c:pt idx="12">
                  <c:v>3740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5C7-4AE5-976C-EB81C7C83FA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Einfuhr nach MК/Увоз во МК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3.844430474928068E-3"/>
                  <c:y val="8.25252961875229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5C7-4AE5-976C-EB81C7C83F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456</c:v>
                </c:pt>
                <c:pt idx="1">
                  <c:v>527</c:v>
                </c:pt>
                <c:pt idx="2">
                  <c:v>512</c:v>
                </c:pt>
                <c:pt idx="3">
                  <c:v>504</c:v>
                </c:pt>
                <c:pt idx="4">
                  <c:v>608</c:v>
                </c:pt>
                <c:pt idx="5">
                  <c:v>731</c:v>
                </c:pt>
                <c:pt idx="6">
                  <c:v>750</c:v>
                </c:pt>
                <c:pt idx="7" formatCode="#,##0">
                  <c:v>1039</c:v>
                </c:pt>
                <c:pt idx="8" formatCode="#,##0">
                  <c:v>1203</c:v>
                </c:pt>
                <c:pt idx="9" formatCode="#,##0">
                  <c:v>1258</c:v>
                </c:pt>
                <c:pt idx="10" formatCode="#,##0">
                  <c:v>1032</c:v>
                </c:pt>
                <c:pt idx="11" formatCode="#,##0">
                  <c:v>1244</c:v>
                </c:pt>
                <c:pt idx="12" formatCode="#,##0">
                  <c:v>1037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5C7-4AE5-976C-EB81C7C83F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6420784"/>
        <c:axId val="356423528"/>
      </c:barChart>
      <c:catAx>
        <c:axId val="356420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defRPr>
            </a:pPr>
            <a:endParaRPr lang="en-US"/>
          </a:p>
        </c:txPr>
        <c:crossAx val="356423528"/>
        <c:crosses val="autoZero"/>
        <c:auto val="1"/>
        <c:lblAlgn val="ctr"/>
        <c:lblOffset val="100"/>
        <c:noMultiLvlLbl val="0"/>
      </c:catAx>
      <c:valAx>
        <c:axId val="356423528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356420784"/>
        <c:crosses val="autoZero"/>
        <c:crossBetween val="between"/>
      </c:valAx>
      <c:spPr>
        <a:ln>
          <a:solidFill>
            <a:schemeClr val="bg1"/>
          </a:solidFill>
        </a:ln>
      </c:spPr>
    </c:plotArea>
    <c:legend>
      <c:legendPos val="t"/>
      <c:layout>
        <c:manualLayout>
          <c:xMode val="edge"/>
          <c:yMode val="edge"/>
          <c:x val="7.7417053550098147E-3"/>
          <c:y val="7.9521833752614467E-3"/>
          <c:w val="0.99225829464499016"/>
          <c:h val="5.4349312073522421E-2"/>
        </c:manualLayout>
      </c:layout>
      <c:overlay val="0"/>
      <c:txPr>
        <a:bodyPr/>
        <a:lstStyle/>
        <a:p>
          <a:pPr>
            <a:defRPr sz="1200" b="1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52B-41B4-A2CE-B7C53F4B7F9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D52B-41B4-A2CE-B7C53F4B7F9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52B-41B4-A2CE-B7C53F4B7F9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D52B-41B4-A2CE-B7C53F4B7F90}"/>
              </c:ext>
            </c:extLst>
          </c:dPt>
          <c:dLbls>
            <c:dLbl>
              <c:idx val="0"/>
              <c:layout>
                <c:manualLayout>
                  <c:x val="0"/>
                  <c:y val="0.14268976612853324"/>
                </c:manualLayout>
              </c:layout>
              <c:tx>
                <c:rich>
                  <a:bodyPr/>
                  <a:lstStyle/>
                  <a:p>
                    <a:fld id="{DF3E93F9-C72B-4C30-8240-6A6A6472E1D1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 </a:t>
                    </a:r>
                  </a:p>
                  <a:p>
                    <a:r>
                      <a:rPr lang="en-US" dirty="0"/>
                      <a:t>Nordmazedonien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733459718286157"/>
                      <c:h val="0.1628608137463401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52B-41B4-A2CE-B7C53F4B7F90}"/>
                </c:ext>
              </c:extLst>
            </c:dLbl>
            <c:dLbl>
              <c:idx val="1"/>
              <c:layout>
                <c:manualLayout>
                  <c:x val="-6.8944297234453472E-2"/>
                  <c:y val="0.17271971791690144"/>
                </c:manualLayout>
              </c:layout>
              <c:tx>
                <c:rich>
                  <a:bodyPr/>
                  <a:lstStyle/>
                  <a:p>
                    <a:fld id="{2B205715-1959-49AB-85E0-7863BCD2CC5B}" type="VALUE">
                      <a:rPr lang="en-US" smtClean="0"/>
                      <a:pPr/>
                      <a:t>[VALUE]</a:t>
                    </a:fld>
                    <a:r>
                      <a:rPr lang="en-US"/>
                      <a:t>% Deutschland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491230832137887"/>
                      <c:h val="0.1110555644213138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52B-41B4-A2CE-B7C53F4B7F90}"/>
                </c:ext>
              </c:extLst>
            </c:dLbl>
            <c:dLbl>
              <c:idx val="2"/>
              <c:layout>
                <c:manualLayout>
                  <c:x val="-0.11326563117088782"/>
                  <c:y val="5.9566768387673191E-2"/>
                </c:manualLayout>
              </c:layout>
              <c:tx>
                <c:rich>
                  <a:bodyPr/>
                  <a:lstStyle/>
                  <a:p>
                    <a:fld id="{F50129AB-D7C4-4B27-A726-25E92AF2F4D8}" type="VALUE">
                      <a:rPr lang="en-US" smtClean="0"/>
                      <a:pPr/>
                      <a:t>[VALUE]</a:t>
                    </a:fld>
                    <a:r>
                      <a:rPr lang="en-US"/>
                      <a:t>% Österreich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271163388484247"/>
                      <c:h val="0.1111589681125813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52B-41B4-A2CE-B7C53F4B7F90}"/>
                </c:ext>
              </c:extLst>
            </c:dLbl>
            <c:dLbl>
              <c:idx val="3"/>
              <c:layout>
                <c:manualLayout>
                  <c:x val="-2.4622963298019094E-3"/>
                  <c:y val="3.3606199661943205E-2"/>
                </c:manualLayout>
              </c:layout>
              <c:tx>
                <c:rich>
                  <a:bodyPr/>
                  <a:lstStyle/>
                  <a:p>
                    <a:fld id="{87404E35-1922-4709-B3F8-6971502524D1}" type="VALUE">
                      <a:rPr lang="en-US" smtClean="0"/>
                      <a:pPr/>
                      <a:t>[VALUE]</a:t>
                    </a:fld>
                    <a:r>
                      <a:rPr lang="en-US"/>
                      <a:t>% Andere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622963298019093"/>
                      <c:h val="0.1034036912675175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D52B-41B4-A2CE-B7C53F4B7F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Nordmazedonien</c:v>
                </c:pt>
                <c:pt idx="1">
                  <c:v>Deutschland</c:v>
                </c:pt>
                <c:pt idx="2">
                  <c:v>Österreich</c:v>
                </c:pt>
                <c:pt idx="3">
                  <c:v>Andere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60</c:v>
                </c:pt>
                <c:pt idx="1">
                  <c:v>33.33</c:v>
                </c:pt>
                <c:pt idx="2">
                  <c:v>4.4400000000000004</c:v>
                </c:pt>
                <c:pt idx="3">
                  <c:v>6.67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2B-41B4-A2CE-B7C53F4B7F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431431003467363"/>
          <c:y val="9.4713710189578859E-2"/>
          <c:w val="0.55547551043874932"/>
          <c:h val="0.7813991686451782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838-4F95-9CBA-DA4ABF4DE91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838-4F95-9CBA-DA4ABF4DE91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838-4F95-9CBA-DA4ABF4DE910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8D5ACB0F-9EF1-429D-94A3-8019566EE450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838-4F95-9CBA-DA4ABF4DE91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D70730B-02EF-411C-A171-3A49D3E79FFD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9838-4F95-9CBA-DA4ABF4DE91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CB94C67C-E1E3-4E5E-8639-F22793D6B211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838-4F95-9CBA-DA4ABF4DE9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1 bis 49 Mitarbeiter</c:v>
                </c:pt>
                <c:pt idx="1">
                  <c:v>50 bis 249 Mitarbeiter</c:v>
                </c:pt>
                <c:pt idx="2">
                  <c:v>250+ Mitarbeiter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44.22</c:v>
                </c:pt>
                <c:pt idx="1">
                  <c:v>33.33</c:v>
                </c:pt>
                <c:pt idx="2">
                  <c:v>24.44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38-4F95-9CBA-DA4ABF4DE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EAB-4D04-BF67-5C2C9071913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6EAB-4D04-BF67-5C2C9071913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EAB-4D04-BF67-5C2C9071913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6EAB-4D04-BF67-5C2C90719133}"/>
              </c:ext>
            </c:extLst>
          </c:dPt>
          <c:dPt>
            <c:idx val="4"/>
            <c:bubble3D val="0"/>
            <c:spPr>
              <a:solidFill>
                <a:schemeClr val="accent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EAB-4D04-BF67-5C2C90719133}"/>
              </c:ext>
            </c:extLst>
          </c:dPt>
          <c:dLbls>
            <c:dLbl>
              <c:idx val="0"/>
              <c:layout>
                <c:manualLayout>
                  <c:x val="0.13050170547950118"/>
                  <c:y val="-9.793333745862496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b="1" dirty="0"/>
                      <a:t>33.33%</a:t>
                    </a:r>
                    <a:r>
                      <a:rPr lang="en-US" b="1" baseline="0" dirty="0"/>
                      <a:t> </a:t>
                    </a:r>
                    <a:r>
                      <a:rPr lang="en-US" b="1" baseline="0" dirty="0" err="1"/>
                      <a:t>Verarbeitendes</a:t>
                    </a:r>
                    <a:r>
                      <a:rPr lang="en-US" b="1" baseline="0" dirty="0"/>
                      <a:t> </a:t>
                    </a:r>
                    <a:r>
                      <a:rPr lang="en-US" b="1" baseline="0" dirty="0" err="1"/>
                      <a:t>Gewerbe</a:t>
                    </a:r>
                    <a:endParaRPr lang="en-US" b="1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6257313456333112"/>
                      <c:h val="0.15596723432850565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6EAB-4D04-BF67-5C2C90719133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b="1" dirty="0"/>
                      <a:t>4.44% </a:t>
                    </a:r>
                    <a:r>
                      <a:rPr lang="en-US" b="1" dirty="0" err="1"/>
                      <a:t>Energie</a:t>
                    </a:r>
                    <a:r>
                      <a:rPr lang="en-US" b="1" dirty="0"/>
                      <a:t>, </a:t>
                    </a:r>
                    <a:r>
                      <a:rPr lang="en-US" b="1" dirty="0" err="1"/>
                      <a:t>Wasserversorgung</a:t>
                    </a:r>
                    <a:r>
                      <a:rPr lang="en-US" b="1" dirty="0"/>
                      <a:t>, </a:t>
                    </a:r>
                    <a:r>
                      <a:rPr lang="en-US" b="1" dirty="0" err="1"/>
                      <a:t>Entsorgung</a:t>
                    </a:r>
                    <a:endParaRPr lang="en-US" b="1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963982421143023"/>
                      <c:h val="0.16372251117356948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6EAB-4D04-BF67-5C2C9071913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8.89% </a:t>
                    </a:r>
                    <a:r>
                      <a:rPr lang="en-US" dirty="0" err="1"/>
                      <a:t>Bau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6EAB-4D04-BF67-5C2C9071913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22.22% Handel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6EAB-4D04-BF67-5C2C90719133}"/>
                </c:ext>
              </c:extLst>
            </c:dLbl>
            <c:dLbl>
              <c:idx val="4"/>
              <c:layout>
                <c:manualLayout>
                  <c:x val="-1.7236074308613403E-2"/>
                  <c:y val="-4.60116572056360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31.11% </a:t>
                    </a:r>
                    <a:r>
                      <a:rPr lang="en-US" dirty="0" err="1"/>
                      <a:t>Dienstleistungen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6441985681068251"/>
                      <c:h val="0.15252044461958841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6EAB-4D04-BF67-5C2C907191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Vera</c:v>
                </c:pt>
                <c:pt idx="1">
                  <c:v>Energie</c:v>
                </c:pt>
                <c:pt idx="2">
                  <c:v>Bau</c:v>
                </c:pt>
                <c:pt idx="3">
                  <c:v>Handel</c:v>
                </c:pt>
                <c:pt idx="4">
                  <c:v>Dienstleistungen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0.33</c:v>
                </c:pt>
                <c:pt idx="1">
                  <c:v>0.04</c:v>
                </c:pt>
                <c:pt idx="2">
                  <c:v>0.08</c:v>
                </c:pt>
                <c:pt idx="3">
                  <c:v>0.22</c:v>
                </c:pt>
                <c:pt idx="4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AB-4D04-BF67-5C2C907191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162245170303001"/>
          <c:y val="9.3261124231266895E-2"/>
          <c:w val="0.5442754578691078"/>
          <c:h val="0.7721066085878827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F64-4193-90AF-9699C977D83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F64-4193-90AF-9699C977D83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F64-4193-90AF-9699C977D83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F64-4193-90AF-9699C977D83A}"/>
              </c:ext>
            </c:extLst>
          </c:dPt>
          <c:dPt>
            <c:idx val="4"/>
            <c:bubble3D val="0"/>
            <c:spPr>
              <a:solidFill>
                <a:schemeClr val="accent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FDF-4D8E-8710-2904481FE883}"/>
              </c:ext>
            </c:extLst>
          </c:dPt>
          <c:dLbls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AFDF-4D8E-8710-2904481FE8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0 bis 20%</c:v>
                </c:pt>
                <c:pt idx="1">
                  <c:v>20 bis 40%</c:v>
                </c:pt>
                <c:pt idx="2">
                  <c:v>40 bis 60%</c:v>
                </c:pt>
                <c:pt idx="3">
                  <c:v>60 bis 80%</c:v>
                </c:pt>
                <c:pt idx="4">
                  <c:v>80 bis 100%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0.4889</c:v>
                </c:pt>
                <c:pt idx="1">
                  <c:v>6.6699999999999995E-2</c:v>
                </c:pt>
                <c:pt idx="2">
                  <c:v>8.8900000000000007E-2</c:v>
                </c:pt>
                <c:pt idx="3">
                  <c:v>6.6699999999999995E-2</c:v>
                </c:pt>
                <c:pt idx="4">
                  <c:v>0.28889999999999999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DF-4D8E-8710-2904481FE8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44B7-4109-839C-5F109B569E4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4B7-4109-839C-5F109B569E4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4B7-4109-839C-5F109B569E40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046DBA0E-A01E-491F-A878-07FE0FDCC8DB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44B7-4109-839C-5F109B569E4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35896CB-A353-4F5D-B2DF-F0E2C6EE1348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4B7-4109-839C-5F109B569E4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D3FBA168-CE56-48B8-9096-A985930F9AEE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4B7-4109-839C-5F109B569E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gut</c:v>
                </c:pt>
                <c:pt idx="1">
                  <c:v>befriedigend</c:v>
                </c:pt>
                <c:pt idx="2">
                  <c:v>schlecht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22.22</c:v>
                </c:pt>
                <c:pt idx="1">
                  <c:v>62.22</c:v>
                </c:pt>
                <c:pt idx="2">
                  <c:v>15.56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B7-4109-839C-5F109B569E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D02B-4419-9FE5-6F91750E5C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02B-4419-9FE5-6F91750E5CC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02B-4419-9FE5-6F91750E5CC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FA735B52-E0E8-4307-B76D-9D506211699E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02B-4419-9FE5-6F91750E5CC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BA1B4D2-947D-44B3-800A-608AD5EF96B2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02B-4419-9FE5-6F91750E5CC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D839CC68-2F8A-4C66-9CF8-8E79D513D9F3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02B-4419-9FE5-6F91750E5C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besser</c:v>
                </c:pt>
                <c:pt idx="1">
                  <c:v>unverändert</c:v>
                </c:pt>
                <c:pt idx="2">
                  <c:v>schlechter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31.11</c:v>
                </c:pt>
                <c:pt idx="1">
                  <c:v>53.33</c:v>
                </c:pt>
                <c:pt idx="2">
                  <c:v>15.56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2B-4419-9FE5-6F91750E5C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34" tIns="45718" rIns="91434" bIns="4571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34" tIns="45718" rIns="91434" bIns="45718" rtlCol="0"/>
          <a:lstStyle>
            <a:lvl1pPr algn="r">
              <a:defRPr sz="1200"/>
            </a:lvl1pPr>
          </a:lstStyle>
          <a:p>
            <a:fld id="{EC290F8F-7677-4B27-8BF3-AB3C73A3529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8" rIns="91434" bIns="4571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220"/>
            <a:ext cx="5438140" cy="3887361"/>
          </a:xfrm>
          <a:prstGeom prst="rect">
            <a:avLst/>
          </a:prstGeom>
        </p:spPr>
        <p:txBody>
          <a:bodyPr vert="horz" lIns="91434" tIns="45718" rIns="91434" bIns="4571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9"/>
            <a:ext cx="2945659" cy="495347"/>
          </a:xfrm>
          <a:prstGeom prst="rect">
            <a:avLst/>
          </a:prstGeom>
        </p:spPr>
        <p:txBody>
          <a:bodyPr vert="horz" lIns="91434" tIns="45718" rIns="91434" bIns="4571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9"/>
            <a:ext cx="2945659" cy="495347"/>
          </a:xfrm>
          <a:prstGeom prst="rect">
            <a:avLst/>
          </a:prstGeom>
        </p:spPr>
        <p:txBody>
          <a:bodyPr vert="horz" lIns="91434" tIns="45718" rIns="91434" bIns="45718" rtlCol="0" anchor="b"/>
          <a:lstStyle>
            <a:lvl1pPr algn="r">
              <a:defRPr sz="1200"/>
            </a:lvl1pPr>
          </a:lstStyle>
          <a:p>
            <a:fld id="{FA491F72-F55F-4DF6-AA04-41D00B1AD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08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CB252-77A1-C042-53E5-FBBC0871BD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A42104-0E2A-6AE8-1322-EE47274744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CF5AD-7EED-4AC7-E8AB-40E557D3D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1B76E-408B-4596-A693-74303E763432}" type="datetime1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54CC2-DB67-47D7-BC20-4A64CA2A9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Pressekonferenz zu Ergebnissen der AHK-Konjunkturumfrage   07.06.2023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9FA13-45CA-CF1C-2843-98B422316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C35E-6B15-4161-AEA2-C45139CEA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30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0B18C-CDD8-D260-671E-35BF56068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59205C-4A7E-CEC4-0436-D054CD42A6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D6E57-054F-001B-A512-1AD3A3E58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9E30-2E81-465B-9B32-3B08B1BFC10C}" type="datetime1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3AED7-7712-B4D7-B20A-595D6F422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Pressekonferenz zu Ergebnissen der AHK-Konjunkturumfrage   07.06.2023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D6779-5E85-BA42-441E-0994C79F1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C35E-6B15-4161-AEA2-C45139CEA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876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BF160E-C1B2-B73B-8D6E-196575D3D1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FDB790-D057-9AD8-D00F-80503276F9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FAD33-3071-E3BC-663A-021BB9BE6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63F9B-194B-4983-A0A0-8DBDC9B49DC1}" type="datetime1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8A8DA-A66E-E21F-6D3C-2ECCF101B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Pressekonferenz zu Ergebnissen der AHK-Konjunkturumfrage   07.06.2023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6963F-C0C6-A5B6-F06D-33198618C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C35E-6B15-4161-AEA2-C45139CEA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654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C44E5-DACA-BCCB-48C9-7C74AB37A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4977A-AA73-68DD-DD27-C00001814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A503C-5BE4-1D91-EC44-1E4DB58E7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BD69-1DBC-42A1-BFCF-31D4E33CE219}" type="datetime1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3D06E-C916-C5ED-D29C-F9232BDFC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Pressekonferenz zu Ergebnissen der AHK-Konjunkturumfrage   07.06.2023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9598C-5E21-E151-9868-7993165DE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C35E-6B15-4161-AEA2-C45139CEA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264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8F619-C288-AF1C-42D2-ACA42672B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63AD2D-1E09-5D17-337D-764F49FE5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DAEFB-6711-F32C-3AD4-753812BAF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EF9FD-8C3E-41BA-8B8E-BC82C09B6187}" type="datetime1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3A847-C677-CB5F-CB0F-A1398773F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Pressekonferenz zu Ergebnissen der AHK-Konjunkturumfrage   07.06.2023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022BB-E176-8865-310E-358ED67F3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C35E-6B15-4161-AEA2-C45139CEA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582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B8CF6-1C21-46C4-B224-47A3F593C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27220-5B9B-C73C-78AD-E86D139FED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3082BB-D969-31C1-838F-F5ACC22283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33880F-0D74-460B-AA70-2AA48F56F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053A-FF07-4ACD-952F-2C9AEFFCC0F7}" type="datetime1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4A90A4-98F8-4F75-B134-3D0589B24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Pressekonferenz zu Ergebnissen der AHK-Konjunkturumfrage   07.06.2023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0333E4-CBBF-5819-4AFD-73F2C3A85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C35E-6B15-4161-AEA2-C45139CEA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52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F599F-1DD1-4CCA-F1DF-EB2523045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352E4C-9F23-2DE8-A4F8-EEC7C9FE6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12038-1457-7A82-8550-EB97109578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57F70C-5C19-1F54-95AE-6CCAE74BAA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94C887-33F5-6499-9A1E-3E1B395178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AD11AF-D7C8-2630-49F9-7850C748C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70927-24A1-4030-9AFA-4735C46E838C}" type="datetime1">
              <a:rPr lang="en-GB" smtClean="0"/>
              <a:t>19/06/2023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4BBFDF-DC44-CF6B-94EB-23793830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Pressekonferenz zu Ergebnissen der AHK-Konjunkturumfrage   07.06.2023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2285E0-243C-B911-67D7-74DBFFEB4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C35E-6B15-4161-AEA2-C45139CEA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945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80311-2285-67E0-55FA-B4FB76A18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EE83DF-8641-E34E-4F7E-7E761259B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3CFA-EF75-46AA-9CFA-008AA3839361}" type="datetime1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94E9BF-841A-378D-DEDD-6C27DA323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Pressekonferenz zu Ergebnissen der AHK-Konjunkturumfrage   07.06.2023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7EAD26-7309-981C-2154-5BBD15A17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C35E-6B15-4161-AEA2-C45139CEA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076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E460D2-E303-91DE-4D1C-7E979A00D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D095B-C24C-4753-896E-51F6A2F47302}" type="datetime1">
              <a:rPr lang="en-GB" smtClean="0"/>
              <a:t>19/06/2023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1B0667-9B9B-A689-46B1-F950E95AF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Pressekonferenz zu Ergebnissen der AHK-Konjunkturumfrage   07.06.2023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B870E1-5580-FAAD-4DE4-B3C0B5AFA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C35E-6B15-4161-AEA2-C45139CEA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9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BB8DC-6F4D-7F02-7B7B-1AEE075F9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DF924-A96D-7635-9D3C-19076A083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2C6406-B1E0-ED49-EE7C-5D3BBD0562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F3ADB0-5E6A-D787-E183-2795BBAD5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2B1D-34EA-407B-87CD-4087361E043D}" type="datetime1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BED2B1-B666-1849-E24E-15127FFB4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Pressekonferenz zu Ergebnissen der AHK-Konjunkturumfrage   07.06.2023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F961D5-D1D1-9EB7-9A3F-009D8355D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C35E-6B15-4161-AEA2-C45139CEA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720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46AAB-3B8E-13BB-7DA6-A29880360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CB1121-66B7-F49D-8CF9-4BD98D01EF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085907-406A-229B-7394-07A82C30B2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288BB7-48DD-0D3F-93F2-F8C0A2000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A62E-E6A4-4C96-B88D-6DC94458E228}" type="datetime1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D1E87-2779-2E11-D735-31810DDF9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Pressekonferenz zu Ergebnissen der AHK-Konjunkturumfrage   07.06.2023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5EE34F-6030-1AEB-E28A-DF431F83E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C35E-6B15-4161-AEA2-C45139CEA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480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6C8166-523D-9489-EA69-BF766AF4F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1B3164-2D8D-D9DB-0311-189F29B025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7A74C-CCFB-6D14-C0AC-BFD13E3BE2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A825E-E65B-45DE-A4F0-7D91065B725C}" type="datetime1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B9B5C-DA79-C595-2DE6-4EA0FDF3BA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Pressekonferenz zu Ergebnissen der AHK-Konjunkturumfrage   07.06.2023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532DA-309E-36E1-5BDF-2916CAB945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2C35E-6B15-4161-AEA2-C45139CEA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269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nordmazedonien.ahk.d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3.gif"/><Relationship Id="rId18" Type="http://schemas.openxmlformats.org/officeDocument/2006/relationships/image" Target="../media/image18.jpg"/><Relationship Id="rId3" Type="http://schemas.openxmlformats.org/officeDocument/2006/relationships/image" Target="../media/image4.jpeg"/><Relationship Id="rId21" Type="http://schemas.openxmlformats.org/officeDocument/2006/relationships/image" Target="../media/image21.png"/><Relationship Id="rId7" Type="http://schemas.openxmlformats.org/officeDocument/2006/relationships/image" Target="../media/image8.png"/><Relationship Id="rId12" Type="http://schemas.openxmlformats.org/officeDocument/2006/relationships/image" Target="cid:image001.jpg@01D1E272.A0FF2580" TargetMode="External"/><Relationship Id="rId17" Type="http://schemas.openxmlformats.org/officeDocument/2006/relationships/image" Target="../media/image17.png"/><Relationship Id="rId2" Type="http://schemas.openxmlformats.org/officeDocument/2006/relationships/image" Target="../media/image3.jpeg"/><Relationship Id="rId16" Type="http://schemas.openxmlformats.org/officeDocument/2006/relationships/image" Target="../media/image16.png"/><Relationship Id="rId20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24" Type="http://schemas.openxmlformats.org/officeDocument/2006/relationships/image" Target="../media/image2.jpeg"/><Relationship Id="rId5" Type="http://schemas.openxmlformats.org/officeDocument/2006/relationships/image" Target="../media/image6.gif"/><Relationship Id="rId15" Type="http://schemas.openxmlformats.org/officeDocument/2006/relationships/image" Target="../media/image15.png"/><Relationship Id="rId23" Type="http://schemas.openxmlformats.org/officeDocument/2006/relationships/image" Target="../media/image1.jpg"/><Relationship Id="rId10" Type="http://schemas.openxmlformats.org/officeDocument/2006/relationships/image" Target="../media/image11.png"/><Relationship Id="rId19" Type="http://schemas.openxmlformats.org/officeDocument/2006/relationships/image" Target="../media/image19.pn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4.png"/><Relationship Id="rId22" Type="http://schemas.openxmlformats.org/officeDocument/2006/relationships/image" Target="../media/image2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jpeg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5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jpeg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jpeg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00894774-711A-FE48-8359-64AB73D1F1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38" y="6059216"/>
            <a:ext cx="1479721" cy="689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0" descr="AHK - logo so mostot (2)">
            <a:extLst>
              <a:ext uri="{FF2B5EF4-FFF2-40B4-BE49-F238E27FC236}">
                <a16:creationId xmlns:a16="http://schemas.microsoft.com/office/drawing/2014/main" id="{37B927E7-5D7C-F05C-D377-7CB9C7805A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0350" y="6002886"/>
            <a:ext cx="1577975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1743CC2-E8F0-5BC9-0A4B-0E4B85AF32D0}"/>
              </a:ext>
            </a:extLst>
          </p:cNvPr>
          <p:cNvSpPr/>
          <p:nvPr/>
        </p:nvSpPr>
        <p:spPr>
          <a:xfrm>
            <a:off x="0" y="525294"/>
            <a:ext cx="12192000" cy="3001677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dirty="0">
                <a:latin typeface="Arial" panose="020B0604020202020204" pitchFamily="34" charset="0"/>
                <a:cs typeface="Arial" panose="020B0604020202020204" pitchFamily="34" charset="0"/>
              </a:rPr>
              <a:t>Pressekonferenz zur AHK-Konjunkturumfrage Nordmazedonien 2023</a:t>
            </a:r>
            <a:endParaRPr lang="en-GB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3D5629-B634-6F8B-3EFE-B03A84A2F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Pressekonferenz zu Ergebnissen der AHK-Konjunkturumfrage   07.06.2023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428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970F329-943F-E446-C5A0-5894BFA4D8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7322271"/>
              </p:ext>
            </p:extLst>
          </p:nvPr>
        </p:nvGraphicFramePr>
        <p:xfrm>
          <a:off x="888999" y="1624374"/>
          <a:ext cx="9531350" cy="4385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82726EEC-4338-C7E2-135E-3AAEE0724BAB}"/>
              </a:ext>
            </a:extLst>
          </p:cNvPr>
          <p:cNvSpPr/>
          <p:nvPr/>
        </p:nvSpPr>
        <p:spPr>
          <a:xfrm>
            <a:off x="0" y="866542"/>
            <a:ext cx="12192000" cy="50139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Größte Risiken bei der wirtschaftl. Entwicklung im laufenden Jahr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45C6B34D-08AA-653A-76EF-38E72757BA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6266540"/>
            <a:ext cx="994377" cy="46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10" descr="AHK - logo so mostot (2)">
            <a:extLst>
              <a:ext uri="{FF2B5EF4-FFF2-40B4-BE49-F238E27FC236}">
                <a16:creationId xmlns:a16="http://schemas.microsoft.com/office/drawing/2014/main" id="{320BEAA2-0620-4A9C-83C0-2C03AA1F56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921" y="6247613"/>
            <a:ext cx="1060404" cy="501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AFA4C-3254-C754-D335-C691B268B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Pressekonferenz zu Ergebnissen der AHK-Konjunkturumfrage   07.06.2023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932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970F329-943F-E446-C5A0-5894BFA4D8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5507212"/>
              </p:ext>
            </p:extLst>
          </p:nvPr>
        </p:nvGraphicFramePr>
        <p:xfrm>
          <a:off x="-476379" y="1647867"/>
          <a:ext cx="11096625" cy="4385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A1D2870F-BDBE-3C2C-7F91-F01AC78E4F53}"/>
              </a:ext>
            </a:extLst>
          </p:cNvPr>
          <p:cNvSpPr/>
          <p:nvPr/>
        </p:nvSpPr>
        <p:spPr>
          <a:xfrm>
            <a:off x="0" y="1001155"/>
            <a:ext cx="12192000" cy="403671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Wann rechnen Sie mit Normalisierung der internationalen Lieferketten?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8E1DBEA3-49D8-F9F6-D759-327FCAA220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6266540"/>
            <a:ext cx="994377" cy="46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10" descr="AHK - logo so mostot (2)">
            <a:extLst>
              <a:ext uri="{FF2B5EF4-FFF2-40B4-BE49-F238E27FC236}">
                <a16:creationId xmlns:a16="http://schemas.microsoft.com/office/drawing/2014/main" id="{04D32A75-179E-61A8-8B49-E86808973F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921" y="6247613"/>
            <a:ext cx="1060404" cy="501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2DDF3-59C0-6FBA-91B9-D78873E52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Pressekonferenz zu Ergebnissen der AHK-Konjunkturumfrage   07.06.2023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74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970F329-943F-E446-C5A0-5894BFA4D8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7433216"/>
              </p:ext>
            </p:extLst>
          </p:nvPr>
        </p:nvGraphicFramePr>
        <p:xfrm>
          <a:off x="-76912" y="1403453"/>
          <a:ext cx="11096625" cy="4385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5393EC34-C0E9-9F85-D516-E19074018F82}"/>
              </a:ext>
            </a:extLst>
          </p:cNvPr>
          <p:cNvSpPr/>
          <p:nvPr/>
        </p:nvSpPr>
        <p:spPr>
          <a:xfrm>
            <a:off x="0" y="805212"/>
            <a:ext cx="12192000" cy="403671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Kurzfristigen wirtschaftlichen Folgen der russischen Invasion in der Ukraine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8536C38D-23F0-7C7A-BA2B-226141951E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6266540"/>
            <a:ext cx="994377" cy="46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10" descr="AHK - logo so mostot (2)">
            <a:extLst>
              <a:ext uri="{FF2B5EF4-FFF2-40B4-BE49-F238E27FC236}">
                <a16:creationId xmlns:a16="http://schemas.microsoft.com/office/drawing/2014/main" id="{0F28F77A-0CC8-F88E-3E15-1FF6BCCF45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921" y="6247613"/>
            <a:ext cx="1060404" cy="501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746B3-230A-7F27-461B-B37437FFD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Pressekonferenz zu Ergebnissen der AHK-Konjunkturumfrage   07.06.2023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453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2ED47A9E-6EF6-C6B0-024B-39427A493E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6266540"/>
            <a:ext cx="994377" cy="46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10" descr="AHK - logo so mostot (2)">
            <a:extLst>
              <a:ext uri="{FF2B5EF4-FFF2-40B4-BE49-F238E27FC236}">
                <a16:creationId xmlns:a16="http://schemas.microsoft.com/office/drawing/2014/main" id="{454FA9E5-98A4-64A6-531A-3FF30BCA43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921" y="6247613"/>
            <a:ext cx="1060404" cy="501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D6C7665-D15A-2029-0116-1AC75679DE33}"/>
              </a:ext>
            </a:extLst>
          </p:cNvPr>
          <p:cNvSpPr/>
          <p:nvPr/>
        </p:nvSpPr>
        <p:spPr>
          <a:xfrm>
            <a:off x="0" y="833410"/>
            <a:ext cx="12192000" cy="50139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Beurteilung der Aussichten der mazedonischen Wirtschaft im Vergl. zum Vorjahr 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F1F7313-3686-A42D-C761-64AF7264C0B3}"/>
              </a:ext>
            </a:extLst>
          </p:cNvPr>
          <p:cNvGraphicFramePr/>
          <p:nvPr/>
        </p:nvGraphicFramePr>
        <p:xfrm>
          <a:off x="2031999" y="1856792"/>
          <a:ext cx="7457233" cy="4281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C88B3-C088-AD8F-4AE9-5F26B9C52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Pressekonferenz zu Ergebnissen der AHK-Konjunkturumfrage   07.06.2023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20501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4F669E-B369-63A4-EE6D-B7A3893434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de-DE" dirty="0"/>
              <a:t>Gesamtumsatz</a:t>
            </a:r>
            <a:endParaRPr lang="en-GB" dirty="0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A18E0F0C-2E87-BA9C-CFD2-7A78FCDC702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79621958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B79D62D-802F-A42C-D951-C4AB39160F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de-DE" dirty="0"/>
              <a:t>Exportumsatz</a:t>
            </a:r>
            <a:endParaRPr lang="en-GB" dirty="0"/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9D4CFFD0-D25F-8EE4-C98D-F929B2FFECC4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272905763"/>
              </p:ext>
            </p:extLst>
          </p:nvPr>
        </p:nvGraphicFramePr>
        <p:xfrm>
          <a:off x="6172200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C45FFF86-A527-78AA-7989-6B0A9B88345C}"/>
              </a:ext>
            </a:extLst>
          </p:cNvPr>
          <p:cNvSpPr/>
          <p:nvPr/>
        </p:nvSpPr>
        <p:spPr>
          <a:xfrm>
            <a:off x="0" y="847893"/>
            <a:ext cx="12192000" cy="403671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Entwicklung Gesamt- und Exportumsatz der Unternehmen 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309DEBF-A78B-B48B-D267-46A3A3A66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Pressekonferenz zu Ergebnissen der AHK-Konjunkturumfrage   07.06.2023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371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7A31C6-25EF-5677-4D9A-2A0D7F0CF3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de-DE" dirty="0"/>
              <a:t>Beschäftigtenzahl</a:t>
            </a:r>
            <a:endParaRPr lang="en-GB" dirty="0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E4A6D739-10AC-DDB8-97C6-BF33878A7C1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81659621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3AF0F1F-5630-661F-C9D4-6B1162AD66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de-DE" dirty="0"/>
              <a:t>Investitionsausgaben</a:t>
            </a:r>
            <a:endParaRPr lang="en-GB" dirty="0"/>
          </a:p>
        </p:txBody>
      </p:sp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6E3D6699-24D6-FC1F-5F92-C929CF8F68D9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154326769"/>
              </p:ext>
            </p:extLst>
          </p:nvPr>
        </p:nvGraphicFramePr>
        <p:xfrm>
          <a:off x="6172200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2313E25C-3675-2055-9D0E-87A6014B302D}"/>
              </a:ext>
            </a:extLst>
          </p:cNvPr>
          <p:cNvSpPr/>
          <p:nvPr/>
        </p:nvSpPr>
        <p:spPr>
          <a:xfrm>
            <a:off x="0" y="847893"/>
            <a:ext cx="12192000" cy="403671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Entwicklung Beschäftigtenzahl und Investitonsausgaben der Unternehmen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5650EFB-A4C3-24F6-C7BC-D4839FF7A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Pressekonferenz zu Ergebnissen der AHK-Konjunkturumfrage   07.06.2023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3154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91C36BFF-B2BC-176C-03F5-CAFB1905D0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6266540"/>
            <a:ext cx="994377" cy="46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10" descr="AHK - logo so mostot (2)">
            <a:extLst>
              <a:ext uri="{FF2B5EF4-FFF2-40B4-BE49-F238E27FC236}">
                <a16:creationId xmlns:a16="http://schemas.microsoft.com/office/drawing/2014/main" id="{5103A6B6-D41C-310F-31F4-DD104EC9A6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921" y="6247613"/>
            <a:ext cx="1060404" cy="501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12AACD15-C2B3-144B-D466-D3E7011BC2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4496648"/>
              </p:ext>
            </p:extLst>
          </p:nvPr>
        </p:nvGraphicFramePr>
        <p:xfrm>
          <a:off x="2032000" y="1576874"/>
          <a:ext cx="7755812" cy="4561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D2964DDD-BB91-2357-3938-63DF5FE44193}"/>
              </a:ext>
            </a:extLst>
          </p:cNvPr>
          <p:cNvSpPr/>
          <p:nvPr/>
        </p:nvSpPr>
        <p:spPr>
          <a:xfrm>
            <a:off x="0" y="870527"/>
            <a:ext cx="12192000" cy="403671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Würden Sie heute wieder in Nordmazedonien investieren?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EB72D2-DAEC-EC42-2A31-8D6E2B78B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Pressekonferenz zu Ergebnissen der AHK-Konjunkturumfrage   07.06.2023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468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4A174-DB19-9F84-2DD9-9575F748B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96137"/>
            <a:ext cx="10515600" cy="1754253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Antje Wandelt</a:t>
            </a:r>
          </a:p>
          <a:p>
            <a:pPr marL="0" indent="0">
              <a:buNone/>
            </a:pPr>
            <a:r>
              <a:rPr lang="de-DE" dirty="0"/>
              <a:t>Delegierte der Deutschen Wirtschaft in Nordmazedonien</a:t>
            </a:r>
          </a:p>
          <a:p>
            <a:pPr marL="0" indent="0">
              <a:buNone/>
            </a:pPr>
            <a:r>
              <a:rPr lang="de-DE" dirty="0">
                <a:hlinkClick r:id="rId2"/>
              </a:rPr>
              <a:t>www.nordmazedonien.ahk.de</a:t>
            </a:r>
            <a:r>
              <a:rPr lang="de-DE" dirty="0"/>
              <a:t>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00894774-711A-FE48-8359-64AB73D1F1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38" y="6059216"/>
            <a:ext cx="1479721" cy="689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0" descr="AHK - logo so mostot (2)">
            <a:extLst>
              <a:ext uri="{FF2B5EF4-FFF2-40B4-BE49-F238E27FC236}">
                <a16:creationId xmlns:a16="http://schemas.microsoft.com/office/drawing/2014/main" id="{37B927E7-5D7C-F05C-D377-7CB9C7805A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0350" y="6002886"/>
            <a:ext cx="1577975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1743CC2-E8F0-5BC9-0A4B-0E4B85AF32D0}"/>
              </a:ext>
            </a:extLst>
          </p:cNvPr>
          <p:cNvSpPr/>
          <p:nvPr/>
        </p:nvSpPr>
        <p:spPr>
          <a:xfrm>
            <a:off x="0" y="525294"/>
            <a:ext cx="12192000" cy="3001677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dirty="0">
                <a:latin typeface="Arial" panose="020B0604020202020204" pitchFamily="34" charset="0"/>
                <a:cs typeface="Arial" panose="020B0604020202020204" pitchFamily="34" charset="0"/>
              </a:rPr>
              <a:t>Vielen Dank für Ihre Aufmerksamkeit!</a:t>
            </a:r>
            <a:endParaRPr lang="en-GB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59CB4C9-976F-BB92-7AD3-C2753AD9E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797490" cy="365125"/>
          </a:xfrm>
        </p:spPr>
        <p:txBody>
          <a:bodyPr/>
          <a:lstStyle/>
          <a:p>
            <a:r>
              <a:rPr lang="de-DE"/>
              <a:t>Pressekonferenz zu Ergebnissen der AHK-Konjunkturumfrage   07.06.2023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1154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0115" y="82241"/>
            <a:ext cx="9601200" cy="1036850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Allgemeine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Daten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C032E6A-5549-4292-B3C3-68AABC7A68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033273"/>
              </p:ext>
            </p:extLst>
          </p:nvPr>
        </p:nvGraphicFramePr>
        <p:xfrm>
          <a:off x="0" y="1490467"/>
          <a:ext cx="12192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DEUTSCHE UNTERNEHMEN IN </a:t>
                      </a:r>
                      <a:r>
                        <a:rPr lang="de-DE" sz="1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MAZEDONIEN</a:t>
                      </a:r>
                      <a:endParaRPr lang="mk-MK" sz="1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über 200 Unternehmen mit dt. Kapital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beschäftigen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über</a:t>
                      </a:r>
                      <a:r>
                        <a:rPr lang="de-DE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mk-MK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.000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Arbeitnehmer</a:t>
                      </a:r>
                      <a:endParaRPr lang="de-DE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Warenaustausch zwischen Nordmazedonien und Deutschland</a:t>
                      </a:r>
                      <a:r>
                        <a:rPr lang="de-DE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2022</a:t>
                      </a:r>
                      <a:r>
                        <a:rPr lang="de-DE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Umsatz 4,8</a:t>
                      </a:r>
                      <a:r>
                        <a:rPr lang="mk-MK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Mrd. </a:t>
                      </a:r>
                      <a:r>
                        <a:rPr lang="de-DE" sz="17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</a:t>
                      </a:r>
                      <a:r>
                        <a:rPr lang="en-US" sz="1750" b="1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7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9" name="Picture 8" descr="Bildergebnis für logo kromberg schubert">
            <a:extLst>
              <a:ext uri="{FF2B5EF4-FFF2-40B4-BE49-F238E27FC236}">
                <a16:creationId xmlns:a16="http://schemas.microsoft.com/office/drawing/2014/main" id="{8AEE5327-47BA-43B8-AF36-1699C97B1FD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3358" y="4467418"/>
            <a:ext cx="1318392" cy="3130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Bildergebnis für logo draexlmaier">
            <a:extLst>
              <a:ext uri="{FF2B5EF4-FFF2-40B4-BE49-F238E27FC236}">
                <a16:creationId xmlns:a16="http://schemas.microsoft.com/office/drawing/2014/main" id="{FF1CC672-E2CB-4611-A36C-9C53D566F52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215" y="4421081"/>
            <a:ext cx="1028996" cy="3716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C:\Users\Marian\AppData\Local\Microsoft\Windows\INetCache\Content.Outlook\1UYT4T1S\PHOENIX pharma a PHOENIX company NEW RGB.jpg">
            <a:extLst>
              <a:ext uri="{FF2B5EF4-FFF2-40B4-BE49-F238E27FC236}">
                <a16:creationId xmlns:a16="http://schemas.microsoft.com/office/drawing/2014/main" id="{8E6A8A67-FE93-4DCB-8D75-DDC3F765A22A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8443" y="4288833"/>
            <a:ext cx="656947" cy="580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Bildergebnis für odw elektrik logo">
            <a:extLst>
              <a:ext uri="{FF2B5EF4-FFF2-40B4-BE49-F238E27FC236}">
                <a16:creationId xmlns:a16="http://schemas.microsoft.com/office/drawing/2014/main" id="{58419622-F0E3-4DCD-98BA-F26656555B67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8540" y="4376393"/>
            <a:ext cx="1318392" cy="5793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Bildergebnis für kostal logo">
            <a:extLst>
              <a:ext uri="{FF2B5EF4-FFF2-40B4-BE49-F238E27FC236}">
                <a16:creationId xmlns:a16="http://schemas.microsoft.com/office/drawing/2014/main" id="{8FD58656-0316-48B8-A36B-A27EAEAAA83A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370" y="3516511"/>
            <a:ext cx="1006782" cy="309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 descr="Bildergebnis für marquardt logo">
            <a:extLst>
              <a:ext uri="{FF2B5EF4-FFF2-40B4-BE49-F238E27FC236}">
                <a16:creationId xmlns:a16="http://schemas.microsoft.com/office/drawing/2014/main" id="{7A23A9D4-01A9-46C6-BE8D-1CEEB01FA201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169" y="4357634"/>
            <a:ext cx="729306" cy="485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Bildergebnis für knauf logo">
            <a:extLst>
              <a:ext uri="{FF2B5EF4-FFF2-40B4-BE49-F238E27FC236}">
                <a16:creationId xmlns:a16="http://schemas.microsoft.com/office/drawing/2014/main" id="{3140720D-D7C3-4634-96BF-BD7699C0933D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2550" y="3438587"/>
            <a:ext cx="708274" cy="45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4" descr="cid:image001.jpg@01CBC9E2.982B5680">
            <a:extLst>
              <a:ext uri="{FF2B5EF4-FFF2-40B4-BE49-F238E27FC236}">
                <a16:creationId xmlns:a16="http://schemas.microsoft.com/office/drawing/2014/main" id="{D2ED3AE9-7C25-4B50-BF71-77AACC1997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675" y="5398360"/>
            <a:ext cx="1038086" cy="438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7" descr="Bildergebnis für db schenker logo">
            <a:extLst>
              <a:ext uri="{FF2B5EF4-FFF2-40B4-BE49-F238E27FC236}">
                <a16:creationId xmlns:a16="http://schemas.microsoft.com/office/drawing/2014/main" id="{0E5A8ACB-2629-46FE-87DF-99AB2FB0D37D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6320" y="5439555"/>
            <a:ext cx="1161839" cy="31309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 descr="Description: Logo_03">
            <a:extLst>
              <a:ext uri="{FF2B5EF4-FFF2-40B4-BE49-F238E27FC236}">
                <a16:creationId xmlns:a16="http://schemas.microsoft.com/office/drawing/2014/main" id="{37D2670A-4C0D-4577-AF85-35DAA64B9045}"/>
              </a:ext>
            </a:extLst>
          </p:cNvPr>
          <p:cNvPicPr/>
          <p:nvPr/>
        </p:nvPicPr>
        <p:blipFill>
          <a:blip r:embed="rId11" r:link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152" y="5552194"/>
            <a:ext cx="2144777" cy="131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 descr="Bildergebnis für messer vardar tehnogas logo">
            <a:extLst>
              <a:ext uri="{FF2B5EF4-FFF2-40B4-BE49-F238E27FC236}">
                <a16:creationId xmlns:a16="http://schemas.microsoft.com/office/drawing/2014/main" id="{4575E664-1641-4BC0-9B54-D2AF55C4AD8A}"/>
              </a:ext>
            </a:extLst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5390" y="3298538"/>
            <a:ext cx="2552935" cy="54867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 descr="Bildergebnis für linde ga logo">
            <a:extLst>
              <a:ext uri="{FF2B5EF4-FFF2-40B4-BE49-F238E27FC236}">
                <a16:creationId xmlns:a16="http://schemas.microsoft.com/office/drawing/2014/main" id="{6213C6F0-E08A-419E-A053-9ABD555D8FDD}"/>
              </a:ext>
            </a:extLst>
          </p:cNvPr>
          <p:cNvPicPr/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579" y="4404607"/>
            <a:ext cx="854313" cy="438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Bild 3" descr="Macintosh HD:Users:SebastianNagel:Desktop:Kessler-Logo_2013_RGB_1200-10cm.png">
            <a:extLst>
              <a:ext uri="{FF2B5EF4-FFF2-40B4-BE49-F238E27FC236}">
                <a16:creationId xmlns:a16="http://schemas.microsoft.com/office/drawing/2014/main" id="{E07FCCA8-B774-433C-9186-D33BBB554903}"/>
              </a:ext>
            </a:extLst>
          </p:cNvPr>
          <p:cNvPicPr/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983585" y="5467331"/>
            <a:ext cx="1201534" cy="3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7348D5F-E7FE-B5AC-00B5-00023B30412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4509" y="3540700"/>
            <a:ext cx="1969812" cy="225451"/>
          </a:xfrm>
          <a:prstGeom prst="rect">
            <a:avLst/>
          </a:prstGeom>
        </p:spPr>
      </p:pic>
      <p:pic>
        <p:nvPicPr>
          <p:cNvPr id="6" name="Picture 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567D3DC2-EABB-CA9F-CC04-8222EF2A0CF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585" y="4550682"/>
            <a:ext cx="1270662" cy="281928"/>
          </a:xfrm>
          <a:prstGeom prst="rect">
            <a:avLst/>
          </a:prstGeom>
        </p:spPr>
      </p:pic>
      <p:pic>
        <p:nvPicPr>
          <p:cNvPr id="11" name="Picture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A6B9086-0E48-668A-3B6F-3609ABA4A668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193" y="3516511"/>
            <a:ext cx="658046" cy="299070"/>
          </a:xfrm>
          <a:prstGeom prst="rect">
            <a:avLst/>
          </a:prstGeom>
        </p:spPr>
      </p:pic>
      <p:pic>
        <p:nvPicPr>
          <p:cNvPr id="25" name="Picture 24" descr="Logo&#10;&#10;Description automatically generated">
            <a:extLst>
              <a:ext uri="{FF2B5EF4-FFF2-40B4-BE49-F238E27FC236}">
                <a16:creationId xmlns:a16="http://schemas.microsoft.com/office/drawing/2014/main" id="{473DCAB2-16A7-75EF-DB6B-4D2E13157E7E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62" y="3468980"/>
            <a:ext cx="1805216" cy="348350"/>
          </a:xfrm>
          <a:prstGeom prst="rect">
            <a:avLst/>
          </a:prstGeom>
        </p:spPr>
      </p:pic>
      <p:pic>
        <p:nvPicPr>
          <p:cNvPr id="28" name="Picture 27" descr="Logo&#10;&#10;Description automatically generated">
            <a:extLst>
              <a:ext uri="{FF2B5EF4-FFF2-40B4-BE49-F238E27FC236}">
                <a16:creationId xmlns:a16="http://schemas.microsoft.com/office/drawing/2014/main" id="{C2F3F8F4-07E9-2465-A2B5-61BC0EBE318A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526" y="3388626"/>
            <a:ext cx="572390" cy="572225"/>
          </a:xfrm>
          <a:prstGeom prst="rect">
            <a:avLst/>
          </a:prstGeom>
        </p:spPr>
      </p:pic>
      <p:pic>
        <p:nvPicPr>
          <p:cNvPr id="30" name="Picture 29" descr="A picture containing logo&#10;&#10;Description automatically generated">
            <a:extLst>
              <a:ext uri="{FF2B5EF4-FFF2-40B4-BE49-F238E27FC236}">
                <a16:creationId xmlns:a16="http://schemas.microsoft.com/office/drawing/2014/main" id="{6C4350DB-6DFC-ABD0-BE35-32E1065BE985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720" y="5387159"/>
            <a:ext cx="1318392" cy="364293"/>
          </a:xfrm>
          <a:prstGeom prst="rect">
            <a:avLst/>
          </a:prstGeom>
        </p:spPr>
      </p:pic>
      <p:pic>
        <p:nvPicPr>
          <p:cNvPr id="32" name="Picture 3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433CC20-667B-2F71-5A86-CCE2B954E68C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1225" y="5387873"/>
            <a:ext cx="1021263" cy="363579"/>
          </a:xfrm>
          <a:prstGeom prst="rect">
            <a:avLst/>
          </a:prstGeom>
        </p:spPr>
      </p:pic>
      <p:pic>
        <p:nvPicPr>
          <p:cNvPr id="34" name="Picture 33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0FDD990D-96FF-9C32-892C-7D2CF3AAE07C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6266540"/>
            <a:ext cx="994377" cy="46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Picture 10" descr="AHK - logo so mostot (2)">
            <a:extLst>
              <a:ext uri="{FF2B5EF4-FFF2-40B4-BE49-F238E27FC236}">
                <a16:creationId xmlns:a16="http://schemas.microsoft.com/office/drawing/2014/main" id="{11939989-9464-D37B-6561-71BA660447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921" y="6247613"/>
            <a:ext cx="1060404" cy="501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3213A7-55F6-0080-D808-FA78A26DA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Pressekonferenz zu Ergebnissen der AHK-Konjunkturumfrage   07.06.2023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0A477B-05E6-63EA-CDDB-4189D41BED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de-DE" dirty="0"/>
              <a:t>Exportgüter in %</a:t>
            </a:r>
            <a:endParaRPr lang="en-GB" dirty="0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68F086BC-8B47-29BF-B91A-87F3E39F18B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05948994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C2A32A9-8742-2B85-7D4C-AE8CF403D7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4" y="1681163"/>
            <a:ext cx="5183188" cy="823912"/>
          </a:xfrm>
        </p:spPr>
        <p:txBody>
          <a:bodyPr/>
          <a:lstStyle/>
          <a:p>
            <a:pPr algn="ctr"/>
            <a:r>
              <a:rPr lang="de-DE" dirty="0"/>
              <a:t>Hauptabnehmerländer Anteil in % </a:t>
            </a:r>
            <a:endParaRPr lang="en-GB" dirty="0"/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739E6A03-D4B8-603C-8E00-2AEEEE46A230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965850310"/>
              </p:ext>
            </p:extLst>
          </p:nvPr>
        </p:nvGraphicFramePr>
        <p:xfrm>
          <a:off x="6096000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4DF658A8-8670-06F0-3618-E05C23608D70}"/>
              </a:ext>
            </a:extLst>
          </p:cNvPr>
          <p:cNvSpPr/>
          <p:nvPr/>
        </p:nvSpPr>
        <p:spPr>
          <a:xfrm>
            <a:off x="0" y="749229"/>
            <a:ext cx="12192000" cy="403671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Exportgüter und Hauptabnehmerländer MKD 2021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82A280A9-8B35-1AB8-B342-9BE4021D74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6208590"/>
            <a:ext cx="994377" cy="46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0" descr="AHK - logo so mostot (2)">
            <a:extLst>
              <a:ext uri="{FF2B5EF4-FFF2-40B4-BE49-F238E27FC236}">
                <a16:creationId xmlns:a16="http://schemas.microsoft.com/office/drawing/2014/main" id="{B38ABB32-135B-8010-D282-179DBC64BC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921" y="6189663"/>
            <a:ext cx="1060404" cy="501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A64C766-DBA0-3E5C-781D-CFC8D087B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Pressekonferenz zu Ergebnissen der AHK-Konjunkturumfrage   07.06.2023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277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099BC4A-1B71-4924-AB9B-E93ABD2B66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3343640"/>
              </p:ext>
            </p:extLst>
          </p:nvPr>
        </p:nvGraphicFramePr>
        <p:xfrm>
          <a:off x="411481" y="1965815"/>
          <a:ext cx="11240968" cy="4117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BA463E68-E5FB-F0DF-7D73-0673D9A75D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6266540"/>
            <a:ext cx="994377" cy="46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10" descr="AHK - logo so mostot (2)">
            <a:extLst>
              <a:ext uri="{FF2B5EF4-FFF2-40B4-BE49-F238E27FC236}">
                <a16:creationId xmlns:a16="http://schemas.microsoft.com/office/drawing/2014/main" id="{9D20254F-12C0-1DE1-D2F2-13E4A10F06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921" y="6247613"/>
            <a:ext cx="1060404" cy="501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E80F603-062D-B13C-B606-499082C0EBDE}"/>
              </a:ext>
            </a:extLst>
          </p:cNvPr>
          <p:cNvSpPr/>
          <p:nvPr/>
        </p:nvSpPr>
        <p:spPr>
          <a:xfrm>
            <a:off x="0" y="842534"/>
            <a:ext cx="12192000" cy="403671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Warenaustausch Deutschland – Nordmazedonien in Mio. EUR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0661A86-66FF-4A84-25EB-15EEF2E46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Pressekonferenz zu Ergebnissen der AHK-Konjunkturumfrage   07.06.2023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23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4A174-DB19-9F84-2DD9-9575F748B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22709"/>
            <a:ext cx="10515600" cy="1754253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Zeitraum der Umfrage: Februar/März 2023</a:t>
            </a:r>
          </a:p>
          <a:p>
            <a:pPr marL="0" indent="0">
              <a:buNone/>
            </a:pPr>
            <a:r>
              <a:rPr lang="de-DE" dirty="0"/>
              <a:t>Teilnehmer: 45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00894774-711A-FE48-8359-64AB73D1F1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38" y="6059216"/>
            <a:ext cx="1479721" cy="689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0" descr="AHK - logo so mostot (2)">
            <a:extLst>
              <a:ext uri="{FF2B5EF4-FFF2-40B4-BE49-F238E27FC236}">
                <a16:creationId xmlns:a16="http://schemas.microsoft.com/office/drawing/2014/main" id="{37B927E7-5D7C-F05C-D377-7CB9C7805A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0350" y="6002886"/>
            <a:ext cx="1577975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1743CC2-E8F0-5BC9-0A4B-0E4B85AF32D0}"/>
              </a:ext>
            </a:extLst>
          </p:cNvPr>
          <p:cNvSpPr/>
          <p:nvPr/>
        </p:nvSpPr>
        <p:spPr>
          <a:xfrm>
            <a:off x="0" y="525294"/>
            <a:ext cx="12192000" cy="3001677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dirty="0">
                <a:latin typeface="Arial" panose="020B0604020202020204" pitchFamily="34" charset="0"/>
                <a:cs typeface="Arial" panose="020B0604020202020204" pitchFamily="34" charset="0"/>
              </a:rPr>
              <a:t>Ergebnisse der AHK-Konjunkturumfrage Nordmazedonien 2023</a:t>
            </a:r>
            <a:endParaRPr lang="en-GB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A03F7C6-930D-DB79-42DA-2AA41C193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Pressekonferenz zu Ergebnissen der AHK-Konjunkturumfrage   07.06.2023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312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644B55-B845-E0F2-66F8-2F71DDBAD3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de-DE" dirty="0"/>
              <a:t>Unternehmenssitz</a:t>
            </a:r>
            <a:endParaRPr lang="en-GB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F642153E-2437-73AE-85F9-E7984D7FC6C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75207637"/>
              </p:ext>
            </p:extLst>
          </p:nvPr>
        </p:nvGraphicFramePr>
        <p:xfrm>
          <a:off x="862014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D7CCC5-4B01-D50C-4099-83B3A514E4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de-DE" dirty="0"/>
              <a:t>Mitarbeiterzahl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17E6906-98BE-6A98-22B5-9F53C6984BDB}"/>
              </a:ext>
            </a:extLst>
          </p:cNvPr>
          <p:cNvSpPr/>
          <p:nvPr/>
        </p:nvSpPr>
        <p:spPr>
          <a:xfrm>
            <a:off x="0" y="842534"/>
            <a:ext cx="12192000" cy="403671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Informationen zu den Teilnehmern der Umfrage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998EEB12-8092-04D0-534F-7C565A2C8B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6266540"/>
            <a:ext cx="994377" cy="46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0" descr="AHK - logo so mostot (2)">
            <a:extLst>
              <a:ext uri="{FF2B5EF4-FFF2-40B4-BE49-F238E27FC236}">
                <a16:creationId xmlns:a16="http://schemas.microsoft.com/office/drawing/2014/main" id="{C13CF720-58AE-8DBC-7495-9C20E4864A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921" y="6247613"/>
            <a:ext cx="1060404" cy="501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8B469CE-AB1E-3497-C810-5E0760B2D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Pressekonferenz zu Ergebnissen der AHK-Konjunkturumfrage   07.06.2023</a:t>
            </a:r>
            <a:endParaRPr lang="en-GB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D976BC96-DE08-FB59-68B6-2052001D45E6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107831180"/>
              </p:ext>
            </p:extLst>
          </p:nvPr>
        </p:nvGraphicFramePr>
        <p:xfrm>
          <a:off x="6172200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835230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DABC96-A532-39C8-477D-38046063FF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de-DE" dirty="0"/>
              <a:t>Haupttätigkeit</a:t>
            </a:r>
            <a:endParaRPr lang="en-GB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F1BE9E85-71B8-F935-F281-6AA6F175BF6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13742633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72ECAF-D187-B61D-CA5F-8755D9F992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de-DE" dirty="0"/>
              <a:t>Exportabsatz</a:t>
            </a:r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8FAE009-EED7-397C-DE0A-08BE548D26C1}"/>
              </a:ext>
            </a:extLst>
          </p:cNvPr>
          <p:cNvSpPr/>
          <p:nvPr/>
        </p:nvSpPr>
        <p:spPr>
          <a:xfrm>
            <a:off x="0" y="786551"/>
            <a:ext cx="12192000" cy="403671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Informationen zu den Teilnehmern der Umfrage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1ED361D4-AF66-F1F6-F349-2F8D72209D8F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850402169"/>
              </p:ext>
            </p:extLst>
          </p:nvPr>
        </p:nvGraphicFramePr>
        <p:xfrm>
          <a:off x="6172200" y="2343950"/>
          <a:ext cx="5537718" cy="3903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5" name="Picture 14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5264291A-92E6-9153-6CE3-9259214956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6266540"/>
            <a:ext cx="994377" cy="46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0" descr="AHK - logo so mostot (2)">
            <a:extLst>
              <a:ext uri="{FF2B5EF4-FFF2-40B4-BE49-F238E27FC236}">
                <a16:creationId xmlns:a16="http://schemas.microsoft.com/office/drawing/2014/main" id="{8391CDE1-4A3C-CF0B-C4C1-A8723CB0BE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921" y="6247613"/>
            <a:ext cx="1060404" cy="501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67B0F8B7-FA49-EE38-792C-8F2B5380D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Pressekonferenz zu Ergebnissen der AHK-Konjunkturumfrage   07.06.2023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1452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3CB76FB-9D08-114C-31BD-381941F2E1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Gegenwärtige Geschäftslage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7F8DECBA-EF82-18BE-EB6F-5D15EBD2CE9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59730879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C3BE966-8686-1619-EF30-77455D53B4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Entwicklung der Geschäftslage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2FE34BB0-49E9-0522-2624-5ADFFFEFF706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292197861"/>
              </p:ext>
            </p:extLst>
          </p:nvPr>
        </p:nvGraphicFramePr>
        <p:xfrm>
          <a:off x="6172200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7" name="Picture 16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9C8217A2-4461-A438-8610-1B235E0BDB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6266540"/>
            <a:ext cx="994377" cy="46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0" descr="AHK - logo so mostot (2)">
            <a:extLst>
              <a:ext uri="{FF2B5EF4-FFF2-40B4-BE49-F238E27FC236}">
                <a16:creationId xmlns:a16="http://schemas.microsoft.com/office/drawing/2014/main" id="{7F2AA68C-C750-34B9-AAFF-DA4A32E08C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921" y="6247613"/>
            <a:ext cx="1060404" cy="501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625969C8-7A26-4559-7120-07A52CBF381E}"/>
              </a:ext>
            </a:extLst>
          </p:cNvPr>
          <p:cNvSpPr/>
          <p:nvPr/>
        </p:nvSpPr>
        <p:spPr>
          <a:xfrm>
            <a:off x="0" y="847893"/>
            <a:ext cx="12192000" cy="403671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Beurteilung der eigenen Geschäftslage 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C291DC6-7A0F-F155-040D-633DB1F14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Pressekonferenz zu Ergebnissen der AHK-Konjunkturumfrage   07.06.2023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990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7C1584E5-7127-C320-BDDF-672B957296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6266540"/>
            <a:ext cx="994377" cy="46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10" descr="AHK - logo so mostot (2)">
            <a:extLst>
              <a:ext uri="{FF2B5EF4-FFF2-40B4-BE49-F238E27FC236}">
                <a16:creationId xmlns:a16="http://schemas.microsoft.com/office/drawing/2014/main" id="{811105EE-BF17-A8AA-615A-E72CD69481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921" y="6247613"/>
            <a:ext cx="1060404" cy="501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73ED9FD-9095-EE7C-1829-F38F87213917}"/>
              </a:ext>
            </a:extLst>
          </p:cNvPr>
          <p:cNvSpPr/>
          <p:nvPr/>
        </p:nvSpPr>
        <p:spPr>
          <a:xfrm>
            <a:off x="0" y="784889"/>
            <a:ext cx="12192000" cy="403671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 Wie zufrieden sind Sie mit den genannten Standortfaktoren?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9BE5D50B-74B8-0C2E-5B7D-C3109FBF38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695076"/>
              </p:ext>
            </p:extLst>
          </p:nvPr>
        </p:nvGraphicFramePr>
        <p:xfrm>
          <a:off x="559293" y="2214811"/>
          <a:ext cx="10934206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7903">
                  <a:extLst>
                    <a:ext uri="{9D8B030D-6E8A-4147-A177-3AD203B41FA5}">
                      <a16:colId xmlns:a16="http://schemas.microsoft.com/office/drawing/2014/main" val="495060679"/>
                    </a:ext>
                  </a:extLst>
                </a:gridCol>
                <a:gridCol w="514905">
                  <a:extLst>
                    <a:ext uri="{9D8B030D-6E8A-4147-A177-3AD203B41FA5}">
                      <a16:colId xmlns:a16="http://schemas.microsoft.com/office/drawing/2014/main" val="2768299662"/>
                    </a:ext>
                  </a:extLst>
                </a:gridCol>
                <a:gridCol w="3204839">
                  <a:extLst>
                    <a:ext uri="{9D8B030D-6E8A-4147-A177-3AD203B41FA5}">
                      <a16:colId xmlns:a16="http://schemas.microsoft.com/office/drawing/2014/main" val="1014470794"/>
                    </a:ext>
                  </a:extLst>
                </a:gridCol>
                <a:gridCol w="523782">
                  <a:extLst>
                    <a:ext uri="{9D8B030D-6E8A-4147-A177-3AD203B41FA5}">
                      <a16:colId xmlns:a16="http://schemas.microsoft.com/office/drawing/2014/main" val="1022268941"/>
                    </a:ext>
                  </a:extLst>
                </a:gridCol>
                <a:gridCol w="3272777">
                  <a:extLst>
                    <a:ext uri="{9D8B030D-6E8A-4147-A177-3AD203B41FA5}">
                      <a16:colId xmlns:a16="http://schemas.microsoft.com/office/drawing/2014/main" val="3973406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Zufrieden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Befriedigend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Unzufrieden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876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Produktivität und Leistungsbereitschaft der Arbeitnehmer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Akademische Ausbildung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Korruptions- und Kriminalitätsbekämpfung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23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Qualifizierung Arbeitnehmer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Steuerbelastung, - system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Rechtssicherheit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770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Qualität und Verfügbarkeit lokaler Zulieferer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Verfügbarkeit von Fachkräften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Öffentliche Verwaltung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8266939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A99016E-E824-32EF-6C64-3D7513745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Pressekonferenz zu Ergebnissen der AHK-Konjunkturumfrage   07.06.2023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654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C1EE6D36258F45B02722D3B72EC054" ma:contentTypeVersion="16" ma:contentTypeDescription="Create a new document." ma:contentTypeScope="" ma:versionID="64d1481c58cf90bd39d782e6ba813736">
  <xsd:schema xmlns:xsd="http://www.w3.org/2001/XMLSchema" xmlns:xs="http://www.w3.org/2001/XMLSchema" xmlns:p="http://schemas.microsoft.com/office/2006/metadata/properties" xmlns:ns2="725508cf-d83f-4d97-afdf-806241a56991" xmlns:ns3="5c1f51cc-ce6b-4313-b953-ee2905289e2c" targetNamespace="http://schemas.microsoft.com/office/2006/metadata/properties" ma:root="true" ma:fieldsID="199cd2c46ec275998a46956edf403461" ns2:_="" ns3:_="">
    <xsd:import namespace="725508cf-d83f-4d97-afdf-806241a56991"/>
    <xsd:import namespace="5c1f51cc-ce6b-4313-b953-ee2905289e2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5508cf-d83f-4d97-afdf-806241a5699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44b1f64-206e-41cd-a1bf-0c1492206749}" ma:internalName="TaxCatchAll" ma:showField="CatchAllData" ma:web="725508cf-d83f-4d97-afdf-806241a569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1f51cc-ce6b-4313-b953-ee2905289e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cdeaa4b-071c-4d16-9154-003f10a040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c1f51cc-ce6b-4313-b953-ee2905289e2c">
      <Terms xmlns="http://schemas.microsoft.com/office/infopath/2007/PartnerControls"/>
    </lcf76f155ced4ddcb4097134ff3c332f>
    <TaxCatchAll xmlns="725508cf-d83f-4d97-afdf-806241a56991" xsi:nil="true"/>
  </documentManagement>
</p:properties>
</file>

<file path=customXml/itemProps1.xml><?xml version="1.0" encoding="utf-8"?>
<ds:datastoreItem xmlns:ds="http://schemas.openxmlformats.org/officeDocument/2006/customXml" ds:itemID="{70F8E546-0B6A-424D-A41C-04324D1BD5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B4A84D-5F2A-4AFD-BC2B-9466B98944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5508cf-d83f-4d97-afdf-806241a56991"/>
    <ds:schemaRef ds:uri="5c1f51cc-ce6b-4313-b953-ee2905289e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2B2661-104B-476C-84EA-EB990BC7B72D}">
  <ds:schemaRefs>
    <ds:schemaRef ds:uri="http://schemas.microsoft.com/office/2006/metadata/properties"/>
    <ds:schemaRef ds:uri="http://www.w3.org/XML/1998/namespace"/>
    <ds:schemaRef ds:uri="725508cf-d83f-4d97-afdf-806241a56991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5c1f51cc-ce6b-4313-b953-ee2905289e2c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30656</TotalTime>
  <Words>562</Words>
  <Application>Microsoft Office PowerPoint</Application>
  <PresentationFormat>Widescreen</PresentationFormat>
  <Paragraphs>162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 Allgemeine Daten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Marian Malinov</dc:creator>
  <cp:lastModifiedBy>Marija Radevska</cp:lastModifiedBy>
  <cp:revision>17</cp:revision>
  <cp:lastPrinted>2023-06-06T11:33:23Z</cp:lastPrinted>
  <dcterms:created xsi:type="dcterms:W3CDTF">2023-04-18T09:33:42Z</dcterms:created>
  <dcterms:modified xsi:type="dcterms:W3CDTF">2023-06-19T09:45:57Z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0x01010094C1EE6D36258F45B02722D3B72EC054</vt:lpwstr>
  </property>
  <property fmtid="{D5CDD505-2E9C-101B-9397-08002B2CF9AE}" pid="3" name="MediaServiceImageTags">
    <vt:lpwstr/>
  </property>
</Properties>
</file>