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3829" r:id="rId2"/>
  </p:sldMasterIdLst>
  <p:notesMasterIdLst>
    <p:notesMasterId r:id="rId33"/>
  </p:notesMasterIdLst>
  <p:handoutMasterIdLst>
    <p:handoutMasterId r:id="rId34"/>
  </p:handoutMasterIdLst>
  <p:sldIdLst>
    <p:sldId id="268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9" r:id="rId14"/>
    <p:sldId id="298" r:id="rId15"/>
    <p:sldId id="297" r:id="rId16"/>
    <p:sldId id="296" r:id="rId17"/>
    <p:sldId id="316" r:id="rId18"/>
    <p:sldId id="301" r:id="rId19"/>
    <p:sldId id="306" r:id="rId20"/>
    <p:sldId id="307" r:id="rId21"/>
    <p:sldId id="305" r:id="rId22"/>
    <p:sldId id="304" r:id="rId23"/>
    <p:sldId id="303" r:id="rId24"/>
    <p:sldId id="309" r:id="rId25"/>
    <p:sldId id="312" r:id="rId26"/>
    <p:sldId id="315" r:id="rId27"/>
    <p:sldId id="313" r:id="rId28"/>
    <p:sldId id="318" r:id="rId29"/>
    <p:sldId id="319" r:id="rId30"/>
    <p:sldId id="320" r:id="rId31"/>
    <p:sldId id="285" r:id="rId32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Hoeft, Bundesverband WindEnergie e.V." initials="MHBWe" lastIdx="6" clrIdx="0"/>
  <p:cmAuthor id="1" name="Sabine Schmedding, Bundesverband WindEnergie e.V." initials="SSBW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EB6"/>
    <a:srgbClr val="C40046"/>
    <a:srgbClr val="004F80"/>
    <a:srgbClr val="1E3E5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111" autoAdjust="0"/>
  </p:normalViewPr>
  <p:slideViewPr>
    <p:cSldViewPr>
      <p:cViewPr varScale="1">
        <p:scale>
          <a:sx n="67" d="100"/>
          <a:sy n="67" d="100"/>
        </p:scale>
        <p:origin x="1260" y="56"/>
      </p:cViewPr>
      <p:guideLst>
        <p:guide orient="horz" pos="3612"/>
        <p:guide orient="horz" pos="1026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25\ressorts\Strategie%20und%20Medien\1.%20Abteilungsorganisation\Pr&#228;sentationen\Statistik\Mastertabelle\MASTERTABELLE_Kennzahlen_Windenergie_ab%202017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>
                <a:latin typeface="+mj-lt"/>
              </a:rPr>
              <a:t>Average Weighted Acceptance</a:t>
            </a:r>
            <a:r>
              <a:rPr lang="en-US" sz="2000" baseline="0" dirty="0">
                <a:latin typeface="+mj-lt"/>
              </a:rPr>
              <a:t> Values </a:t>
            </a:r>
            <a:r>
              <a:rPr lang="en-US" sz="2000" dirty="0" err="1">
                <a:latin typeface="+mj-lt"/>
              </a:rPr>
              <a:t>ct</a:t>
            </a:r>
            <a:r>
              <a:rPr lang="en-US" sz="2000" dirty="0">
                <a:latin typeface="+mj-lt"/>
              </a:rPr>
              <a:t>/kWh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3001672060942274E-2"/>
          <c:y val="0.19897323003003245"/>
          <c:w val="0.91314213843069947"/>
          <c:h val="0.657700143804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Durchschnittlicher, mengengewichteter Zuschlagswert in ct/kWh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3ED-4907-8B69-0D4B27CDC9A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3ED-4907-8B69-0D4B27CDC9A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3ED-4907-8B69-0D4B27CDC9A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3ED-4907-8B69-0D4B27CDC9A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3ED-4907-8B69-0D4B27CDC9A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D9D-41E5-9BB0-9EAA656898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 Light" panose="020F0302020204030204" pitchFamily="34" charset="0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May 2017</c:v>
                </c:pt>
                <c:pt idx="1">
                  <c:v>Aug 2017</c:v>
                </c:pt>
                <c:pt idx="2">
                  <c:v>Nov 2017</c:v>
                </c:pt>
                <c:pt idx="3">
                  <c:v>Feb 2018</c:v>
                </c:pt>
                <c:pt idx="4">
                  <c:v>May 2018</c:v>
                </c:pt>
                <c:pt idx="5">
                  <c:v>Aug 2018</c:v>
                </c:pt>
                <c:pt idx="6">
                  <c:v>Oct 2018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5.71</c:v>
                </c:pt>
                <c:pt idx="1">
                  <c:v>4.28</c:v>
                </c:pt>
                <c:pt idx="2">
                  <c:v>3.82</c:v>
                </c:pt>
                <c:pt idx="3">
                  <c:v>4.7300000000000004</c:v>
                </c:pt>
                <c:pt idx="4">
                  <c:v>5.73</c:v>
                </c:pt>
                <c:pt idx="5">
                  <c:v>6.16</c:v>
                </c:pt>
                <c:pt idx="6">
                  <c:v>6.26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ED-4907-8B69-0D4B27CDC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8014808"/>
        <c:axId val="352181608"/>
      </c:barChart>
      <c:catAx>
        <c:axId val="668014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libri Light" panose="020F0302020204030204" pitchFamily="34" charset="0"/>
              </a:defRPr>
            </a:pPr>
            <a:endParaRPr lang="sr-Latn-RS"/>
          </a:p>
        </c:txPr>
        <c:crossAx val="352181608"/>
        <c:crosses val="autoZero"/>
        <c:auto val="1"/>
        <c:lblAlgn val="ctr"/>
        <c:lblOffset val="100"/>
        <c:noMultiLvlLbl val="0"/>
      </c:catAx>
      <c:valAx>
        <c:axId val="352181608"/>
        <c:scaling>
          <c:orientation val="minMax"/>
          <c:max val="7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alibri Light" panose="020F0302020204030204" pitchFamily="34" charset="0"/>
              </a:defRPr>
            </a:pPr>
            <a:endParaRPr lang="sr-Latn-RS"/>
          </a:p>
        </c:txPr>
        <c:crossAx val="668014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770339377033935E-2"/>
          <c:y val="2.9491498345315528E-2"/>
          <c:w val="0.87132281650672216"/>
          <c:h val="0.78745003028467597"/>
        </c:manualLayout>
      </c:layout>
      <c:lineChart>
        <c:grouping val="standard"/>
        <c:varyColors val="0"/>
        <c:ser>
          <c:idx val="1"/>
          <c:order val="0"/>
          <c:tx>
            <c:strRef>
              <c:f>'2.6'!$B$27</c:f>
              <c:strCache>
                <c:ptCount val="1"/>
                <c:pt idx="0">
                  <c:v>Wind Energy 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layout>
                <c:manualLayout>
                  <c:x val="-3.2905698503168275E-2"/>
                  <c:y val="-5.7144813420061676E-2"/>
                </c:manualLayout>
              </c:layout>
              <c:spPr>
                <a:noFill/>
                <a:ln w="25400">
                  <a:solidFill>
                    <a:srgbClr val="002060"/>
                  </a:solidFill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77-46B4-8144-CBCECD2FB6F6}"/>
                </c:ext>
              </c:extLst>
            </c:dLbl>
            <c:dLbl>
              <c:idx val="1"/>
              <c:layout>
                <c:manualLayout>
                  <c:x val="-5.557144269100267E-2"/>
                  <c:y val="-4.267607174103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77-46B4-8144-CBCECD2FB6F6}"/>
                </c:ext>
              </c:extLst>
            </c:dLbl>
            <c:dLbl>
              <c:idx val="2"/>
              <c:layout>
                <c:manualLayout>
                  <c:x val="-5.5220900734688501E-2"/>
                  <c:y val="-2.9763779527559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77-46B4-8144-CBCECD2FB6F6}"/>
                </c:ext>
              </c:extLst>
            </c:dLbl>
            <c:dLbl>
              <c:idx val="3"/>
              <c:layout>
                <c:manualLayout>
                  <c:x val="-4.9768365038930375E-2"/>
                  <c:y val="-3.4342822531798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77-46B4-8144-CBCECD2FB6F6}"/>
                </c:ext>
              </c:extLst>
            </c:dLbl>
            <c:dLbl>
              <c:idx val="4"/>
              <c:layout>
                <c:manualLayout>
                  <c:x val="-4.9768365038930375E-2"/>
                  <c:y val="-3.4342822531798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77-46B4-8144-CBCECD2FB6F6}"/>
                </c:ext>
              </c:extLst>
            </c:dLbl>
            <c:dLbl>
              <c:idx val="5"/>
              <c:layout>
                <c:manualLayout>
                  <c:x val="-4.9768365038930375E-2"/>
                  <c:y val="-3.7547950736927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77-46B4-8144-CBCECD2FB6F6}"/>
                </c:ext>
              </c:extLst>
            </c:dLbl>
            <c:dLbl>
              <c:idx val="7"/>
              <c:layout>
                <c:manualLayout>
                  <c:x val="-5.7428846498790195E-2"/>
                  <c:y val="-3.3423028643158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77-46B4-8144-CBCECD2FB6F6}"/>
                </c:ext>
              </c:extLst>
            </c:dLbl>
            <c:dLbl>
              <c:idx val="9"/>
              <c:layout>
                <c:manualLayout>
                  <c:x val="-4.4458354839536279E-2"/>
                  <c:y val="-2.9763779527559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77-46B4-8144-CBCECD2FB6F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'2.6'!$A$28:$A$38</c:f>
              <c:numCache>
                <c:formatCode>General</c:formatCode>
                <c:ptCount val="11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2010</c:v>
                </c:pt>
                <c:pt idx="6">
                  <c:v>2008</c:v>
                </c:pt>
                <c:pt idx="7">
                  <c:v>2006</c:v>
                </c:pt>
                <c:pt idx="8">
                  <c:v>2004</c:v>
                </c:pt>
                <c:pt idx="9">
                  <c:v>2002</c:v>
                </c:pt>
                <c:pt idx="10">
                  <c:v>2000</c:v>
                </c:pt>
              </c:numCache>
            </c:numRef>
          </c:cat>
          <c:val>
            <c:numRef>
              <c:f>'2.6'!$B$28:$B$38</c:f>
              <c:numCache>
                <c:formatCode>#,##0</c:formatCode>
                <c:ptCount val="11"/>
                <c:pt idx="0">
                  <c:v>160200</c:v>
                </c:pt>
                <c:pt idx="1">
                  <c:v>142900</c:v>
                </c:pt>
                <c:pt idx="2">
                  <c:v>149200</c:v>
                </c:pt>
                <c:pt idx="3">
                  <c:v>137800</c:v>
                </c:pt>
                <c:pt idx="4">
                  <c:v>117860</c:v>
                </c:pt>
                <c:pt idx="5">
                  <c:v>96100</c:v>
                </c:pt>
                <c:pt idx="6">
                  <c:v>95500</c:v>
                </c:pt>
                <c:pt idx="7">
                  <c:v>70000</c:v>
                </c:pt>
                <c:pt idx="8">
                  <c:v>63900</c:v>
                </c:pt>
                <c:pt idx="9">
                  <c:v>46000</c:v>
                </c:pt>
                <c:pt idx="10">
                  <c:v>25000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977-46B4-8144-CBCECD2FB6F6}"/>
            </c:ext>
          </c:extLst>
        </c:ser>
        <c:ser>
          <c:idx val="2"/>
          <c:order val="1"/>
          <c:tx>
            <c:strRef>
              <c:f>'2.6'!$C$27</c:f>
              <c:strCache>
                <c:ptCount val="1"/>
                <c:pt idx="0">
                  <c:v>Renewabale Energy</c:v>
                </c:pt>
              </c:strCache>
            </c:strRef>
          </c:tx>
          <c:spPr>
            <a:ln>
              <a:solidFill>
                <a:srgbClr val="9BAD61"/>
              </a:solidFill>
            </a:ln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3.3256240459482313E-2"/>
                  <c:y val="-6.948761839552664E-2"/>
                </c:manualLayout>
              </c:layout>
              <c:spPr>
                <a:noFill/>
                <a:ln w="25400">
                  <a:solidFill>
                    <a:srgbClr val="9BAD6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sr-Latn-R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77-46B4-8144-CBCECD2FB6F6}"/>
                </c:ext>
              </c:extLst>
            </c:dLbl>
            <c:dLbl>
              <c:idx val="1"/>
              <c:layout>
                <c:manualLayout>
                  <c:x val="-4.2554241389282543E-2"/>
                  <c:y val="-3.1137795275590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77-46B4-8144-CBCECD2FB6F6}"/>
                </c:ext>
              </c:extLst>
            </c:dLbl>
            <c:dLbl>
              <c:idx val="2"/>
              <c:layout>
                <c:manualLayout>
                  <c:x val="-4.9992495707910985E-2"/>
                  <c:y val="-4.3038457149378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77-46B4-8144-CBCECD2FB6F6}"/>
                </c:ext>
              </c:extLst>
            </c:dLbl>
            <c:dLbl>
              <c:idx val="3"/>
              <c:layout>
                <c:manualLayout>
                  <c:x val="-4.1582856536238409E-2"/>
                  <c:y val="-5.4326144014606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77-46B4-8144-CBCECD2FB6F6}"/>
                </c:ext>
              </c:extLst>
            </c:dLbl>
            <c:dLbl>
              <c:idx val="4"/>
              <c:layout>
                <c:manualLayout>
                  <c:x val="-4.9465511371748053E-2"/>
                  <c:y val="-1.9745064475636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77-46B4-8144-CBCECD2FB6F6}"/>
                </c:ext>
              </c:extLst>
            </c:dLbl>
            <c:dLbl>
              <c:idx val="5"/>
              <c:layout>
                <c:manualLayout>
                  <c:x val="-6.2926966765137621E-2"/>
                  <c:y val="-4.1431245007417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77-46B4-8144-CBCECD2FB6F6}"/>
                </c:ext>
              </c:extLst>
            </c:dLbl>
            <c:dLbl>
              <c:idx val="6"/>
              <c:layout>
                <c:manualLayout>
                  <c:x val="-6.1150096823671098E-2"/>
                  <c:y val="-4.7163300239643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77-46B4-8144-CBCECD2FB6F6}"/>
                </c:ext>
              </c:extLst>
            </c:dLbl>
            <c:dLbl>
              <c:idx val="7"/>
              <c:layout>
                <c:manualLayout>
                  <c:x val="-7.1957302408328705E-2"/>
                  <c:y val="-4.9087527102590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77-46B4-8144-CBCECD2FB6F6}"/>
                </c:ext>
              </c:extLst>
            </c:dLbl>
            <c:dLbl>
              <c:idx val="8"/>
              <c:layout>
                <c:manualLayout>
                  <c:x val="-5.708050092064855E-2"/>
                  <c:y val="-7.1637567043250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977-46B4-8144-CBCECD2FB6F6}"/>
                </c:ext>
              </c:extLst>
            </c:dLbl>
            <c:dLbl>
              <c:idx val="10"/>
              <c:layout>
                <c:manualLayout>
                  <c:x val="-4.3998140399814041E-2"/>
                  <c:y val="-4.8449161246148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977-46B4-8144-CBCECD2FB6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'2.6'!$A$28:$A$38</c:f>
              <c:numCache>
                <c:formatCode>General</c:formatCode>
                <c:ptCount val="11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2010</c:v>
                </c:pt>
                <c:pt idx="6">
                  <c:v>2008</c:v>
                </c:pt>
                <c:pt idx="7">
                  <c:v>2006</c:v>
                </c:pt>
                <c:pt idx="8">
                  <c:v>2004</c:v>
                </c:pt>
                <c:pt idx="9">
                  <c:v>2002</c:v>
                </c:pt>
                <c:pt idx="10">
                  <c:v>2000</c:v>
                </c:pt>
              </c:numCache>
            </c:numRef>
          </c:cat>
          <c:val>
            <c:numRef>
              <c:f>'2.6'!$C$28:$C$38</c:f>
              <c:numCache>
                <c:formatCode>#,##0</c:formatCode>
                <c:ptCount val="11"/>
                <c:pt idx="0">
                  <c:v>338600</c:v>
                </c:pt>
                <c:pt idx="1">
                  <c:v>328600</c:v>
                </c:pt>
                <c:pt idx="2">
                  <c:v>335500</c:v>
                </c:pt>
                <c:pt idx="3">
                  <c:v>355000</c:v>
                </c:pt>
                <c:pt idx="4">
                  <c:v>395800</c:v>
                </c:pt>
                <c:pt idx="5">
                  <c:v>367000</c:v>
                </c:pt>
                <c:pt idx="6">
                  <c:v>322100</c:v>
                </c:pt>
                <c:pt idx="7">
                  <c:v>235000</c:v>
                </c:pt>
                <c:pt idx="8">
                  <c:v>160600</c:v>
                </c:pt>
                <c:pt idx="9">
                  <c:v>135000</c:v>
                </c:pt>
                <c:pt idx="10">
                  <c:v>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977-46B4-8144-CBCECD2F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098232"/>
        <c:axId val="380684568"/>
      </c:lineChart>
      <c:catAx>
        <c:axId val="389098232"/>
        <c:scaling>
          <c:orientation val="maxMin"/>
        </c:scaling>
        <c:delete val="0"/>
        <c:axPos val="b"/>
        <c:numFmt formatCode="0" sourceLinked="0"/>
        <c:majorTickMark val="out"/>
        <c:minorTickMark val="none"/>
        <c:tickLblPos val="nextTo"/>
        <c:crossAx val="380684568"/>
        <c:crosses val="autoZero"/>
        <c:auto val="1"/>
        <c:lblAlgn val="ctr"/>
        <c:lblOffset val="100"/>
        <c:tickLblSkip val="1"/>
        <c:noMultiLvlLbl val="0"/>
      </c:catAx>
      <c:valAx>
        <c:axId val="380684568"/>
        <c:scaling>
          <c:orientation val="minMax"/>
          <c:max val="400000"/>
        </c:scaling>
        <c:delete val="1"/>
        <c:axPos val="r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low"/>
        <c:crossAx val="389098232"/>
        <c:crossesAt val="1"/>
        <c:crossBetween val="midCat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sr-Latn-R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36AFF-4CCB-4C00-A26E-B8A56F1B95A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C0848F3-334E-4F68-B55B-AE94F0EF26EF}">
      <dgm:prSet phldrT="[Text]" custT="1"/>
      <dgm:spPr>
        <a:solidFill>
          <a:srgbClr val="53678F"/>
        </a:solidFill>
        <a:ln>
          <a:solidFill>
            <a:srgbClr val="53678F"/>
          </a:solidFill>
        </a:ln>
      </dgm:spPr>
      <dgm:t>
        <a:bodyPr anchor="ctr" anchorCtr="0"/>
        <a:lstStyle/>
        <a:p>
          <a:pPr algn="ctr"/>
          <a:r>
            <a:rPr lang="de-DE" sz="1800" b="1" dirty="0" err="1">
              <a:latin typeface="Arial" panose="020B0604020202020204" pitchFamily="34" charset="0"/>
              <a:cs typeface="Arial" panose="020B0604020202020204" pitchFamily="34" charset="0"/>
            </a:rPr>
            <a:t>Committees</a:t>
          </a:r>
          <a:endParaRPr lang="de-DE" sz="1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Experience </a:t>
          </a:r>
          <a:r>
            <a:rPr lang="de-DE" sz="12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latin typeface="Arial" panose="020B0604020202020204" pitchFamily="34" charset="0"/>
              <a:cs typeface="Arial" panose="020B0604020202020204" pitchFamily="34" charset="0"/>
            </a:rPr>
            <a:t>know</a:t>
          </a:r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latin typeface="Arial" panose="020B0604020202020204" pitchFamily="34" charset="0"/>
              <a:cs typeface="Arial" panose="020B0604020202020204" pitchFamily="34" charset="0"/>
            </a:rPr>
            <a:t>how</a:t>
          </a:r>
          <a:endParaRPr lang="de-DE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2641F-D74B-47FF-BEE4-CEC010406C8B}" type="parTrans" cxnId="{FE7FED1F-4C90-4A38-A495-ECE3D608A2A0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244D0CC0-4CD5-4598-8C24-39CEC8CFEE6E}" type="sibTrans" cxnId="{FE7FED1F-4C90-4A38-A495-ECE3D608A2A0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5386443B-E834-4F77-8F5D-11651F65C73B}">
      <dgm:prSet phldrT="[Text]" custT="1"/>
      <dgm:spPr>
        <a:solidFill>
          <a:srgbClr val="53678F"/>
        </a:solidFill>
        <a:ln>
          <a:solidFill>
            <a:srgbClr val="53678F"/>
          </a:solidFill>
        </a:ln>
      </dgm:spPr>
      <dgm:t>
        <a:bodyPr anchor="ctr" anchorCtr="0"/>
        <a:lstStyle/>
        <a:p>
          <a:pPr algn="ctr"/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Working Group</a:t>
          </a:r>
        </a:p>
        <a:p>
          <a:pPr algn="ctr"/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Special </a:t>
          </a:r>
          <a:r>
            <a:rPr lang="de-DE" sz="1200" dirty="0" err="1">
              <a:latin typeface="Arial" panose="020B0604020202020204" pitchFamily="34" charset="0"/>
              <a:cs typeface="Arial" panose="020B0604020202020204" pitchFamily="34" charset="0"/>
            </a:rPr>
            <a:t>issues</a:t>
          </a:r>
          <a:endParaRPr lang="de-DE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4B31A0-6D47-4B6B-9B78-6C47ED95A732}" type="parTrans" cxnId="{265472C5-49D9-439C-AA73-3269AFF43F3B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7C76F566-494E-497F-9DD5-38546104D08E}" type="sibTrans" cxnId="{265472C5-49D9-439C-AA73-3269AFF43F3B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AAAF7AAC-DC67-483E-B55B-3C29D1222939}">
      <dgm:prSet phldrT="[Text]" custT="1"/>
      <dgm:spPr>
        <a:noFill/>
        <a:ln>
          <a:solidFill>
            <a:srgbClr val="53678F"/>
          </a:solidFill>
        </a:ln>
      </dgm:spPr>
      <dgm:t>
        <a:bodyPr/>
        <a:lstStyle/>
        <a:p>
          <a:pPr algn="l"/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Aviation</a:t>
          </a:r>
          <a:r>
            <a:rPr lang="de-DE" sz="1600" dirty="0">
              <a:solidFill>
                <a:srgbClr val="505150"/>
              </a:solidFill>
              <a:latin typeface="+mn-lt"/>
            </a:rPr>
            <a:t> </a:t>
          </a:r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obstruction</a:t>
          </a:r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markers</a:t>
          </a:r>
          <a:endParaRPr lang="de-DE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84128E-2E63-4488-AFC0-F4DB3725C245}" type="parTrans" cxnId="{3C342AA9-F805-4C8F-ADC8-09526C836D61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A0EF71C4-489A-4977-997C-D7DC23929F60}" type="sibTrans" cxnId="{3C342AA9-F805-4C8F-ADC8-09526C836D61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293D339B-2998-466B-8E8A-F52F990700C7}">
      <dgm:prSet phldrT="[Text]" custT="1"/>
      <dgm:spPr>
        <a:solidFill>
          <a:srgbClr val="53678F"/>
        </a:solidFill>
        <a:ln>
          <a:solidFill>
            <a:srgbClr val="53678F"/>
          </a:solidFill>
        </a:ln>
      </dgm:spPr>
      <dgm:t>
        <a:bodyPr anchor="ctr" anchorCtr="0"/>
        <a:lstStyle/>
        <a:p>
          <a:pPr algn="ctr"/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Forum </a:t>
          </a:r>
          <a:r>
            <a:rPr lang="de-DE" sz="1800" b="1" dirty="0" err="1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 Operators</a:t>
          </a:r>
        </a:p>
        <a:p>
          <a:pPr algn="ctr"/>
          <a:r>
            <a:rPr lang="de-DE" sz="1200" dirty="0">
              <a:latin typeface="Arial" panose="020B0604020202020204" pitchFamily="34" charset="0"/>
              <a:cs typeface="Arial" panose="020B0604020202020204" pitchFamily="34" charset="0"/>
            </a:rPr>
            <a:t>Exchange</a:t>
          </a:r>
        </a:p>
      </dgm:t>
    </dgm:pt>
    <dgm:pt modelId="{D294056A-05C6-4ADD-8A8A-C01435E37DAF}" type="parTrans" cxnId="{69939BC4-D568-4A48-A6E5-11FB24753647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52411F11-8B3D-422F-9166-ACA6C732385B}" type="sibTrans" cxnId="{69939BC4-D568-4A48-A6E5-11FB24753647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927A561C-9975-42A3-A1C2-D01D7A596D41}">
      <dgm:prSet phldrT="[Text]" custT="1"/>
      <dgm:spPr>
        <a:noFill/>
        <a:ln>
          <a:solidFill>
            <a:srgbClr val="53678F"/>
          </a:solidFill>
        </a:ln>
      </dgm:spPr>
      <dgm:t>
        <a:bodyPr/>
        <a:lstStyle/>
        <a:p>
          <a:pPr algn="l"/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Enercon</a:t>
          </a:r>
        </a:p>
      </dgm:t>
    </dgm:pt>
    <dgm:pt modelId="{71F8D7F9-0D03-4EEF-B463-79118195529D}" type="parTrans" cxnId="{80E21CF5-F799-4591-B5DD-ABAE12742382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A7A271F8-2ABE-4EBE-B715-8E1A94BF242D}" type="sibTrans" cxnId="{80E21CF5-F799-4591-B5DD-ABAE12742382}">
      <dgm:prSet/>
      <dgm:spPr/>
      <dgm:t>
        <a:bodyPr/>
        <a:lstStyle/>
        <a:p>
          <a:endParaRPr lang="de-DE" sz="1200">
            <a:latin typeface="+mn-lt"/>
          </a:endParaRPr>
        </a:p>
      </dgm:t>
    </dgm:pt>
    <dgm:pt modelId="{745C7BD6-34B3-4357-9AF0-471E69BCF7F3}">
      <dgm:prSet phldrT="[Text]" custT="1"/>
      <dgm:spPr>
        <a:noFill/>
        <a:ln>
          <a:solidFill>
            <a:srgbClr val="53678F"/>
          </a:solidFill>
        </a:ln>
      </dgm:spPr>
      <dgm:t>
        <a:bodyPr/>
        <a:lstStyle/>
        <a:p>
          <a:pPr algn="l"/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Investment</a:t>
          </a:r>
        </a:p>
      </dgm:t>
    </dgm:pt>
    <dgm:pt modelId="{07AA7C4C-C99A-40BA-BAEC-DD9F329FC0C2}" type="parTrans" cxnId="{F0D8B6B9-ADC5-430D-9EE5-099DF5CB8AA2}">
      <dgm:prSet/>
      <dgm:spPr/>
      <dgm:t>
        <a:bodyPr/>
        <a:lstStyle/>
        <a:p>
          <a:endParaRPr lang="de-DE"/>
        </a:p>
      </dgm:t>
    </dgm:pt>
    <dgm:pt modelId="{037949DB-CB75-4294-87D8-143F9101E1C6}" type="sibTrans" cxnId="{F0D8B6B9-ADC5-430D-9EE5-099DF5CB8AA2}">
      <dgm:prSet/>
      <dgm:spPr/>
      <dgm:t>
        <a:bodyPr/>
        <a:lstStyle/>
        <a:p>
          <a:endParaRPr lang="de-DE"/>
        </a:p>
      </dgm:t>
    </dgm:pt>
    <dgm:pt modelId="{CE307344-0E63-42A8-B8F7-5D69EFCAC567}">
      <dgm:prSet custT="1"/>
      <dgm:spPr/>
      <dgm:t>
        <a:bodyPr/>
        <a:lstStyle/>
        <a:p>
          <a:pPr algn="l"/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Plant </a:t>
          </a:r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endParaRPr lang="de-DE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17EF5-2856-4D74-ACEB-B7175CF420A5}" type="parTrans" cxnId="{3D843C7D-6CB3-4185-A67D-FBA9E8808220}">
      <dgm:prSet/>
      <dgm:spPr/>
      <dgm:t>
        <a:bodyPr/>
        <a:lstStyle/>
        <a:p>
          <a:endParaRPr lang="de-DE"/>
        </a:p>
      </dgm:t>
    </dgm:pt>
    <dgm:pt modelId="{7F9B04A5-FC1D-4617-A1E1-974DAB44662D}" type="sibTrans" cxnId="{3D843C7D-6CB3-4185-A67D-FBA9E8808220}">
      <dgm:prSet/>
      <dgm:spPr/>
      <dgm:t>
        <a:bodyPr/>
        <a:lstStyle/>
        <a:p>
          <a:endParaRPr lang="de-DE"/>
        </a:p>
      </dgm:t>
    </dgm:pt>
    <dgm:pt modelId="{03932E81-9313-4A72-AA45-2624F1EA178A}">
      <dgm:prSet phldrT="[Text]" custT="1"/>
      <dgm:spPr>
        <a:noFill/>
        <a:ln>
          <a:solidFill>
            <a:srgbClr val="53678F"/>
          </a:solidFill>
        </a:ln>
      </dgm:spPr>
      <dgm:t>
        <a:bodyPr/>
        <a:lstStyle/>
        <a:p>
          <a:pPr algn="l"/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Operators and operator forums</a:t>
          </a:r>
          <a:endParaRPr lang="de-DE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4A3F50-DB11-40CD-910E-0015E0ED79AF}" type="parTrans" cxnId="{45075D65-E24B-42CA-9963-1F18A93699FF}">
      <dgm:prSet/>
      <dgm:spPr/>
      <dgm:t>
        <a:bodyPr/>
        <a:lstStyle/>
        <a:p>
          <a:endParaRPr lang="de-DE"/>
        </a:p>
      </dgm:t>
    </dgm:pt>
    <dgm:pt modelId="{0245A58F-BF04-46D7-B553-CE3B9197A894}" type="sibTrans" cxnId="{45075D65-E24B-42CA-9963-1F18A93699FF}">
      <dgm:prSet/>
      <dgm:spPr/>
      <dgm:t>
        <a:bodyPr/>
        <a:lstStyle/>
        <a:p>
          <a:endParaRPr lang="de-DE"/>
        </a:p>
      </dgm:t>
    </dgm:pt>
    <dgm:pt modelId="{C32BF09F-D665-48DC-98E8-4663E20B0E4D}">
      <dgm:prSet custT="1"/>
      <dgm:spPr/>
      <dgm:t>
        <a:bodyPr/>
        <a:lstStyle/>
        <a:p>
          <a:pPr algn="l"/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Financing</a:t>
          </a:r>
          <a:endParaRPr lang="de-DE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43D8A-1D54-4B4B-A0E4-BE957C7287FA}" type="parTrans" cxnId="{B07639B1-8665-4CB7-ABF9-58CD286BD4DA}">
      <dgm:prSet/>
      <dgm:spPr/>
      <dgm:t>
        <a:bodyPr/>
        <a:lstStyle/>
        <a:p>
          <a:endParaRPr lang="de-DE"/>
        </a:p>
      </dgm:t>
    </dgm:pt>
    <dgm:pt modelId="{D8D75C8E-C91E-4B1A-8678-D2C59F34386B}" type="sibTrans" cxnId="{B07639B1-8665-4CB7-ABF9-58CD286BD4DA}">
      <dgm:prSet/>
      <dgm:spPr/>
      <dgm:t>
        <a:bodyPr/>
        <a:lstStyle/>
        <a:p>
          <a:endParaRPr lang="de-DE"/>
        </a:p>
      </dgm:t>
    </dgm:pt>
    <dgm:pt modelId="{6EF77ED5-DED2-4740-88BE-D26886E8BF17}">
      <dgm:prSet custT="1"/>
      <dgm:spPr/>
      <dgm:t>
        <a:bodyPr/>
        <a:lstStyle/>
        <a:p>
          <a:pPr algn="l"/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Manufacturer</a:t>
          </a:r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supplier</a:t>
          </a:r>
          <a:endParaRPr lang="de-DE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ED9AD-9663-4E8E-A9AC-4EF2CCA8CC08}" type="parTrans" cxnId="{929F1225-E151-4556-B6C8-DB2002E6B1E5}">
      <dgm:prSet/>
      <dgm:spPr/>
      <dgm:t>
        <a:bodyPr/>
        <a:lstStyle/>
        <a:p>
          <a:endParaRPr lang="de-DE"/>
        </a:p>
      </dgm:t>
    </dgm:pt>
    <dgm:pt modelId="{F33A476D-8FB2-4D3B-AA67-25D844E1B0DF}" type="sibTrans" cxnId="{929F1225-E151-4556-B6C8-DB2002E6B1E5}">
      <dgm:prSet/>
      <dgm:spPr/>
      <dgm:t>
        <a:bodyPr/>
        <a:lstStyle/>
        <a:p>
          <a:endParaRPr lang="de-DE"/>
        </a:p>
      </dgm:t>
    </dgm:pt>
    <dgm:pt modelId="{C2080AC5-1647-4B8B-9483-9F696B12B030}">
      <dgm:prSet custT="1"/>
      <dgm:spPr/>
      <dgm:t>
        <a:bodyPr/>
        <a:lstStyle/>
        <a:p>
          <a:pPr algn="l"/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</dgm:t>
    </dgm:pt>
    <dgm:pt modelId="{35A4FD68-A418-4D58-8DBE-B41667861637}" type="parTrans" cxnId="{67937996-7839-4C58-A5D8-E18C70BE74E2}">
      <dgm:prSet/>
      <dgm:spPr/>
      <dgm:t>
        <a:bodyPr/>
        <a:lstStyle/>
        <a:p>
          <a:endParaRPr lang="de-DE"/>
        </a:p>
      </dgm:t>
    </dgm:pt>
    <dgm:pt modelId="{00D4473A-681D-414D-A4E1-8A8DC52272EE}" type="sibTrans" cxnId="{67937996-7839-4C58-A5D8-E18C70BE74E2}">
      <dgm:prSet/>
      <dgm:spPr/>
      <dgm:t>
        <a:bodyPr/>
        <a:lstStyle/>
        <a:p>
          <a:endParaRPr lang="de-DE"/>
        </a:p>
      </dgm:t>
    </dgm:pt>
    <dgm:pt modelId="{A28651CC-0CA3-41A1-8D5A-300FA6D72593}">
      <dgm:prSet custT="1"/>
      <dgm:spPr/>
      <dgm:t>
        <a:bodyPr/>
        <a:lstStyle/>
        <a:p>
          <a:pPr algn="l"/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Planning</a:t>
          </a:r>
          <a:endParaRPr lang="de-DE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C862C6-0654-468B-83A5-C6FC79D85FFF}" type="parTrans" cxnId="{AFAB1A48-1A15-4A0A-BF06-0C4FBCB29487}">
      <dgm:prSet/>
      <dgm:spPr/>
      <dgm:t>
        <a:bodyPr/>
        <a:lstStyle/>
        <a:p>
          <a:endParaRPr lang="de-DE"/>
        </a:p>
      </dgm:t>
    </dgm:pt>
    <dgm:pt modelId="{29F91B39-48A6-4187-BD37-11ECB4553C17}" type="sibTrans" cxnId="{AFAB1A48-1A15-4A0A-BF06-0C4FBCB29487}">
      <dgm:prSet/>
      <dgm:spPr/>
      <dgm:t>
        <a:bodyPr/>
        <a:lstStyle/>
        <a:p>
          <a:endParaRPr lang="de-DE"/>
        </a:p>
      </dgm:t>
    </dgm:pt>
    <dgm:pt modelId="{51321794-D9DB-47FC-88E8-25EE504A201D}">
      <dgm:prSet custT="1"/>
      <dgm:spPr/>
      <dgm:t>
        <a:bodyPr/>
        <a:lstStyle/>
        <a:p>
          <a:pPr algn="l"/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Experts</a:t>
          </a:r>
          <a:endParaRPr lang="de-DE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CE1394-2D6A-42C5-AE5A-F13F80DDB781}" type="parTrans" cxnId="{AB7E27C5-68BE-421F-B4A1-F362D6EF445C}">
      <dgm:prSet/>
      <dgm:spPr/>
      <dgm:t>
        <a:bodyPr/>
        <a:lstStyle/>
        <a:p>
          <a:endParaRPr lang="de-DE"/>
        </a:p>
      </dgm:t>
    </dgm:pt>
    <dgm:pt modelId="{DA995D1E-F76E-4B1A-924C-D4F3C62E22D9}" type="sibTrans" cxnId="{AB7E27C5-68BE-421F-B4A1-F362D6EF445C}">
      <dgm:prSet/>
      <dgm:spPr/>
      <dgm:t>
        <a:bodyPr/>
        <a:lstStyle/>
        <a:p>
          <a:endParaRPr lang="de-DE"/>
        </a:p>
      </dgm:t>
    </dgm:pt>
    <dgm:pt modelId="{EB9B3261-415F-43B0-BFBD-70641D8A62C4}">
      <dgm:prSet custT="1"/>
      <dgm:spPr/>
      <dgm:t>
        <a:bodyPr/>
        <a:lstStyle/>
        <a:p>
          <a:pPr algn="l"/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Science </a:t>
          </a:r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endParaRPr lang="de-DE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FD267-E977-4F84-88EB-61FC3BD2178F}" type="parTrans" cxnId="{96976DDB-D9CC-437B-9274-F60F1D7F8672}">
      <dgm:prSet/>
      <dgm:spPr/>
      <dgm:t>
        <a:bodyPr/>
        <a:lstStyle/>
        <a:p>
          <a:endParaRPr lang="de-DE"/>
        </a:p>
      </dgm:t>
    </dgm:pt>
    <dgm:pt modelId="{4EF02CE7-55FC-408E-90C8-4F90C7CCC610}" type="sibTrans" cxnId="{96976DDB-D9CC-437B-9274-F60F1D7F8672}">
      <dgm:prSet/>
      <dgm:spPr/>
      <dgm:t>
        <a:bodyPr/>
        <a:lstStyle/>
        <a:p>
          <a:endParaRPr lang="de-DE"/>
        </a:p>
      </dgm:t>
    </dgm:pt>
    <dgm:pt modelId="{62442E8F-7F06-4A6A-92AD-1FFB50969024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Foundations</a:t>
          </a:r>
        </a:p>
      </dgm:t>
    </dgm:pt>
    <dgm:pt modelId="{ECDBEC93-B6C4-403D-938C-3A3B47B742A3}" type="parTrans" cxnId="{ED8A45B3-439C-42A6-8E89-1099AB39A765}">
      <dgm:prSet/>
      <dgm:spPr/>
      <dgm:t>
        <a:bodyPr/>
        <a:lstStyle/>
        <a:p>
          <a:endParaRPr lang="de-DE"/>
        </a:p>
      </dgm:t>
    </dgm:pt>
    <dgm:pt modelId="{1E6F7B44-431A-43CC-869A-CAC08451747E}" type="sibTrans" cxnId="{ED8A45B3-439C-42A6-8E89-1099AB39A765}">
      <dgm:prSet/>
      <dgm:spPr/>
      <dgm:t>
        <a:bodyPr/>
        <a:lstStyle/>
        <a:p>
          <a:endParaRPr lang="de-DE"/>
        </a:p>
      </dgm:t>
    </dgm:pt>
    <dgm:pt modelId="{461E8424-2997-4ACD-BD73-7819CBF24DEE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Radar</a:t>
          </a:r>
        </a:p>
      </dgm:t>
    </dgm:pt>
    <dgm:pt modelId="{651AC9ED-9DBC-4C87-953F-0A269842D141}" type="parTrans" cxnId="{F63FC776-800B-4E4B-BBB2-06D1710F9B13}">
      <dgm:prSet/>
      <dgm:spPr/>
      <dgm:t>
        <a:bodyPr/>
        <a:lstStyle/>
        <a:p>
          <a:endParaRPr lang="de-DE"/>
        </a:p>
      </dgm:t>
    </dgm:pt>
    <dgm:pt modelId="{6DC52879-5E3B-49C7-9B87-81C3B03FD976}" type="sibTrans" cxnId="{F63FC776-800B-4E4B-BBB2-06D1710F9B13}">
      <dgm:prSet/>
      <dgm:spPr/>
      <dgm:t>
        <a:bodyPr/>
        <a:lstStyle/>
        <a:p>
          <a:endParaRPr lang="de-DE"/>
        </a:p>
      </dgm:t>
    </dgm:pt>
    <dgm:pt modelId="{C28D68D5-827F-4D2D-9799-BD4E78CEF6CC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Nature conservation &amp; wind energy</a:t>
          </a:r>
        </a:p>
      </dgm:t>
    </dgm:pt>
    <dgm:pt modelId="{D10E0467-CA76-47A3-9D6E-24464874EC4D}" type="parTrans" cxnId="{4FE9B7C9-85AD-4621-8E33-D24E3C4ABED7}">
      <dgm:prSet/>
      <dgm:spPr/>
      <dgm:t>
        <a:bodyPr/>
        <a:lstStyle/>
        <a:p>
          <a:endParaRPr lang="de-DE"/>
        </a:p>
      </dgm:t>
    </dgm:pt>
    <dgm:pt modelId="{6ACB5766-B7AA-419D-A3C1-6844DCFFD915}" type="sibTrans" cxnId="{4FE9B7C9-85AD-4621-8E33-D24E3C4ABED7}">
      <dgm:prSet/>
      <dgm:spPr/>
      <dgm:t>
        <a:bodyPr/>
        <a:lstStyle/>
        <a:p>
          <a:endParaRPr lang="de-DE"/>
        </a:p>
      </dgm:t>
    </dgm:pt>
    <dgm:pt modelId="{B06BF101-8B0A-49E5-B010-EB5724FD1ECC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Grids</a:t>
          </a:r>
        </a:p>
      </dgm:t>
    </dgm:pt>
    <dgm:pt modelId="{DECEE750-70E5-4C68-9F95-75CAD69453E3}" type="parTrans" cxnId="{29D39917-4AD6-450C-B690-CB0FD79F79FD}">
      <dgm:prSet/>
      <dgm:spPr/>
      <dgm:t>
        <a:bodyPr/>
        <a:lstStyle/>
        <a:p>
          <a:endParaRPr lang="de-DE"/>
        </a:p>
      </dgm:t>
    </dgm:pt>
    <dgm:pt modelId="{A791CC9E-E832-43F5-A4B8-5892FC4F631F}" type="sibTrans" cxnId="{29D39917-4AD6-450C-B690-CB0FD79F79FD}">
      <dgm:prSet/>
      <dgm:spPr/>
      <dgm:t>
        <a:bodyPr/>
        <a:lstStyle/>
        <a:p>
          <a:endParaRPr lang="de-DE"/>
        </a:p>
      </dgm:t>
    </dgm:pt>
    <dgm:pt modelId="{9374A1EE-E777-4349-90DE-13176838551F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Rotor blade</a:t>
          </a:r>
        </a:p>
      </dgm:t>
    </dgm:pt>
    <dgm:pt modelId="{091AA411-0C81-4CCE-8C30-D3729D4B0332}" type="parTrans" cxnId="{F93CCB42-2A8C-411B-B520-8137B2352C82}">
      <dgm:prSet/>
      <dgm:spPr/>
      <dgm:t>
        <a:bodyPr/>
        <a:lstStyle/>
        <a:p>
          <a:endParaRPr lang="de-DE"/>
        </a:p>
      </dgm:t>
    </dgm:pt>
    <dgm:pt modelId="{EB4888D8-D449-45A8-A900-172E7B01413D}" type="sibTrans" cxnId="{F93CCB42-2A8C-411B-B520-8137B2352C82}">
      <dgm:prSet/>
      <dgm:spPr/>
      <dgm:t>
        <a:bodyPr/>
        <a:lstStyle/>
        <a:p>
          <a:endParaRPr lang="de-DE"/>
        </a:p>
      </dgm:t>
    </dgm:pt>
    <dgm:pt modelId="{91614ACD-057C-4A90-AA0B-8E80F88BCC6B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Continued operation of WTG's</a:t>
          </a:r>
        </a:p>
      </dgm:t>
    </dgm:pt>
    <dgm:pt modelId="{D4678EE6-757D-4F1E-9A90-A426D80C4BEE}" type="parTrans" cxnId="{76C7A5C4-726A-4D80-8257-AF8FB28CCCFE}">
      <dgm:prSet/>
      <dgm:spPr/>
      <dgm:t>
        <a:bodyPr/>
        <a:lstStyle/>
        <a:p>
          <a:endParaRPr lang="de-DE"/>
        </a:p>
      </dgm:t>
    </dgm:pt>
    <dgm:pt modelId="{2C41C404-637D-4BA8-AA1B-4645DE331235}" type="sibTrans" cxnId="{76C7A5C4-726A-4D80-8257-AF8FB28CCCFE}">
      <dgm:prSet/>
      <dgm:spPr/>
      <dgm:t>
        <a:bodyPr/>
        <a:lstStyle/>
        <a:p>
          <a:endParaRPr lang="de-DE"/>
        </a:p>
      </dgm:t>
    </dgm:pt>
    <dgm:pt modelId="{6D642B02-12E1-4425-A716-32C9DD3B6C2F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Marketing</a:t>
          </a:r>
        </a:p>
      </dgm:t>
    </dgm:pt>
    <dgm:pt modelId="{B5BA7371-BC7D-4776-AC97-A4D182139382}" type="parTrans" cxnId="{51C44386-0DE6-4657-81A0-D53B4FC1A896}">
      <dgm:prSet/>
      <dgm:spPr/>
      <dgm:t>
        <a:bodyPr/>
        <a:lstStyle/>
        <a:p>
          <a:endParaRPr lang="de-DE"/>
        </a:p>
      </dgm:t>
    </dgm:pt>
    <dgm:pt modelId="{4203AEFF-5B98-47BF-9412-328F8A0B02EA}" type="sibTrans" cxnId="{51C44386-0DE6-4657-81A0-D53B4FC1A896}">
      <dgm:prSet/>
      <dgm:spPr/>
      <dgm:t>
        <a:bodyPr/>
        <a:lstStyle/>
        <a:p>
          <a:endParaRPr lang="de-DE"/>
        </a:p>
      </dgm:t>
    </dgm:pt>
    <dgm:pt modelId="{3F9A95E9-1F92-44E9-AE73-B77B9FD56C8D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Forum </a:t>
          </a:r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independent</a:t>
          </a:r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maintenance</a:t>
          </a:r>
          <a:endParaRPr lang="de-DE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D0D596-E894-4A02-8C8B-A487A99321F3}" type="parTrans" cxnId="{645B34E0-02BE-449B-B9BF-6AB6ECDF3758}">
      <dgm:prSet/>
      <dgm:spPr/>
      <dgm:t>
        <a:bodyPr/>
        <a:lstStyle/>
        <a:p>
          <a:endParaRPr lang="de-DE"/>
        </a:p>
      </dgm:t>
    </dgm:pt>
    <dgm:pt modelId="{F9D8DBDD-FAFE-4524-AB60-2CB7C3D43F49}" type="sibTrans" cxnId="{645B34E0-02BE-449B-B9BF-6AB6ECDF3758}">
      <dgm:prSet/>
      <dgm:spPr/>
      <dgm:t>
        <a:bodyPr/>
        <a:lstStyle/>
        <a:p>
          <a:endParaRPr lang="de-DE"/>
        </a:p>
      </dgm:t>
    </dgm:pt>
    <dgm:pt modelId="{664B4788-C781-443B-9671-B5D19249A8CB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NEG-Micon</a:t>
          </a:r>
        </a:p>
      </dgm:t>
    </dgm:pt>
    <dgm:pt modelId="{14966198-05B4-47FC-A92E-F302E041135D}" type="parTrans" cxnId="{F44640B6-8B14-4066-8945-66BBA0EA0093}">
      <dgm:prSet/>
      <dgm:spPr/>
      <dgm:t>
        <a:bodyPr/>
        <a:lstStyle/>
        <a:p>
          <a:endParaRPr lang="de-DE"/>
        </a:p>
      </dgm:t>
    </dgm:pt>
    <dgm:pt modelId="{ED1DE6B6-2B81-438C-991B-1DD20B8BA297}" type="sibTrans" cxnId="{F44640B6-8B14-4066-8945-66BBA0EA0093}">
      <dgm:prSet/>
      <dgm:spPr/>
      <dgm:t>
        <a:bodyPr/>
        <a:lstStyle/>
        <a:p>
          <a:endParaRPr lang="de-DE"/>
        </a:p>
      </dgm:t>
    </dgm:pt>
    <dgm:pt modelId="{7F084C46-D547-4DF9-92EC-9A979EE6C49D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Nordex</a:t>
          </a:r>
        </a:p>
      </dgm:t>
    </dgm:pt>
    <dgm:pt modelId="{A0FBDDF4-4905-4E81-9E45-BD0BA26F3F19}" type="parTrans" cxnId="{F16E6FEE-9F87-4E3C-8DF0-9A05CB85B249}">
      <dgm:prSet/>
      <dgm:spPr/>
      <dgm:t>
        <a:bodyPr/>
        <a:lstStyle/>
        <a:p>
          <a:endParaRPr lang="de-DE"/>
        </a:p>
      </dgm:t>
    </dgm:pt>
    <dgm:pt modelId="{0BE90EFC-9C7C-462D-8BE7-D8E54F38C0CB}" type="sibTrans" cxnId="{F16E6FEE-9F87-4E3C-8DF0-9A05CB85B249}">
      <dgm:prSet/>
      <dgm:spPr/>
      <dgm:t>
        <a:bodyPr/>
        <a:lstStyle/>
        <a:p>
          <a:endParaRPr lang="de-DE"/>
        </a:p>
      </dgm:t>
    </dgm:pt>
    <dgm:pt modelId="{55036E99-52CC-41BD-B668-853D3F14403B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Senvion</a:t>
          </a:r>
        </a:p>
      </dgm:t>
    </dgm:pt>
    <dgm:pt modelId="{0FE8E001-8550-4398-A647-1576B080F887}" type="parTrans" cxnId="{C0EAF758-EAD0-41B6-88FA-933C0E76F24A}">
      <dgm:prSet/>
      <dgm:spPr/>
      <dgm:t>
        <a:bodyPr/>
        <a:lstStyle/>
        <a:p>
          <a:endParaRPr lang="de-DE"/>
        </a:p>
      </dgm:t>
    </dgm:pt>
    <dgm:pt modelId="{B8048686-9748-453E-B4C5-2BD7CB21DD3B}" type="sibTrans" cxnId="{C0EAF758-EAD0-41B6-88FA-933C0E76F24A}">
      <dgm:prSet/>
      <dgm:spPr/>
      <dgm:t>
        <a:bodyPr/>
        <a:lstStyle/>
        <a:p>
          <a:endParaRPr lang="de-DE"/>
        </a:p>
      </dgm:t>
    </dgm:pt>
    <dgm:pt modelId="{EF377168-8258-4C26-A0A0-BCA0DF45AEC5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Siemens Wind Power</a:t>
          </a:r>
        </a:p>
      </dgm:t>
    </dgm:pt>
    <dgm:pt modelId="{652E489E-7352-4E75-B6ED-742CC70D8F07}" type="parTrans" cxnId="{B7B5CFFF-1622-412D-974F-E8873DF2E221}">
      <dgm:prSet/>
      <dgm:spPr/>
      <dgm:t>
        <a:bodyPr/>
        <a:lstStyle/>
        <a:p>
          <a:endParaRPr lang="de-DE"/>
        </a:p>
      </dgm:t>
    </dgm:pt>
    <dgm:pt modelId="{13BDFA88-A087-4941-A7C2-F80AD268D8C3}" type="sibTrans" cxnId="{B7B5CFFF-1622-412D-974F-E8873DF2E221}">
      <dgm:prSet/>
      <dgm:spPr/>
      <dgm:t>
        <a:bodyPr/>
        <a:lstStyle/>
        <a:p>
          <a:endParaRPr lang="de-DE"/>
        </a:p>
      </dgm:t>
    </dgm:pt>
    <dgm:pt modelId="{93F2CF9A-5C05-40FB-8562-5A3E02959267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Vestas</a:t>
          </a:r>
        </a:p>
      </dgm:t>
    </dgm:pt>
    <dgm:pt modelId="{490B4710-AA7A-48CF-8584-FA94A9B60E07}" type="parTrans" cxnId="{C05BC374-84B9-486C-9224-4E7CF0E0466E}">
      <dgm:prSet/>
      <dgm:spPr/>
      <dgm:t>
        <a:bodyPr/>
        <a:lstStyle/>
        <a:p>
          <a:endParaRPr lang="de-DE"/>
        </a:p>
      </dgm:t>
    </dgm:pt>
    <dgm:pt modelId="{6B271526-D8F1-4289-9C4A-06F39E646604}" type="sibTrans" cxnId="{C05BC374-84B9-486C-9224-4E7CF0E0466E}">
      <dgm:prSet/>
      <dgm:spPr/>
      <dgm:t>
        <a:bodyPr/>
        <a:lstStyle/>
        <a:p>
          <a:endParaRPr lang="de-DE"/>
        </a:p>
      </dgm:t>
    </dgm:pt>
    <dgm:pt modelId="{429CF62A-9704-42AF-A393-DE0F84073ADD}">
      <dgm:prSet custT="1"/>
      <dgm:spPr/>
      <dgm:t>
        <a:bodyPr/>
        <a:lstStyle/>
        <a:p>
          <a:endParaRPr lang="de-DE" sz="1600" dirty="0">
            <a:solidFill>
              <a:srgbClr val="505150"/>
            </a:solidFill>
            <a:latin typeface="+mn-lt"/>
          </a:endParaRPr>
        </a:p>
      </dgm:t>
    </dgm:pt>
    <dgm:pt modelId="{739D7406-06F5-4F87-AA83-5B6327A1F139}" type="parTrans" cxnId="{B591A5D9-4110-4ABC-A738-AF4B1EDC7EC6}">
      <dgm:prSet/>
      <dgm:spPr/>
      <dgm:t>
        <a:bodyPr/>
        <a:lstStyle/>
        <a:p>
          <a:endParaRPr lang="de-DE"/>
        </a:p>
      </dgm:t>
    </dgm:pt>
    <dgm:pt modelId="{88EE83F8-BEC8-4947-B10F-46FD84975E4D}" type="sibTrans" cxnId="{B591A5D9-4110-4ABC-A738-AF4B1EDC7EC6}">
      <dgm:prSet/>
      <dgm:spPr/>
      <dgm:t>
        <a:bodyPr/>
        <a:lstStyle/>
        <a:p>
          <a:endParaRPr lang="de-DE"/>
        </a:p>
      </dgm:t>
    </dgm:pt>
    <dgm:pt modelId="{59BB5836-4AD0-4304-9F89-941733C22DCE}">
      <dgm:prSet custT="1"/>
      <dgm:spPr/>
      <dgm:t>
        <a:bodyPr/>
        <a:lstStyle/>
        <a:p>
          <a:pPr algn="l"/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</dgm:t>
    </dgm:pt>
    <dgm:pt modelId="{1FFE516E-125C-46AE-BA55-45E5F31F135D}" type="parTrans" cxnId="{4251163A-7AC5-4FF5-939D-B06E1C25FCA6}">
      <dgm:prSet/>
      <dgm:spPr/>
      <dgm:t>
        <a:bodyPr/>
        <a:lstStyle/>
        <a:p>
          <a:endParaRPr lang="de-DE"/>
        </a:p>
      </dgm:t>
    </dgm:pt>
    <dgm:pt modelId="{3F4CE15C-2FAD-406D-BA95-7B4C78CAB12D}" type="sibTrans" cxnId="{4251163A-7AC5-4FF5-939D-B06E1C25FCA6}">
      <dgm:prSet/>
      <dgm:spPr/>
      <dgm:t>
        <a:bodyPr/>
        <a:lstStyle/>
        <a:p>
          <a:endParaRPr lang="de-DE"/>
        </a:p>
      </dgm:t>
    </dgm:pt>
    <dgm:pt modelId="{A9D6642C-0D0E-4427-BECB-218CA4DA2FEA}">
      <dgm:prSet custT="1"/>
      <dgm:spPr/>
      <dgm:t>
        <a:bodyPr/>
        <a:lstStyle/>
        <a:p>
          <a:r>
            <a:rPr lang="de-DE" sz="1600" b="0" dirty="0">
              <a:latin typeface="Arial" panose="020B0604020202020204" pitchFamily="34" charset="0"/>
              <a:cs typeface="Arial" panose="020B0604020202020204" pitchFamily="34" charset="0"/>
            </a:rPr>
            <a:t>Energy </a:t>
          </a:r>
          <a:r>
            <a:rPr lang="de-DE" sz="1600" b="0" dirty="0" err="1">
              <a:latin typeface="Arial" panose="020B0604020202020204" pitchFamily="34" charset="0"/>
              <a:cs typeface="Arial" panose="020B0604020202020204" pitchFamily="34" charset="0"/>
            </a:rPr>
            <a:t>Policies</a:t>
          </a:r>
          <a:endParaRPr lang="de-DE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0CF42-B24D-425C-8887-728EEB0E1857}" type="sibTrans" cxnId="{F56E97F3-99AD-43E9-AE38-90DCD6FBA3EF}">
      <dgm:prSet/>
      <dgm:spPr/>
      <dgm:t>
        <a:bodyPr/>
        <a:lstStyle/>
        <a:p>
          <a:endParaRPr lang="de-DE"/>
        </a:p>
      </dgm:t>
    </dgm:pt>
    <dgm:pt modelId="{8A6011FB-3CE7-48C8-85B5-3CC8383EEC25}" type="parTrans" cxnId="{F56E97F3-99AD-43E9-AE38-90DCD6FBA3EF}">
      <dgm:prSet/>
      <dgm:spPr/>
      <dgm:t>
        <a:bodyPr/>
        <a:lstStyle/>
        <a:p>
          <a:endParaRPr lang="de-DE"/>
        </a:p>
      </dgm:t>
    </dgm:pt>
    <dgm:pt modelId="{B67D1B29-9DD5-4462-BD00-1711E4D4F1BE}" type="pres">
      <dgm:prSet presAssocID="{A1536AFF-4CCB-4C00-A26E-B8A56F1B95A1}" presName="Name0" presStyleCnt="0">
        <dgm:presLayoutVars>
          <dgm:dir/>
          <dgm:animLvl val="lvl"/>
          <dgm:resizeHandles val="exact"/>
        </dgm:presLayoutVars>
      </dgm:prSet>
      <dgm:spPr/>
    </dgm:pt>
    <dgm:pt modelId="{E991D348-8A36-4479-887A-8DC94A7DB15D}" type="pres">
      <dgm:prSet presAssocID="{8C0848F3-334E-4F68-B55B-AE94F0EF26EF}" presName="composite" presStyleCnt="0"/>
      <dgm:spPr/>
    </dgm:pt>
    <dgm:pt modelId="{8A19AECB-F696-4452-9DE8-8698031E1065}" type="pres">
      <dgm:prSet presAssocID="{8C0848F3-334E-4F68-B55B-AE94F0EF26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53871A3-730A-4A33-B7E3-D1268CECE587}" type="pres">
      <dgm:prSet presAssocID="{8C0848F3-334E-4F68-B55B-AE94F0EF26EF}" presName="desTx" presStyleLbl="alignAccFollowNode1" presStyleIdx="0" presStyleCnt="3" custLinFactNeighborY="982">
        <dgm:presLayoutVars>
          <dgm:bulletEnabled val="1"/>
        </dgm:presLayoutVars>
      </dgm:prSet>
      <dgm:spPr/>
    </dgm:pt>
    <dgm:pt modelId="{C333EEE9-5332-4147-A9EF-210A71F5B04D}" type="pres">
      <dgm:prSet presAssocID="{244D0CC0-4CD5-4598-8C24-39CEC8CFEE6E}" presName="space" presStyleCnt="0"/>
      <dgm:spPr/>
    </dgm:pt>
    <dgm:pt modelId="{0F694FDC-DDE7-49B9-92B4-A3743F83D145}" type="pres">
      <dgm:prSet presAssocID="{5386443B-E834-4F77-8F5D-11651F65C73B}" presName="composite" presStyleCnt="0"/>
      <dgm:spPr/>
    </dgm:pt>
    <dgm:pt modelId="{E78FD73A-5CE4-4852-B9CB-03D8E6156B2B}" type="pres">
      <dgm:prSet presAssocID="{5386443B-E834-4F77-8F5D-11651F65C73B}" presName="parTx" presStyleLbl="alignNode1" presStyleIdx="1" presStyleCnt="3" custLinFactNeighborX="285" custLinFactNeighborY="-2164">
        <dgm:presLayoutVars>
          <dgm:chMax val="0"/>
          <dgm:chPref val="0"/>
          <dgm:bulletEnabled val="1"/>
        </dgm:presLayoutVars>
      </dgm:prSet>
      <dgm:spPr/>
    </dgm:pt>
    <dgm:pt modelId="{3428A34C-AB51-4EA2-9F63-BEC88D025457}" type="pres">
      <dgm:prSet presAssocID="{5386443B-E834-4F77-8F5D-11651F65C73B}" presName="desTx" presStyleLbl="alignAccFollowNode1" presStyleIdx="1" presStyleCnt="3">
        <dgm:presLayoutVars>
          <dgm:bulletEnabled val="1"/>
        </dgm:presLayoutVars>
      </dgm:prSet>
      <dgm:spPr/>
    </dgm:pt>
    <dgm:pt modelId="{0A11D6E1-3F14-488E-A2F0-9269BCF1ABAF}" type="pres">
      <dgm:prSet presAssocID="{7C76F566-494E-497F-9DD5-38546104D08E}" presName="space" presStyleCnt="0"/>
      <dgm:spPr/>
    </dgm:pt>
    <dgm:pt modelId="{7710D36C-3D5E-4F5C-84FB-5DA852DC88A8}" type="pres">
      <dgm:prSet presAssocID="{293D339B-2998-466B-8E8A-F52F990700C7}" presName="composite" presStyleCnt="0"/>
      <dgm:spPr/>
    </dgm:pt>
    <dgm:pt modelId="{ECA6E1C8-663D-40DB-9883-909A228C426E}" type="pres">
      <dgm:prSet presAssocID="{293D339B-2998-466B-8E8A-F52F990700C7}" presName="parTx" presStyleLbl="alignNode1" presStyleIdx="2" presStyleCnt="3" custLinFactNeighborY="-162">
        <dgm:presLayoutVars>
          <dgm:chMax val="0"/>
          <dgm:chPref val="0"/>
          <dgm:bulletEnabled val="1"/>
        </dgm:presLayoutVars>
      </dgm:prSet>
      <dgm:spPr/>
    </dgm:pt>
    <dgm:pt modelId="{F1B4D0BD-0E4E-4E5E-83D8-F97F281CAD5A}" type="pres">
      <dgm:prSet presAssocID="{293D339B-2998-466B-8E8A-F52F990700C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5C4F902-5A3E-4507-9064-C5C9A2023534}" type="presOf" srcId="{461E8424-2997-4ACD-BD73-7819CBF24DEE}" destId="{3428A34C-AB51-4EA2-9F63-BEC88D025457}" srcOrd="0" destOrd="2" presId="urn:microsoft.com/office/officeart/2005/8/layout/hList1"/>
    <dgm:cxn modelId="{29D39917-4AD6-450C-B690-CB0FD79F79FD}" srcId="{5386443B-E834-4F77-8F5D-11651F65C73B}" destId="{B06BF101-8B0A-49E5-B010-EB5724FD1ECC}" srcOrd="4" destOrd="0" parTransId="{DECEE750-70E5-4C68-9F95-75CAD69453E3}" sibTransId="{A791CC9E-E832-43F5-A4B8-5892FC4F631F}"/>
    <dgm:cxn modelId="{FE7FED1F-4C90-4A38-A495-ECE3D608A2A0}" srcId="{A1536AFF-4CCB-4C00-A26E-B8A56F1B95A1}" destId="{8C0848F3-334E-4F68-B55B-AE94F0EF26EF}" srcOrd="0" destOrd="0" parTransId="{7662641F-D74B-47FF-BEE4-CEC010406C8B}" sibTransId="{244D0CC0-4CD5-4598-8C24-39CEC8CFEE6E}"/>
    <dgm:cxn modelId="{929F1225-E151-4556-B6C8-DB2002E6B1E5}" srcId="{8C0848F3-334E-4F68-B55B-AE94F0EF26EF}" destId="{6EF77ED5-DED2-4740-88BE-D26886E8BF17}" srcOrd="4" destOrd="0" parTransId="{D5DED9AD-9663-4E8E-A9AC-4EF2CCA8CC08}" sibTransId="{F33A476D-8FB2-4D3B-AA67-25D844E1B0DF}"/>
    <dgm:cxn modelId="{4251163A-7AC5-4FF5-939D-B06E1C25FCA6}" srcId="{8C0848F3-334E-4F68-B55B-AE94F0EF26EF}" destId="{59BB5836-4AD0-4304-9F89-941733C22DCE}" srcOrd="9" destOrd="0" parTransId="{1FFE516E-125C-46AE-BA55-45E5F31F135D}" sibTransId="{3F4CE15C-2FAD-406D-BA95-7B4C78CAB12D}"/>
    <dgm:cxn modelId="{B85E2E3C-F1E6-4E26-B2B9-292522E96593}" type="presOf" srcId="{3F9A95E9-1F92-44E9-AE73-B77B9FD56C8D}" destId="{F1B4D0BD-0E4E-4E5E-83D8-F97F281CAD5A}" srcOrd="0" destOrd="1" presId="urn:microsoft.com/office/officeart/2005/8/layout/hList1"/>
    <dgm:cxn modelId="{ABD1B860-B87B-4399-9A6B-44DBAB3E06B2}" type="presOf" srcId="{A28651CC-0CA3-41A1-8D5A-300FA6D72593}" destId="{F53871A3-730A-4A33-B7E3-D1268CECE587}" srcOrd="0" destOrd="6" presId="urn:microsoft.com/office/officeart/2005/8/layout/hList1"/>
    <dgm:cxn modelId="{695F4161-444E-4C2E-B847-6EED242C2583}" type="presOf" srcId="{293D339B-2998-466B-8E8A-F52F990700C7}" destId="{ECA6E1C8-663D-40DB-9883-909A228C426E}" srcOrd="0" destOrd="0" presId="urn:microsoft.com/office/officeart/2005/8/layout/hList1"/>
    <dgm:cxn modelId="{DA4B5041-BF05-46C2-867D-4123EBC1A9E0}" type="presOf" srcId="{59BB5836-4AD0-4304-9F89-941733C22DCE}" destId="{F53871A3-730A-4A33-B7E3-D1268CECE587}" srcOrd="0" destOrd="9" presId="urn:microsoft.com/office/officeart/2005/8/layout/hList1"/>
    <dgm:cxn modelId="{F93CCB42-2A8C-411B-B520-8137B2352C82}" srcId="{5386443B-E834-4F77-8F5D-11651F65C73B}" destId="{9374A1EE-E777-4349-90DE-13176838551F}" srcOrd="5" destOrd="0" parTransId="{091AA411-0C81-4CCE-8C30-D3729D4B0332}" sibTransId="{EB4888D8-D449-45A8-A900-172E7B01413D}"/>
    <dgm:cxn modelId="{45075D65-E24B-42CA-9963-1F18A93699FF}" srcId="{8C0848F3-334E-4F68-B55B-AE94F0EF26EF}" destId="{03932E81-9313-4A72-AA45-2624F1EA178A}" srcOrd="1" destOrd="0" parTransId="{5C4A3F50-DB11-40CD-910E-0015E0ED79AF}" sibTransId="{0245A58F-BF04-46D7-B553-CE3B9197A894}"/>
    <dgm:cxn modelId="{DA7BD446-9103-47CE-A841-FEC3657C4803}" type="presOf" srcId="{8C0848F3-334E-4F68-B55B-AE94F0EF26EF}" destId="{8A19AECB-F696-4452-9DE8-8698031E1065}" srcOrd="0" destOrd="0" presId="urn:microsoft.com/office/officeart/2005/8/layout/hList1"/>
    <dgm:cxn modelId="{AFAB1A48-1A15-4A0A-BF06-0C4FBCB29487}" srcId="{8C0848F3-334E-4F68-B55B-AE94F0EF26EF}" destId="{A28651CC-0CA3-41A1-8D5A-300FA6D72593}" srcOrd="6" destOrd="0" parTransId="{92C862C6-0654-468B-83A5-C6FC79D85FFF}" sibTransId="{29F91B39-48A6-4187-BD37-11ECB4553C17}"/>
    <dgm:cxn modelId="{17F7EA4B-A4E4-43FC-B0F1-BB6080C954A2}" type="presOf" srcId="{9374A1EE-E777-4349-90DE-13176838551F}" destId="{3428A34C-AB51-4EA2-9F63-BEC88D025457}" srcOrd="0" destOrd="5" presId="urn:microsoft.com/office/officeart/2005/8/layout/hList1"/>
    <dgm:cxn modelId="{4B186B6C-513C-4B12-B8E7-DBA5A2BC90A0}" type="presOf" srcId="{B06BF101-8B0A-49E5-B010-EB5724FD1ECC}" destId="{3428A34C-AB51-4EA2-9F63-BEC88D025457}" srcOrd="0" destOrd="4" presId="urn:microsoft.com/office/officeart/2005/8/layout/hList1"/>
    <dgm:cxn modelId="{E030D86F-5CB0-4120-BDAB-71640E48AFF9}" type="presOf" srcId="{5386443B-E834-4F77-8F5D-11651F65C73B}" destId="{E78FD73A-5CE4-4852-B9CB-03D8E6156B2B}" srcOrd="0" destOrd="0" presId="urn:microsoft.com/office/officeart/2005/8/layout/hList1"/>
    <dgm:cxn modelId="{C05BC374-84B9-486C-9224-4E7CF0E0466E}" srcId="{293D339B-2998-466B-8E8A-F52F990700C7}" destId="{93F2CF9A-5C05-40FB-8562-5A3E02959267}" srcOrd="6" destOrd="0" parTransId="{490B4710-AA7A-48CF-8584-FA94A9B60E07}" sibTransId="{6B271526-D8F1-4289-9C4A-06F39E646604}"/>
    <dgm:cxn modelId="{80CF5555-4900-4A7C-9EEF-B3DB97CC1C70}" type="presOf" srcId="{C28D68D5-827F-4D2D-9799-BD4E78CEF6CC}" destId="{3428A34C-AB51-4EA2-9F63-BEC88D025457}" srcOrd="0" destOrd="3" presId="urn:microsoft.com/office/officeart/2005/8/layout/hList1"/>
    <dgm:cxn modelId="{F63FC776-800B-4E4B-BBB2-06D1710F9B13}" srcId="{5386443B-E834-4F77-8F5D-11651F65C73B}" destId="{461E8424-2997-4ACD-BD73-7819CBF24DEE}" srcOrd="2" destOrd="0" parTransId="{651AC9ED-9DBC-4C87-953F-0A269842D141}" sibTransId="{6DC52879-5E3B-49C7-9B87-81C3B03FD976}"/>
    <dgm:cxn modelId="{C0EAF758-EAD0-41B6-88FA-933C0E76F24A}" srcId="{293D339B-2998-466B-8E8A-F52F990700C7}" destId="{55036E99-52CC-41BD-B668-853D3F14403B}" srcOrd="4" destOrd="0" parTransId="{0FE8E001-8550-4398-A647-1576B080F887}" sibTransId="{B8048686-9748-453E-B4C5-2BD7CB21DD3B}"/>
    <dgm:cxn modelId="{6F82007C-45D6-47D8-AF4D-D972F8CEC7C6}" type="presOf" srcId="{927A561C-9975-42A3-A1C2-D01D7A596D41}" destId="{F1B4D0BD-0E4E-4E5E-83D8-F97F281CAD5A}" srcOrd="0" destOrd="0" presId="urn:microsoft.com/office/officeart/2005/8/layout/hList1"/>
    <dgm:cxn modelId="{3D843C7D-6CB3-4185-A67D-FBA9E8808220}" srcId="{8C0848F3-334E-4F68-B55B-AE94F0EF26EF}" destId="{CE307344-0E63-42A8-B8F7-5D69EFCAC567}" srcOrd="2" destOrd="0" parTransId="{DB817EF5-2856-4D74-ACEB-B7175CF420A5}" sibTransId="{7F9B04A5-FC1D-4617-A1E1-974DAB44662D}"/>
    <dgm:cxn modelId="{BEFF8C85-8921-4175-BCE5-161FEDE3C1F2}" type="presOf" srcId="{C2080AC5-1647-4B8B-9483-9F696B12B030}" destId="{F53871A3-730A-4A33-B7E3-D1268CECE587}" srcOrd="0" destOrd="5" presId="urn:microsoft.com/office/officeart/2005/8/layout/hList1"/>
    <dgm:cxn modelId="{51C44386-0DE6-4657-81A0-D53B4FC1A896}" srcId="{5386443B-E834-4F77-8F5D-11651F65C73B}" destId="{6D642B02-12E1-4425-A716-32C9DD3B6C2F}" srcOrd="7" destOrd="0" parTransId="{B5BA7371-BC7D-4776-AC97-A4D182139382}" sibTransId="{4203AEFF-5B98-47BF-9412-328F8A0B02EA}"/>
    <dgm:cxn modelId="{F9763587-5031-4CFF-9F71-BCCB72DD9281}" type="presOf" srcId="{03932E81-9313-4A72-AA45-2624F1EA178A}" destId="{F53871A3-730A-4A33-B7E3-D1268CECE587}" srcOrd="0" destOrd="1" presId="urn:microsoft.com/office/officeart/2005/8/layout/hList1"/>
    <dgm:cxn modelId="{CA01278D-25BE-4506-B348-BDA05991EEE0}" type="presOf" srcId="{93F2CF9A-5C05-40FB-8562-5A3E02959267}" destId="{F1B4D0BD-0E4E-4E5E-83D8-F97F281CAD5A}" srcOrd="0" destOrd="6" presId="urn:microsoft.com/office/officeart/2005/8/layout/hList1"/>
    <dgm:cxn modelId="{A889FF8E-5FE2-4540-A685-E724D01B7752}" type="presOf" srcId="{7F084C46-D547-4DF9-92EC-9A979EE6C49D}" destId="{F1B4D0BD-0E4E-4E5E-83D8-F97F281CAD5A}" srcOrd="0" destOrd="3" presId="urn:microsoft.com/office/officeart/2005/8/layout/hList1"/>
    <dgm:cxn modelId="{ECC3A490-323C-4719-AEA9-B5F0E122F3B8}" type="presOf" srcId="{A1536AFF-4CCB-4C00-A26E-B8A56F1B95A1}" destId="{B67D1B29-9DD5-4462-BD00-1711E4D4F1BE}" srcOrd="0" destOrd="0" presId="urn:microsoft.com/office/officeart/2005/8/layout/hList1"/>
    <dgm:cxn modelId="{67937996-7839-4C58-A5D8-E18C70BE74E2}" srcId="{8C0848F3-334E-4F68-B55B-AE94F0EF26EF}" destId="{C2080AC5-1647-4B8B-9483-9F696B12B030}" srcOrd="5" destOrd="0" parTransId="{35A4FD68-A418-4D58-8DBE-B41667861637}" sibTransId="{00D4473A-681D-414D-A4E1-8A8DC52272EE}"/>
    <dgm:cxn modelId="{8AD32D98-82BB-415F-A9E5-3E24EA146D28}" type="presOf" srcId="{C32BF09F-D665-48DC-98E8-4663E20B0E4D}" destId="{F53871A3-730A-4A33-B7E3-D1268CECE587}" srcOrd="0" destOrd="3" presId="urn:microsoft.com/office/officeart/2005/8/layout/hList1"/>
    <dgm:cxn modelId="{3C342AA9-F805-4C8F-ADC8-09526C836D61}" srcId="{5386443B-E834-4F77-8F5D-11651F65C73B}" destId="{AAAF7AAC-DC67-483E-B55B-3C29D1222939}" srcOrd="0" destOrd="0" parTransId="{6984128E-2E63-4488-AFC0-F4DB3725C245}" sibTransId="{A0EF71C4-489A-4977-997C-D7DC23929F60}"/>
    <dgm:cxn modelId="{6D358BAA-D23D-4F3F-B072-32599C2E4AB5}" type="presOf" srcId="{429CF62A-9704-42AF-A393-DE0F84073ADD}" destId="{F1B4D0BD-0E4E-4E5E-83D8-F97F281CAD5A}" srcOrd="0" destOrd="7" presId="urn:microsoft.com/office/officeart/2005/8/layout/hList1"/>
    <dgm:cxn modelId="{BFD8BFAA-B8C2-4E88-B59D-0237D11F84E1}" type="presOf" srcId="{664B4788-C781-443B-9671-B5D19249A8CB}" destId="{F1B4D0BD-0E4E-4E5E-83D8-F97F281CAD5A}" srcOrd="0" destOrd="2" presId="urn:microsoft.com/office/officeart/2005/8/layout/hList1"/>
    <dgm:cxn modelId="{16BFCDAC-4E40-417E-AFB1-5D3B30208A52}" type="presOf" srcId="{91614ACD-057C-4A90-AA0B-8E80F88BCC6B}" destId="{3428A34C-AB51-4EA2-9F63-BEC88D025457}" srcOrd="0" destOrd="6" presId="urn:microsoft.com/office/officeart/2005/8/layout/hList1"/>
    <dgm:cxn modelId="{B2E936B1-0406-4CB5-AF1B-84FAE3400860}" type="presOf" srcId="{62442E8F-7F06-4A6A-92AD-1FFB50969024}" destId="{3428A34C-AB51-4EA2-9F63-BEC88D025457}" srcOrd="0" destOrd="1" presId="urn:microsoft.com/office/officeart/2005/8/layout/hList1"/>
    <dgm:cxn modelId="{B07639B1-8665-4CB7-ABF9-58CD286BD4DA}" srcId="{8C0848F3-334E-4F68-B55B-AE94F0EF26EF}" destId="{C32BF09F-D665-48DC-98E8-4663E20B0E4D}" srcOrd="3" destOrd="0" parTransId="{17543D8A-1D54-4B4B-A0E4-BE957C7287FA}" sibTransId="{D8D75C8E-C91E-4B1A-8678-D2C59F34386B}"/>
    <dgm:cxn modelId="{ED8A45B3-439C-42A6-8E89-1099AB39A765}" srcId="{5386443B-E834-4F77-8F5D-11651F65C73B}" destId="{62442E8F-7F06-4A6A-92AD-1FFB50969024}" srcOrd="1" destOrd="0" parTransId="{ECDBEC93-B6C4-403D-938C-3A3B47B742A3}" sibTransId="{1E6F7B44-431A-43CC-869A-CAC08451747E}"/>
    <dgm:cxn modelId="{F44640B6-8B14-4066-8945-66BBA0EA0093}" srcId="{293D339B-2998-466B-8E8A-F52F990700C7}" destId="{664B4788-C781-443B-9671-B5D19249A8CB}" srcOrd="2" destOrd="0" parTransId="{14966198-05B4-47FC-A92E-F302E041135D}" sibTransId="{ED1DE6B6-2B81-438C-991B-1DD20B8BA297}"/>
    <dgm:cxn modelId="{44B73BB9-1307-4C26-9490-134A67893725}" type="presOf" srcId="{745C7BD6-34B3-4357-9AF0-471E69BCF7F3}" destId="{F53871A3-730A-4A33-B7E3-D1268CECE587}" srcOrd="0" destOrd="0" presId="urn:microsoft.com/office/officeart/2005/8/layout/hList1"/>
    <dgm:cxn modelId="{F0D8B6B9-ADC5-430D-9EE5-099DF5CB8AA2}" srcId="{8C0848F3-334E-4F68-B55B-AE94F0EF26EF}" destId="{745C7BD6-34B3-4357-9AF0-471E69BCF7F3}" srcOrd="0" destOrd="0" parTransId="{07AA7C4C-C99A-40BA-BAEC-DD9F329FC0C2}" sibTransId="{037949DB-CB75-4294-87D8-143F9101E1C6}"/>
    <dgm:cxn modelId="{51AF81BB-C71F-4BF8-AF65-51D6159A4004}" type="presOf" srcId="{EF377168-8258-4C26-A0A0-BCA0DF45AEC5}" destId="{F1B4D0BD-0E4E-4E5E-83D8-F97F281CAD5A}" srcOrd="0" destOrd="5" presId="urn:microsoft.com/office/officeart/2005/8/layout/hList1"/>
    <dgm:cxn modelId="{7A6DF5BB-8801-45EF-8668-D120CA8D8B53}" type="presOf" srcId="{EB9B3261-415F-43B0-BFBD-70641D8A62C4}" destId="{F53871A3-730A-4A33-B7E3-D1268CECE587}" srcOrd="0" destOrd="8" presId="urn:microsoft.com/office/officeart/2005/8/layout/hList1"/>
    <dgm:cxn modelId="{69939BC4-D568-4A48-A6E5-11FB24753647}" srcId="{A1536AFF-4CCB-4C00-A26E-B8A56F1B95A1}" destId="{293D339B-2998-466B-8E8A-F52F990700C7}" srcOrd="2" destOrd="0" parTransId="{D294056A-05C6-4ADD-8A8A-C01435E37DAF}" sibTransId="{52411F11-8B3D-422F-9166-ACA6C732385B}"/>
    <dgm:cxn modelId="{76C7A5C4-726A-4D80-8257-AF8FB28CCCFE}" srcId="{5386443B-E834-4F77-8F5D-11651F65C73B}" destId="{91614ACD-057C-4A90-AA0B-8E80F88BCC6B}" srcOrd="6" destOrd="0" parTransId="{D4678EE6-757D-4F1E-9A90-A426D80C4BEE}" sibTransId="{2C41C404-637D-4BA8-AA1B-4645DE331235}"/>
    <dgm:cxn modelId="{AB7E27C5-68BE-421F-B4A1-F362D6EF445C}" srcId="{8C0848F3-334E-4F68-B55B-AE94F0EF26EF}" destId="{51321794-D9DB-47FC-88E8-25EE504A201D}" srcOrd="7" destOrd="0" parTransId="{D9CE1394-2D6A-42C5-AE5A-F13F80DDB781}" sibTransId="{DA995D1E-F76E-4B1A-924C-D4F3C62E22D9}"/>
    <dgm:cxn modelId="{265472C5-49D9-439C-AA73-3269AFF43F3B}" srcId="{A1536AFF-4CCB-4C00-A26E-B8A56F1B95A1}" destId="{5386443B-E834-4F77-8F5D-11651F65C73B}" srcOrd="1" destOrd="0" parTransId="{BD4B31A0-6D47-4B6B-9B78-6C47ED95A732}" sibTransId="{7C76F566-494E-497F-9DD5-38546104D08E}"/>
    <dgm:cxn modelId="{06A69FC7-95A0-4002-BFF3-18E04E10FDF6}" type="presOf" srcId="{51321794-D9DB-47FC-88E8-25EE504A201D}" destId="{F53871A3-730A-4A33-B7E3-D1268CECE587}" srcOrd="0" destOrd="7" presId="urn:microsoft.com/office/officeart/2005/8/layout/hList1"/>
    <dgm:cxn modelId="{4FE9B7C9-85AD-4621-8E33-D24E3C4ABED7}" srcId="{5386443B-E834-4F77-8F5D-11651F65C73B}" destId="{C28D68D5-827F-4D2D-9799-BD4E78CEF6CC}" srcOrd="3" destOrd="0" parTransId="{D10E0467-CA76-47A3-9D6E-24464874EC4D}" sibTransId="{6ACB5766-B7AA-419D-A3C1-6844DCFFD915}"/>
    <dgm:cxn modelId="{D00335CC-D7F9-498B-B274-4F11AB76729E}" type="presOf" srcId="{A9D6642C-0D0E-4427-BECB-218CA4DA2FEA}" destId="{3428A34C-AB51-4EA2-9F63-BEC88D025457}" srcOrd="0" destOrd="8" presId="urn:microsoft.com/office/officeart/2005/8/layout/hList1"/>
    <dgm:cxn modelId="{AC3525CD-6614-40FB-81ED-D71E27009B00}" type="presOf" srcId="{CE307344-0E63-42A8-B8F7-5D69EFCAC567}" destId="{F53871A3-730A-4A33-B7E3-D1268CECE587}" srcOrd="0" destOrd="2" presId="urn:microsoft.com/office/officeart/2005/8/layout/hList1"/>
    <dgm:cxn modelId="{EEC952D0-550B-457D-9933-A4A193B1EB22}" type="presOf" srcId="{AAAF7AAC-DC67-483E-B55B-3C29D1222939}" destId="{3428A34C-AB51-4EA2-9F63-BEC88D025457}" srcOrd="0" destOrd="0" presId="urn:microsoft.com/office/officeart/2005/8/layout/hList1"/>
    <dgm:cxn modelId="{BC0720D9-DEBF-4BF3-9C49-4C94E7E6E5ED}" type="presOf" srcId="{55036E99-52CC-41BD-B668-853D3F14403B}" destId="{F1B4D0BD-0E4E-4E5E-83D8-F97F281CAD5A}" srcOrd="0" destOrd="4" presId="urn:microsoft.com/office/officeart/2005/8/layout/hList1"/>
    <dgm:cxn modelId="{B591A5D9-4110-4ABC-A738-AF4B1EDC7EC6}" srcId="{293D339B-2998-466B-8E8A-F52F990700C7}" destId="{429CF62A-9704-42AF-A393-DE0F84073ADD}" srcOrd="7" destOrd="0" parTransId="{739D7406-06F5-4F87-AA83-5B6327A1F139}" sibTransId="{88EE83F8-BEC8-4947-B10F-46FD84975E4D}"/>
    <dgm:cxn modelId="{96976DDB-D9CC-437B-9274-F60F1D7F8672}" srcId="{8C0848F3-334E-4F68-B55B-AE94F0EF26EF}" destId="{EB9B3261-415F-43B0-BFBD-70641D8A62C4}" srcOrd="8" destOrd="0" parTransId="{72EFD267-E977-4F84-88EB-61FC3BD2178F}" sibTransId="{4EF02CE7-55FC-408E-90C8-4F90C7CCC610}"/>
    <dgm:cxn modelId="{645B34E0-02BE-449B-B9BF-6AB6ECDF3758}" srcId="{293D339B-2998-466B-8E8A-F52F990700C7}" destId="{3F9A95E9-1F92-44E9-AE73-B77B9FD56C8D}" srcOrd="1" destOrd="0" parTransId="{8BD0D596-E894-4A02-8C8B-A487A99321F3}" sibTransId="{F9D8DBDD-FAFE-4524-AB60-2CB7C3D43F49}"/>
    <dgm:cxn modelId="{C05F8EEA-AFEF-4E3E-8B5E-9F4BCE8CF60E}" type="presOf" srcId="{6EF77ED5-DED2-4740-88BE-D26886E8BF17}" destId="{F53871A3-730A-4A33-B7E3-D1268CECE587}" srcOrd="0" destOrd="4" presId="urn:microsoft.com/office/officeart/2005/8/layout/hList1"/>
    <dgm:cxn modelId="{F16E6FEE-9F87-4E3C-8DF0-9A05CB85B249}" srcId="{293D339B-2998-466B-8E8A-F52F990700C7}" destId="{7F084C46-D547-4DF9-92EC-9A979EE6C49D}" srcOrd="3" destOrd="0" parTransId="{A0FBDDF4-4905-4E81-9E45-BD0BA26F3F19}" sibTransId="{0BE90EFC-9C7C-462D-8BE7-D8E54F38C0CB}"/>
    <dgm:cxn modelId="{F56E97F3-99AD-43E9-AE38-90DCD6FBA3EF}" srcId="{5386443B-E834-4F77-8F5D-11651F65C73B}" destId="{A9D6642C-0D0E-4427-BECB-218CA4DA2FEA}" srcOrd="8" destOrd="0" parTransId="{8A6011FB-3CE7-48C8-85B5-3CC8383EEC25}" sibTransId="{6450CF42-B24D-425C-8887-728EEB0E1857}"/>
    <dgm:cxn modelId="{04050FF5-02B6-47B1-B7B4-8D3E9FF59DB1}" type="presOf" srcId="{6D642B02-12E1-4425-A716-32C9DD3B6C2F}" destId="{3428A34C-AB51-4EA2-9F63-BEC88D025457}" srcOrd="0" destOrd="7" presId="urn:microsoft.com/office/officeart/2005/8/layout/hList1"/>
    <dgm:cxn modelId="{80E21CF5-F799-4591-B5DD-ABAE12742382}" srcId="{293D339B-2998-466B-8E8A-F52F990700C7}" destId="{927A561C-9975-42A3-A1C2-D01D7A596D41}" srcOrd="0" destOrd="0" parTransId="{71F8D7F9-0D03-4EEF-B463-79118195529D}" sibTransId="{A7A271F8-2ABE-4EBE-B715-8E1A94BF242D}"/>
    <dgm:cxn modelId="{B7B5CFFF-1622-412D-974F-E8873DF2E221}" srcId="{293D339B-2998-466B-8E8A-F52F990700C7}" destId="{EF377168-8258-4C26-A0A0-BCA0DF45AEC5}" srcOrd="5" destOrd="0" parTransId="{652E489E-7352-4E75-B6ED-742CC70D8F07}" sibTransId="{13BDFA88-A087-4941-A7C2-F80AD268D8C3}"/>
    <dgm:cxn modelId="{97CF4390-85CB-4522-8099-1ED2B54BDE61}" type="presParOf" srcId="{B67D1B29-9DD5-4462-BD00-1711E4D4F1BE}" destId="{E991D348-8A36-4479-887A-8DC94A7DB15D}" srcOrd="0" destOrd="0" presId="urn:microsoft.com/office/officeart/2005/8/layout/hList1"/>
    <dgm:cxn modelId="{B487F4E2-A9A4-4A99-9979-586BF43D7BDB}" type="presParOf" srcId="{E991D348-8A36-4479-887A-8DC94A7DB15D}" destId="{8A19AECB-F696-4452-9DE8-8698031E1065}" srcOrd="0" destOrd="0" presId="urn:microsoft.com/office/officeart/2005/8/layout/hList1"/>
    <dgm:cxn modelId="{0F7672F5-DD0F-4E90-B1FC-3651FA4B3A3C}" type="presParOf" srcId="{E991D348-8A36-4479-887A-8DC94A7DB15D}" destId="{F53871A3-730A-4A33-B7E3-D1268CECE587}" srcOrd="1" destOrd="0" presId="urn:microsoft.com/office/officeart/2005/8/layout/hList1"/>
    <dgm:cxn modelId="{3DE0372C-47A0-45AB-8CF2-4BF8F0E43FB2}" type="presParOf" srcId="{B67D1B29-9DD5-4462-BD00-1711E4D4F1BE}" destId="{C333EEE9-5332-4147-A9EF-210A71F5B04D}" srcOrd="1" destOrd="0" presId="urn:microsoft.com/office/officeart/2005/8/layout/hList1"/>
    <dgm:cxn modelId="{9125C4C2-CEBF-4750-8FED-5BB91491E627}" type="presParOf" srcId="{B67D1B29-9DD5-4462-BD00-1711E4D4F1BE}" destId="{0F694FDC-DDE7-49B9-92B4-A3743F83D145}" srcOrd="2" destOrd="0" presId="urn:microsoft.com/office/officeart/2005/8/layout/hList1"/>
    <dgm:cxn modelId="{15C0D8AE-6C6E-4696-BF8F-29883ECDED56}" type="presParOf" srcId="{0F694FDC-DDE7-49B9-92B4-A3743F83D145}" destId="{E78FD73A-5CE4-4852-B9CB-03D8E6156B2B}" srcOrd="0" destOrd="0" presId="urn:microsoft.com/office/officeart/2005/8/layout/hList1"/>
    <dgm:cxn modelId="{7527D09B-70CE-48A0-9B7D-42F366060311}" type="presParOf" srcId="{0F694FDC-DDE7-49B9-92B4-A3743F83D145}" destId="{3428A34C-AB51-4EA2-9F63-BEC88D025457}" srcOrd="1" destOrd="0" presId="urn:microsoft.com/office/officeart/2005/8/layout/hList1"/>
    <dgm:cxn modelId="{D80B1D4E-CBEB-46FB-A427-6B0EAF30581E}" type="presParOf" srcId="{B67D1B29-9DD5-4462-BD00-1711E4D4F1BE}" destId="{0A11D6E1-3F14-488E-A2F0-9269BCF1ABAF}" srcOrd="3" destOrd="0" presId="urn:microsoft.com/office/officeart/2005/8/layout/hList1"/>
    <dgm:cxn modelId="{4BFCA032-40B3-4F9D-872C-FFE80F6D5F7A}" type="presParOf" srcId="{B67D1B29-9DD5-4462-BD00-1711E4D4F1BE}" destId="{7710D36C-3D5E-4F5C-84FB-5DA852DC88A8}" srcOrd="4" destOrd="0" presId="urn:microsoft.com/office/officeart/2005/8/layout/hList1"/>
    <dgm:cxn modelId="{A70ED007-7FB1-4659-BD02-4CCD5C5DCB45}" type="presParOf" srcId="{7710D36C-3D5E-4F5C-84FB-5DA852DC88A8}" destId="{ECA6E1C8-663D-40DB-9883-909A228C426E}" srcOrd="0" destOrd="0" presId="urn:microsoft.com/office/officeart/2005/8/layout/hList1"/>
    <dgm:cxn modelId="{EDBABC6F-168B-4A75-985C-A35754C2CDC3}" type="presParOf" srcId="{7710D36C-3D5E-4F5C-84FB-5DA852DC88A8}" destId="{F1B4D0BD-0E4E-4E5E-83D8-F97F281CAD5A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9AECB-F696-4452-9DE8-8698031E1065}">
      <dsp:nvSpPr>
        <dsp:cNvPr id="0" name=""/>
        <dsp:cNvSpPr/>
      </dsp:nvSpPr>
      <dsp:spPr>
        <a:xfrm>
          <a:off x="2632" y="193638"/>
          <a:ext cx="2566972" cy="1026789"/>
        </a:xfrm>
        <a:prstGeom prst="rect">
          <a:avLst/>
        </a:prstGeom>
        <a:solidFill>
          <a:srgbClr val="53678F"/>
        </a:solidFill>
        <a:ln w="25400" cap="flat" cmpd="sng" algn="ctr">
          <a:solidFill>
            <a:srgbClr val="5367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Committees</a:t>
          </a:r>
          <a:endParaRPr lang="de-DE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Experience </a:t>
          </a:r>
          <a:r>
            <a:rPr lang="de-DE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know</a:t>
          </a: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how</a:t>
          </a:r>
          <a:endParaRPr lang="de-D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2" y="193638"/>
        <a:ext cx="2566972" cy="1026789"/>
      </dsp:txXfrm>
    </dsp:sp>
    <dsp:sp modelId="{F53871A3-730A-4A33-B7E3-D1268CECE587}">
      <dsp:nvSpPr>
        <dsp:cNvPr id="0" name=""/>
        <dsp:cNvSpPr/>
      </dsp:nvSpPr>
      <dsp:spPr>
        <a:xfrm>
          <a:off x="2632" y="1251090"/>
          <a:ext cx="2566972" cy="3122437"/>
        </a:xfrm>
        <a:prstGeom prst="rect">
          <a:avLst/>
        </a:prstGeom>
        <a:noFill/>
        <a:ln w="25400" cap="flat" cmpd="sng" algn="ctr">
          <a:solidFill>
            <a:srgbClr val="5367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Investment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Arial" panose="020B0604020202020204" pitchFamily="34" charset="0"/>
              <a:cs typeface="Arial" panose="020B0604020202020204" pitchFamily="34" charset="0"/>
            </a:rPr>
            <a:t>Operators and operator forums</a:t>
          </a:r>
          <a:endParaRPr lang="de-DE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Plant </a:t>
          </a: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endParaRPr lang="de-DE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Financing</a:t>
          </a:r>
          <a:endParaRPr lang="de-DE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Manufacturer</a:t>
          </a: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supplier</a:t>
          </a:r>
          <a:endParaRPr lang="de-DE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Planning</a:t>
          </a:r>
          <a:endParaRPr lang="de-DE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Experts</a:t>
          </a:r>
          <a:endParaRPr lang="de-DE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Science </a:t>
          </a: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endParaRPr lang="de-DE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</dsp:txBody>
      <dsp:txXfrm>
        <a:off x="2632" y="1251090"/>
        <a:ext cx="2566972" cy="3122437"/>
      </dsp:txXfrm>
    </dsp:sp>
    <dsp:sp modelId="{E78FD73A-5CE4-4852-B9CB-03D8E6156B2B}">
      <dsp:nvSpPr>
        <dsp:cNvPr id="0" name=""/>
        <dsp:cNvSpPr/>
      </dsp:nvSpPr>
      <dsp:spPr>
        <a:xfrm>
          <a:off x="2936297" y="171418"/>
          <a:ext cx="2566972" cy="1026789"/>
        </a:xfrm>
        <a:prstGeom prst="rect">
          <a:avLst/>
        </a:prstGeom>
        <a:solidFill>
          <a:srgbClr val="53678F"/>
        </a:solidFill>
        <a:ln w="25400" cap="flat" cmpd="sng" algn="ctr">
          <a:solidFill>
            <a:srgbClr val="5367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Working Group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Special </a:t>
          </a:r>
          <a:r>
            <a:rPr lang="de-DE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issues</a:t>
          </a:r>
          <a:endParaRPr lang="de-D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6297" y="171418"/>
        <a:ext cx="2566972" cy="1026789"/>
      </dsp:txXfrm>
    </dsp:sp>
    <dsp:sp modelId="{3428A34C-AB51-4EA2-9F63-BEC88D025457}">
      <dsp:nvSpPr>
        <dsp:cNvPr id="0" name=""/>
        <dsp:cNvSpPr/>
      </dsp:nvSpPr>
      <dsp:spPr>
        <a:xfrm>
          <a:off x="2928981" y="1220427"/>
          <a:ext cx="2566972" cy="3122437"/>
        </a:xfrm>
        <a:prstGeom prst="rect">
          <a:avLst/>
        </a:prstGeom>
        <a:noFill/>
        <a:ln w="25400" cap="flat" cmpd="sng" algn="ctr">
          <a:solidFill>
            <a:srgbClr val="5367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Aviation</a:t>
          </a:r>
          <a:r>
            <a:rPr lang="de-DE" sz="1600" kern="1200" dirty="0">
              <a:solidFill>
                <a:srgbClr val="505150"/>
              </a:solidFill>
              <a:latin typeface="+mn-lt"/>
            </a:rPr>
            <a:t> </a:t>
          </a: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obstruction</a:t>
          </a: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markers</a:t>
          </a:r>
          <a:endParaRPr lang="de-DE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Foundations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Radar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Nature conservation &amp; wind energy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Grids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Rotor blade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Continued operation of WTG's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Marketing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Energy </a:t>
          </a: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Policies</a:t>
          </a:r>
          <a:endParaRPr lang="de-DE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8981" y="1220427"/>
        <a:ext cx="2566972" cy="3122437"/>
      </dsp:txXfrm>
    </dsp:sp>
    <dsp:sp modelId="{ECA6E1C8-663D-40DB-9883-909A228C426E}">
      <dsp:nvSpPr>
        <dsp:cNvPr id="0" name=""/>
        <dsp:cNvSpPr/>
      </dsp:nvSpPr>
      <dsp:spPr>
        <a:xfrm>
          <a:off x="5855330" y="191975"/>
          <a:ext cx="2566972" cy="1026789"/>
        </a:xfrm>
        <a:prstGeom prst="rect">
          <a:avLst/>
        </a:prstGeom>
        <a:solidFill>
          <a:srgbClr val="53678F"/>
        </a:solidFill>
        <a:ln w="25400" cap="flat" cmpd="sng" algn="ctr">
          <a:solidFill>
            <a:srgbClr val="5367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Forum </a:t>
          </a:r>
          <a:r>
            <a:rPr lang="de-DE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 Operators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Arial" panose="020B0604020202020204" pitchFamily="34" charset="0"/>
              <a:cs typeface="Arial" panose="020B0604020202020204" pitchFamily="34" charset="0"/>
            </a:rPr>
            <a:t>Exchange</a:t>
          </a:r>
        </a:p>
      </dsp:txBody>
      <dsp:txXfrm>
        <a:off x="5855330" y="191975"/>
        <a:ext cx="2566972" cy="1026789"/>
      </dsp:txXfrm>
    </dsp:sp>
    <dsp:sp modelId="{F1B4D0BD-0E4E-4E5E-83D8-F97F281CAD5A}">
      <dsp:nvSpPr>
        <dsp:cNvPr id="0" name=""/>
        <dsp:cNvSpPr/>
      </dsp:nvSpPr>
      <dsp:spPr>
        <a:xfrm>
          <a:off x="5855330" y="1220427"/>
          <a:ext cx="2566972" cy="3122437"/>
        </a:xfrm>
        <a:prstGeom prst="rect">
          <a:avLst/>
        </a:prstGeom>
        <a:noFill/>
        <a:ln w="25400" cap="flat" cmpd="sng" algn="ctr">
          <a:solidFill>
            <a:srgbClr val="5367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Enercon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Forum </a:t>
          </a: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independent</a:t>
          </a: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0" kern="1200" dirty="0" err="1">
              <a:latin typeface="Arial" panose="020B0604020202020204" pitchFamily="34" charset="0"/>
              <a:cs typeface="Arial" panose="020B0604020202020204" pitchFamily="34" charset="0"/>
            </a:rPr>
            <a:t>maintenance</a:t>
          </a:r>
          <a:endParaRPr lang="de-DE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NEG-Micon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Nordex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Senvion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Siemens Wind Power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Arial" panose="020B0604020202020204" pitchFamily="34" charset="0"/>
              <a:cs typeface="Arial" panose="020B0604020202020204" pitchFamily="34" charset="0"/>
            </a:rPr>
            <a:t>Vestas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600" kern="1200" dirty="0">
            <a:solidFill>
              <a:srgbClr val="505150"/>
            </a:solidFill>
            <a:latin typeface="+mn-lt"/>
          </a:endParaRPr>
        </a:p>
      </dsp:txBody>
      <dsp:txXfrm>
        <a:off x="5855330" y="1220427"/>
        <a:ext cx="2566972" cy="312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de-DE" dirty="0">
              <a:latin typeface="Times"/>
              <a:ea typeface="Time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pPr>
              <a:defRPr/>
            </a:pPr>
            <a:fld id="{908FCEED-0728-4934-AA77-C20330B476D3}" type="datetimeFigureOut">
              <a:rPr lang="de-DE">
                <a:latin typeface="Times"/>
                <a:ea typeface="Times"/>
              </a:rPr>
              <a:pPr>
                <a:defRPr/>
              </a:pPr>
              <a:t>29.10.2018</a:t>
            </a:fld>
            <a:endParaRPr lang="de-DE" dirty="0">
              <a:latin typeface="Times"/>
              <a:ea typeface="Time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de-DE" dirty="0">
                <a:latin typeface="Times"/>
                <a:ea typeface="Times"/>
              </a:rPr>
              <a:t>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pPr>
              <a:defRPr/>
            </a:pPr>
            <a:fld id="{FD02C1D2-A2AA-447F-B73B-11AE9475ECD4}" type="slidenum">
              <a:rPr lang="de-DE">
                <a:latin typeface="Times"/>
                <a:ea typeface="Times"/>
              </a:rPr>
              <a:pPr>
                <a:defRPr/>
              </a:pPr>
              <a:t>‹#›</a:t>
            </a:fld>
            <a:endParaRPr lang="de-DE" dirty="0">
              <a:latin typeface="Times"/>
              <a:ea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07452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>
                <a:latin typeface="Times"/>
                <a:ea typeface="Time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>
                <a:latin typeface="Times"/>
                <a:ea typeface="Times"/>
              </a:defRPr>
            </a:lvl1pPr>
          </a:lstStyle>
          <a:p>
            <a:pPr>
              <a:defRPr/>
            </a:pPr>
            <a:fld id="{614CF948-7B6E-408A-9769-D75D0886CAC0}" type="datetimeFigureOut">
              <a:rPr lang="de-DE" smtClean="0"/>
              <a:pPr>
                <a:defRPr/>
              </a:pPr>
              <a:t>29.10.2018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latin typeface="Times"/>
                <a:ea typeface="Times"/>
              </a:defRPr>
            </a:lvl1pPr>
          </a:lstStyle>
          <a:p>
            <a:pPr>
              <a:defRPr/>
            </a:pPr>
            <a:r>
              <a:rPr lang="de-DE" dirty="0"/>
              <a:t>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>
                <a:latin typeface="Times"/>
                <a:ea typeface="Times"/>
              </a:defRPr>
            </a:lvl1pPr>
          </a:lstStyle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7543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B3660E8-10A7-3248-8768-19B9D6E12CEC}" type="datetime1">
              <a:rPr lang="de-DE" smtClean="0">
                <a:solidFill>
                  <a:prstClr val="black"/>
                </a:solidFill>
              </a:rPr>
              <a:pPr/>
              <a:t>29.10.2018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06F3B8-8EAF-B843-93D6-AF5D04FBDA2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45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B3660E8-10A7-3248-8768-19B9D6E12CEC}" type="datetime1">
              <a:rPr lang="de-DE" smtClean="0">
                <a:solidFill>
                  <a:prstClr val="black"/>
                </a:solidFill>
              </a:rPr>
              <a:pPr/>
              <a:t>29.10.2018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06F3B8-8EAF-B843-93D6-AF5D04FBDA2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47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B3660E8-10A7-3248-8768-19B9D6E12CEC}" type="datetime1">
              <a:rPr lang="de-DE" smtClean="0">
                <a:solidFill>
                  <a:prstClr val="black"/>
                </a:solidFill>
              </a:rPr>
              <a:pPr/>
              <a:t>29.10.2018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06F3B8-8EAF-B843-93D6-AF5D04FBDA2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2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75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Iuk.bund.de\fs\EIENEFF-EEE\03_Öffentlichkeitsarbeit\03_Kommunikation-Marketing\02_Bilder\Exportinitiative_KeyVisual\BMWi_Exportinitiative_KeyVisual_Elemente_Querformat-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10431" b="20866"/>
          <a:stretch/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46050" y="179388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dirty="0">
              <a:solidFill>
                <a:srgbClr val="004F80"/>
              </a:solidFill>
              <a:latin typeface="Neue Praxis" charset="0"/>
              <a:ea typeface="Times"/>
              <a:cs typeface="Times"/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99592" y="2844000"/>
            <a:ext cx="5112000" cy="719138"/>
          </a:xfrm>
          <a:prstGeom prst="rect">
            <a:avLst/>
          </a:prstGeom>
        </p:spPr>
        <p:txBody>
          <a:bodyPr/>
          <a:lstStyle>
            <a:lvl1pPr>
              <a:defRPr sz="3300" b="0" i="0">
                <a:solidFill>
                  <a:schemeClr val="bg1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33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9592" y="3717032"/>
            <a:ext cx="5112000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 b="0" i="0">
                <a:solidFill>
                  <a:schemeClr val="bg1"/>
                </a:solidFill>
                <a:latin typeface="Arial"/>
                <a:ea typeface="Times"/>
                <a:cs typeface="Arial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 Arial 20pt</a:t>
            </a:r>
          </a:p>
        </p:txBody>
      </p:sp>
      <p:pic>
        <p:nvPicPr>
          <p:cNvPr id="3" name="Bild 2" descr="BMWi_Office_Farbe_en.bm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184416" cy="1270009"/>
          </a:xfrm>
          <a:prstGeom prst="rect">
            <a:avLst/>
          </a:prstGeom>
        </p:spPr>
      </p:pic>
      <p:pic>
        <p:nvPicPr>
          <p:cNvPr id="10" name="Picture 2" descr="R:\EIENEFF-EEE\03_Öffentlichkeitsarbeit\03_Kommunikation-Marketing\09_Logos\Mittelstand_Global_Energie\Inland\RGB\BMWi_Mittelstand_Global_Energie_RGB_Schutzraum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43066" y="182017"/>
            <a:ext cx="2649414" cy="1271131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71EC8AD-9537-4EAC-BDD2-E300856463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3690" y="6256736"/>
            <a:ext cx="1051560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itelbild-neu.jpg                                              00074064Daten 6                        7C2687A1:"/>
          <p:cNvPicPr>
            <a:picLocks noChangeAspect="1" noChangeArrowheads="1"/>
          </p:cNvPicPr>
          <p:nvPr userDrawn="1"/>
        </p:nvPicPr>
        <p:blipFill>
          <a:blip r:embed="rId2" cstate="print"/>
          <a:srcRect t="16628" b="8893"/>
          <a:stretch>
            <a:fillRect/>
          </a:stretch>
        </p:blipFill>
        <p:spPr bwMode="auto">
          <a:xfrm>
            <a:off x="0" y="1152001"/>
            <a:ext cx="9144000" cy="5085095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720000" y="2340000"/>
            <a:ext cx="7920000" cy="1440000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Rectangle 10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720000" y="3780000"/>
            <a:ext cx="7920000" cy="540000"/>
          </a:xfrm>
        </p:spPr>
        <p:txBody>
          <a:bodyPr/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Formatvorlage des Untertitelmasters durch Klicken bearbeiten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19999" y="1800000"/>
            <a:ext cx="7920000" cy="540000"/>
          </a:xfr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472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0" y="1152000"/>
            <a:ext cx="9144000" cy="514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720000" y="2060848"/>
            <a:ext cx="7920000" cy="1440000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Rectangle 10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720000" y="4257152"/>
            <a:ext cx="7920000" cy="540000"/>
          </a:xfrm>
        </p:spPr>
        <p:txBody>
          <a:bodyPr/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Formatvorlage des Untertitelmasters durch Klicken bearbeiten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19999" y="1800000"/>
            <a:ext cx="7920000" cy="540000"/>
          </a:xfr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263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late_kein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460000" cy="576000"/>
          </a:xfrm>
          <a:prstGeom prst="rect">
            <a:avLst/>
          </a:prstGeom>
        </p:spPr>
        <p:txBody>
          <a:bodyPr l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60000" y="1656000"/>
            <a:ext cx="8460000" cy="432000"/>
          </a:xfrm>
        </p:spPr>
        <p:txBody>
          <a:bodyPr lIns="0" anchor="t"/>
          <a:lstStyle>
            <a:lvl1pPr>
              <a:buNone/>
              <a:defRPr sz="2400" baseline="0">
                <a:solidFill>
                  <a:srgbClr val="505150"/>
                </a:solidFill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60000" y="2376000"/>
            <a:ext cx="846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>
              <a:buFont typeface="Arial"/>
              <a:buChar char="•"/>
              <a:defRPr sz="2400">
                <a:solidFill>
                  <a:srgbClr val="505150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rgbClr val="505150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rgbClr val="505150"/>
                </a:solidFill>
              </a:defRPr>
            </a:lvl3pPr>
            <a:lvl4pPr marL="1600200" indent="-228600">
              <a:buFont typeface="Arial"/>
              <a:buChar char="•"/>
              <a:defRPr>
                <a:solidFill>
                  <a:srgbClr val="505150"/>
                </a:solidFill>
              </a:defRPr>
            </a:lvl4pPr>
            <a:lvl5pPr marL="2057400" indent="-228600">
              <a:buFont typeface="Arial"/>
              <a:buChar char="•"/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cxnSp>
        <p:nvCxnSpPr>
          <p:cNvPr id="7" name="Gerade Verbindung 6"/>
          <p:cNvCxnSpPr/>
          <p:nvPr userDrawn="1"/>
        </p:nvCxnSpPr>
        <p:spPr bwMode="auto">
          <a:xfrm flipV="1">
            <a:off x="360000" y="1619755"/>
            <a:ext cx="8784000" cy="246"/>
          </a:xfrm>
          <a:prstGeom prst="line">
            <a:avLst/>
          </a:prstGeom>
          <a:ln>
            <a:solidFill>
              <a:srgbClr val="5051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68490" y="6492875"/>
            <a:ext cx="7340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46464"/>
                </a:solidFill>
              </a:defRPr>
            </a:lvl1pPr>
          </a:lstStyle>
          <a:p>
            <a:r>
              <a:rPr lang="de-DE"/>
              <a:t>09 May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46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late+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460000" cy="576000"/>
          </a:xfrm>
          <a:prstGeom prst="rect">
            <a:avLst/>
          </a:prstGeom>
        </p:spPr>
        <p:txBody>
          <a:bodyPr l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60000" y="2376000"/>
            <a:ext cx="414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/>
              <a:buChar char="•"/>
              <a:defRPr sz="2400">
                <a:solidFill>
                  <a:srgbClr val="505150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rgbClr val="505150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rgbClr val="505150"/>
                </a:solidFill>
              </a:defRPr>
            </a:lvl3pPr>
            <a:lvl4pPr marL="1600200" indent="-228600">
              <a:buFont typeface="Arial"/>
              <a:buChar char="•"/>
              <a:defRPr>
                <a:solidFill>
                  <a:srgbClr val="505150"/>
                </a:solidFill>
              </a:defRPr>
            </a:lvl4pPr>
            <a:lvl5pPr marL="2057400" indent="-228600">
              <a:buFont typeface="Arial"/>
              <a:buChar char="•"/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60000" y="1656000"/>
            <a:ext cx="8460000" cy="431353"/>
          </a:xfrm>
        </p:spPr>
        <p:txBody>
          <a:bodyPr lIns="0" anchor="t"/>
          <a:lstStyle>
            <a:lvl1pPr>
              <a:buNone/>
              <a:defRPr sz="2400" baseline="0">
                <a:solidFill>
                  <a:srgbClr val="505150"/>
                </a:solidFill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Content Placeholder 3"/>
          <p:cNvSpPr>
            <a:spLocks noGrp="1" noChangeArrowheads="1"/>
          </p:cNvSpPr>
          <p:nvPr>
            <p:ph idx="13"/>
          </p:nvPr>
        </p:nvSpPr>
        <p:spPr bwMode="auto">
          <a:xfrm>
            <a:off x="4680000" y="2376000"/>
            <a:ext cx="414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/>
              <a:buChar char="•"/>
              <a:defRPr sz="2400">
                <a:solidFill>
                  <a:srgbClr val="505150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rgbClr val="505150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rgbClr val="505150"/>
                </a:solidFill>
              </a:defRPr>
            </a:lvl3pPr>
            <a:lvl4pPr marL="1600200" indent="-228600">
              <a:buFont typeface="Arial"/>
              <a:buChar char="•"/>
              <a:defRPr>
                <a:solidFill>
                  <a:srgbClr val="505150"/>
                </a:solidFill>
              </a:defRPr>
            </a:lvl4pPr>
            <a:lvl5pPr marL="2057400" indent="-228600">
              <a:buFont typeface="Arial"/>
              <a:buChar char="•"/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68490" y="6492875"/>
            <a:ext cx="7340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46464"/>
                </a:solidFill>
              </a:defRPr>
            </a:lvl1pPr>
          </a:lstStyle>
          <a:p>
            <a:r>
              <a:rPr lang="de-DE"/>
              <a:t>09 May 2018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 bwMode="auto">
          <a:xfrm flipV="1">
            <a:off x="360000" y="1619755"/>
            <a:ext cx="8784000" cy="246"/>
          </a:xfrm>
          <a:prstGeom prst="line">
            <a:avLst/>
          </a:prstGeom>
          <a:ln>
            <a:solidFill>
              <a:srgbClr val="5051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3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Splate+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460000" cy="576000"/>
          </a:xfrm>
          <a:prstGeom prst="rect">
            <a:avLst/>
          </a:prstGeom>
        </p:spPr>
        <p:txBody>
          <a:bodyPr l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60000" y="2376000"/>
            <a:ext cx="414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/>
              <a:buChar char="•"/>
              <a:defRPr sz="2400">
                <a:solidFill>
                  <a:srgbClr val="505150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rgbClr val="505150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rgbClr val="505150"/>
                </a:solidFill>
              </a:defRPr>
            </a:lvl3pPr>
            <a:lvl4pPr marL="1600200" indent="-228600">
              <a:buFont typeface="Arial"/>
              <a:buChar char="•"/>
              <a:defRPr>
                <a:solidFill>
                  <a:srgbClr val="505150"/>
                </a:solidFill>
              </a:defRPr>
            </a:lvl4pPr>
            <a:lvl5pPr marL="2057400" indent="-228600">
              <a:buFont typeface="Arial"/>
              <a:buChar char="•"/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60000" y="1656000"/>
            <a:ext cx="8460000" cy="431353"/>
          </a:xfrm>
        </p:spPr>
        <p:txBody>
          <a:bodyPr lIns="0" anchor="t"/>
          <a:lstStyle>
            <a:lvl1pPr>
              <a:buNone/>
              <a:defRPr sz="2400" baseline="0">
                <a:solidFill>
                  <a:srgbClr val="505150"/>
                </a:solidFill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680000" y="2376000"/>
            <a:ext cx="4140000" cy="3600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68490" y="6492875"/>
            <a:ext cx="7340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46464"/>
                </a:solidFill>
              </a:defRPr>
            </a:lvl1pPr>
          </a:lstStyle>
          <a:p>
            <a:r>
              <a:rPr lang="de-DE"/>
              <a:t>09 May 2018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 bwMode="auto">
          <a:xfrm flipV="1">
            <a:off x="360000" y="1619755"/>
            <a:ext cx="8784000" cy="246"/>
          </a:xfrm>
          <a:prstGeom prst="line">
            <a:avLst/>
          </a:prstGeom>
          <a:ln>
            <a:solidFill>
              <a:srgbClr val="5051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033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Splate+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460000" cy="576000"/>
          </a:xfrm>
          <a:prstGeom prst="rect">
            <a:avLst/>
          </a:prstGeom>
        </p:spPr>
        <p:txBody>
          <a:bodyPr l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60000" y="2376000"/>
            <a:ext cx="48978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/>
              <a:buChar char="•"/>
              <a:defRPr sz="2400">
                <a:solidFill>
                  <a:srgbClr val="505150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rgbClr val="505150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rgbClr val="505150"/>
                </a:solidFill>
              </a:defRPr>
            </a:lvl3pPr>
            <a:lvl4pPr marL="1600200" indent="-228600">
              <a:buFont typeface="Arial"/>
              <a:buChar char="•"/>
              <a:defRPr>
                <a:solidFill>
                  <a:srgbClr val="505150"/>
                </a:solidFill>
              </a:defRPr>
            </a:lvl4pPr>
            <a:lvl5pPr marL="2057400" indent="-228600">
              <a:buFont typeface="Arial"/>
              <a:buChar char="•"/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60000" y="1656000"/>
            <a:ext cx="8460000" cy="431353"/>
          </a:xfrm>
        </p:spPr>
        <p:txBody>
          <a:bodyPr lIns="0" anchor="t"/>
          <a:lstStyle>
            <a:lvl1pPr>
              <a:buNone/>
              <a:defRPr sz="2400" baseline="0">
                <a:solidFill>
                  <a:srgbClr val="505150"/>
                </a:solidFill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486400" y="2376000"/>
            <a:ext cx="3333600" cy="3600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68490" y="6492875"/>
            <a:ext cx="7340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46464"/>
                </a:solidFill>
              </a:defRPr>
            </a:lvl1pPr>
          </a:lstStyle>
          <a:p>
            <a:r>
              <a:rPr lang="de-DE"/>
              <a:t>09 May 2018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 bwMode="auto">
          <a:xfrm flipV="1">
            <a:off x="360000" y="1619755"/>
            <a:ext cx="8784000" cy="246"/>
          </a:xfrm>
          <a:prstGeom prst="line">
            <a:avLst/>
          </a:prstGeom>
          <a:ln>
            <a:solidFill>
              <a:srgbClr val="5051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0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Splate+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460000" cy="576000"/>
          </a:xfrm>
          <a:prstGeom prst="rect">
            <a:avLst/>
          </a:prstGeom>
        </p:spPr>
        <p:txBody>
          <a:bodyPr l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680000" y="2376000"/>
            <a:ext cx="414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/>
              <a:buChar char="•"/>
              <a:defRPr sz="2400">
                <a:solidFill>
                  <a:srgbClr val="505150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rgbClr val="505150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rgbClr val="505150"/>
                </a:solidFill>
              </a:defRPr>
            </a:lvl3pPr>
            <a:lvl4pPr marL="1600200" indent="-228600">
              <a:buFont typeface="Arial"/>
              <a:buChar char="•"/>
              <a:defRPr>
                <a:solidFill>
                  <a:srgbClr val="505150"/>
                </a:solidFill>
              </a:defRPr>
            </a:lvl4pPr>
            <a:lvl5pPr marL="2057400" indent="-228600">
              <a:buFont typeface="Arial"/>
              <a:buChar char="•"/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60000" y="1656000"/>
            <a:ext cx="8460000" cy="431353"/>
          </a:xfrm>
        </p:spPr>
        <p:txBody>
          <a:bodyPr lIns="0" anchor="t"/>
          <a:lstStyle>
            <a:lvl1pPr>
              <a:buNone/>
              <a:defRPr sz="2400" baseline="0">
                <a:solidFill>
                  <a:srgbClr val="505150"/>
                </a:solidFill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360000" y="2376000"/>
            <a:ext cx="4140000" cy="3600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68490" y="6492875"/>
            <a:ext cx="7340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46464"/>
                </a:solidFill>
              </a:defRPr>
            </a:lvl1pPr>
          </a:lstStyle>
          <a:p>
            <a:r>
              <a:rPr lang="de-DE"/>
              <a:t>09 May 2018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 bwMode="auto">
          <a:xfrm flipV="1">
            <a:off x="360000" y="1619755"/>
            <a:ext cx="8784000" cy="246"/>
          </a:xfrm>
          <a:prstGeom prst="line">
            <a:avLst/>
          </a:prstGeom>
          <a:ln>
            <a:solidFill>
              <a:srgbClr val="5051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6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460000" cy="576000"/>
          </a:xfrm>
          <a:prstGeom prst="rect">
            <a:avLst/>
          </a:prstGeom>
        </p:spPr>
        <p:txBody>
          <a:bodyPr l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60000" y="1656000"/>
            <a:ext cx="8460000" cy="432000"/>
          </a:xfrm>
        </p:spPr>
        <p:txBody>
          <a:bodyPr lIns="0" anchor="t"/>
          <a:lstStyle>
            <a:lvl1pPr>
              <a:buNone/>
              <a:defRPr sz="2400" baseline="0">
                <a:solidFill>
                  <a:srgbClr val="505150"/>
                </a:solidFill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60000" y="5400000"/>
            <a:ext cx="4140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>
              <a:buFont typeface="Arial"/>
              <a:buNone/>
              <a:defRPr sz="2000">
                <a:solidFill>
                  <a:srgbClr val="505150"/>
                </a:solidFill>
              </a:defRPr>
            </a:lvl1pPr>
            <a:lvl2pPr marL="742950" indent="-285750">
              <a:buFont typeface="Arial"/>
              <a:buNone/>
              <a:defRPr>
                <a:solidFill>
                  <a:srgbClr val="505150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rgbClr val="505150"/>
                </a:solidFill>
              </a:defRPr>
            </a:lvl3pPr>
            <a:lvl4pPr marL="1600200" indent="-228600">
              <a:buFont typeface="Arial"/>
              <a:buChar char="•"/>
              <a:defRPr>
                <a:solidFill>
                  <a:srgbClr val="505150"/>
                </a:solidFill>
              </a:defRPr>
            </a:lvl4pPr>
            <a:lvl5pPr marL="2057400" indent="-228600">
              <a:buFont typeface="Arial"/>
              <a:buChar char="•"/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Content Placeholder 3"/>
          <p:cNvSpPr>
            <a:spLocks noGrp="1" noChangeArrowheads="1"/>
          </p:cNvSpPr>
          <p:nvPr>
            <p:ph idx="13"/>
          </p:nvPr>
        </p:nvSpPr>
        <p:spPr bwMode="auto">
          <a:xfrm>
            <a:off x="4680000" y="5400000"/>
            <a:ext cx="4140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>
              <a:buFont typeface="Arial"/>
              <a:buNone/>
              <a:defRPr sz="2000">
                <a:solidFill>
                  <a:srgbClr val="505150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rgbClr val="505150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rgbClr val="505150"/>
                </a:solidFill>
              </a:defRPr>
            </a:lvl3pPr>
            <a:lvl4pPr marL="1600200" indent="-228600">
              <a:buFont typeface="Arial"/>
              <a:buChar char="•"/>
              <a:defRPr>
                <a:solidFill>
                  <a:srgbClr val="505150"/>
                </a:solidFill>
              </a:defRPr>
            </a:lvl4pPr>
            <a:lvl5pPr marL="2057400" indent="-228600">
              <a:buFont typeface="Arial"/>
              <a:buChar char="•"/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360000" y="2376000"/>
            <a:ext cx="4140000" cy="2772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680000" y="2376000"/>
            <a:ext cx="4140000" cy="2772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68490" y="6492875"/>
            <a:ext cx="7340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46464"/>
                </a:solidFill>
              </a:defRPr>
            </a:lvl1pPr>
          </a:lstStyle>
          <a:p>
            <a:r>
              <a:rPr lang="de-DE"/>
              <a:t>09 May 2018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 bwMode="auto">
          <a:xfrm flipV="1">
            <a:off x="360000" y="1619755"/>
            <a:ext cx="8784000" cy="246"/>
          </a:xfrm>
          <a:prstGeom prst="line">
            <a:avLst/>
          </a:prstGeom>
          <a:ln>
            <a:solidFill>
              <a:srgbClr val="5051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89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ie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5604"/>
            <a:ext cx="9144000" cy="3425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1852613"/>
            <a:ext cx="7467600" cy="17526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3605213"/>
            <a:ext cx="74676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6305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itelbild-neu.jpg                                              00074064Daten 6                        7C2687A1:"/>
          <p:cNvPicPr>
            <a:picLocks noChangeAspect="1" noChangeArrowheads="1"/>
          </p:cNvPicPr>
          <p:nvPr userDrawn="1"/>
        </p:nvPicPr>
        <p:blipFill>
          <a:blip r:embed="rId2" cstate="print"/>
          <a:srcRect t="16674" b="8847"/>
          <a:stretch>
            <a:fillRect/>
          </a:stretch>
        </p:blipFill>
        <p:spPr bwMode="auto">
          <a:xfrm>
            <a:off x="0" y="1152000"/>
            <a:ext cx="9162000" cy="511545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28800"/>
            <a:ext cx="7920000" cy="900000"/>
          </a:xfrm>
        </p:spPr>
        <p:txBody>
          <a:bodyPr/>
          <a:lstStyle>
            <a:lvl1pPr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34533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628800"/>
            <a:ext cx="8172000" cy="4104456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</a:lstStyle>
          <a:p>
            <a:r>
              <a:rPr lang="de-DE" dirty="0"/>
              <a:t>Standard-Fließtext: Arial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  <a:p>
            <a:endParaRPr lang="de-DE" dirty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Bild 10" descr="BMWi_Office_Farbe_en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36534"/>
            <a:ext cx="1440160" cy="837302"/>
          </a:xfrm>
          <a:prstGeom prst="rect">
            <a:avLst/>
          </a:prstGeom>
        </p:spPr>
      </p:pic>
      <p:pic>
        <p:nvPicPr>
          <p:cNvPr id="13" name="Picture 2" descr="R:\EIENEFF-EEE\03_Öffentlichkeitsarbeit\03_Kommunikation-Marketing\09_Logos\Mittelstand_Global_Energie\Inland\RGB\BMWi_Mittelstand_Global_Energie_RGB_Schutzraum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91940" y="6002475"/>
            <a:ext cx="1239900" cy="594877"/>
          </a:xfrm>
          <a:prstGeom prst="rect">
            <a:avLst/>
          </a:prstGeom>
          <a:noFill/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AF8B589-2FD2-40F1-B1C7-B53DA838DD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7544" y="6023729"/>
            <a:ext cx="1051560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de-DE"/>
              <a:t>Mediaclip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76571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9026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628800"/>
            <a:ext cx="8172000" cy="410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 sz="2000">
                <a:latin typeface="Arial"/>
                <a:ea typeface="Times"/>
                <a:cs typeface="Arial"/>
              </a:defRPr>
            </a:lvl1pPr>
            <a:lvl2pPr marL="361950" indent="-192088" algn="l">
              <a:buFont typeface="Arial" pitchFamily="34" charset="0"/>
              <a:buChar char="•"/>
              <a:defRPr sz="1800">
                <a:latin typeface="Arial"/>
                <a:ea typeface="Times"/>
                <a:cs typeface="Arial"/>
              </a:defRPr>
            </a:lvl2pPr>
            <a:lvl3pPr marL="711200" indent="-284163" algn="l">
              <a:buFont typeface="Arial" pitchFamily="34" charset="0"/>
              <a:buChar char="•"/>
              <a:tabLst/>
              <a:defRPr sz="1800">
                <a:latin typeface="Arial"/>
                <a:ea typeface="Times"/>
                <a:cs typeface="Arial"/>
              </a:defRPr>
            </a:lvl3pPr>
            <a:lvl4pPr marL="714375" indent="131763" algn="l">
              <a:buFont typeface="Arial" pitchFamily="34" charset="0"/>
              <a:buChar char="•"/>
              <a:defRPr>
                <a:latin typeface="Arial"/>
                <a:ea typeface="Times"/>
                <a:cs typeface="Arial"/>
              </a:defRPr>
            </a:lvl4pPr>
            <a:lvl5pPr marL="1160463" indent="-228600" algn="l">
              <a:buFont typeface="Arial" pitchFamily="34" charset="0"/>
              <a:buChar char="•"/>
              <a:defRPr baseline="0">
                <a:latin typeface="Arial"/>
                <a:ea typeface="Times"/>
                <a:cs typeface="Arial"/>
              </a:defRPr>
            </a:lvl5pPr>
            <a:lvl6pPr marL="1436688" indent="-228600" algn="l">
              <a:buFont typeface="Arial" pitchFamily="34" charset="0"/>
              <a:buChar char="•"/>
              <a:defRPr>
                <a:solidFill>
                  <a:srgbClr val="004F80"/>
                </a:solidFill>
                <a:latin typeface="Arial"/>
                <a:ea typeface="Times"/>
                <a:cs typeface="Arial"/>
              </a:defRPr>
            </a:lvl6pPr>
            <a:lvl7pPr marL="1704975" indent="-171450" algn="l">
              <a:defRPr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7pPr>
          </a:lstStyle>
          <a:p>
            <a:r>
              <a:rPr lang="de-DE" dirty="0"/>
              <a:t>Standard-Fließtext: Arial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Aufzählungen über Menüleiste starten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</p:txBody>
      </p:sp>
      <p:pic>
        <p:nvPicPr>
          <p:cNvPr id="10" name="Bild 9" descr="BMWi_Office_Farbe_en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36534"/>
            <a:ext cx="1440160" cy="837302"/>
          </a:xfrm>
          <a:prstGeom prst="rect">
            <a:avLst/>
          </a:prstGeom>
        </p:spPr>
      </p:pic>
      <p:pic>
        <p:nvPicPr>
          <p:cNvPr id="11" name="Picture 2" descr="R:\EIENEFF-EEE\03_Öffentlichkeitsarbeit\03_Kommunikation-Marketing\09_Logos\Mittelstand_Global_Energie\Inland\RGB\BMWi_Mittelstand_Global_Energie_RGB_Schutzraum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91940" y="6002475"/>
            <a:ext cx="1239900" cy="594877"/>
          </a:xfrm>
          <a:prstGeom prst="rect">
            <a:avLst/>
          </a:prstGeom>
          <a:noFill/>
        </p:spPr>
      </p:pic>
      <p:sp>
        <p:nvSpPr>
          <p:cNvPr id="14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0F0A3CA-7CEB-4C49-B95F-513AB20E4D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15434" y="6007250"/>
            <a:ext cx="1051560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 hasCustomPrompt="1"/>
          </p:nvPr>
        </p:nvSpPr>
        <p:spPr bwMode="auto">
          <a:xfrm>
            <a:off x="467544" y="1628800"/>
            <a:ext cx="8172000" cy="43924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180975" indent="-180975">
              <a:buFont typeface="Arial" pitchFamily="34" charset="0"/>
              <a:buChar char="•"/>
              <a:defRPr sz="20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  <a:lvl2pPr marL="539750" indent="-284163">
              <a:buFont typeface="Arial" pitchFamily="34" charset="0"/>
              <a:buChar char="•"/>
              <a:defRPr sz="1800" baseline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2pPr>
            <a:lvl3pPr marL="892175" indent="-284163">
              <a:buFont typeface="Arial" pitchFamily="34" charset="0"/>
              <a:buChar char="•"/>
              <a:defRPr sz="18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3pPr>
            <a:lvl4pPr marL="1160463" indent="-228600"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4pPr>
            <a:lvl5pPr marL="1436688" indent="-228600">
              <a:buFont typeface="Arial" pitchFamily="34" charset="0"/>
              <a:buChar char="•"/>
              <a:defRPr sz="160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5pPr>
            <a:lvl6pPr marL="1703388" indent="-228600">
              <a:defRPr>
                <a:solidFill>
                  <a:srgbClr val="004F80"/>
                </a:solidFill>
                <a:latin typeface="Arial"/>
                <a:ea typeface="Times"/>
                <a:cs typeface="Arial"/>
              </a:defRPr>
            </a:lvl6pPr>
            <a:lvl7pPr marL="1970088" indent="-228600">
              <a:defRPr sz="1400">
                <a:solidFill>
                  <a:srgbClr val="004F80"/>
                </a:solidFill>
                <a:latin typeface="Times"/>
                <a:ea typeface="Times"/>
                <a:cs typeface="Arial"/>
              </a:defRPr>
            </a:lvl7pPr>
          </a:lstStyle>
          <a:p>
            <a:pPr lvl="0"/>
            <a:r>
              <a:rPr lang="de-DE" noProof="0" dirty="0"/>
              <a:t>Aufzählungen Arial; beginnend bei 20 </a:t>
            </a:r>
            <a:r>
              <a:rPr lang="de-DE" noProof="0" dirty="0" err="1"/>
              <a:t>pt</a:t>
            </a:r>
            <a:endParaRPr lang="de-DE" noProof="0" dirty="0"/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>
                <a:latin typeface="BundesSans Office"/>
              </a:rPr>
              <a:t>Sechste Ebene</a:t>
            </a:r>
          </a:p>
          <a:p>
            <a:pPr lvl="6"/>
            <a:r>
              <a:rPr lang="de-DE" sz="1400" noProof="0" dirty="0">
                <a:latin typeface="BundesSans Office"/>
              </a:rPr>
              <a:t>Siebte Ebene</a:t>
            </a:r>
            <a:endParaRPr lang="de-DE" noProof="0" dirty="0"/>
          </a:p>
        </p:txBody>
      </p:sp>
      <p:pic>
        <p:nvPicPr>
          <p:cNvPr id="10" name="Bild 9" descr="BMWi_Office_Farbe_en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36534"/>
            <a:ext cx="1440160" cy="837302"/>
          </a:xfrm>
          <a:prstGeom prst="rect">
            <a:avLst/>
          </a:prstGeom>
        </p:spPr>
      </p:pic>
      <p:pic>
        <p:nvPicPr>
          <p:cNvPr id="11" name="Picture 2" descr="R:\EIENEFF-EEE\03_Öffentlichkeitsarbeit\03_Kommunikation-Marketing\09_Logos\Mittelstand_Global_Energie\Inland\RGB\BMWi_Mittelstand_Global_Energie_RGB_Schutzraum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91940" y="6002475"/>
            <a:ext cx="1239900" cy="594877"/>
          </a:xfrm>
          <a:prstGeom prst="rect">
            <a:avLst/>
          </a:prstGeom>
          <a:noFill/>
        </p:spPr>
      </p:pic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ECF02F9-1B20-483C-BE6B-A3E6D78DA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7544" y="6023729"/>
            <a:ext cx="1051560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628800"/>
            <a:ext cx="2556000" cy="4068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i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</a:lstStyle>
          <a:p>
            <a:r>
              <a:rPr lang="de-DE" dirty="0"/>
              <a:t>Standard-Fließtext: Arial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3240448" y="1665256"/>
            <a:ext cx="5364000" cy="4068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</a:defRPr>
            </a:lvl1pPr>
          </a:lstStyle>
          <a:p>
            <a:endParaRPr lang="de-DE" dirty="0"/>
          </a:p>
        </p:txBody>
      </p:sp>
      <p:pic>
        <p:nvPicPr>
          <p:cNvPr id="11" name="Bild 10" descr="BMWi_Office_Farbe_en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36534"/>
            <a:ext cx="1440160" cy="837302"/>
          </a:xfrm>
          <a:prstGeom prst="rect">
            <a:avLst/>
          </a:prstGeom>
        </p:spPr>
      </p:pic>
      <p:pic>
        <p:nvPicPr>
          <p:cNvPr id="12" name="Picture 2" descr="R:\EIENEFF-EEE\03_Öffentlichkeitsarbeit\03_Kommunikation-Marketing\09_Logos\Mittelstand_Global_Energie\Inland\RGB\BMWi_Mittelstand_Global_Energie_RGB_Schutzraum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91940" y="6002475"/>
            <a:ext cx="1239900" cy="594877"/>
          </a:xfrm>
          <a:prstGeom prst="rect">
            <a:avLst/>
          </a:prstGeom>
          <a:noFill/>
        </p:spPr>
      </p:pic>
      <p:sp>
        <p:nvSpPr>
          <p:cNvPr id="15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2331466-C8EF-4A80-8B8C-198B5C4F02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7544" y="6023729"/>
            <a:ext cx="1051560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84168" y="1628800"/>
            <a:ext cx="2556000" cy="4068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</a:lstStyle>
          <a:p>
            <a:r>
              <a:rPr lang="de-DE" dirty="0"/>
              <a:t>Standard-Fließtext: Arial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7544" y="1628800"/>
            <a:ext cx="5364000" cy="4068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</a:defRPr>
            </a:lvl1pPr>
          </a:lstStyle>
          <a:p>
            <a:endParaRPr lang="de-DE" dirty="0"/>
          </a:p>
        </p:txBody>
      </p:sp>
      <p:pic>
        <p:nvPicPr>
          <p:cNvPr id="11" name="Bild 10" descr="BMWi_Office_Farbe_en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36534"/>
            <a:ext cx="1440160" cy="837302"/>
          </a:xfrm>
          <a:prstGeom prst="rect">
            <a:avLst/>
          </a:prstGeom>
        </p:spPr>
      </p:pic>
      <p:pic>
        <p:nvPicPr>
          <p:cNvPr id="12" name="Picture 2" descr="R:\EIENEFF-EEE\03_Öffentlichkeitsarbeit\03_Kommunikation-Marketing\09_Logos\Mittelstand_Global_Energie\Inland\RGB\BMWi_Mittelstand_Global_Energie_RGB_Schutzraum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91940" y="6002475"/>
            <a:ext cx="1239900" cy="594877"/>
          </a:xfrm>
          <a:prstGeom prst="rect">
            <a:avLst/>
          </a:prstGeom>
          <a:noFill/>
        </p:spPr>
      </p:pic>
      <p:sp>
        <p:nvSpPr>
          <p:cNvPr id="15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571700-E0CC-4E9E-9807-80C28C5378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7544" y="6023729"/>
            <a:ext cx="1051560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467544" y="1665256"/>
            <a:ext cx="8172000" cy="4068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</a:defRPr>
            </a:lvl1pPr>
          </a:lstStyle>
          <a:p>
            <a:endParaRPr lang="de-DE" dirty="0"/>
          </a:p>
        </p:txBody>
      </p:sp>
      <p:pic>
        <p:nvPicPr>
          <p:cNvPr id="10" name="Bild 9" descr="BMWi_Office_Farbe_en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36534"/>
            <a:ext cx="1440160" cy="837302"/>
          </a:xfrm>
          <a:prstGeom prst="rect">
            <a:avLst/>
          </a:prstGeom>
        </p:spPr>
      </p:pic>
      <p:pic>
        <p:nvPicPr>
          <p:cNvPr id="11" name="Picture 2" descr="R:\EIENEFF-EEE\03_Öffentlichkeitsarbeit\03_Kommunikation-Marketing\09_Logos\Mittelstand_Global_Energie\Inland\RGB\BMWi_Mittelstand_Global_Energie_RGB_Schutzraum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91940" y="6002475"/>
            <a:ext cx="1239900" cy="594877"/>
          </a:xfrm>
          <a:prstGeom prst="rect">
            <a:avLst/>
          </a:prstGeom>
          <a:noFill/>
        </p:spPr>
      </p:pic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3FE2D76-00DB-4161-AFE5-ABF65ED2B8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7544" y="6023729"/>
            <a:ext cx="1051560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Times"/>
                <a:ea typeface="Times"/>
                <a:cs typeface="Times"/>
              </a:defRPr>
            </a:lvl1pPr>
          </a:lstStyle>
          <a:p>
            <a:r>
              <a:rPr lang="de-DE" dirty="0"/>
              <a:t>Headline Times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2"/>
          </p:nvPr>
        </p:nvSpPr>
        <p:spPr>
          <a:xfrm>
            <a:off x="468313" y="1665256"/>
            <a:ext cx="8172000" cy="4068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</a:defRPr>
            </a:lvl1pPr>
          </a:lstStyle>
          <a:p>
            <a:endParaRPr lang="de-DE" dirty="0"/>
          </a:p>
        </p:txBody>
      </p:sp>
      <p:pic>
        <p:nvPicPr>
          <p:cNvPr id="14" name="Bild 13" descr="BMWi_Office_Farbe_en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36534"/>
            <a:ext cx="1440160" cy="837302"/>
          </a:xfrm>
          <a:prstGeom prst="rect">
            <a:avLst/>
          </a:prstGeom>
        </p:spPr>
      </p:pic>
      <p:pic>
        <p:nvPicPr>
          <p:cNvPr id="11" name="Picture 2" descr="R:\EIENEFF-EEE\03_Öffentlichkeitsarbeit\03_Kommunikation-Marketing\09_Logos\Mittelstand_Global_Energie\Inland\RGB\BMWi_Mittelstand_Global_Energie_RGB_Schutzraum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91940" y="6002475"/>
            <a:ext cx="1239900" cy="594877"/>
          </a:xfrm>
          <a:prstGeom prst="rect">
            <a:avLst/>
          </a:prstGeom>
          <a:noFill/>
        </p:spPr>
      </p:pic>
      <p:sp>
        <p:nvSpPr>
          <p:cNvPr id="1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F544AEA-E31E-4DDA-B1E4-2F5BAC4692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7544" y="6023729"/>
            <a:ext cx="1051560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plate_kein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460000" cy="576000"/>
          </a:xfrm>
          <a:prstGeom prst="rect">
            <a:avLst/>
          </a:prstGeom>
        </p:spPr>
        <p:txBody>
          <a:bodyPr l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60000" y="1656000"/>
            <a:ext cx="8460000" cy="432000"/>
          </a:xfrm>
          <a:prstGeom prst="rect">
            <a:avLst/>
          </a:prstGeom>
        </p:spPr>
        <p:txBody>
          <a:bodyPr lIns="0" anchor="t"/>
          <a:lstStyle>
            <a:lvl1pPr>
              <a:buNone/>
              <a:defRPr sz="2400" baseline="0">
                <a:solidFill>
                  <a:srgbClr val="505150"/>
                </a:solidFill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60000" y="2376000"/>
            <a:ext cx="846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>
              <a:buFont typeface="Arial"/>
              <a:buChar char="•"/>
              <a:defRPr sz="2400">
                <a:solidFill>
                  <a:srgbClr val="505150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rgbClr val="505150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rgbClr val="505150"/>
                </a:solidFill>
              </a:defRPr>
            </a:lvl3pPr>
            <a:lvl4pPr marL="1600200" indent="-228600">
              <a:buFont typeface="Arial"/>
              <a:buChar char="•"/>
              <a:defRPr>
                <a:solidFill>
                  <a:srgbClr val="505150"/>
                </a:solidFill>
              </a:defRPr>
            </a:lvl4pPr>
            <a:lvl5pPr marL="2057400" indent="-228600">
              <a:buFont typeface="Arial"/>
              <a:buChar char="•"/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cxnSp>
        <p:nvCxnSpPr>
          <p:cNvPr id="7" name="Gerade Verbindung 6"/>
          <p:cNvCxnSpPr/>
          <p:nvPr userDrawn="1"/>
        </p:nvCxnSpPr>
        <p:spPr bwMode="auto">
          <a:xfrm flipV="1">
            <a:off x="360000" y="1619755"/>
            <a:ext cx="8784000" cy="246"/>
          </a:xfrm>
          <a:prstGeom prst="line">
            <a:avLst/>
          </a:prstGeom>
          <a:ln>
            <a:solidFill>
              <a:srgbClr val="5051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68490" y="6492875"/>
            <a:ext cx="7340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46464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12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dirty="0">
              <a:solidFill>
                <a:srgbClr val="004F80"/>
              </a:solidFill>
              <a:latin typeface="Neue Praxis" charset="0"/>
              <a:ea typeface="Times"/>
              <a:cs typeface="Times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 userDrawn="1"/>
        </p:nvSpPr>
        <p:spPr bwMode="auto">
          <a:xfrm>
            <a:off x="900113" y="6172200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dirty="0">
              <a:solidFill>
                <a:schemeClr val="tx2"/>
              </a:solidFill>
              <a:latin typeface="Times"/>
              <a:ea typeface="Times"/>
              <a:cs typeface="Times"/>
            </a:endParaRPr>
          </a:p>
        </p:txBody>
      </p:sp>
      <p:sp>
        <p:nvSpPr>
          <p:cNvPr id="19" name="Rectangle 18"/>
          <p:cNvSpPr txBox="1">
            <a:spLocks noChangeArrowheads="1"/>
          </p:cNvSpPr>
          <p:nvPr userDrawn="1"/>
        </p:nvSpPr>
        <p:spPr>
          <a:xfrm>
            <a:off x="899592" y="2844000"/>
            <a:ext cx="5112000" cy="719138"/>
          </a:xfrm>
          <a:prstGeom prst="rect">
            <a:avLst/>
          </a:prstGeom>
        </p:spPr>
        <p:txBody>
          <a:bodyPr/>
          <a:lstStyle>
            <a:lvl1pPr>
              <a:defRPr sz="3300" b="0" i="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"/>
                <a:ea typeface="Times"/>
                <a:cs typeface="Times"/>
              </a:rPr>
              <a:t>Headline Times 33 </a:t>
            </a:r>
            <a:r>
              <a:rPr kumimoji="0" lang="de-DE" sz="33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"/>
                <a:ea typeface="Times"/>
                <a:cs typeface="Times"/>
              </a:rPr>
              <a:t>pt</a:t>
            </a:r>
            <a:endParaRPr kumimoji="0" lang="de-DE" sz="33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"/>
              <a:ea typeface="Times"/>
              <a:cs typeface="Times"/>
            </a:endParaRPr>
          </a:p>
        </p:txBody>
      </p:sp>
      <p:sp>
        <p:nvSpPr>
          <p:cNvPr id="20" name="Rectangle 19"/>
          <p:cNvSpPr txBox="1">
            <a:spLocks noChangeArrowheads="1"/>
          </p:cNvSpPr>
          <p:nvPr userDrawn="1"/>
        </p:nvSpPr>
        <p:spPr>
          <a:xfrm>
            <a:off x="899592" y="3717032"/>
            <a:ext cx="5112000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"/>
                <a:cs typeface="Arial"/>
              </a:rPr>
              <a:t>Subline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"/>
                <a:cs typeface="Arial"/>
              </a:rPr>
              <a:t> Arial 20pt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8229600" y="6324600"/>
            <a:ext cx="384721" cy="9233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Times"/>
                <a:cs typeface="Times"/>
              </a:rPr>
              <a:t>Durchführer</a:t>
            </a:r>
          </a:p>
        </p:txBody>
      </p:sp>
      <p:pic>
        <p:nvPicPr>
          <p:cNvPr id="23" name="Bild 22" descr="logoplatzhalter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153400" y="6477000"/>
            <a:ext cx="762000" cy="314536"/>
          </a:xfrm>
          <a:prstGeom prst="rect">
            <a:avLst/>
          </a:prstGeom>
        </p:spPr>
      </p:pic>
      <p:sp>
        <p:nvSpPr>
          <p:cNvPr id="16" name="Rectangle 14"/>
          <p:cNvSpPr>
            <a:spLocks noChangeArrowheads="1"/>
          </p:cNvSpPr>
          <p:nvPr userDrawn="1"/>
        </p:nvSpPr>
        <p:spPr bwMode="auto">
          <a:xfrm>
            <a:off x="146050" y="179388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dirty="0">
              <a:solidFill>
                <a:srgbClr val="004F80"/>
              </a:solidFill>
              <a:latin typeface="Neue Praxis" charset="0"/>
              <a:ea typeface="Times"/>
              <a:cs typeface="Times"/>
            </a:endParaRPr>
          </a:p>
        </p:txBody>
      </p:sp>
      <p:pic>
        <p:nvPicPr>
          <p:cNvPr id="11" name="Bild 10" descr="BMWi_Office_Farbe_en.bmp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184416" cy="1270009"/>
          </a:xfrm>
          <a:prstGeom prst="rect">
            <a:avLst/>
          </a:prstGeom>
        </p:spPr>
      </p:pic>
      <p:pic>
        <p:nvPicPr>
          <p:cNvPr id="13" name="Picture 2" descr="R:\EIENEFF-EEE\03_Öffentlichkeitsarbeit\03_Kommunikation-Marketing\09_Logos\Mittelstand_Global_Energie\Inland\RGB\BMWi_Mittelstand_Global_Energie_RGB_Schutzraum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243066" y="182017"/>
            <a:ext cx="2649414" cy="127113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3" r:id="rId2"/>
    <p:sldLayoutId id="2147483825" r:id="rId3"/>
    <p:sldLayoutId id="2147483816" r:id="rId4"/>
    <p:sldLayoutId id="2147483817" r:id="rId5"/>
    <p:sldLayoutId id="2147483819" r:id="rId6"/>
    <p:sldLayoutId id="2147483820" r:id="rId7"/>
    <p:sldLayoutId id="2147483824" r:id="rId8"/>
    <p:sldLayoutId id="2147483842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+mj-ea"/>
          <a:cs typeface="Time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9pPr>
    </p:titleStyle>
    <p:bodyStyle>
      <a:lvl1pPr marL="474663" indent="-474663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400">
          <a:solidFill>
            <a:srgbClr val="004F80"/>
          </a:solidFill>
          <a:latin typeface="BundesSerif Office" pitchFamily="18" charset="0"/>
          <a:ea typeface="+mn-ea"/>
          <a:cs typeface="+mn-cs"/>
        </a:defRPr>
      </a:lvl1pPr>
      <a:lvl2pPr marL="949325" indent="-284163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000">
          <a:solidFill>
            <a:srgbClr val="004F80"/>
          </a:solidFill>
          <a:latin typeface="BundesSerif Office" pitchFamily="18" charset="0"/>
          <a:ea typeface="+mn-ea"/>
          <a:cs typeface="+mn-cs"/>
        </a:defRPr>
      </a:lvl2pPr>
      <a:lvl3pPr marL="1425575" indent="-284163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3pPr>
      <a:lvl4pPr marL="1941513" indent="-228600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4pPr>
      <a:lvl5pPr marL="2360613" indent="-228600" algn="l" rtl="0" eaLnBrk="0" fontAlgn="base" hangingPunct="0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5pPr>
      <a:lvl6pPr marL="28178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6pPr>
      <a:lvl7pPr marL="32750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7pPr>
      <a:lvl8pPr marL="37322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8pPr>
      <a:lvl9pPr marL="41894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905000"/>
            <a:ext cx="8460000" cy="42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360000" y="1080000"/>
            <a:ext cx="8460000" cy="576064"/>
          </a:xfrm>
          <a:prstGeom prst="rect">
            <a:avLst/>
          </a:prstGeom>
        </p:spPr>
        <p:txBody>
          <a:bodyPr vert="horz" lIns="0" tIns="45720" rIns="91440" bIns="0" rtlCol="0" anchor="t">
            <a:normAutofit/>
          </a:bodyPr>
          <a:lstStyle/>
          <a:p>
            <a:r>
              <a:rPr lang="de-DE" dirty="0"/>
              <a:t>Zum Ändern des Mastertextes anklicken</a:t>
            </a:r>
            <a:endParaRPr lang="en-US" dirty="0"/>
          </a:p>
        </p:txBody>
      </p:sp>
      <p:pic>
        <p:nvPicPr>
          <p:cNvPr id="8" name="Bild 7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00" y="180000"/>
            <a:ext cx="1750000" cy="720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68490" y="6492875"/>
            <a:ext cx="7340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46464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>
                <a:latin typeface="Calibri"/>
                <a:ea typeface="+mn-ea"/>
              </a:rPr>
              <a:t>09 May 2018</a:t>
            </a:r>
            <a:endParaRPr lang="de-DE" dirty="0"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420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aseline="0">
          <a:solidFill>
            <a:srgbClr val="091D3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1D39"/>
          </a:solidFill>
          <a:latin typeface="Cambria" pitchFamily="8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1D39"/>
          </a:solidFill>
          <a:latin typeface="Cambria" pitchFamily="8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1D39"/>
          </a:solidFill>
          <a:latin typeface="Cambria" pitchFamily="8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1D39"/>
          </a:solidFill>
          <a:latin typeface="Cambria" pitchFamily="8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1D39"/>
          </a:solidFill>
          <a:latin typeface="Cambria" pitchFamily="8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1D39"/>
          </a:solidFill>
          <a:latin typeface="Cambria" pitchFamily="8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1D39"/>
          </a:solidFill>
          <a:latin typeface="Cambria" pitchFamily="8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1D39"/>
          </a:solidFill>
          <a:latin typeface="Cambria" pitchFamily="8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rgbClr val="50515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tabLst>
          <a:tab pos="0" algn="l"/>
        </a:tabLst>
        <a:defRPr sz="2000">
          <a:solidFill>
            <a:srgbClr val="50515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tabLst>
          <a:tab pos="0" algn="l"/>
        </a:tabLst>
        <a:defRPr sz="2000">
          <a:solidFill>
            <a:srgbClr val="50515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tabLst>
          <a:tab pos="0" algn="l"/>
        </a:tabLst>
        <a:defRPr sz="1600">
          <a:solidFill>
            <a:srgbClr val="50515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tabLst>
          <a:tab pos="0" algn="l"/>
        </a:tabLst>
        <a:defRPr sz="1600">
          <a:solidFill>
            <a:srgbClr val="50515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50515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50515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50515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50515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s.schmedding@wind-energie.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43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6624736" cy="719138"/>
          </a:xfrm>
        </p:spPr>
        <p:txBody>
          <a:bodyPr/>
          <a:lstStyle/>
          <a:p>
            <a:r>
              <a:rPr lang="en-GB" sz="3000" dirty="0"/>
              <a:t>Market Development of On- and Offshore Wind Energy – Success Factors and Lessons Learned from Germany</a:t>
            </a:r>
            <a:endParaRPr lang="de-DE" sz="3000" dirty="0"/>
          </a:p>
        </p:txBody>
      </p:sp>
      <p:sp>
        <p:nvSpPr>
          <p:cNvPr id="45" name="Untertitel 44"/>
          <p:cNvSpPr>
            <a:spLocks noGrp="1"/>
          </p:cNvSpPr>
          <p:nvPr>
            <p:ph type="subTitle" idx="1"/>
          </p:nvPr>
        </p:nvSpPr>
        <p:spPr>
          <a:xfrm>
            <a:off x="12204" y="5589240"/>
            <a:ext cx="5976664" cy="431800"/>
          </a:xfrm>
        </p:spPr>
        <p:txBody>
          <a:bodyPr/>
          <a:lstStyle/>
          <a:p>
            <a:r>
              <a:rPr lang="de-DE" dirty="0"/>
              <a:t>Sabine Schmedding, 11/06/18, Ho Chi Minh City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Status </a:t>
            </a:r>
            <a:r>
              <a:rPr lang="de-DE" b="1" dirty="0" err="1"/>
              <a:t>of</a:t>
            </a:r>
            <a:r>
              <a:rPr lang="de-DE" b="1" dirty="0"/>
              <a:t> Offshore Wind </a:t>
            </a:r>
            <a:r>
              <a:rPr lang="de-DE" b="1" dirty="0" err="1"/>
              <a:t>Energy</a:t>
            </a:r>
            <a:r>
              <a:rPr lang="de-DE" b="1" dirty="0"/>
              <a:t> Development (2017-12-31)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2582"/>
            <a:ext cx="7992888" cy="431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 txBox="1">
            <a:spLocks/>
          </p:cNvSpPr>
          <p:nvPr/>
        </p:nvSpPr>
        <p:spPr>
          <a:xfrm>
            <a:off x="1115616" y="5805264"/>
            <a:ext cx="734054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e-DE" sz="900" dirty="0">
              <a:solidFill>
                <a:srgbClr val="505150"/>
              </a:solidFill>
            </a:endParaRPr>
          </a:p>
          <a:p>
            <a:pPr algn="r"/>
            <a:r>
              <a:rPr lang="de-DE" sz="900" dirty="0">
                <a:solidFill>
                  <a:srgbClr val="505150"/>
                </a:solidFill>
              </a:rPr>
              <a:t>Source: DWG, 2017</a:t>
            </a:r>
          </a:p>
        </p:txBody>
      </p:sp>
    </p:spTree>
    <p:extLst>
      <p:ext uri="{BB962C8B-B14F-4D97-AF65-F5344CB8AC3E}">
        <p14:creationId xmlns:p14="http://schemas.microsoft.com/office/powerpoint/2010/main" val="302650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Development </a:t>
            </a:r>
            <a:r>
              <a:rPr lang="de-DE" b="1" dirty="0" err="1"/>
              <a:t>of</a:t>
            </a:r>
            <a:r>
              <a:rPr lang="de-DE" b="1" dirty="0"/>
              <a:t> Offshore Wind </a:t>
            </a:r>
            <a:r>
              <a:rPr lang="de-DE" b="1" dirty="0" err="1"/>
              <a:t>Energy</a:t>
            </a:r>
            <a:r>
              <a:rPr lang="de-DE" b="1" dirty="0"/>
              <a:t> in Germany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799"/>
            <a:ext cx="6480720" cy="42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4"/>
          <p:cNvSpPr txBox="1">
            <a:spLocks/>
          </p:cNvSpPr>
          <p:nvPr/>
        </p:nvSpPr>
        <p:spPr>
          <a:xfrm>
            <a:off x="0" y="5805263"/>
            <a:ext cx="734054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e-DE" sz="900" dirty="0">
              <a:solidFill>
                <a:srgbClr val="505150"/>
              </a:solidFill>
            </a:endParaRPr>
          </a:p>
          <a:p>
            <a:pPr algn="r"/>
            <a:r>
              <a:rPr lang="de-DE" sz="900" dirty="0">
                <a:solidFill>
                  <a:srgbClr val="505150"/>
                </a:solidFill>
              </a:rPr>
              <a:t>Source: DWG, 2017</a:t>
            </a:r>
          </a:p>
        </p:txBody>
      </p:sp>
    </p:spTree>
    <p:extLst>
      <p:ext uri="{BB962C8B-B14F-4D97-AF65-F5344CB8AC3E}">
        <p14:creationId xmlns:p14="http://schemas.microsoft.com/office/powerpoint/2010/main" val="213667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552728" cy="980728"/>
          </a:xfrm>
        </p:spPr>
        <p:txBody>
          <a:bodyPr/>
          <a:lstStyle/>
          <a:p>
            <a:r>
              <a:rPr lang="en-US" b="1" dirty="0"/>
              <a:t>Renewables share in Net Power Generation (2002 – 2017)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0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 rot="16200000">
            <a:off x="-996026" y="3319428"/>
            <a:ext cx="250612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de-DE" sz="1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2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renewable</a:t>
            </a:r>
            <a:r>
              <a:rPr kumimoji="0" lang="de-DE" sz="1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2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energies</a:t>
            </a:r>
            <a:r>
              <a:rPr kumimoji="0" lang="de-DE" sz="1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%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19922" y="5785552"/>
            <a:ext cx="50405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12160" y="5785552"/>
            <a:ext cx="2520280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marR="0" indent="-474663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Burger, Fraunhofer ISE, 2018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1403648" y="2204862"/>
            <a:ext cx="302433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8E16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contributes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German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9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768752" cy="980728"/>
          </a:xfrm>
        </p:spPr>
        <p:txBody>
          <a:bodyPr/>
          <a:lstStyle/>
          <a:p>
            <a:r>
              <a:rPr lang="de-DE" b="1" dirty="0" err="1">
                <a:solidFill>
                  <a:srgbClr val="002060"/>
                </a:solidFill>
              </a:rPr>
              <a:t>Success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by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Reliability</a:t>
            </a:r>
            <a:br>
              <a:rPr lang="de-DE" b="1" dirty="0">
                <a:solidFill>
                  <a:srgbClr val="002060"/>
                </a:solidFill>
              </a:rPr>
            </a:br>
            <a:r>
              <a:rPr lang="de-DE" b="1" dirty="0">
                <a:solidFill>
                  <a:srgbClr val="002060"/>
                </a:solidFill>
              </a:rPr>
              <a:t>Renewable Energy </a:t>
            </a:r>
            <a:r>
              <a:rPr lang="de-DE" b="1" dirty="0" err="1">
                <a:solidFill>
                  <a:srgbClr val="002060"/>
                </a:solidFill>
              </a:rPr>
              <a:t>Sources</a:t>
            </a:r>
            <a:r>
              <a:rPr lang="de-DE" b="1" dirty="0">
                <a:solidFill>
                  <a:srgbClr val="002060"/>
                </a:solidFill>
              </a:rPr>
              <a:t> Act (EEG)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platzhalt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r="2079"/>
          <a:stretch>
            <a:fillRect/>
          </a:stretch>
        </p:blipFill>
        <p:spPr>
          <a:xfrm>
            <a:off x="467544" y="1492797"/>
            <a:ext cx="7903368" cy="44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7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24736" cy="980728"/>
          </a:xfrm>
        </p:spPr>
        <p:txBody>
          <a:bodyPr/>
          <a:lstStyle/>
          <a:p>
            <a:r>
              <a:rPr lang="en-US" b="1" dirty="0"/>
              <a:t>Renewable Energy Sources Act (EEG)</a:t>
            </a:r>
            <a:br>
              <a:rPr lang="en-US" b="1" dirty="0"/>
            </a:br>
            <a:r>
              <a:rPr lang="en-US" b="1" dirty="0"/>
              <a:t>Key Success Factors</a:t>
            </a:r>
            <a:br>
              <a:rPr lang="de-DE" dirty="0"/>
            </a:br>
            <a:r>
              <a:rPr lang="en-US" dirty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6"/>
          <p:cNvSpPr txBox="1">
            <a:spLocks/>
          </p:cNvSpPr>
          <p:nvPr/>
        </p:nvSpPr>
        <p:spPr>
          <a:xfrm>
            <a:off x="252686" y="1772816"/>
            <a:ext cx="8244448" cy="4077336"/>
          </a:xfrm>
          <a:prstGeom prst="rect">
            <a:avLst/>
          </a:prstGeom>
        </p:spPr>
        <p:txBody>
          <a:bodyPr tIns="36000" rIns="36000" bIns="36000"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  <a:lvl2pPr marL="9493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2pPr>
            <a:lvl3pPr marL="14255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3pPr>
            <a:lvl4pPr marL="1941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4pPr>
            <a:lvl5pPr marL="2360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5pPr>
            <a:lvl6pPr marL="28178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6pPr>
            <a:lvl7pPr marL="3275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b="1" kern="0" dirty="0"/>
          </a:p>
          <a:p>
            <a:r>
              <a:rPr lang="en-US" sz="2200" b="1" kern="0" dirty="0"/>
              <a:t>Purpose of the law</a:t>
            </a:r>
            <a:r>
              <a:rPr lang="en-US" b="1" kern="0" dirty="0"/>
              <a:t>: </a:t>
            </a:r>
          </a:p>
          <a:p>
            <a:r>
              <a:rPr lang="en-US" kern="0" dirty="0"/>
              <a:t>	Sustainable development of energy supply</a:t>
            </a:r>
          </a:p>
          <a:p>
            <a:r>
              <a:rPr lang="en-US" kern="0" dirty="0"/>
              <a:t>	protection of climate and environment </a:t>
            </a:r>
          </a:p>
          <a:p>
            <a:r>
              <a:rPr lang="en-US" kern="0" dirty="0"/>
              <a:t>	reduction of energy supply costs </a:t>
            </a:r>
          </a:p>
          <a:p>
            <a:r>
              <a:rPr lang="en-US" kern="0" dirty="0"/>
              <a:t>	promotion of renewable energy technology </a:t>
            </a:r>
          </a:p>
          <a:p>
            <a:endParaRPr lang="en-US" kern="0" dirty="0"/>
          </a:p>
          <a:p>
            <a:r>
              <a:rPr lang="en-US" sz="2200" b="1" kern="0" dirty="0"/>
              <a:t>Reliable regulatory framework:</a:t>
            </a:r>
          </a:p>
          <a:p>
            <a:r>
              <a:rPr lang="en-US" kern="0" dirty="0"/>
              <a:t>	Fixed remuneration for fed-in electricity for 20 years</a:t>
            </a:r>
          </a:p>
          <a:p>
            <a:r>
              <a:rPr lang="en-US" kern="0" dirty="0"/>
              <a:t>	guaranteed grid access /  priority feed-in</a:t>
            </a:r>
          </a:p>
          <a:p>
            <a:pPr marL="914400" lvl="2" indent="0">
              <a:buFont typeface="Wingdings" pitchFamily="2" charset="2"/>
              <a:buNone/>
            </a:pPr>
            <a:r>
              <a:rPr lang="en-US" sz="2000" kern="0" dirty="0">
                <a:latin typeface="Arial"/>
                <a:ea typeface="Times"/>
                <a:cs typeface="Arial"/>
              </a:rPr>
              <a:t>decentralization and accessibility for citizens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3521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24736" cy="980728"/>
          </a:xfrm>
        </p:spPr>
        <p:txBody>
          <a:bodyPr/>
          <a:lstStyle/>
          <a:p>
            <a:r>
              <a:rPr lang="en-US" b="1" dirty="0"/>
              <a:t>Renewable Energy Sources Act (EEG) EEG links four phases to one scheme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9" y="1844824"/>
            <a:ext cx="797200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71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304503"/>
            <a:ext cx="5760000" cy="504056"/>
          </a:xfrm>
        </p:spPr>
        <p:txBody>
          <a:bodyPr/>
          <a:lstStyle/>
          <a:p>
            <a:r>
              <a:rPr lang="de-DE" b="1" dirty="0"/>
              <a:t>Generation </a:t>
            </a:r>
            <a:r>
              <a:rPr lang="de-DE" b="1" dirty="0" err="1"/>
              <a:t>Costs</a:t>
            </a:r>
            <a:r>
              <a:rPr lang="de-DE" b="1" dirty="0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TT.MM.JJJJ | Seite </a:t>
            </a:r>
            <a:fld id="{8CAB733D-9E84-9F44-9136-8F006C5FEB75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37862" cy="50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808653" y="5890022"/>
            <a:ext cx="190269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Site Quality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44084" y="3212976"/>
            <a:ext cx="113177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      </a:t>
            </a:r>
          </a:p>
        </p:txBody>
      </p:sp>
      <p:sp>
        <p:nvSpPr>
          <p:cNvPr id="7" name="Textfeld 6"/>
          <p:cNvSpPr txBox="1"/>
          <p:nvPr/>
        </p:nvSpPr>
        <p:spPr>
          <a:xfrm rot="16200000">
            <a:off x="-1542534" y="3143726"/>
            <a:ext cx="388843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marR="0" indent="-4746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generation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costs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 ct / kWh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60990" y="5932511"/>
            <a:ext cx="3744416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marR="0" indent="-474663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lang="de-DE" sz="1000" kern="0" noProof="0" dirty="0">
                <a:latin typeface="BundesSans Office"/>
                <a:ea typeface="+mn-ea"/>
              </a:rPr>
              <a:t>Source: DWG 2018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ndesSans Office"/>
              <a:ea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24292" y="1108818"/>
            <a:ext cx="476842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electricity generation costs 2011 (two step system)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10708" y="1423529"/>
            <a:ext cx="478368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electricity generation costs 2013 (two step system)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10708" y="1695635"/>
            <a:ext cx="478368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electricity generation costs 2015 (two step system)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4292" y="2010346"/>
            <a:ext cx="478368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electricity generation costs 2016 (two step system)</a:t>
            </a:r>
          </a:p>
        </p:txBody>
      </p:sp>
    </p:spTree>
    <p:extLst>
      <p:ext uri="{BB962C8B-B14F-4D97-AF65-F5344CB8AC3E}">
        <p14:creationId xmlns:p14="http://schemas.microsoft.com/office/powerpoint/2010/main" val="93257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980728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I Key elements of </a:t>
            </a:r>
            <a:r>
              <a:rPr lang="de-DE" sz="2800" b="1" dirty="0">
                <a:latin typeface="+mn-lt"/>
              </a:rPr>
              <a:t>EEG 2017 -  </a:t>
            </a:r>
            <a:br>
              <a:rPr lang="de-DE" sz="2800" b="1" dirty="0">
                <a:latin typeface="+mn-lt"/>
              </a:rPr>
            </a:br>
            <a:r>
              <a:rPr lang="en-US" b="1" dirty="0">
                <a:latin typeface="+mn-lt"/>
              </a:rPr>
              <a:t>Auctions instead of fixed funding rates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179512" y="1844824"/>
            <a:ext cx="8784000" cy="4032448"/>
          </a:xfrm>
          <a:prstGeom prst="rect">
            <a:avLst/>
          </a:prstGeom>
        </p:spPr>
        <p:txBody>
          <a:bodyPr tIns="36000" rIns="36000" bIns="36000"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  <a:lvl2pPr marL="9493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2pPr>
            <a:lvl3pPr marL="14255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3pPr>
            <a:lvl4pPr marL="1941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4pPr>
            <a:lvl5pPr marL="2360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5pPr>
            <a:lvl6pPr marL="28178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6pPr>
            <a:lvl7pPr marL="3275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Prices fixed by government    </a:t>
            </a:r>
            <a:r>
              <a:rPr lang="en-US" kern="0" dirty="0">
                <a:sym typeface="Wingdings" panose="05000000000000000000" pitchFamily="2" charset="2"/>
              </a:rPr>
              <a:t>     </a:t>
            </a:r>
            <a:r>
              <a:rPr lang="en-US" kern="0" dirty="0"/>
              <a:t>competitive auctions for onshore and offshore, photovoltaics and biomass from 2017 on</a:t>
            </a:r>
          </a:p>
          <a:p>
            <a:endParaRPr lang="en-US" kern="0" dirty="0"/>
          </a:p>
          <a:p>
            <a:pPr marL="400050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Cost-efficiency</a:t>
            </a:r>
          </a:p>
          <a:p>
            <a:pPr marL="400050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diversity 		Guiding principles of EEG 2017</a:t>
            </a:r>
          </a:p>
          <a:p>
            <a:pPr marL="400050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corridor for RES</a:t>
            </a:r>
          </a:p>
          <a:p>
            <a:endParaRPr lang="en-US" kern="0" dirty="0"/>
          </a:p>
          <a:p>
            <a:r>
              <a:rPr lang="en-US" kern="0" dirty="0"/>
              <a:t>Auctions will cover 80% of </a:t>
            </a:r>
            <a:r>
              <a:rPr lang="en-US" kern="0" dirty="0" err="1"/>
              <a:t>newbuild</a:t>
            </a:r>
            <a:r>
              <a:rPr lang="en-US" kern="0" dirty="0"/>
              <a:t> </a:t>
            </a:r>
          </a:p>
          <a:p>
            <a:r>
              <a:rPr lang="en-US" kern="0" dirty="0"/>
              <a:t>Restriction of onshore wind </a:t>
            </a:r>
            <a:r>
              <a:rPr lang="en-US" kern="0" dirty="0" err="1"/>
              <a:t>newbuild</a:t>
            </a:r>
            <a:r>
              <a:rPr lang="en-US" kern="0" dirty="0"/>
              <a:t> in areas with grid bottlenecks to 58 % of the average </a:t>
            </a:r>
            <a:r>
              <a:rPr lang="en-US" kern="0" dirty="0" err="1"/>
              <a:t>newbuild</a:t>
            </a:r>
            <a:r>
              <a:rPr lang="en-US" kern="0" dirty="0"/>
              <a:t> 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endParaRPr lang="en-US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Geschweifte Klammer rechts 12"/>
          <p:cNvSpPr/>
          <p:nvPr/>
        </p:nvSpPr>
        <p:spPr bwMode="auto">
          <a:xfrm>
            <a:off x="4571512" y="2852936"/>
            <a:ext cx="230023" cy="1368152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4D4D4D"/>
              </a:solidFill>
              <a:effectLst/>
              <a:latin typeface="Cambria" pitchFamily="80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3491880" y="2060848"/>
            <a:ext cx="366514" cy="0"/>
          </a:xfrm>
          <a:prstGeom prst="straightConnector1">
            <a:avLst/>
          </a:prstGeom>
          <a:noFill/>
          <a:ln w="22225" cap="flat" cmpd="sng" algn="ctr">
            <a:solidFill>
              <a:srgbClr val="091D3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7276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II Key elements of </a:t>
            </a:r>
            <a:r>
              <a:rPr lang="de-DE" sz="2800" b="1" dirty="0"/>
              <a:t>EEG 2017 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328398" y="1556792"/>
            <a:ext cx="8564081" cy="4464496"/>
          </a:xfrm>
          <a:prstGeom prst="rect">
            <a:avLst/>
          </a:prstGeom>
        </p:spPr>
        <p:txBody>
          <a:bodyPr tIns="36000" rIns="36000" bIns="36000"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  <a:lvl2pPr marL="9493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2pPr>
            <a:lvl3pPr marL="14255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3pPr>
            <a:lvl4pPr marL="1941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4pPr>
            <a:lvl5pPr marL="2360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5pPr>
            <a:lvl6pPr marL="28178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6pPr>
            <a:lvl7pPr marL="3275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b="1" kern="0" dirty="0"/>
              <a:t>Deployment corridor for onshore wind energy 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kern="0" dirty="0"/>
              <a:t>Annual 2,800 MW gross from 2017 to 2019 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kern="0" dirty="0"/>
              <a:t>	and 2,900 MW gross from 2020 on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endParaRPr lang="en-US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b="1" kern="0" dirty="0"/>
              <a:t>Rounds of auction: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kern="0" dirty="0"/>
              <a:t>3 x 2017, 4 x 2018, 3 x from 2020 on 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endParaRPr lang="en-US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b="1" kern="0" dirty="0"/>
              <a:t>Participation requirements: 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kern="0" dirty="0"/>
              <a:t>Approval under the Federal </a:t>
            </a:r>
            <a:r>
              <a:rPr lang="en-US" kern="0" dirty="0" err="1"/>
              <a:t>Immission</a:t>
            </a:r>
            <a:r>
              <a:rPr lang="en-US" kern="0" dirty="0"/>
              <a:t> Control Act, 	("</a:t>
            </a:r>
            <a:r>
              <a:rPr lang="en-US" kern="0" dirty="0" err="1"/>
              <a:t>BImSchG</a:t>
            </a:r>
            <a:r>
              <a:rPr lang="en-US" kern="0" dirty="0"/>
              <a:t>") and security-deposit „Bid Bond“ of 30 EUR/kW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</a:pPr>
            <a:endParaRPr lang="en-US" sz="22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25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III Key elements of </a:t>
            </a:r>
            <a:r>
              <a:rPr lang="de-DE" sz="2800" b="1" dirty="0"/>
              <a:t>EEG 2017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6"/>
          <p:cNvSpPr txBox="1">
            <a:spLocks/>
          </p:cNvSpPr>
          <p:nvPr/>
        </p:nvSpPr>
        <p:spPr>
          <a:xfrm>
            <a:off x="383357" y="1700808"/>
            <a:ext cx="8244448" cy="4176464"/>
          </a:xfrm>
          <a:prstGeom prst="rect">
            <a:avLst/>
          </a:prstGeom>
        </p:spPr>
        <p:txBody>
          <a:bodyPr tIns="36000" rIns="36000" bIns="36000"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  <a:lvl2pPr marL="9493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2pPr>
            <a:lvl3pPr marL="14255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3pPr>
            <a:lvl4pPr marL="1941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4pPr>
            <a:lvl5pPr marL="2360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5pPr>
            <a:lvl6pPr marL="28178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6pPr>
            <a:lvl7pPr marL="3275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Bids will be placed on the </a:t>
            </a:r>
            <a:r>
              <a:rPr lang="en-US" b="1" kern="0" dirty="0"/>
              <a:t>floating market premium </a:t>
            </a:r>
          </a:p>
          <a:p>
            <a:endParaRPr lang="en-US" b="1" kern="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kern="0" dirty="0"/>
              <a:t>Acceptance</a:t>
            </a:r>
            <a:r>
              <a:rPr lang="en-US" kern="0" dirty="0"/>
              <a:t> of a bid: "pay as bid“, starting with the lowest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/>
              <a:t>Timeframe</a:t>
            </a:r>
            <a:r>
              <a:rPr lang="en-US" kern="0" dirty="0"/>
              <a:t>: Two years, contractual penalties in case of non-completion </a:t>
            </a:r>
          </a:p>
          <a:p>
            <a:endParaRPr lang="en-US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/>
              <a:t>Maximum level for bids in 2018</a:t>
            </a:r>
            <a:r>
              <a:rPr lang="en-US" kern="0" dirty="0"/>
              <a:t>: 6.3 </a:t>
            </a:r>
            <a:r>
              <a:rPr lang="en-US" kern="0" dirty="0" err="1"/>
              <a:t>ct</a:t>
            </a:r>
            <a:r>
              <a:rPr lang="en-US" kern="0" dirty="0"/>
              <a:t> / kWh for the 100-percent reference site, over 20 years 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7803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BWE at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glance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Wind Energy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Germany</a:t>
            </a:r>
          </a:p>
          <a:p>
            <a:pPr marL="1406525" lvl="1" indent="-457200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</a:p>
          <a:p>
            <a:pPr marL="1406525" lvl="1" indent="-457200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RES Act –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06525" lvl="1" indent="-457200">
              <a:buFont typeface="+mj-lt"/>
              <a:buAutoNum type="arabicPeriod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Investments,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Agenda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054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88" y="2304256"/>
            <a:ext cx="8024280" cy="363507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IV Key elements of </a:t>
            </a:r>
            <a:r>
              <a:rPr lang="de-DE" sz="2800" b="1" dirty="0"/>
              <a:t>EEG 2017 </a:t>
            </a:r>
            <a:br>
              <a:rPr lang="de-DE" sz="2800" b="1" dirty="0"/>
            </a:br>
            <a:r>
              <a:rPr lang="en-US" b="1" dirty="0"/>
              <a:t>Reference Revenue Model 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6"/>
          <p:cNvSpPr txBox="1">
            <a:spLocks/>
          </p:cNvSpPr>
          <p:nvPr/>
        </p:nvSpPr>
        <p:spPr>
          <a:xfrm>
            <a:off x="323528" y="1484784"/>
            <a:ext cx="8568952" cy="4427163"/>
          </a:xfrm>
          <a:prstGeom prst="rect">
            <a:avLst/>
          </a:prstGeom>
        </p:spPr>
        <p:txBody>
          <a:bodyPr tIns="36000" rIns="36000" bIns="36000"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baseline="0" smtClean="0">
                <a:solidFill>
                  <a:srgbClr val="004F80"/>
                </a:solidFill>
                <a:latin typeface="Arial"/>
                <a:ea typeface="Times"/>
                <a:cs typeface="Arial"/>
              </a:defRPr>
            </a:lvl1pPr>
            <a:lvl2pPr marL="9493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20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2pPr>
            <a:lvl3pPr marL="14255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3pPr>
            <a:lvl4pPr marL="1941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4pPr>
            <a:lvl5pPr marL="2360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Char char="§"/>
              <a:defRPr sz="1600">
                <a:solidFill>
                  <a:srgbClr val="004F80"/>
                </a:solidFill>
                <a:latin typeface="BundesSerif Office" pitchFamily="18" charset="0"/>
                <a:ea typeface="+mn-ea"/>
                <a:cs typeface="+mn-cs"/>
              </a:defRPr>
            </a:lvl5pPr>
            <a:lvl6pPr marL="28178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6pPr>
            <a:lvl7pPr marL="3275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charset="0"/>
              <a:buChar char="•"/>
              <a:defRPr sz="1600">
                <a:solidFill>
                  <a:srgbClr val="1E3E5A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A single-tier reference revenue model is introduced for onshore wind energy </a:t>
            </a:r>
          </a:p>
          <a:p>
            <a:r>
              <a:rPr lang="en-US" kern="0" dirty="0"/>
              <a:t>The target is to build efficient installations at windier sites will be provided:</a:t>
            </a:r>
          </a:p>
          <a:p>
            <a:endParaRPr lang="en-US" kern="0" dirty="0"/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197164" y="5805264"/>
            <a:ext cx="8352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Source: „</a:t>
            </a:r>
            <a:r>
              <a:rPr lang="en-US" dirty="0"/>
              <a:t>2017 revision of the Renewable Energy Sources Act”, </a:t>
            </a:r>
            <a:r>
              <a:rPr lang="de-DE" dirty="0" err="1"/>
              <a:t>BMWi</a:t>
            </a:r>
            <a:r>
              <a:rPr lang="de-DE" dirty="0"/>
              <a:t>, 2016</a:t>
            </a:r>
          </a:p>
        </p:txBody>
      </p:sp>
      <p:sp>
        <p:nvSpPr>
          <p:cNvPr id="8" name="Textfeld 4"/>
          <p:cNvSpPr txBox="1"/>
          <p:nvPr/>
        </p:nvSpPr>
        <p:spPr>
          <a:xfrm>
            <a:off x="3656657" y="5542615"/>
            <a:ext cx="1902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Site Quality</a:t>
            </a:r>
          </a:p>
        </p:txBody>
      </p:sp>
      <p:sp>
        <p:nvSpPr>
          <p:cNvPr id="10" name="Textfeld 4"/>
          <p:cNvSpPr txBox="1"/>
          <p:nvPr/>
        </p:nvSpPr>
        <p:spPr>
          <a:xfrm rot="16200000">
            <a:off x="-690999" y="3513698"/>
            <a:ext cx="1902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Relative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value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ndes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73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err="1"/>
              <a:t>Auctions</a:t>
            </a:r>
            <a:r>
              <a:rPr lang="de-DE" b="1" dirty="0"/>
              <a:t> - </a:t>
            </a:r>
            <a:r>
              <a:rPr lang="de-DE" b="1" dirty="0" err="1"/>
              <a:t>Bids</a:t>
            </a:r>
            <a:r>
              <a:rPr lang="de-DE" b="1" dirty="0"/>
              <a:t> and </a:t>
            </a:r>
            <a:r>
              <a:rPr lang="de-DE" b="1" dirty="0" err="1"/>
              <a:t>awarded</a:t>
            </a:r>
            <a:r>
              <a:rPr lang="de-DE" b="1" dirty="0"/>
              <a:t> </a:t>
            </a:r>
            <a:r>
              <a:rPr lang="de-DE" b="1" dirty="0" err="1"/>
              <a:t>bids</a:t>
            </a:r>
            <a:r>
              <a:rPr lang="de-DE" b="1" dirty="0"/>
              <a:t> 2017/2018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138914926"/>
              </p:ext>
            </p:extLst>
          </p:nvPr>
        </p:nvGraphicFramePr>
        <p:xfrm>
          <a:off x="611560" y="1844824"/>
          <a:ext cx="7902822" cy="398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7329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24736" cy="980728"/>
          </a:xfrm>
        </p:spPr>
        <p:txBody>
          <a:bodyPr/>
          <a:lstStyle/>
          <a:p>
            <a:r>
              <a:rPr lang="de-DE" b="1" dirty="0"/>
              <a:t>Wind </a:t>
            </a:r>
            <a:r>
              <a:rPr lang="de-DE" b="1" dirty="0" err="1"/>
              <a:t>Industry</a:t>
            </a:r>
            <a:r>
              <a:rPr lang="de-DE" b="1" dirty="0"/>
              <a:t> in Germany </a:t>
            </a:r>
            <a:r>
              <a:rPr lang="de-DE" b="1" dirty="0" err="1"/>
              <a:t>Employment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Investments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platzhalter 5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r="1986"/>
          <a:stretch>
            <a:fillRect/>
          </a:stretch>
        </p:blipFill>
        <p:spPr bwMode="auto">
          <a:xfrm>
            <a:off x="410369" y="1556792"/>
            <a:ext cx="7920880" cy="445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6044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768752" cy="980728"/>
          </a:xfrm>
        </p:spPr>
        <p:txBody>
          <a:bodyPr/>
          <a:lstStyle/>
          <a:p>
            <a:r>
              <a:rPr lang="de-DE" sz="3200" b="1" dirty="0" err="1"/>
              <a:t>Employment</a:t>
            </a:r>
            <a:r>
              <a:rPr lang="de-DE" sz="3200" b="1" dirty="0"/>
              <a:t> in </a:t>
            </a:r>
            <a:r>
              <a:rPr lang="de-DE" sz="3200" b="1" dirty="0" err="1"/>
              <a:t>Renewables</a:t>
            </a:r>
            <a:r>
              <a:rPr lang="de-DE" sz="3200" b="1" dirty="0"/>
              <a:t> </a:t>
            </a:r>
            <a:r>
              <a:rPr lang="de-DE" sz="3200" b="1" dirty="0" err="1"/>
              <a:t>Energies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ußzeilenplatzhalter 4"/>
          <p:cNvSpPr txBox="1">
            <a:spLocks/>
          </p:cNvSpPr>
          <p:nvPr/>
        </p:nvSpPr>
        <p:spPr>
          <a:xfrm>
            <a:off x="399804" y="5729002"/>
            <a:ext cx="734054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900" dirty="0">
              <a:solidFill>
                <a:srgbClr val="505150"/>
              </a:solidFill>
            </a:endParaRPr>
          </a:p>
          <a:p>
            <a:r>
              <a:rPr lang="de-DE" sz="900" dirty="0" err="1">
                <a:solidFill>
                  <a:srgbClr val="505150"/>
                </a:solidFill>
              </a:rPr>
              <a:t>SourceGWS</a:t>
            </a:r>
            <a:r>
              <a:rPr lang="de-DE" sz="900" dirty="0">
                <a:solidFill>
                  <a:srgbClr val="505150"/>
                </a:solidFill>
              </a:rPr>
              <a:t> on behalf on </a:t>
            </a:r>
            <a:r>
              <a:rPr lang="de-DE" sz="900" dirty="0" err="1">
                <a:solidFill>
                  <a:srgbClr val="505150"/>
                </a:solidFill>
              </a:rPr>
              <a:t>BMWi</a:t>
            </a:r>
            <a:r>
              <a:rPr lang="de-DE" sz="900" dirty="0">
                <a:solidFill>
                  <a:srgbClr val="505150"/>
                </a:solidFill>
              </a:rPr>
              <a:t>, 2018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626180"/>
              </p:ext>
            </p:extLst>
          </p:nvPr>
        </p:nvGraphicFramePr>
        <p:xfrm>
          <a:off x="1331640" y="1530064"/>
          <a:ext cx="682942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8626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Selected investments in renewable energy sources nationwide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3" y="1902104"/>
            <a:ext cx="8388424" cy="359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96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75699" cy="552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583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Outlook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platzhalt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12378"/>
          <a:stretch>
            <a:fillRect/>
          </a:stretch>
        </p:blipFill>
        <p:spPr bwMode="auto">
          <a:xfrm>
            <a:off x="251520" y="1200453"/>
            <a:ext cx="8479431" cy="477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5203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336704" cy="980728"/>
          </a:xfrm>
        </p:spPr>
        <p:txBody>
          <a:bodyPr>
            <a:normAutofit/>
          </a:bodyPr>
          <a:lstStyle/>
          <a:p>
            <a:r>
              <a:rPr lang="de-DE" b="1" dirty="0" err="1"/>
              <a:t>Sector</a:t>
            </a:r>
            <a:r>
              <a:rPr lang="de-DE" b="1" dirty="0"/>
              <a:t> </a:t>
            </a:r>
            <a:r>
              <a:rPr lang="de-DE" b="1" dirty="0" err="1"/>
              <a:t>Coupling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Digitalization</a:t>
            </a:r>
            <a:r>
              <a:rPr lang="de-DE" b="1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Source: Bürgerenergie Thüringen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81" y="1484784"/>
            <a:ext cx="887261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392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8128686" cy="524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336704" cy="980728"/>
          </a:xfrm>
        </p:spPr>
        <p:txBody>
          <a:bodyPr>
            <a:normAutofit/>
          </a:bodyPr>
          <a:lstStyle/>
          <a:p>
            <a:r>
              <a:rPr lang="de-DE" b="1" dirty="0" err="1"/>
              <a:t>Sector</a:t>
            </a:r>
            <a:r>
              <a:rPr lang="de-DE" b="1" dirty="0"/>
              <a:t> </a:t>
            </a:r>
            <a:r>
              <a:rPr lang="de-DE" b="1" dirty="0" err="1"/>
              <a:t>Coupling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Digitalization</a:t>
            </a:r>
            <a:r>
              <a:rPr lang="de-DE" b="1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Source: Bürgerenergie Thüringen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725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192688" cy="980728"/>
          </a:xfrm>
        </p:spPr>
        <p:txBody>
          <a:bodyPr>
            <a:normAutofit/>
          </a:bodyPr>
          <a:lstStyle/>
          <a:p>
            <a:r>
              <a:rPr lang="de-DE" b="1" dirty="0" err="1"/>
              <a:t>Sector</a:t>
            </a:r>
            <a:r>
              <a:rPr lang="de-DE" b="1" dirty="0"/>
              <a:t> </a:t>
            </a:r>
            <a:r>
              <a:rPr lang="de-DE" b="1" dirty="0" err="1"/>
              <a:t>Coupling</a:t>
            </a:r>
            <a:r>
              <a:rPr lang="de-DE" b="1" dirty="0"/>
              <a:t> and </a:t>
            </a:r>
            <a:r>
              <a:rPr lang="de-DE" b="1" dirty="0" err="1"/>
              <a:t>Digitalization</a:t>
            </a:r>
            <a:r>
              <a:rPr lang="de-DE" b="1" dirty="0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Source: Bürgerenergie Thüringen</a:t>
            </a:r>
          </a:p>
        </p:txBody>
      </p:sp>
      <p:sp>
        <p:nvSpPr>
          <p:cNvPr id="13" name="Textplatzhalter 3"/>
          <p:cNvSpPr txBox="1">
            <a:spLocks/>
          </p:cNvSpPr>
          <p:nvPr/>
        </p:nvSpPr>
        <p:spPr bwMode="auto">
          <a:xfrm>
            <a:off x="478099" y="3318318"/>
            <a:ext cx="82089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baseline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tabLst>
                <a:tab pos="0" algn="l"/>
              </a:tabLst>
              <a:defRPr sz="2000">
                <a:solidFill>
                  <a:srgbClr val="50515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tabLst>
                <a:tab pos="0" algn="l"/>
              </a:tabLst>
              <a:defRPr sz="2000">
                <a:solidFill>
                  <a:srgbClr val="50515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tabLst>
                <a:tab pos="0" algn="l"/>
              </a:tabLst>
              <a:defRPr sz="1600">
                <a:solidFill>
                  <a:srgbClr val="50515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tabLst>
                <a:tab pos="0" algn="l"/>
              </a:tabLst>
              <a:defRPr sz="1600">
                <a:solidFill>
                  <a:srgbClr val="50515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50515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50515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50515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505150"/>
                </a:solidFill>
                <a:latin typeface="+mn-lt"/>
              </a:defRPr>
            </a:lvl9pPr>
          </a:lstStyle>
          <a:p>
            <a:pPr marL="0" indent="0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Unlocking the full potential </a:t>
            </a:r>
          </a:p>
          <a:p>
            <a:pPr marL="0" indent="0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renewable electricity into heat/cooling, mobility or gas (power-to-gas)</a:t>
            </a:r>
            <a:r>
              <a:rPr 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most important project of the EU energy market.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95536" y="1816831"/>
            <a:ext cx="8617742" cy="12187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/>
            <a:r>
              <a:rPr lang="en-US" sz="2000" b="1" dirty="0">
                <a:solidFill>
                  <a:srgbClr val="C00000"/>
                </a:solidFill>
              </a:rPr>
              <a:t>More than electricity </a:t>
            </a:r>
          </a:p>
          <a:p>
            <a:pPr marL="0" indent="0"/>
            <a:r>
              <a:rPr lang="en-US" sz="2000" dirty="0">
                <a:solidFill>
                  <a:srgbClr val="C00000"/>
                </a:solidFill>
              </a:rPr>
              <a:t>The switch to renewable energies does not stop at the electricity sector. The future energy will include the sectors heath, industry and mobility.   </a:t>
            </a:r>
          </a:p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ndes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28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b="1" dirty="0"/>
              <a:t>German Wind </a:t>
            </a:r>
            <a:r>
              <a:rPr lang="de-DE" sz="2800" b="1" dirty="0" err="1"/>
              <a:t>Energy</a:t>
            </a:r>
            <a:r>
              <a:rPr lang="de-DE" sz="2800" b="1" dirty="0"/>
              <a:t> </a:t>
            </a:r>
            <a:r>
              <a:rPr lang="de-DE" sz="2800" b="1" dirty="0" err="1"/>
              <a:t>Association</a:t>
            </a:r>
            <a:r>
              <a:rPr lang="de-DE" sz="2800" b="1" dirty="0"/>
              <a:t> (BWE) at a </a:t>
            </a:r>
            <a:r>
              <a:rPr lang="de-DE" sz="2800" b="1" dirty="0" err="1"/>
              <a:t>Glance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m.ermisch\AppData\Local\Microsoft\Windows\Temporary Internet Files\Content.Outlook\M94ZN7P7\retusche_20130604TR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72400" cy="411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45493" y="5743518"/>
            <a:ext cx="1296144" cy="4647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indent="-474663">
              <a:spcBef>
                <a:spcPct val="20000"/>
              </a:spcBef>
              <a:buClr>
                <a:srgbClr val="004F80"/>
              </a:buClr>
              <a:buSzPct val="80000"/>
            </a:pPr>
            <a:r>
              <a:rPr lang="de-DE" sz="1100" dirty="0">
                <a:solidFill>
                  <a:srgbClr val="505150"/>
                </a:solidFill>
              </a:rPr>
              <a:t>©BWE/J. Meier</a:t>
            </a:r>
          </a:p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ndesSans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776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Contact</a:t>
            </a:r>
            <a:endParaRPr lang="de-DE" dirty="0"/>
          </a:p>
          <a:p>
            <a:endParaRPr lang="de-DE" dirty="0"/>
          </a:p>
          <a:p>
            <a:r>
              <a:rPr lang="de-DE" sz="1800" dirty="0"/>
              <a:t>Sabine Schmedding, </a:t>
            </a:r>
            <a:r>
              <a:rPr lang="de-DE" sz="1800" dirty="0" err="1"/>
              <a:t>Policy</a:t>
            </a:r>
            <a:r>
              <a:rPr lang="de-DE" sz="1800" dirty="0"/>
              <a:t> Department</a:t>
            </a:r>
          </a:p>
          <a:p>
            <a:r>
              <a:rPr lang="de-DE" sz="1800" dirty="0"/>
              <a:t>German Wind </a:t>
            </a:r>
            <a:r>
              <a:rPr lang="de-DE" sz="1800" dirty="0" err="1"/>
              <a:t>Energy</a:t>
            </a:r>
            <a:r>
              <a:rPr lang="de-DE" sz="1800" dirty="0"/>
              <a:t> </a:t>
            </a:r>
            <a:r>
              <a:rPr lang="de-DE" sz="1800" dirty="0" err="1"/>
              <a:t>Association</a:t>
            </a:r>
            <a:endParaRPr lang="de-DE" sz="1800" dirty="0"/>
          </a:p>
          <a:p>
            <a:r>
              <a:rPr lang="de-DE" sz="1800" dirty="0"/>
              <a:t>Neustädtische Kirchstraße 6</a:t>
            </a:r>
          </a:p>
          <a:p>
            <a:r>
              <a:rPr lang="de-DE" sz="1800" dirty="0"/>
              <a:t>10117 Berlin</a:t>
            </a:r>
          </a:p>
          <a:p>
            <a:r>
              <a:rPr lang="de-DE" sz="1800" dirty="0"/>
              <a:t>Germany</a:t>
            </a:r>
          </a:p>
          <a:p>
            <a:endParaRPr lang="de-DE" sz="1800" dirty="0"/>
          </a:p>
          <a:p>
            <a:r>
              <a:rPr lang="de-DE" sz="1800" dirty="0"/>
              <a:t>T +49 30 / 212341 – 252</a:t>
            </a:r>
          </a:p>
          <a:p>
            <a:r>
              <a:rPr lang="de-DE" sz="1800" dirty="0"/>
              <a:t>F +49 30 / 212341 – 410 </a:t>
            </a:r>
          </a:p>
          <a:p>
            <a:r>
              <a:rPr lang="de-DE" sz="1800" dirty="0">
                <a:hlinkClick r:id="rId2"/>
              </a:rPr>
              <a:t>s.schmedding@wind-energie.de</a:t>
            </a:r>
            <a:endParaRPr lang="de-DE" sz="1800" dirty="0"/>
          </a:p>
          <a:p>
            <a:r>
              <a:rPr lang="de-DE" sz="1800" dirty="0"/>
              <a:t>www.wind-energie.de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TT.MM.JJJJ | Seite </a:t>
            </a:r>
            <a:fld id="{8CAB733D-9E84-9F44-9136-8F006C5FEB75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err="1"/>
              <a:t>Thank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attention</a:t>
            </a:r>
            <a:r>
              <a:rPr lang="de-DE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266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One of the largest associations in the field of renewable energies (more than 20,000 members)</a:t>
            </a:r>
          </a:p>
          <a:p>
            <a:pPr>
              <a:spcAft>
                <a:spcPts val="1800"/>
              </a:spcAft>
            </a:pPr>
            <a:r>
              <a:rPr lang="en-US" dirty="0"/>
              <a:t>Political work at national/federal and regional level  </a:t>
            </a:r>
          </a:p>
          <a:p>
            <a:pPr>
              <a:spcAft>
                <a:spcPts val="1800"/>
              </a:spcAft>
            </a:pPr>
            <a:r>
              <a:rPr lang="en-US" dirty="0"/>
              <a:t>Partner of 1,100 companies (manufacturers, suppliers, project planners and experts) and of 2,200 operating companies</a:t>
            </a:r>
          </a:p>
          <a:p>
            <a:pPr>
              <a:spcAft>
                <a:spcPts val="1800"/>
              </a:spcAft>
            </a:pPr>
            <a:r>
              <a:rPr lang="en-US" dirty="0"/>
              <a:t>Member of other associations and committees at an international level (WindEurope, EREF, GWEC and WWEA)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About </a:t>
            </a:r>
            <a:r>
              <a:rPr lang="de-DE" b="1" dirty="0" err="1"/>
              <a:t>the</a:t>
            </a:r>
            <a:r>
              <a:rPr lang="de-DE" b="1" dirty="0"/>
              <a:t> German Wind Energy </a:t>
            </a:r>
            <a:r>
              <a:rPr lang="de-DE" b="1" dirty="0" err="1"/>
              <a:t>Association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80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Regional </a:t>
            </a:r>
            <a:r>
              <a:rPr lang="de-DE" b="1" dirty="0" err="1"/>
              <a:t>Associations</a:t>
            </a:r>
            <a:endParaRPr lang="de-DE" b="1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3600400" cy="40680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DE" dirty="0"/>
              <a:t>13 </a:t>
            </a:r>
            <a:r>
              <a:rPr lang="de-DE" dirty="0" err="1"/>
              <a:t>federal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associations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42 regional </a:t>
            </a:r>
            <a:r>
              <a:rPr lang="de-DE" dirty="0" err="1"/>
              <a:t>associations</a:t>
            </a:r>
            <a:endParaRPr lang="de-DE" dirty="0"/>
          </a:p>
          <a:p>
            <a:pPr>
              <a:spcAft>
                <a:spcPts val="1800"/>
              </a:spcAft>
            </a:pPr>
            <a:r>
              <a:rPr lang="de-DE" dirty="0"/>
              <a:t>Intensive </a:t>
            </a:r>
            <a:r>
              <a:rPr lang="de-DE" dirty="0" err="1"/>
              <a:t>networking</a:t>
            </a:r>
            <a:r>
              <a:rPr lang="de-DE" dirty="0"/>
              <a:t>, </a:t>
            </a:r>
            <a:r>
              <a:rPr lang="de-DE" dirty="0" err="1"/>
              <a:t>consultancy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</a:p>
          <a:p>
            <a:pPr>
              <a:spcAft>
                <a:spcPts val="1800"/>
              </a:spcAft>
            </a:pPr>
            <a:r>
              <a:rPr lang="de-DE" dirty="0"/>
              <a:t>Regional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politics</a:t>
            </a:r>
            <a:endParaRPr lang="de-DE" dirty="0"/>
          </a:p>
          <a:p>
            <a:pPr>
              <a:spcAft>
                <a:spcPts val="1800"/>
              </a:spcAft>
            </a:pPr>
            <a:r>
              <a:rPr lang="de-DE" dirty="0" err="1"/>
              <a:t>Parliamentary</a:t>
            </a:r>
            <a:r>
              <a:rPr lang="de-DE" dirty="0"/>
              <a:t> </a:t>
            </a:r>
            <a:r>
              <a:rPr lang="de-DE" dirty="0" err="1"/>
              <a:t>events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R:\Kommunikation\2. Allgemeine_Öffentlichkeitsarbeit\Grafiken\BWE_eigene\in_Arbeit_bigben\BWE_RV_Deutschlandkarte-ohneZahlen-04-20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111874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2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b="1" dirty="0" err="1"/>
              <a:t>Committees</a:t>
            </a:r>
            <a:r>
              <a:rPr lang="de-DE" sz="3200" b="1" dirty="0"/>
              <a:t> </a:t>
            </a:r>
            <a:r>
              <a:rPr lang="de-DE" sz="3200" b="1" dirty="0" err="1"/>
              <a:t>and</a:t>
            </a:r>
            <a:r>
              <a:rPr lang="de-DE" sz="3200" b="1" dirty="0"/>
              <a:t> Working Groups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932694257"/>
              </p:ext>
            </p:extLst>
          </p:nvPr>
        </p:nvGraphicFramePr>
        <p:xfrm>
          <a:off x="339552" y="1556792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916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Status </a:t>
            </a:r>
            <a:r>
              <a:rPr lang="de-DE" b="1" dirty="0" err="1"/>
              <a:t>of</a:t>
            </a:r>
            <a:r>
              <a:rPr lang="de-DE" b="1" dirty="0"/>
              <a:t> Land-</a:t>
            </a:r>
            <a:r>
              <a:rPr lang="de-DE" b="1" dirty="0" err="1"/>
              <a:t>based</a:t>
            </a:r>
            <a:r>
              <a:rPr lang="de-DE" b="1" dirty="0"/>
              <a:t> Wind </a:t>
            </a:r>
            <a:r>
              <a:rPr lang="de-DE" b="1" dirty="0" err="1"/>
              <a:t>Energy</a:t>
            </a:r>
            <a:r>
              <a:rPr lang="de-DE" b="1" dirty="0"/>
              <a:t> Development (2017-12-31)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4" y="1700807"/>
            <a:ext cx="8024315" cy="428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4"/>
          <p:cNvSpPr txBox="1">
            <a:spLocks/>
          </p:cNvSpPr>
          <p:nvPr/>
        </p:nvSpPr>
        <p:spPr>
          <a:xfrm>
            <a:off x="1115616" y="5913704"/>
            <a:ext cx="734054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e-DE" sz="900" dirty="0">
              <a:solidFill>
                <a:srgbClr val="505150"/>
              </a:solidFill>
            </a:endParaRPr>
          </a:p>
          <a:p>
            <a:pPr algn="r"/>
            <a:r>
              <a:rPr lang="de-DE" sz="900" dirty="0">
                <a:solidFill>
                  <a:srgbClr val="505150"/>
                </a:solidFill>
              </a:rPr>
              <a:t>Source: DWG, 2017</a:t>
            </a:r>
          </a:p>
        </p:txBody>
      </p:sp>
    </p:spTree>
    <p:extLst>
      <p:ext uri="{BB962C8B-B14F-4D97-AF65-F5344CB8AC3E}">
        <p14:creationId xmlns:p14="http://schemas.microsoft.com/office/powerpoint/2010/main" val="415444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336704" cy="980728"/>
          </a:xfrm>
          <a:ln>
            <a:noFill/>
          </a:ln>
        </p:spPr>
        <p:txBody>
          <a:bodyPr/>
          <a:lstStyle/>
          <a:p>
            <a:r>
              <a:rPr lang="de-DE" b="1" dirty="0"/>
              <a:t>Development Annual </a:t>
            </a:r>
            <a:r>
              <a:rPr lang="de-DE" b="1" dirty="0" err="1"/>
              <a:t>Installed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Cumulative</a:t>
            </a:r>
            <a:r>
              <a:rPr lang="de-DE" b="1" dirty="0"/>
              <a:t> </a:t>
            </a:r>
            <a:r>
              <a:rPr lang="de-DE" b="1" dirty="0" err="1"/>
              <a:t>Capacity</a:t>
            </a:r>
            <a:r>
              <a:rPr lang="de-DE" b="1" dirty="0"/>
              <a:t> in Germany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24074" cy="387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 rot="16200000">
            <a:off x="-1425569" y="3290501"/>
            <a:ext cx="345638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Annual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Added</a:t>
            </a:r>
            <a:r>
              <a:rPr kumimoji="0" lang="de-DE" sz="1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 / </a:t>
            </a:r>
            <a:r>
              <a:rPr kumimoji="0" lang="de-DE" sz="12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Dismantled</a:t>
            </a:r>
            <a:r>
              <a:rPr kumimoji="0" lang="de-DE" sz="1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 </a:t>
            </a:r>
            <a:r>
              <a:rPr kumimoji="0" lang="de-DE" sz="12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Capacity</a:t>
            </a:r>
            <a:r>
              <a:rPr kumimoji="0" lang="de-DE" sz="1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 (MW)</a:t>
            </a:r>
          </a:p>
        </p:txBody>
      </p:sp>
      <p:sp>
        <p:nvSpPr>
          <p:cNvPr id="8" name="Textfeld 7"/>
          <p:cNvSpPr txBox="1"/>
          <p:nvPr/>
        </p:nvSpPr>
        <p:spPr>
          <a:xfrm rot="5400000">
            <a:off x="7321279" y="3542529"/>
            <a:ext cx="309634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marR="0" indent="-474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lang="de-DE" sz="1200" b="1" kern="0" dirty="0" err="1">
                <a:latin typeface="BundesSans Office"/>
                <a:ea typeface="+mn-ea"/>
              </a:rPr>
              <a:t>Cumulative</a:t>
            </a:r>
            <a:r>
              <a:rPr lang="de-DE" sz="1200" b="1" kern="0" dirty="0">
                <a:latin typeface="BundesSans Office"/>
                <a:ea typeface="+mn-ea"/>
              </a:rPr>
              <a:t> </a:t>
            </a:r>
            <a:r>
              <a:rPr lang="de-DE" sz="1200" b="1" kern="0" dirty="0" err="1">
                <a:latin typeface="BundesSans Office"/>
                <a:ea typeface="+mn-ea"/>
              </a:rPr>
              <a:t>Capacity</a:t>
            </a:r>
            <a:r>
              <a:rPr lang="de-DE" sz="1200" b="1" kern="0" dirty="0">
                <a:latin typeface="BundesSans Office"/>
                <a:ea typeface="+mn-ea"/>
              </a:rPr>
              <a:t> (MW)</a:t>
            </a:r>
          </a:p>
        </p:txBody>
      </p:sp>
    </p:spTree>
    <p:extLst>
      <p:ext uri="{BB962C8B-B14F-4D97-AF65-F5344CB8AC3E}">
        <p14:creationId xmlns:p14="http://schemas.microsoft.com/office/powerpoint/2010/main" val="149108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Average </a:t>
            </a:r>
            <a:r>
              <a:rPr lang="de-DE" b="1" dirty="0" err="1"/>
              <a:t>Capacity</a:t>
            </a:r>
            <a:r>
              <a:rPr lang="de-DE" b="1" dirty="0"/>
              <a:t> Development of </a:t>
            </a:r>
            <a:r>
              <a:rPr lang="de-DE" b="1" dirty="0" err="1"/>
              <a:t>Onshore</a:t>
            </a:r>
            <a:r>
              <a:rPr lang="de-DE" b="1" dirty="0"/>
              <a:t> Turbine Technology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TT.MM.JJJJ | Seite </a:t>
            </a:r>
            <a:fld id="{8CAB733D-9E84-9F44-9136-8F006C5FEB75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8733"/>
            <a:ext cx="1494656" cy="6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9" y="1412776"/>
            <a:ext cx="8305363" cy="465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118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Standard blau">
  <a:themeElements>
    <a:clrScheme name="2 Energie 1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194C80"/>
      </a:accent1>
      <a:accent2>
        <a:srgbClr val="386691"/>
      </a:accent2>
      <a:accent3>
        <a:srgbClr val="FFFFFF"/>
      </a:accent3>
      <a:accent4>
        <a:srgbClr val="000000"/>
      </a:accent4>
      <a:accent5>
        <a:srgbClr val="ABB2C0"/>
      </a:accent5>
      <a:accent6>
        <a:srgbClr val="325C83"/>
      </a:accent6>
      <a:hlink>
        <a:srgbClr val="5780A3"/>
      </a:hlink>
      <a:folHlink>
        <a:srgbClr val="7599B8"/>
      </a:folHlink>
    </a:clrScheme>
    <a:fontScheme name="Benutzerdefiniert 1">
      <a:majorFont>
        <a:latin typeface="BundesSerfi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lnDef>
    <a:txDef>
      <a:spPr/>
      <a:bodyPr/>
      <a:lstStyle>
        <a:defPPr marL="474663" marR="0" indent="-474663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4F80"/>
          </a:buClr>
          <a:buSzPct val="80000"/>
          <a:buFont typeface="Wingdings" pitchFamily="2" charset="2"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undesSans Office"/>
            <a:ea typeface="+mn-ea"/>
            <a:cs typeface="+mn-cs"/>
          </a:defRPr>
        </a:defPPr>
      </a:lstStyle>
    </a:txDef>
  </a:objectDefaults>
  <a:extraClrSchemeLst>
    <a:extraClrScheme>
      <a:clrScheme name="2 Energie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WE-PP-Folienmaster-20131128">
  <a:themeElements>
    <a:clrScheme name="Benutzerdefiniert 1">
      <a:dk1>
        <a:sysClr val="windowText" lastClr="000000"/>
      </a:dk1>
      <a:lt1>
        <a:srgbClr val="FFFFFF"/>
      </a:lt1>
      <a:dk2>
        <a:srgbClr val="05345D"/>
      </a:dk2>
      <a:lt2>
        <a:srgbClr val="53678F"/>
      </a:lt2>
      <a:accent1>
        <a:srgbClr val="B2BED5"/>
      </a:accent1>
      <a:accent2>
        <a:srgbClr val="8E161F"/>
      </a:accent2>
      <a:accent3>
        <a:srgbClr val="C96831"/>
      </a:accent3>
      <a:accent4>
        <a:srgbClr val="D2BE5E"/>
      </a:accent4>
      <a:accent5>
        <a:srgbClr val="498CA9"/>
      </a:accent5>
      <a:accent6>
        <a:srgbClr val="9BAD61"/>
      </a:accent6>
      <a:hlink>
        <a:srgbClr val="697C78"/>
      </a:hlink>
      <a:folHlink>
        <a:srgbClr val="05345D"/>
      </a:folHlink>
    </a:clrScheme>
    <a:fontScheme name="Leere Präsentation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Cambria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Cambria" pitchFamily="80" charset="0"/>
          </a:defRPr>
        </a:defPPr>
      </a:lstStyle>
    </a:lnDef>
    <a:txDef>
      <a:spPr/>
      <a:bodyPr/>
      <a:lstStyle>
        <a:defPPr>
          <a:defRPr dirty="0" err="1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993</Words>
  <Application>Microsoft Office PowerPoint</Application>
  <PresentationFormat>On-screen Show (4:3)</PresentationFormat>
  <Paragraphs>246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ＭＳ Ｐゴシック</vt:lpstr>
      <vt:lpstr>Arial</vt:lpstr>
      <vt:lpstr>BundesSans Office</vt:lpstr>
      <vt:lpstr>BundesSerif Office</vt:lpstr>
      <vt:lpstr>Calibri</vt:lpstr>
      <vt:lpstr>Cambria</vt:lpstr>
      <vt:lpstr>Neue Praxis</vt:lpstr>
      <vt:lpstr>Times</vt:lpstr>
      <vt:lpstr>Times New Roman</vt:lpstr>
      <vt:lpstr>Verdana</vt:lpstr>
      <vt:lpstr>Wingdings</vt:lpstr>
      <vt:lpstr>Wingdings 3</vt:lpstr>
      <vt:lpstr>Titel Standard blau</vt:lpstr>
      <vt:lpstr>BWE-PP-Folienmaster-20131128</vt:lpstr>
      <vt:lpstr>Market Development of On- and Offshore Wind Energy – Success Factors and Lessons Learned from Germany</vt:lpstr>
      <vt:lpstr>Agenda</vt:lpstr>
      <vt:lpstr>German Wind Energy Association (BWE) at a Glance</vt:lpstr>
      <vt:lpstr>About the German Wind Energy Association</vt:lpstr>
      <vt:lpstr>Regional Associations</vt:lpstr>
      <vt:lpstr>Committees and Working Groups</vt:lpstr>
      <vt:lpstr>Status of Land-based Wind Energy Development (2017-12-31)</vt:lpstr>
      <vt:lpstr>Development Annual Installed and Cumulative Capacity in Germany</vt:lpstr>
      <vt:lpstr>Average Capacity Development of Onshore Turbine Technology </vt:lpstr>
      <vt:lpstr>Status of Offshore Wind Energy Development (2017-12-31)</vt:lpstr>
      <vt:lpstr>Development of Offshore Wind Energy in Germany</vt:lpstr>
      <vt:lpstr>Renewables share in Net Power Generation (2002 – 2017) </vt:lpstr>
      <vt:lpstr>Success by Reliability Renewable Energy Sources Act (EEG)</vt:lpstr>
      <vt:lpstr>Renewable Energy Sources Act (EEG) Key Success Factors  </vt:lpstr>
      <vt:lpstr>Renewable Energy Sources Act (EEG) EEG links four phases to one scheme </vt:lpstr>
      <vt:lpstr>Generation Costs </vt:lpstr>
      <vt:lpstr>I Key elements of EEG 2017 -   Auctions instead of fixed funding rates  </vt:lpstr>
      <vt:lpstr>II Key elements of EEG 2017 </vt:lpstr>
      <vt:lpstr>III Key elements of EEG 2017 </vt:lpstr>
      <vt:lpstr>IV Key elements of EEG 2017  Reference Revenue Model  </vt:lpstr>
      <vt:lpstr>Auctions - Bids and awarded bids 2017/2018</vt:lpstr>
      <vt:lpstr>Wind Industry in Germany Employment and Investments</vt:lpstr>
      <vt:lpstr>Employment in Renewables Energies</vt:lpstr>
      <vt:lpstr>Selected investments in renewable energy sources nationwide</vt:lpstr>
      <vt:lpstr>PowerPoint Presentation</vt:lpstr>
      <vt:lpstr>Outlook</vt:lpstr>
      <vt:lpstr>Sector Coupling and Digitalization </vt:lpstr>
      <vt:lpstr>Sector Coupling and Digitalization </vt:lpstr>
      <vt:lpstr>Sector Coupling and Digitalization </vt:lpstr>
      <vt:lpstr>Thank you for your attention!</vt:lpstr>
    </vt:vector>
  </TitlesOfParts>
  <Company>Bundesministerium für Wirtschaft und Technologie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HILLE.HEIKE</dc:creator>
  <cp:lastModifiedBy>User</cp:lastModifiedBy>
  <cp:revision>229</cp:revision>
  <cp:lastPrinted>2018-10-15T15:56:08Z</cp:lastPrinted>
  <dcterms:created xsi:type="dcterms:W3CDTF">2014-11-25T10:10:41Z</dcterms:created>
  <dcterms:modified xsi:type="dcterms:W3CDTF">2018-10-29T02:10:28Z</dcterms:modified>
</cp:coreProperties>
</file>