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0" r:id="rId4"/>
    <p:sldId id="259" r:id="rId5"/>
    <p:sldId id="276" r:id="rId6"/>
    <p:sldId id="274" r:id="rId7"/>
    <p:sldId id="278" r:id="rId8"/>
    <p:sldId id="267" r:id="rId9"/>
    <p:sldId id="272" r:id="rId10"/>
    <p:sldId id="260" r:id="rId11"/>
    <p:sldId id="273" r:id="rId12"/>
    <p:sldId id="268" r:id="rId13"/>
    <p:sldId id="275" r:id="rId14"/>
    <p:sldId id="277" r:id="rId15"/>
    <p:sldId id="269" r:id="rId16"/>
    <p:sldId id="262" r:id="rId17"/>
    <p:sldId id="266" r:id="rId18"/>
    <p:sldId id="263" r:id="rId19"/>
  </p:sldIdLst>
  <p:sldSz cx="9144000" cy="5143500" type="screen16x9"/>
  <p:notesSz cx="6858000" cy="91440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1C1C-3DF1-4735-B7B9-F6BB182A9FC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AC1E4-4CC5-4118-B4AC-9BBC6CB1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5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C1E4-4CC5-4118-B4AC-9BBC6CB1A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9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051118C-D2B1-4A96-8383-3D75A5E2ACD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C49CE93-56C5-4FDD-8C06-818B7CB8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051118C-D2B1-4A96-8383-3D75A5E2ACD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C49CE93-56C5-4FDD-8C06-818B7CB8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9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051118C-D2B1-4A96-8383-3D75A5E2ACD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C49CE93-56C5-4FDD-8C06-818B7CB8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051118C-D2B1-4A96-8383-3D75A5E2ACD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C49CE93-56C5-4FDD-8C06-818B7CB8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3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051118C-D2B1-4A96-8383-3D75A5E2ACD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C49CE93-56C5-4FDD-8C06-818B7CB8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051118C-D2B1-4A96-8383-3D75A5E2ACD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C49CE93-56C5-4FDD-8C06-818B7CB8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051118C-D2B1-4A96-8383-3D75A5E2ACD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C49CE93-56C5-4FDD-8C06-818B7CB8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0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051118C-D2B1-4A96-8383-3D75A5E2ACD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C49CE93-56C5-4FDD-8C06-818B7CB8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9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051118C-D2B1-4A96-8383-3D75A5E2ACD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C49CE93-56C5-4FDD-8C06-818B7CB8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1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051118C-D2B1-4A96-8383-3D75A5E2ACD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C49CE93-56C5-4FDD-8C06-818B7CB8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9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051118C-D2B1-4A96-8383-3D75A5E2ACD5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C49CE93-56C5-4FDD-8C06-818B7CB8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8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Qreon English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3478"/>
            <a:ext cx="1628749" cy="51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3477"/>
            <a:ext cx="6840760" cy="51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1355" y="771550"/>
            <a:ext cx="505697" cy="430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 userDrawn="1"/>
        </p:nvSpPr>
        <p:spPr>
          <a:xfrm>
            <a:off x="8431355" y="4763928"/>
            <a:ext cx="505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fld id="{18A00A6E-03C2-4118-B9FF-527A44A0F4CD}" type="slidenum">
              <a:rPr lang="pt-BR" sz="1000" b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‹#›</a:t>
            </a:fld>
            <a:r>
              <a:rPr lang="pt-BR" sz="1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endParaRPr lang="pt-BR" sz="800" b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0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779662"/>
            <a:ext cx="74888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>
              <a:tabLst>
                <a:tab pos="2695575" algn="l"/>
              </a:tabLst>
            </a:pPr>
            <a:r>
              <a:rPr lang="en-US" sz="2000" b="1" u="sng">
                <a:latin typeface="Verdana" panose="020B0604030504040204" pitchFamily="34" charset="0"/>
                <a:ea typeface="Verdana" panose="020B0604030504040204" pitchFamily="34" charset="0"/>
              </a:rPr>
              <a:t>Hybrid Technology (Smart Grid)</a:t>
            </a:r>
          </a:p>
          <a:p>
            <a:pPr lvl="5">
              <a:tabLst>
                <a:tab pos="2695575" algn="l"/>
              </a:tabLst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	Wind Turbine </a:t>
            </a:r>
          </a:p>
          <a:p>
            <a:pPr lvl="5">
              <a:tabLst>
                <a:tab pos="2695575" algn="l"/>
              </a:tabLst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+	Photovoltaic Power</a:t>
            </a:r>
          </a:p>
          <a:p>
            <a:pPr lvl="5">
              <a:tabLst>
                <a:tab pos="2695575" algn="l"/>
              </a:tabLst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+ 	Bio Gas </a:t>
            </a:r>
          </a:p>
          <a:p>
            <a:pPr lvl="5">
              <a:tabLst>
                <a:tab pos="2695575" algn="l"/>
              </a:tabLst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+	Energy Storage System</a:t>
            </a:r>
            <a:endParaRPr lang="pt-BR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6"/>
            <a:r>
              <a:rPr lang="pt-BR" sz="1600">
                <a:latin typeface="Verdana" panose="020B0604030504040204" pitchFamily="34" charset="0"/>
                <a:ea typeface="Verdana" panose="020B0604030504040204" pitchFamily="34" charset="0"/>
              </a:rPr>
              <a:t>Photovoltaik &amp; Smart Grids</a:t>
            </a:r>
          </a:p>
          <a:p>
            <a:pPr lvl="6"/>
            <a:r>
              <a:rPr lang="pt-BR" sz="1600">
                <a:latin typeface="Verdana" panose="020B0604030504040204" pitchFamily="34" charset="0"/>
                <a:ea typeface="Verdana" panose="020B0604030504040204" pitchFamily="34" charset="0"/>
              </a:rPr>
              <a:t>Hanoi, 22</a:t>
            </a:r>
            <a:r>
              <a:rPr lang="pt-BR" sz="1600" baseline="30000"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pt-BR" sz="1600">
                <a:latin typeface="Verdana" panose="020B0604030504040204" pitchFamily="34" charset="0"/>
                <a:ea typeface="Verdana" panose="020B0604030504040204" pitchFamily="34" charset="0"/>
              </a:rPr>
              <a:t> of October 2019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Hee Jin Eun</a:t>
            </a:r>
          </a:p>
        </p:txBody>
      </p:sp>
    </p:spTree>
    <p:extLst>
      <p:ext uri="{BB962C8B-B14F-4D97-AF65-F5344CB8AC3E}">
        <p14:creationId xmlns:p14="http://schemas.microsoft.com/office/powerpoint/2010/main" val="361179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Applied Technology – Wind Turbine Details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73148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Optional Tubular steel tower 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60m – 80m - 101m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Pitch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integrated power supply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adaptive charging super caps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high dynamic single blade pitch control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Generator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synchronous generator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electrical excitation, auxiliary field generated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Rotor Blades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40m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hybrid build GRP (CRP)</a:t>
            </a:r>
          </a:p>
        </p:txBody>
      </p:sp>
    </p:spTree>
    <p:extLst>
      <p:ext uri="{BB962C8B-B14F-4D97-AF65-F5344CB8AC3E}">
        <p14:creationId xmlns:p14="http://schemas.microsoft.com/office/powerpoint/2010/main" val="427676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Applied Technology – Wind Turbine Details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731480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Gear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planetary- and spur gearing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gear ratio: approx. 1:96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Converter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only one converter for the complete turbine and the battery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rated apparent power: Sn = 2,300 kVA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active power range: 0.88 inductive – 0.88 capacitive</a:t>
            </a:r>
          </a:p>
        </p:txBody>
      </p:sp>
    </p:spTree>
    <p:extLst>
      <p:ext uri="{BB962C8B-B14F-4D97-AF65-F5344CB8AC3E}">
        <p14:creationId xmlns:p14="http://schemas.microsoft.com/office/powerpoint/2010/main" val="247475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Applied Technology – Solar Energy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731480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Highest efficiency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, active single/double axis, intelligent tracking system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Enables the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optimal utilization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of all the irradiation energy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Yield increases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of approx. 30% compared to standard applications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Robust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durable technology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Monitoring and real tracking with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maximum light detection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technology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Snow and storm sensors for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cleaning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3675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Applied Technology – Solar Energy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731480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Lowest service expenditure and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maintenance free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rotary drive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Hot-dip galvanized steel/alloy structure,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20 years warranty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against corrosion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Complex Condition Monitoring and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SCADA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System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Power Control 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Unit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Photovoltaic modules glass-glass monocrystalline with 30 years linear power warranty (87% of peak power)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Made in Germany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with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global references</a:t>
            </a:r>
          </a:p>
        </p:txBody>
      </p:sp>
    </p:spTree>
    <p:extLst>
      <p:ext uri="{BB962C8B-B14F-4D97-AF65-F5344CB8AC3E}">
        <p14:creationId xmlns:p14="http://schemas.microsoft.com/office/powerpoint/2010/main" val="203941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Applied Technology – Energy Storage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731480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2014 price only wind turbine system with battery buffering</a:t>
            </a:r>
          </a:p>
          <a:p>
            <a:endParaRPr lang="de-DE" sz="20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Lithium-Ion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battery technology with cells from the industry leader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Modular technology,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maintenance free</a:t>
            </a:r>
            <a:b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Warranty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&gt; 8,000 cycles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Island grid operation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(with grid supporting features) and Uninterruptable Power Supply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UPS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functions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Proven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technology &gt; 2 GWh installed</a:t>
            </a:r>
          </a:p>
        </p:txBody>
      </p:sp>
    </p:spTree>
    <p:extLst>
      <p:ext uri="{BB962C8B-B14F-4D97-AF65-F5344CB8AC3E}">
        <p14:creationId xmlns:p14="http://schemas.microsoft.com/office/powerpoint/2010/main" val="213824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Applied Technology – Energy Storage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731480"/>
            <a:ext cx="81369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Battery Management System and turnkey Solution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designed and produced in Germany</a:t>
            </a:r>
            <a:b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highest energy density 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on the market with the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fastest system respond time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Different operation modes with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intelligent Energy Management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(Industry electricity bill saving, self-consumption, emergency power back-up, peak-shifting, frequency regulation, renewable integration)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Integration </a:t>
            </a:r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(in the bottom of the tower or separated operation building)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Alternative energy storage solutions </a:t>
            </a:r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(e.g. Redox-Flow-Battery)</a:t>
            </a: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2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Motivation for activities in Vietnam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731480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Large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potential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to develop intelligent sustainable energy solutions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Wonderful location to join 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local craftsmanship 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with 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proven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specialized 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german experience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4283968" y="1586837"/>
            <a:ext cx="3492388" cy="3426217"/>
            <a:chOff x="4356509" y="1808698"/>
            <a:chExt cx="3204356" cy="320435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2931790"/>
              <a:ext cx="1559276" cy="1559276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2175706"/>
              <a:ext cx="1543176" cy="2639396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509" y="1808698"/>
              <a:ext cx="3204356" cy="3204356"/>
            </a:xfrm>
            <a:prstGeom prst="rect">
              <a:avLst/>
            </a:prstGeom>
          </p:spPr>
        </p:pic>
      </p:grpSp>
      <p:sp>
        <p:nvSpPr>
          <p:cNvPr id="12" name="CaixaDeTexto 11"/>
          <p:cNvSpPr txBox="1"/>
          <p:nvPr/>
        </p:nvSpPr>
        <p:spPr>
          <a:xfrm>
            <a:off x="323528" y="354385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goal: </a:t>
            </a:r>
            <a:br>
              <a:rPr lang="pt-BR" sz="2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Assembling the puzzle</a:t>
            </a:r>
            <a:endParaRPr lang="de-DE" sz="20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7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Desired partnerships in Vietnam / requirements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731480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National business cooperations or licensees 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Joint Ventures or economically independent suppliers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Companies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with obtained permission 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to produce, install and run a windpark = companies that already realized their first steps to realize sustainable energy solutions</a:t>
            </a:r>
          </a:p>
        </p:txBody>
      </p:sp>
    </p:spTree>
    <p:extLst>
      <p:ext uri="{BB962C8B-B14F-4D97-AF65-F5344CB8AC3E}">
        <p14:creationId xmlns:p14="http://schemas.microsoft.com/office/powerpoint/2010/main" val="252207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779662"/>
            <a:ext cx="85689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Thank you very much for your attention!</a:t>
            </a:r>
          </a:p>
          <a:p>
            <a:pPr algn="ctr"/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Hee Jin Eun</a:t>
            </a:r>
          </a:p>
          <a:p>
            <a:pPr algn="ctr"/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QREON GmbH</a:t>
            </a:r>
            <a:b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Großer Kamp 5, D-22885 Barsbüttel, Germany</a:t>
            </a:r>
            <a:b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Tel.: +49 (0)40 25 4994 400</a:t>
            </a:r>
          </a:p>
          <a:p>
            <a:pPr algn="ctr"/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mobile +49 (0)1512 0734717</a:t>
            </a:r>
          </a:p>
          <a:p>
            <a:pPr algn="ctr"/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Email: heejinek@qreon.de</a:t>
            </a:r>
          </a:p>
          <a:p>
            <a:pPr algn="ctr"/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Website: www.qreon.de</a:t>
            </a:r>
          </a:p>
        </p:txBody>
      </p:sp>
    </p:spTree>
    <p:extLst>
      <p:ext uri="{BB962C8B-B14F-4D97-AF65-F5344CB8AC3E}">
        <p14:creationId xmlns:p14="http://schemas.microsoft.com/office/powerpoint/2010/main" val="264697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9632" y="4157667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EZB - Energiezentrum Brandenburg GmbH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(Ltd.)</a:t>
            </a:r>
          </a:p>
          <a:p>
            <a:pPr algn="r"/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construction and operation of solar energy plants, founded </a:t>
            </a:r>
            <a:r>
              <a:rPr lang="de-DE" sz="1600" b="1">
                <a:latin typeface="Verdana" panose="020B0604030504040204" pitchFamily="34" charset="0"/>
                <a:ea typeface="Verdana" panose="020B0604030504040204" pitchFamily="34" charset="0"/>
              </a:rPr>
              <a:t>2012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951819" y="735546"/>
            <a:ext cx="414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Ingenieurbüro Hofmann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engineering office, founded </a:t>
            </a:r>
            <a:r>
              <a:rPr lang="de-DE" sz="1600" b="1">
                <a:latin typeface="Verdana" panose="020B0604030504040204" pitchFamily="34" charset="0"/>
                <a:ea typeface="Verdana" panose="020B0604030504040204" pitchFamily="34" charset="0"/>
              </a:rPr>
              <a:t>1974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7524" y="2291266"/>
            <a:ext cx="50765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QREON Gmbh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(Ltd.)</a:t>
            </a:r>
          </a:p>
          <a:p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development, production and delivery of modern hybrid power plants, </a:t>
            </a:r>
            <a:r>
              <a:rPr lang="de-DE" sz="1600">
                <a:latin typeface="Verdana" panose="020B0604030504040204" pitchFamily="34" charset="0"/>
                <a:ea typeface="Verdana" panose="020B0604030504040204" pitchFamily="34" charset="0"/>
              </a:rPr>
              <a:t>founded </a:t>
            </a:r>
            <a:r>
              <a:rPr lang="de-DE" sz="1600" b="1">
                <a:latin typeface="Verdana" panose="020B0604030504040204" pitchFamily="34" charset="0"/>
                <a:ea typeface="Verdana" panose="020B0604030504040204" pitchFamily="34" charset="0"/>
              </a:rPr>
              <a:t>2012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1763688" y="1533480"/>
            <a:ext cx="3186354" cy="74385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/>
          <p:cNvSpPr txBox="1"/>
          <p:nvPr/>
        </p:nvSpPr>
        <p:spPr>
          <a:xfrm>
            <a:off x="2555776" y="1527634"/>
            <a:ext cx="154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ownership</a:t>
            </a:r>
            <a:endParaRPr lang="de-DE" sz="1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5058054" y="3255826"/>
            <a:ext cx="3186354" cy="74385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5850142" y="1533479"/>
            <a:ext cx="1620180" cy="21302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5850142" y="1527634"/>
            <a:ext cx="154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ownership</a:t>
            </a:r>
            <a:endParaRPr lang="de-DE" sz="1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eta para baixo 14"/>
          <p:cNvSpPr/>
          <p:nvPr/>
        </p:nvSpPr>
        <p:spPr>
          <a:xfrm flipV="1">
            <a:off x="1763688" y="3291830"/>
            <a:ext cx="3186354" cy="74385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2591780" y="3661122"/>
            <a:ext cx="154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supplier</a:t>
            </a:r>
            <a:endParaRPr lang="de-DE" sz="1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Organizational Structure in Germany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8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vision of sustainable energy solutions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2" descr="F:\DWAG-Datenbank\DW AG\Firmenpräsentation\Bilder\Windpark_Uelsby_201401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8762" r="25112" b="24230"/>
          <a:stretch/>
        </p:blipFill>
        <p:spPr bwMode="auto">
          <a:xfrm>
            <a:off x="359532" y="915566"/>
            <a:ext cx="2171276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hristian.müller\Desktop\Stock Graphiken\photovoltaic-system-2742302_1920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7" t="10088" r="3535" b="22865"/>
          <a:stretch/>
        </p:blipFill>
        <p:spPr bwMode="auto">
          <a:xfrm>
            <a:off x="359532" y="3484646"/>
            <a:ext cx="2171276" cy="13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23528" y="2416695"/>
            <a:ext cx="220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100% green energy from wind + PV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19" y="1059582"/>
            <a:ext cx="1397113" cy="1074703"/>
          </a:xfrm>
          <a:prstGeom prst="rect">
            <a:avLst/>
          </a:prstGeom>
        </p:spPr>
      </p:pic>
      <p:pic>
        <p:nvPicPr>
          <p:cNvPr id="2050" name="Picture 2" descr="https://qph.fs.quoracdn.net/main-qimg-008882fb5c63b20281c1bf1eda5512d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3906938"/>
            <a:ext cx="1185092" cy="11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657419" y="1913997"/>
            <a:ext cx="1670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short term Li-ion buffering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112060" y="2907980"/>
            <a:ext cx="154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long term Hydrogen buffering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17619" y="3161634"/>
            <a:ext cx="1245659" cy="52624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86807" y="2251117"/>
            <a:ext cx="1185093" cy="500653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6588224" y="946692"/>
            <a:ext cx="152400" cy="3857306"/>
            <a:chOff x="7056276" y="915566"/>
            <a:chExt cx="152400" cy="3857306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7056276" y="915566"/>
              <a:ext cx="0" cy="385730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7208676" y="915566"/>
              <a:ext cx="0" cy="385730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105"/>
          <p:cNvGrpSpPr/>
          <p:nvPr/>
        </p:nvGrpSpPr>
        <p:grpSpPr>
          <a:xfrm>
            <a:off x="7200292" y="1743658"/>
            <a:ext cx="936104" cy="2361736"/>
            <a:chOff x="7528507" y="2203680"/>
            <a:chExt cx="936104" cy="2361736"/>
          </a:xfrm>
        </p:grpSpPr>
        <p:grpSp>
          <p:nvGrpSpPr>
            <p:cNvPr id="23" name="Gruppieren 95"/>
            <p:cNvGrpSpPr/>
            <p:nvPr/>
          </p:nvGrpSpPr>
          <p:grpSpPr>
            <a:xfrm>
              <a:off x="7528507" y="2203680"/>
              <a:ext cx="936104" cy="2361736"/>
              <a:chOff x="7528507" y="2226239"/>
              <a:chExt cx="936104" cy="2361736"/>
            </a:xfrm>
          </p:grpSpPr>
          <p:sp>
            <p:nvSpPr>
              <p:cNvPr id="25" name="Abgerundetes Rechteck 8"/>
              <p:cNvSpPr/>
              <p:nvPr/>
            </p:nvSpPr>
            <p:spPr bwMode="auto">
              <a:xfrm>
                <a:off x="7528507" y="2226239"/>
                <a:ext cx="936104" cy="2361736"/>
              </a:xfrm>
              <a:prstGeom prst="round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54000" tIns="46800" rIns="54000" bIns="46800" rtlCol="0" anchor="ctr" anchorCtr="0">
                <a:noAutofit/>
              </a:bodyPr>
              <a:lstStyle/>
              <a:p>
                <a:pPr algn="ctr"/>
                <a:endParaRPr lang="de-DE" sz="12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6" name="Picture 5" descr="C:\Users\christian.müller\AppData\Local\Microsoft\Windows\INetCache\IE\GKA0UZ12\720px-Bus_aus_Zusatzzeichen_1024-14.svg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5342" y="2318532"/>
                <a:ext cx="762434" cy="381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 descr="C:\Users\christian.müller\AppData\Local\Microsoft\Windows\INetCache\IE\GKA0UZ12\720px-Bus_aus_Zusatzzeichen_1024-14.svg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5342" y="2699749"/>
                <a:ext cx="762434" cy="381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C:\Users\christian.müller\AppData\Local\Microsoft\Windows\INetCache\IE\V5ABS5LH\train-clipart[1]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1790" y="3581021"/>
                <a:ext cx="745986" cy="419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C:\Users\christian.müller\AppData\Local\Microsoft\Windows\INetCache\IE\V5ABS5LH\train-clipart[1]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3566" y="4007749"/>
                <a:ext cx="745986" cy="419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4" name="Gerade Verbindung 102"/>
            <p:cNvCxnSpPr>
              <a:stCxn id="25" idx="1"/>
              <a:endCxn id="25" idx="3"/>
            </p:cNvCxnSpPr>
            <p:nvPr/>
          </p:nvCxnSpPr>
          <p:spPr>
            <a:xfrm>
              <a:off x="7528507" y="3384548"/>
              <a:ext cx="936104" cy="0"/>
            </a:xfrm>
            <a:prstGeom prst="line">
              <a:avLst/>
            </a:prstGeom>
            <a:ln w="635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ector de seta reta 20"/>
          <p:cNvCxnSpPr/>
          <p:nvPr/>
        </p:nvCxnSpPr>
        <p:spPr>
          <a:xfrm flipV="1">
            <a:off x="2566812" y="2924526"/>
            <a:ext cx="4561472" cy="1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have direita 29"/>
          <p:cNvSpPr/>
          <p:nvPr/>
        </p:nvSpPr>
        <p:spPr>
          <a:xfrm>
            <a:off x="2051720" y="2520991"/>
            <a:ext cx="435087" cy="8068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2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Products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731480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A reliable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Wind Turbine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with an integrated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Battery System</a:t>
            </a:r>
            <a:b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Highest efficient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Photovoltaic Power Plant</a:t>
            </a:r>
            <a:b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Compatibility with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different tower types</a:t>
            </a:r>
            <a:b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Integrated energy storage system from 0.2 to 5 MWh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with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focus on standardized 2 MWh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solutions</a:t>
            </a:r>
          </a:p>
        </p:txBody>
      </p:sp>
    </p:spTree>
    <p:extLst>
      <p:ext uri="{BB962C8B-B14F-4D97-AF65-F5344CB8AC3E}">
        <p14:creationId xmlns:p14="http://schemas.microsoft.com/office/powerpoint/2010/main" val="140762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ldergebnis fÃ¼r me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7" b="27933"/>
          <a:stretch/>
        </p:blipFill>
        <p:spPr bwMode="auto">
          <a:xfrm>
            <a:off x="323528" y="3667125"/>
            <a:ext cx="8064895" cy="13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Products - Island Solutions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738794" y="656988"/>
            <a:ext cx="3353486" cy="4303299"/>
            <a:chOff x="4890922" y="656988"/>
            <a:chExt cx="3353486" cy="4303299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90922" y="656988"/>
              <a:ext cx="3353485" cy="3822974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226" y="1919912"/>
              <a:ext cx="2624182" cy="3035067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084" y="3437445"/>
              <a:ext cx="1532387" cy="1323426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739" y="4191930"/>
              <a:ext cx="998864" cy="768357"/>
            </a:xfrm>
            <a:prstGeom prst="rect">
              <a:avLst/>
            </a:prstGeom>
          </p:spPr>
        </p:pic>
        <p:pic>
          <p:nvPicPr>
            <p:cNvPr id="11" name="Picture 2" descr="https://qph.fs.quoracdn.net/main-qimg-008882fb5c63b20281c1bf1eda5512d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177" y="4212468"/>
              <a:ext cx="627534" cy="627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aixaDeTexto 11"/>
          <p:cNvSpPr txBox="1"/>
          <p:nvPr/>
        </p:nvSpPr>
        <p:spPr>
          <a:xfrm>
            <a:off x="323527" y="731480"/>
            <a:ext cx="3492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Smart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energetic support for the highest independency from the grid operator</a:t>
            </a:r>
            <a:endParaRPr lang="de-DE" sz="20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1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Products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731480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Optional integration of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additional power producers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, e.g. Diesel generators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Reliable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mechanical and electrical components with a simple and common technical maintenance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Several Gigawatt of operational experience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Constant power supply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Made in Germany</a:t>
            </a:r>
          </a:p>
        </p:txBody>
      </p:sp>
    </p:spTree>
    <p:extLst>
      <p:ext uri="{BB962C8B-B14F-4D97-AF65-F5344CB8AC3E}">
        <p14:creationId xmlns:p14="http://schemas.microsoft.com/office/powerpoint/2010/main" val="53457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45" y="1578100"/>
            <a:ext cx="4242473" cy="32619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3528" y="19142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Products – Modular Design</a:t>
            </a:r>
          </a:p>
          <a:p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7" y="731480"/>
            <a:ext cx="5077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Easy and fast assembly 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for the most divers construction site situations due to </a:t>
            </a:r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Modular Design</a:t>
            </a:r>
          </a:p>
        </p:txBody>
      </p:sp>
    </p:spTree>
    <p:extLst>
      <p:ext uri="{BB962C8B-B14F-4D97-AF65-F5344CB8AC3E}">
        <p14:creationId xmlns:p14="http://schemas.microsoft.com/office/powerpoint/2010/main" val="13716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Services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731480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Certifications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for worldwide installations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QREON support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for the national business cooperations or licensees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>
                <a:latin typeface="Verdana" panose="020B0604030504040204" pitchFamily="34" charset="0"/>
                <a:ea typeface="Verdana" panose="020B0604030504040204" pitchFamily="34" charset="0"/>
              </a:rPr>
              <a:t>Support service</a:t>
            </a: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 for partner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purchase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financing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assembly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maintenance</a:t>
            </a:r>
            <a:endParaRPr lang="de-DE" sz="20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4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gebnis fÃ¼r lattice t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6724"/>
            <a:ext cx="3612401" cy="27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914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Applied Technology – Wind Turbine</a:t>
            </a:r>
            <a:endParaRPr lang="de-D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731480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Verdana" panose="020B0604030504040204" pitchFamily="34" charset="0"/>
                <a:ea typeface="Verdana" panose="020B0604030504040204" pitchFamily="34" charset="0"/>
              </a:rPr>
              <a:t>Unique 130m lattice tower wind turbine design</a:t>
            </a:r>
          </a:p>
          <a:p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more building height for lower wind speeds possible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less weight than tubular design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transportation of small pieces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easy assembly at plant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high resilience</a:t>
            </a:r>
            <a:b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latin typeface="Verdana" panose="020B0604030504040204" pitchFamily="34" charset="0"/>
                <a:ea typeface="Verdana" panose="020B0604030504040204" pitchFamily="34" charset="0"/>
              </a:rPr>
              <a:t>high durability</a:t>
            </a:r>
          </a:p>
        </p:txBody>
      </p:sp>
    </p:spTree>
    <p:extLst>
      <p:ext uri="{BB962C8B-B14F-4D97-AF65-F5344CB8AC3E}">
        <p14:creationId xmlns:p14="http://schemas.microsoft.com/office/powerpoint/2010/main" val="630109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306</Words>
  <Application>Microsoft Office PowerPoint</Application>
  <PresentationFormat>On-screen Show (16:9)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Kay Schielke</dc:creator>
  <cp:lastModifiedBy>Pham Tuyet Mai</cp:lastModifiedBy>
  <cp:revision>98</cp:revision>
  <dcterms:created xsi:type="dcterms:W3CDTF">2019-09-27T13:47:11Z</dcterms:created>
  <dcterms:modified xsi:type="dcterms:W3CDTF">2019-10-10T06:21:55Z</dcterms:modified>
</cp:coreProperties>
</file>