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5" r:id="rId2"/>
    <p:sldMasterId id="2147484032" r:id="rId3"/>
  </p:sldMasterIdLst>
  <p:notesMasterIdLst>
    <p:notesMasterId r:id="rId14"/>
  </p:notesMasterIdLst>
  <p:handoutMasterIdLst>
    <p:handoutMasterId r:id="rId15"/>
  </p:handoutMasterIdLst>
  <p:sldIdLst>
    <p:sldId id="416" r:id="rId4"/>
    <p:sldId id="413" r:id="rId5"/>
    <p:sldId id="467" r:id="rId6"/>
    <p:sldId id="468" r:id="rId7"/>
    <p:sldId id="469" r:id="rId8"/>
    <p:sldId id="470" r:id="rId9"/>
    <p:sldId id="472" r:id="rId10"/>
    <p:sldId id="471" r:id="rId11"/>
    <p:sldId id="473" r:id="rId12"/>
    <p:sldId id="4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76" autoAdjust="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EDE8DC-667C-4241-9403-BA6831E52802}" type="datetime1">
              <a:rPr lang="en-GB" altLang="en-US"/>
              <a:pPr>
                <a:defRPr/>
              </a:pPr>
              <a:t>01/04/2021</a:t>
            </a:fld>
            <a:endParaRPr lang="en-GB" altLang="en-US"/>
          </a:p>
        </p:txBody>
      </p:sp>
      <p:sp>
        <p:nvSpPr>
          <p:cNvPr id="4100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ISAAC TLADI</a:t>
            </a:r>
          </a:p>
        </p:txBody>
      </p:sp>
      <p:sp>
        <p:nvSpPr>
          <p:cNvPr id="4101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FDCC90-AC2F-49D9-BE9D-E748B7CCD8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996FC617-3C55-4CE3-8DDA-3BB3C6CB78C8}" type="datetime1">
              <a:rPr lang="en-US"/>
              <a:pPr>
                <a:defRPr/>
              </a:pPr>
              <a:t>4/1/2021</a:t>
            </a:fld>
            <a:endParaRPr/>
          </a:p>
        </p:txBody>
      </p:sp>
      <p:sp>
        <p:nvSpPr>
          <p:cNvPr id="2662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r>
              <a:t>ISAAC TLADI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CE74C13C-141F-4F24-A8EE-D738EFDA66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8323D9-3023-43C8-AD73-1E506657BC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67FBE-D286-479E-B1AF-B6E7EF46A02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092316-DEF3-48D4-953A-CB9EF41DE42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08183E-489D-41F1-9150-F451819395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DC99D8-7B59-4855-87A5-AC6D62CBFB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16F2F6-7710-411B-BF9C-0A8D59AA5F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30868A-85BA-4EAF-9DAC-12C89D48AB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DBE849-FFC6-4A80-82BD-3FAEBEE473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E4A545-DB5F-487B-8CC1-590A6E967AC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rgbClr val="FFAD69"/>
              </a:gs>
              <a:gs pos="100000">
                <a:srgbClr val="FF7605"/>
              </a:gs>
            </a:gsLst>
            <a:lin ang="5400000"/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467600" y="209550"/>
            <a:ext cx="657225" cy="431800"/>
            <a:chOff x="7467603" y="209553"/>
            <a:chExt cx="657214" cy="431797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467603" y="209553"/>
              <a:ext cx="242882" cy="431797"/>
            </a:xfrm>
            <a:custGeom>
              <a:avLst/>
              <a:gdLst>
                <a:gd name="T0" fmla="*/ 2147483646 w 153"/>
                <a:gd name="T1" fmla="*/ 0 h 272"/>
                <a:gd name="T2" fmla="*/ 2147483646 w 153"/>
                <a:gd name="T3" fmla="*/ 2147483646 h 272"/>
                <a:gd name="T4" fmla="*/ 2147483646 w 153"/>
                <a:gd name="T5" fmla="*/ 2147483646 h 272"/>
                <a:gd name="T6" fmla="*/ 0 w 153"/>
                <a:gd name="T7" fmla="*/ 2147483646 h 272"/>
                <a:gd name="T8" fmla="*/ 2147483646 w 153"/>
                <a:gd name="T9" fmla="*/ 0 h 272"/>
                <a:gd name="T10" fmla="*/ 0 w 153"/>
                <a:gd name="T11" fmla="*/ 0 h 272"/>
                <a:gd name="T12" fmla="*/ 2147483646 w 153"/>
                <a:gd name="T13" fmla="*/ 2147483646 h 272"/>
                <a:gd name="T14" fmla="*/ 2147483646 w 153"/>
                <a:gd name="T15" fmla="*/ 2147483646 h 272"/>
                <a:gd name="T16" fmla="*/ 0 w 153"/>
                <a:gd name="T17" fmla="*/ 2147483646 h 272"/>
                <a:gd name="T18" fmla="*/ 2147483646 w 153"/>
                <a:gd name="T19" fmla="*/ 2147483646 h 272"/>
                <a:gd name="T20" fmla="*/ 2147483646 w 153"/>
                <a:gd name="T21" fmla="*/ 2147483646 h 272"/>
                <a:gd name="T22" fmla="*/ 2147483646 w 153"/>
                <a:gd name="T23" fmla="*/ 0 h 27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"/>
                <a:gd name="T37" fmla="*/ 0 h 272"/>
                <a:gd name="T38" fmla="*/ 153 w 153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7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677146" y="209553"/>
              <a:ext cx="242882" cy="431797"/>
            </a:xfrm>
            <a:custGeom>
              <a:avLst/>
              <a:gdLst>
                <a:gd name="T0" fmla="*/ 2147483646 w 153"/>
                <a:gd name="T1" fmla="*/ 0 h 272"/>
                <a:gd name="T2" fmla="*/ 2147483646 w 153"/>
                <a:gd name="T3" fmla="*/ 2147483646 h 272"/>
                <a:gd name="T4" fmla="*/ 2147483646 w 153"/>
                <a:gd name="T5" fmla="*/ 2147483646 h 272"/>
                <a:gd name="T6" fmla="*/ 0 w 153"/>
                <a:gd name="T7" fmla="*/ 2147483646 h 272"/>
                <a:gd name="T8" fmla="*/ 2147483646 w 153"/>
                <a:gd name="T9" fmla="*/ 0 h 272"/>
                <a:gd name="T10" fmla="*/ 0 w 153"/>
                <a:gd name="T11" fmla="*/ 0 h 272"/>
                <a:gd name="T12" fmla="*/ 2147483646 w 153"/>
                <a:gd name="T13" fmla="*/ 2147483646 h 272"/>
                <a:gd name="T14" fmla="*/ 2147483646 w 153"/>
                <a:gd name="T15" fmla="*/ 2147483646 h 272"/>
                <a:gd name="T16" fmla="*/ 0 w 153"/>
                <a:gd name="T17" fmla="*/ 2147483646 h 272"/>
                <a:gd name="T18" fmla="*/ 2147483646 w 153"/>
                <a:gd name="T19" fmla="*/ 2147483646 h 272"/>
                <a:gd name="T20" fmla="*/ 2147483646 w 153"/>
                <a:gd name="T21" fmla="*/ 2147483646 h 272"/>
                <a:gd name="T22" fmla="*/ 2147483646 w 153"/>
                <a:gd name="T23" fmla="*/ 0 h 27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"/>
                <a:gd name="T37" fmla="*/ 0 h 272"/>
                <a:gd name="T38" fmla="*/ 153 w 153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7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881935" y="209553"/>
              <a:ext cx="242882" cy="431797"/>
            </a:xfrm>
            <a:custGeom>
              <a:avLst/>
              <a:gdLst>
                <a:gd name="T0" fmla="*/ 2147483646 w 153"/>
                <a:gd name="T1" fmla="*/ 0 h 272"/>
                <a:gd name="T2" fmla="*/ 2147483646 w 153"/>
                <a:gd name="T3" fmla="*/ 2147483646 h 272"/>
                <a:gd name="T4" fmla="*/ 2147483646 w 153"/>
                <a:gd name="T5" fmla="*/ 2147483646 h 272"/>
                <a:gd name="T6" fmla="*/ 0 w 153"/>
                <a:gd name="T7" fmla="*/ 2147483646 h 272"/>
                <a:gd name="T8" fmla="*/ 2147483646 w 153"/>
                <a:gd name="T9" fmla="*/ 0 h 272"/>
                <a:gd name="T10" fmla="*/ 0 w 153"/>
                <a:gd name="T11" fmla="*/ 0 h 272"/>
                <a:gd name="T12" fmla="*/ 2147483646 w 153"/>
                <a:gd name="T13" fmla="*/ 2147483646 h 272"/>
                <a:gd name="T14" fmla="*/ 2147483646 w 153"/>
                <a:gd name="T15" fmla="*/ 2147483646 h 272"/>
                <a:gd name="T16" fmla="*/ 0 w 153"/>
                <a:gd name="T17" fmla="*/ 2147483646 h 272"/>
                <a:gd name="T18" fmla="*/ 2147483646 w 153"/>
                <a:gd name="T19" fmla="*/ 2147483646 h 272"/>
                <a:gd name="T20" fmla="*/ 2147483646 w 153"/>
                <a:gd name="T21" fmla="*/ 2147483646 h 272"/>
                <a:gd name="T22" fmla="*/ 2147483646 w 153"/>
                <a:gd name="T23" fmla="*/ 0 h 27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"/>
                <a:gd name="T37" fmla="*/ 0 h 272"/>
                <a:gd name="T38" fmla="*/ 153 w 153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7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216152" y="1267486"/>
            <a:ext cx="7235985" cy="5133313"/>
          </a:xfrm>
        </p:spPr>
        <p:txBody>
          <a:bodyPr/>
          <a:lstStyle>
            <a:lvl1pPr>
              <a:defRPr sz="11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216152" y="201698"/>
            <a:ext cx="6189582" cy="949567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rgbClr val="A79D9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3152-BB6B-48AA-B342-FD28F8675195}" type="datetime1">
              <a:rPr lang="en-US"/>
              <a:pPr>
                <a:defRPr/>
              </a:pPr>
              <a:t>4/1/2021</a:t>
            </a:fld>
            <a:endParaRPr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999FAED-DF1F-47CC-A7D8-D4DDC4A9E7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04324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275B-FCA6-40E5-9B9A-11F4004032F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5A37-A570-43BD-AB4C-39CC59D60342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9491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F395-8408-4FE5-BCAF-666569C65B0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E18B-D51C-444C-96F1-E6C2CF4BD4ED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47363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D215-F2EE-43AB-B256-17AF8A782FD7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D7BA-ECD8-40FE-B6C5-48C369812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1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6A8F89-568D-418C-B320-EA2F72F74CEF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D413B2-2360-4B9F-83E6-832C2AB22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4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9464-5C92-4F04-8008-373973539C04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507D-7C30-4444-B1BA-C033509A8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44DF-9457-43FF-B773-56B34FEB9CA7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2DFB-D881-405D-92F4-AD6D2CE7E4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2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0ED2-BC5D-4DAA-B564-380651C518E1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FC29-9FA7-46EC-9CE3-833C16833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F149BD-940B-4F0C-8DEE-F7ECE1FD3DDE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6F3885-1095-4D8B-B437-94B6338B3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8D16-4764-4271-99EF-7694885E0F59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4F0-AB47-4B59-B120-894714F81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28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15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A43964-4E1D-4B7C-8E38-31705EF246EA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3F8967-9397-44DD-B46A-92AE3F68E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B5D5-29B5-42DE-96DA-FE9A4B6D3F9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7A69-7B9D-4F5D-ADBC-C7F828F35D39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50062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/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16FDC1-9E28-40BD-84BA-0C2C185CC638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0F48F2-ACD6-4E0F-A951-75851AD69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64CE-1A53-46F7-8680-4B6C4564BA38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B46B-EDAA-4FB6-99DD-EB330DABA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9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12DD-6DA7-4600-AA47-3FD0AC7A5A0F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E21A-A49C-4C87-AA58-CC942D8E2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4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D5BD-19FA-4076-9165-C8BD087416D4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BE4D-C053-4A68-A6B1-C498A7132E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07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E8D1-F3E8-4329-AC7C-8A5F5C8FE151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E97F-C7EC-490B-A639-161F48886F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389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65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0997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E157-D7BB-4F62-873F-4818620B8538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55FA-2605-4767-8AA8-B14D79D57A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09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E07F-794E-4560-9CC4-15C6C0219E20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D15F-7357-475A-8D21-8177C0850E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04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0432-C5CB-43C2-AC01-9DCE22E86555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3A1D-714F-4536-A207-0C2E1E3A2F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621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C4A7-9506-4D31-AFF6-C7F81819283D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1B04-D7C4-41D3-B03C-2FCCBE6483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104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1363-FD8F-4CA0-9C21-9E72B7462850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CCA7-25A7-475C-90FE-4A14B58815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14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196" y="4484080"/>
            <a:ext cx="7239003" cy="761996"/>
          </a:xfrm>
        </p:spPr>
        <p:txBody>
          <a:bodyPr bIns="0"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4D5B6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CACA-F8F7-4336-9244-2E913ACE1F8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E946-53BB-4082-9D81-BB0302825647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08688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035C-CF80-4E9B-9E84-9C174F02E586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052E-2B8A-4616-BB70-3027AFF17E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163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A806-7DB2-4FF2-93C2-7C55AA2E3554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17C0-8D10-4BAE-BDDA-52737BAEB2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18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5434-FF9D-4478-948A-B5854F09C849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9EEF-C669-4477-A82A-BE4F8E4920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363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D1F7-16EC-45A9-BF3A-7A10E98751DA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0804-AABC-4069-8229-5D0F4606BE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52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 txBox="1">
            <a:spLocks noGrp="1"/>
          </p:cNvSpPr>
          <p:nvPr>
            <p:ph idx="1"/>
          </p:nvPr>
        </p:nvSpPr>
        <p:spPr>
          <a:xfrm>
            <a:off x="1216152" y="841248"/>
            <a:ext cx="3730752" cy="4389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/>
          <p:cNvSpPr txBox="1">
            <a:spLocks noGrp="1"/>
          </p:cNvSpPr>
          <p:nvPr>
            <p:ph idx="2"/>
          </p:nvPr>
        </p:nvSpPr>
        <p:spPr>
          <a:xfrm>
            <a:off x="5102352" y="841248"/>
            <a:ext cx="3730752" cy="4389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15E3-22E3-45CD-A5B7-110253E63D3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F08C-25E2-41A6-8580-1526D2F1B0F8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8787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196" y="841248"/>
            <a:ext cx="3733796" cy="533396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5396" y="841248"/>
            <a:ext cx="3735269" cy="533396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0"/>
          <p:cNvSpPr txBox="1">
            <a:spLocks noGrp="1"/>
          </p:cNvSpPr>
          <p:nvPr>
            <p:ph idx="2"/>
          </p:nvPr>
        </p:nvSpPr>
        <p:spPr>
          <a:xfrm>
            <a:off x="1216152" y="1380744"/>
            <a:ext cx="3730752" cy="384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2"/>
          <p:cNvSpPr txBox="1">
            <a:spLocks noGrp="1"/>
          </p:cNvSpPr>
          <p:nvPr>
            <p:ph idx="4"/>
          </p:nvPr>
        </p:nvSpPr>
        <p:spPr>
          <a:xfrm>
            <a:off x="5102352" y="1380744"/>
            <a:ext cx="3730752" cy="384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3872-24E3-4810-94A2-3976FC97744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7B0C-2980-4D68-8A67-931DB2D815B1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31536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CF55-37EB-4EB9-AD72-4DAA4EEC141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52FD-BE30-425D-B861-039CE38A5856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04816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B5DA-4A95-4255-9A0E-833D3153A9B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7170-35A9-4B70-8561-8294395288BC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81431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15000" y="395285"/>
            <a:ext cx="3008311" cy="1162046"/>
          </a:xfrm>
        </p:spPr>
        <p:txBody>
          <a:bodyPr/>
          <a:lstStyle>
            <a:lvl1pPr>
              <a:defRPr sz="2000">
                <a:solidFill>
                  <a:srgbClr val="FF7605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5715000" y="1557332"/>
            <a:ext cx="3008311" cy="4386267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>
                <a:solidFill>
                  <a:srgbClr val="A0ADB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3"/>
          <p:cNvSpPr txBox="1">
            <a:spLocks noGrp="1"/>
          </p:cNvSpPr>
          <p:nvPr>
            <p:ph idx="1"/>
          </p:nvPr>
        </p:nvSpPr>
        <p:spPr>
          <a:xfrm>
            <a:off x="914400" y="381003"/>
            <a:ext cx="4800600" cy="5943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D792-38FD-494B-A540-4D6DC220E47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4ACD-FDD9-48F0-BAB3-0488B5CE82B6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1496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9196" y="4624751"/>
            <a:ext cx="5486400" cy="404448"/>
          </a:xfrm>
        </p:spPr>
        <p:txBody>
          <a:bodyPr bIns="0"/>
          <a:lstStyle>
            <a:lvl1pPr>
              <a:defRPr sz="2000">
                <a:solidFill>
                  <a:srgbClr val="4D5B6B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323978" y="381003"/>
            <a:ext cx="5867403" cy="4081460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19196" y="5029200"/>
            <a:ext cx="4038603" cy="1371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>
                <a:solidFill>
                  <a:srgbClr val="4D5B6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0FED-85F2-4CBE-B7AF-EF6FD23BF7B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5973-E0A2-4ABB-8A82-1AD37FD122D7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84454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7605"/>
              </a:gs>
              <a:gs pos="100000">
                <a:srgbClr val="9A2F2C"/>
              </a:gs>
            </a:gsLst>
            <a:lin ang="5400000"/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AD69"/>
              </a:gs>
              <a:gs pos="100000">
                <a:srgbClr val="FF7605"/>
              </a:gs>
            </a:gsLst>
            <a:lin ang="5400000"/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1029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D9CAD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A79D9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BCD653B3-6BE7-46CD-9368-8A348CE8B6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2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>
              <a:gd name="T0" fmla="*/ 2147483646 w 153"/>
              <a:gd name="T1" fmla="*/ 0 h 272"/>
              <a:gd name="T2" fmla="*/ 2147483646 w 153"/>
              <a:gd name="T3" fmla="*/ 2147483646 h 272"/>
              <a:gd name="T4" fmla="*/ 2147483646 w 153"/>
              <a:gd name="T5" fmla="*/ 2147483646 h 272"/>
              <a:gd name="T6" fmla="*/ 0 w 153"/>
              <a:gd name="T7" fmla="*/ 2147483646 h 272"/>
              <a:gd name="T8" fmla="*/ 2147483646 w 153"/>
              <a:gd name="T9" fmla="*/ 0 h 272"/>
              <a:gd name="T10" fmla="*/ 0 w 153"/>
              <a:gd name="T11" fmla="*/ 0 h 272"/>
              <a:gd name="T12" fmla="*/ 2147483646 w 153"/>
              <a:gd name="T13" fmla="*/ 2147483646 h 272"/>
              <a:gd name="T14" fmla="*/ 2147483646 w 153"/>
              <a:gd name="T15" fmla="*/ 2147483646 h 272"/>
              <a:gd name="T16" fmla="*/ 0 w 153"/>
              <a:gd name="T17" fmla="*/ 2147483646 h 272"/>
              <a:gd name="T18" fmla="*/ 2147483646 w 153"/>
              <a:gd name="T19" fmla="*/ 2147483646 h 272"/>
              <a:gd name="T20" fmla="*/ 2147483646 w 153"/>
              <a:gd name="T21" fmla="*/ 2147483646 h 272"/>
              <a:gd name="T22" fmla="*/ 2147483646 w 153"/>
              <a:gd name="T23" fmla="*/ 0 h 272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"/>
              <a:gd name="T37" fmla="*/ 0 h 272"/>
              <a:gd name="T38" fmla="*/ 153 w 153"/>
              <a:gd name="T39" fmla="*/ 272 h 2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rgbClr val="A7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-1198563" y="4821238"/>
            <a:ext cx="2625725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531BFCF0-226C-49DD-81F6-DF50C2C8C7E5}" type="datetime1">
              <a:rPr lang="en-US"/>
              <a:pPr>
                <a:defRPr/>
              </a:pPr>
              <a:t>4/1/2021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spd="slow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7200" b="1" kern="1200">
          <a:solidFill>
            <a:srgbClr val="FFFFFF"/>
          </a:solidFill>
          <a:effectLst>
            <a:outerShdw dist="38096" dir="8100000">
              <a:srgbClr val="000000"/>
            </a:outerShdw>
          </a:effectLst>
          <a:latin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lang="en-US" sz="2800" kern="1200">
          <a:solidFill>
            <a:srgbClr val="675D59"/>
          </a:solidFill>
          <a:latin typeface="Calibri"/>
        </a:defRPr>
      </a:lvl1pPr>
      <a:lvl2pPr marL="742950" lvl="1" indent="-285750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˃"/>
        <a:defRPr lang="en-US" kern="1200">
          <a:solidFill>
            <a:srgbClr val="4D5B6B"/>
          </a:solidFill>
          <a:latin typeface="Calibri"/>
        </a:defRPr>
      </a:lvl2pPr>
      <a:lvl3pPr marL="1143000" lvl="2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Calibri" panose="020F0502020204030204" pitchFamily="34" charset="0"/>
        <a:buChar char="+"/>
        <a:defRPr lang="en-US" kern="1200">
          <a:solidFill>
            <a:srgbClr val="4D5B6B"/>
          </a:solidFill>
          <a:latin typeface="Calibri"/>
        </a:defRPr>
      </a:lvl3pPr>
      <a:lvl4pPr marL="1600200" lvl="3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n-US" kern="1200">
          <a:solidFill>
            <a:srgbClr val="4D5B6B"/>
          </a:solidFill>
          <a:latin typeface="Calibri"/>
        </a:defRPr>
      </a:lvl4pPr>
      <a:lvl5pPr marL="2057400" lvl="4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»"/>
        <a:defRPr lang="en-US" kern="1200">
          <a:solidFill>
            <a:srgbClr val="4D5B6B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4EE58F-AB79-4A75-9BD3-2716B809EDB1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A41262-A961-4FF8-BF86-93D35FA55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6525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anose="05000000000000000000" pitchFamily="2" charset="2"/>
        <a:buChar char="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36525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anose="05000000000000000000" pitchFamily="2" charset="2"/>
        <a:buChar char="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36525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anose="05020102010507070707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D149D5-B88B-4256-B87B-2F3EF4BC2324}" type="datetime1">
              <a:rPr lang="en-US"/>
              <a:pPr>
                <a:defRPr/>
              </a:pPr>
              <a:t>4/1/2021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B2AC60-4AB2-40BE-BF69-CCAC074251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hf hdr="0" dt="0"/>
  <p:txStyles>
    <p:titleStyle>
      <a:lvl1pPr algn="l" defTabSz="860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0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2pPr>
      <a:lvl3pPr algn="l" defTabSz="860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3pPr>
      <a:lvl4pPr algn="l" defTabSz="860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4pPr>
      <a:lvl5pPr algn="l" defTabSz="860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4313" indent="-214313" algn="l" defTabSz="860425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113" indent="-214313" algn="l" defTabSz="86042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14313" algn="l" defTabSz="86042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08125" indent="-214313" algn="l" defTabSz="86042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214313" algn="l" defTabSz="86042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44830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61BF04-1EEF-42DF-BA2E-309AEFFEA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6" y="3399482"/>
            <a:ext cx="6814685" cy="2452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 Masilu Daniel Masekameni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ND, B-TECH: Saúde Ambiental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MPHIL, PhD: Energia e Saúde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SAIOH (ROT) 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Especialista em sherq 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16 de Março de 2021</a:t>
            </a:r>
            <a:r>
              <a:rPr lang="pt-PT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t-PT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013450"/>
            <a:ext cx="1206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Grafik 16" descr="Ein Bild, das Kette enthält.&#10;&#10;Automatisch generierte Beschreibu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6747"/>
          <a:stretch>
            <a:fillRect/>
          </a:stretch>
        </p:blipFill>
        <p:spPr bwMode="gray">
          <a:xfrm>
            <a:off x="0" y="0"/>
            <a:ext cx="9144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12713" y="1139825"/>
            <a:ext cx="8918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sz="3600" b="1"/>
              <a:t>Introdução e plano do curso</a:t>
            </a:r>
          </a:p>
          <a:p>
            <a:pPr algn="ctr"/>
            <a:r>
              <a:rPr lang="pt-PT" sz="3600" b="1"/>
              <a:t>Curso de formação de formadores </a:t>
            </a:r>
          </a:p>
        </p:txBody>
      </p:sp>
      <p:pic>
        <p:nvPicPr>
          <p:cNvPr id="2867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851525"/>
            <a:ext cx="2601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4867275" y="3965575"/>
            <a:ext cx="4276725" cy="261938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144A3-7AB3-4F52-BB8B-DD8F684758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868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737225"/>
            <a:ext cx="22272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013450"/>
            <a:ext cx="2562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20D05C9-E005-0A4B-8C28-60F4E2C7A1BC}"/>
              </a:ext>
            </a:extLst>
          </p:cNvPr>
          <p:cNvSpPr/>
          <p:nvPr/>
        </p:nvSpPr>
        <p:spPr>
          <a:xfrm>
            <a:off x="104775" y="301625"/>
            <a:ext cx="8918575" cy="6237288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539">
              <a:solidFill>
                <a:prstClr val="white"/>
              </a:solidFill>
            </a:endParaRPr>
          </a:p>
        </p:txBody>
      </p:sp>
      <p:pic>
        <p:nvPicPr>
          <p:cNvPr id="47107" name="Grafik 10" descr="Ein Bild, das Kette enthält.&#10;&#10;Automatisch generierte Beschreibu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19" r="4904" b="314"/>
          <a:stretch>
            <a:fillRect/>
          </a:stretch>
        </p:blipFill>
        <p:spPr bwMode="gray">
          <a:xfrm>
            <a:off x="0" y="82550"/>
            <a:ext cx="91440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id="{BBA46369-7FB5-B84C-9A1D-80B4195A18BB}"/>
              </a:ext>
            </a:extLst>
          </p:cNvPr>
          <p:cNvSpPr/>
          <p:nvPr/>
        </p:nvSpPr>
        <p:spPr bwMode="gray">
          <a:xfrm>
            <a:off x="0" y="4716463"/>
            <a:ext cx="9144000" cy="21224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203" tIns="39101" rIns="78203" bIns="39101"/>
          <a:lstStyle/>
          <a:p>
            <a:pPr defTabSz="390997">
              <a:defRPr/>
            </a:pPr>
            <a:endParaRPr lang="de-DE" sz="1355" err="1">
              <a:solidFill>
                <a:srgbClr val="44546A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384175" y="2949575"/>
            <a:ext cx="8151813" cy="1452563"/>
          </a:xfrm>
          <a:prstGeom prst="rect">
            <a:avLst/>
          </a:prstGeom>
        </p:spPr>
        <p:txBody>
          <a:bodyPr lIns="78203" tIns="39101" rIns="78203" bIns="39101" anchor="b"/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b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b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6842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Mantenha-se seguro </a:t>
            </a:r>
          </a:p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saudável</a:t>
            </a:r>
          </a:p>
        </p:txBody>
      </p:sp>
      <p:sp>
        <p:nvSpPr>
          <p:cNvPr id="7" name="Bar">
            <a:extLst>
              <a:ext uri="{FF2B5EF4-FFF2-40B4-BE49-F238E27FC236}">
                <a16:creationId xmlns:a16="http://schemas.microsoft.com/office/drawing/2014/main" id="{2735DD78-1EE3-E341-81DA-AE308D230719}"/>
              </a:ext>
            </a:extLst>
          </p:cNvPr>
          <p:cNvSpPr/>
          <p:nvPr/>
        </p:nvSpPr>
        <p:spPr bwMode="gray">
          <a:xfrm>
            <a:off x="5365750" y="4606925"/>
            <a:ext cx="3657600" cy="223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203" tIns="39101" rIns="78203" bIns="39101"/>
          <a:lstStyle/>
          <a:p>
            <a:pPr defTabSz="390997">
              <a:defRPr/>
            </a:pPr>
            <a:endParaRPr lang="de-DE" sz="1355" err="1">
              <a:solidFill>
                <a:srgbClr val="44546A"/>
              </a:solidFill>
              <a:latin typeface="Arial" charset="0"/>
            </a:endParaRPr>
          </a:p>
        </p:txBody>
      </p:sp>
      <p:pic>
        <p:nvPicPr>
          <p:cNvPr id="47111" name="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1963" y="5557838"/>
            <a:ext cx="26955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</p:spPr>
        <p:txBody>
          <a:bodyPr/>
          <a:lstStyle/>
          <a:p>
            <a:pPr algn="ctr">
              <a:defRPr/>
            </a:pPr>
            <a:fld id="{31DB7491-A5E3-4C50-AE43-D7CDEF690D91}" type="slidenum">
              <a:rPr lang="en-US"/>
              <a:pPr algn="ctr"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6838" y="6356350"/>
            <a:ext cx="5735637" cy="482600"/>
          </a:xfrm>
        </p:spPr>
        <p:txBody>
          <a:bodyPr/>
          <a:lstStyle/>
          <a:p>
            <a:pPr>
              <a:defRPr/>
            </a:pPr>
            <a:r>
              <a:rPr lang="pt-PT"/>
              <a:t>COVID-19, Curso de Formação de Formadores; sector hoteleiro e de construção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498476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Aspiração da formação</a:t>
            </a:r>
            <a:r>
              <a:rPr lang="pt-PT" sz="280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 dirty="0"/>
              <a:t>
</a:t>
            </a:r>
            <a:br>
              <a:rPr lang="pt-PT" sz="2800" dirty="0"/>
            </a:br>
            <a:endParaRPr lang="pt-PT" sz="2800" dirty="0"/>
          </a:p>
        </p:txBody>
      </p:sp>
      <p:sp>
        <p:nvSpPr>
          <p:cNvPr id="30723" name="Content Placeholder 2"/>
          <p:cNvSpPr txBox="1">
            <a:spLocks noGrp="1"/>
          </p:cNvSpPr>
          <p:nvPr>
            <p:ph idx="1"/>
          </p:nvPr>
        </p:nvSpPr>
        <p:spPr>
          <a:xfrm>
            <a:off x="0" y="944563"/>
            <a:ext cx="9144000" cy="591343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organização transformou-se com a evolução actual em vários sectores, apesar de a ênfase recair principalmente sobre os requisitos legislativos.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nossa organização mudou a meta onde demonstramos a capacidade de transformação e desenvolvimento de habilidades como parâmetros críticos para a sustentabilidade universal durante e além da COVID-19.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Encorajamos uma nova mudança de paradigma nos nossos serviços, avaliando-os comparativamente aos padrões internacionais.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Concordamos com a actual mudança na prática, em que a realocação do foco é baseada na abordagem baseada no risco.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Apoiamos inteiramente a reabertura da economia, no entanto, o ponto central dos nossos serviços é garantir a segurança ideal dos clientes e trabalhadores dos nossos clientes.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3072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EEE99E23-73E2-4386-AAD4-03D8F41855E8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A79D99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44" y="690562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Conheça o facilitador da formação  </a:t>
            </a:r>
            <a:r>
              <a:rPr lang="pt-PT" sz="280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 dirty="0"/>
              <a:t>
</a:t>
            </a:r>
            <a:br>
              <a:rPr lang="pt-PT" sz="2800" dirty="0"/>
            </a:br>
            <a:endParaRPr lang="pt-PT" sz="2800" dirty="0"/>
          </a:p>
        </p:txBody>
      </p:sp>
      <p:sp>
        <p:nvSpPr>
          <p:cNvPr id="32771" name="Content Placeholder 2"/>
          <p:cNvSpPr txBox="1">
            <a:spLocks noGrp="1"/>
          </p:cNvSpPr>
          <p:nvPr>
            <p:ph idx="1"/>
          </p:nvPr>
        </p:nvSpPr>
        <p:spPr>
          <a:xfrm>
            <a:off x="20638" y="1187450"/>
            <a:ext cx="9123362" cy="567055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Masilu é um Cientista de Exposição afiliado e um dos pioneiros no desenvolvimento e introdução do único Curso de Mestrado em Ciência da Exposição em África. É doutorado em disciplinas de saúde e tem contribuído significativamente na área de Saúde Ambiental e Segurança e Higiene no Trabalho nos últimos 13 anos. As suas actividades actuais são predominantemente ocupadas com a docência, portanto, é importante destacar que tem uma vasta experiência de ensino no nível universitário e de pós-graduação. Nos últimos 6 anos, esteve envolvido em várias parcerias e colaborações de pesquisa, com vista a contribuir para uma rede de pesquisa maior. Está em colaboração com várias instituições (Universidade de Rhodes, Universidade de Joanesburgo, Universidade Agrícola da China, Cidade de Joanesburgo e Assuntos Ambientais) em avaliações de qualidade do ar, energia doméstica e higiene ocupacional. Publicou mais de 20 artigos de pesquisa científica com foco em avaliações de exposição ocupacional e não ocupacional, gestão de riscos. Participou significativamente do programa de eliminação da TB na SADC nos últimos três anos, onde realizou a formação relacionada com a higiene ocupacional no Lesoto, Zâmbia e África do Sul.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3277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3FFAF4F-5AE8-4F6A-B5F1-28887D922332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A79D99"/>
              </a:solidFill>
            </a:endParaRPr>
          </a:p>
        </p:txBody>
      </p:sp>
      <p:pic>
        <p:nvPicPr>
          <p:cNvPr id="3277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0"/>
            <a:ext cx="1336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Aspiração da formação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34819" name="Content Placeholder 2"/>
          <p:cNvSpPr txBox="1">
            <a:spLocks noGrp="1"/>
          </p:cNvSpPr>
          <p:nvPr>
            <p:ph idx="1"/>
          </p:nvPr>
        </p:nvSpPr>
        <p:spPr>
          <a:xfrm>
            <a:off x="0" y="944563"/>
            <a:ext cx="9144000" cy="591343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Bem-vindo à plataforma de formação online em matérias de COVID-19.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Apesar de todos os desafios de conexão e tecnológicos, queremos aplaudir o seu suporte contínuo na plataforma online.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nosso Director Executivo deixou palavras de encorajamento a todos que fizeram desta formação um sucesso.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seu compromisso contínuo em garantir que a saúde e o bem-estar de todos os trabalhadores, clientes e visitantes continuem a ser a nossa prioridade.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Esperamos que se sintam mais fortalecidos ao invés de enfraquecidos depois de interagirem com todos os mecanismos de ensino e facilitação que implementámos.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348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009D947-B348-4A4E-A3DD-4B55D0932502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A79D99"/>
              </a:solidFill>
            </a:endParaRPr>
          </a:p>
        </p:txBody>
      </p:sp>
      <p:pic>
        <p:nvPicPr>
          <p:cNvPr id="3482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365625"/>
            <a:ext cx="54324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Objectivos do curso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36867" name="Content Placeholder 2"/>
          <p:cNvSpPr txBox="1">
            <a:spLocks noGrp="1"/>
          </p:cNvSpPr>
          <p:nvPr>
            <p:ph idx="1"/>
          </p:nvPr>
        </p:nvSpPr>
        <p:spPr>
          <a:xfrm>
            <a:off x="0" y="944563"/>
            <a:ext cx="9144000" cy="591343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Entender os conceitos de análise/avaliação da via de exposição à COVID-19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a importância de uma análise completa da via de exposição no desenvolvimento de medidas de controlo contra a COVID 19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 capaz de dar informações a todos os membros do pessoal na sua organização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Entender as funções do COMITÉ e do Responsável pela COVID 19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3687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8B0512CD-5CD8-4F70-AFE6-A95A2A1BA32C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A79D99"/>
              </a:solidFill>
            </a:endParaRPr>
          </a:p>
        </p:txBody>
      </p:sp>
      <p:pic>
        <p:nvPicPr>
          <p:cNvPr id="3687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821113"/>
            <a:ext cx="30448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821113"/>
            <a:ext cx="259556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Legislação Africana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38915" name="Content Placeholder 2"/>
          <p:cNvSpPr txBox="1">
            <a:spLocks noGrp="1"/>
          </p:cNvSpPr>
          <p:nvPr>
            <p:ph idx="1"/>
          </p:nvPr>
        </p:nvSpPr>
        <p:spPr>
          <a:xfrm>
            <a:off x="0" y="1089025"/>
            <a:ext cx="9067800" cy="576897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lei africana é amplamente baseada na lei holandesa romana, mas devido ao seu legado histórico como uma ex-colónia britânica.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Muitos sistemas jurídicos africanos também estão estreitamente alinhados ao sistema judiciário baseado no sistema inglês do Common Law.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mais semelhanças do que diferenças entre o sistema jurídico da África e dos países de do Common Law como Inglaterra, País de Gales, Canadá, Irlanda, Austrália, EUA, Índia.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3891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430648BA-3BDB-445F-B272-BF654DED2621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A79D99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Programa 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43011" name="Content Placeholder 2"/>
          <p:cNvSpPr txBox="1">
            <a:spLocks noGrp="1"/>
          </p:cNvSpPr>
          <p:nvPr>
            <p:ph idx="1"/>
          </p:nvPr>
        </p:nvSpPr>
        <p:spPr>
          <a:xfrm>
            <a:off x="0" y="1089025"/>
            <a:ext cx="9067800" cy="576897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curso será composto de encontro virtual online, com mais semelhanças com uma palestra dietética.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sessão será realizada no Microsoft Teams. Um link da reunião será disponibilizado a todos os participantes um dia antes da formação.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sessão ao vivo será realizada por um período de uma hora.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Os participantes serão incentivados a participar durante toda a série de palestras.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contexto da sessão será limitado a aspectos relacionados à COVID-19 nos contextos hoteleiro e de construção.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Uma sessão de perguntas e respostas de 15 minutos será realizada imediatamente após a sessão ao vivo.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guia de conversa da reunião no Microsoft Teams será usada para facilitar perguntas e respostas paralelas à sessão ao vivo.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Três vídeos serão partilhados como parte do material de aprendizagem adicional.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informações dos três vídeos também serão usadas como parte da avaliação no final do curso.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en-ZA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4096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E3A0D7FB-4DA1-4A0F-B588-82A0D2B26B7F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A79D99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Registo de presenças no curso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43011" name="Content Placeholder 2"/>
          <p:cNvSpPr txBox="1">
            <a:spLocks noGrp="1"/>
          </p:cNvSpPr>
          <p:nvPr>
            <p:ph idx="1"/>
          </p:nvPr>
        </p:nvSpPr>
        <p:spPr>
          <a:xfrm>
            <a:off x="0" y="1089025"/>
            <a:ext cx="9067800" cy="576897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participantes serão incentivados a anotar os seus dados na caixa de conversa do Teams (nome e apelido, nome da empresa,e-mail e função/cargo).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Todas as sessões de formação serão gravadas e podem ser usadas para confirmar as presenças.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4301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6C3C138C-5896-4BF3-93DA-339F51FAE970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A79D99"/>
              </a:solidFill>
            </a:endParaRPr>
          </a:p>
        </p:txBody>
      </p:sp>
      <p:pic>
        <p:nvPicPr>
          <p:cNvPr id="430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690813"/>
            <a:ext cx="654208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Fim do Curso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45059" name="Content Placeholder 2"/>
          <p:cNvSpPr txBox="1">
            <a:spLocks noGrp="1"/>
          </p:cNvSpPr>
          <p:nvPr>
            <p:ph idx="1"/>
          </p:nvPr>
        </p:nvSpPr>
        <p:spPr>
          <a:xfrm>
            <a:off x="0" y="1089025"/>
            <a:ext cx="9067800" cy="576897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 a conclusão do curso, será emitido um certificado electrónico, que demonstra a competência/participação.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Será necessário um mínimo de 50% para obter o certificado de competência, e será emitido um certificado de participação se tiver abaixo de 50% .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PT" sz="1200">
                <a:solidFill>
                  <a:srgbClr val="000000"/>
                </a:solidFill>
              </a:rPr>
              <a:t>COVID-19, Curso de Formação de Formadores; sector hoteleiro e de construção</a:t>
            </a:r>
          </a:p>
        </p:txBody>
      </p:sp>
      <p:pic>
        <p:nvPicPr>
          <p:cNvPr id="450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719715F6-3B25-4FCE-A445-AF4EAEC8C95F}" type="slidenum">
              <a:rPr lang="en-US" altLang="en-US" sz="1200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A79D99"/>
              </a:solidFill>
            </a:endParaRPr>
          </a:p>
        </p:txBody>
      </p:sp>
      <p:pic>
        <p:nvPicPr>
          <p:cNvPr id="4506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963863"/>
            <a:ext cx="4872038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2941638"/>
            <a:ext cx="38782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r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TC101859868%5b%5bfn=Thermal%5d%5d</Template>
  <TotalTime>22579</TotalTime>
  <Words>1086</Words>
  <Application>Microsoft Office PowerPoint</Application>
  <PresentationFormat>On-screen Show (4:3)</PresentationFormat>
  <Paragraphs>82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Schoolbook</vt:lpstr>
      <vt:lpstr>Tahoma</vt:lpstr>
      <vt:lpstr>Times New Roman</vt:lpstr>
      <vt:lpstr>Wingdings</vt:lpstr>
      <vt:lpstr>Wingdings 2</vt:lpstr>
      <vt:lpstr>Thermal</vt:lpstr>
      <vt:lpstr>Oriel</vt:lpstr>
      <vt:lpstr>Office</vt:lpstr>
      <vt:lpstr>
 Dr Masilu Daniel Masekameni
 ND, B-TECH: Saúde Ambiental
 MPHIL, PhD: Energia e Saúde
 SAIOH (ROT) 
 Especialista em sherq 
 16 de Março de 2021
 </vt:lpstr>
      <vt:lpstr>Aspiração da formação
 </vt:lpstr>
      <vt:lpstr>Conheça o facilitador da formação  
 </vt:lpstr>
      <vt:lpstr>Aspiração da formação
 </vt:lpstr>
      <vt:lpstr>Objectivos do curso
 </vt:lpstr>
      <vt:lpstr>Legislação Africana
 </vt:lpstr>
      <vt:lpstr>Descrição do Programa 
 </vt:lpstr>
      <vt:lpstr>Registo de presenças no curso
 </vt:lpstr>
      <vt:lpstr>Fim do Curso
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191</cp:revision>
  <dcterms:created xsi:type="dcterms:W3CDTF">2013-03-05T20:25:27Z</dcterms:created>
  <dcterms:modified xsi:type="dcterms:W3CDTF">2021-04-01T16:58:15Z</dcterms:modified>
</cp:coreProperties>
</file>