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5" r:id="rId2"/>
    <p:sldMasterId id="2147483900" r:id="rId3"/>
    <p:sldMasterId id="2147484032" r:id="rId4"/>
  </p:sldMasterIdLst>
  <p:notesMasterIdLst>
    <p:notesMasterId r:id="rId45"/>
  </p:notesMasterIdLst>
  <p:handoutMasterIdLst>
    <p:handoutMasterId r:id="rId46"/>
  </p:handoutMasterIdLst>
  <p:sldIdLst>
    <p:sldId id="416" r:id="rId5"/>
    <p:sldId id="413" r:id="rId6"/>
    <p:sldId id="419" r:id="rId7"/>
    <p:sldId id="445" r:id="rId8"/>
    <p:sldId id="465" r:id="rId9"/>
    <p:sldId id="417" r:id="rId10"/>
    <p:sldId id="418" r:id="rId11"/>
    <p:sldId id="441" r:id="rId12"/>
    <p:sldId id="459" r:id="rId13"/>
    <p:sldId id="420" r:id="rId14"/>
    <p:sldId id="458" r:id="rId15"/>
    <p:sldId id="437" r:id="rId16"/>
    <p:sldId id="448" r:id="rId17"/>
    <p:sldId id="446" r:id="rId18"/>
    <p:sldId id="447" r:id="rId19"/>
    <p:sldId id="438" r:id="rId20"/>
    <p:sldId id="456" r:id="rId21"/>
    <p:sldId id="440" r:id="rId22"/>
    <p:sldId id="424" r:id="rId23"/>
    <p:sldId id="457" r:id="rId24"/>
    <p:sldId id="460" r:id="rId25"/>
    <p:sldId id="421" r:id="rId26"/>
    <p:sldId id="425" r:id="rId27"/>
    <p:sldId id="432" r:id="rId28"/>
    <p:sldId id="433" r:id="rId29"/>
    <p:sldId id="435" r:id="rId30"/>
    <p:sldId id="429" r:id="rId31"/>
    <p:sldId id="452" r:id="rId32"/>
    <p:sldId id="451" r:id="rId33"/>
    <p:sldId id="453" r:id="rId34"/>
    <p:sldId id="454" r:id="rId35"/>
    <p:sldId id="455" r:id="rId36"/>
    <p:sldId id="449" r:id="rId37"/>
    <p:sldId id="461" r:id="rId38"/>
    <p:sldId id="462" r:id="rId39"/>
    <p:sldId id="463" r:id="rId40"/>
    <p:sldId id="450" r:id="rId41"/>
    <p:sldId id="464" r:id="rId42"/>
    <p:sldId id="442" r:id="rId43"/>
    <p:sldId id="466"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827" autoAdjust="0"/>
  </p:normalViewPr>
  <p:slideViewPr>
    <p:cSldViewPr snapToGrid="0">
      <p:cViewPr varScale="1">
        <p:scale>
          <a:sx n="53" d="100"/>
          <a:sy n="53" d="100"/>
        </p:scale>
        <p:origin x="24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Header Placeholder 1"/>
          <p:cNvSpPr txBox="1">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endParaRPr lang="en-GB" altLang="en-US"/>
          </a:p>
        </p:txBody>
      </p:sp>
      <p:sp>
        <p:nvSpPr>
          <p:cNvPr id="4099" name="Date Placeholder 2"/>
          <p:cNvSpPr txBox="1">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a:solidFill>
                  <a:srgbClr val="000000"/>
                </a:solidFill>
              </a:defRPr>
            </a:lvl1pPr>
          </a:lstStyle>
          <a:p>
            <a:pPr>
              <a:defRPr/>
            </a:pPr>
            <a:fld id="{DEA593A0-A278-4363-A6BE-DCD6B059C2B7}" type="datetime1">
              <a:rPr lang="en-GB" altLang="en-US"/>
              <a:pPr>
                <a:defRPr/>
              </a:pPr>
              <a:t>02/04/2021</a:t>
            </a:fld>
            <a:endParaRPr lang="en-GB" altLang="en-US"/>
          </a:p>
        </p:txBody>
      </p:sp>
      <p:sp>
        <p:nvSpPr>
          <p:cNvPr id="4100" name="Footer Placeholder 3"/>
          <p:cNvSpPr txBox="1">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a:solidFill>
                  <a:srgbClr val="000000"/>
                </a:solidFill>
              </a:defRPr>
            </a:lvl1pPr>
          </a:lstStyle>
          <a:p>
            <a:pPr>
              <a:defRPr/>
            </a:pPr>
            <a:r>
              <a:rPr lang="en-GB" altLang="en-US"/>
              <a:t>ISAAC TLADI</a:t>
            </a:r>
          </a:p>
        </p:txBody>
      </p:sp>
      <p:sp>
        <p:nvSpPr>
          <p:cNvPr id="4101" name="Slide Number Placeholder 4"/>
          <p:cNvSpPr txBox="1">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a:solidFill>
                  <a:srgbClr val="000000"/>
                </a:solidFill>
              </a:defRPr>
            </a:lvl1pPr>
          </a:lstStyle>
          <a:p>
            <a:pPr>
              <a:defRPr/>
            </a:pPr>
            <a:fld id="{0D079B9D-9456-4363-8AFF-6345A2D62A9D}" type="slidenum">
              <a:rPr lang="en-GB" altLang="en-US"/>
              <a:pPr>
                <a:defRPr/>
              </a:pPr>
              <a:t>‹nº›</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ea typeface=""/>
                <a:cs typeface=""/>
              </a:defRPr>
            </a:lvl1pPr>
          </a:lstStyle>
          <a:p>
            <a:pPr>
              <a:defRPr/>
            </a:pPr>
            <a:endParaRPr/>
          </a:p>
        </p:txBody>
      </p:sp>
      <p:sp>
        <p:nvSpPr>
          <p:cNvPr id="3" name="Date Placeholder 2"/>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ea typeface=""/>
                <a:cs typeface=""/>
              </a:defRPr>
            </a:lvl1pPr>
          </a:lstStyle>
          <a:p>
            <a:pPr>
              <a:defRPr/>
            </a:pPr>
            <a:fld id="{CB3894EC-9760-42A0-A970-09B833394031}" type="datetime1">
              <a:rPr lang="en-US"/>
              <a:pPr>
                <a:defRPr/>
              </a:pPr>
              <a:t>4/2/2021</a:t>
            </a:fld>
            <a:endParaRPr/>
          </a:p>
        </p:txBody>
      </p:sp>
      <p:sp>
        <p:nvSpPr>
          <p:cNvPr id="38916" name="Slide Image Placeholder 3"/>
          <p:cNvSpPr>
            <a:spLocks noGrp="1" noRot="1" noChangeAspect="1"/>
          </p:cNvSpPr>
          <p:nvPr>
            <p:ph type="sldImg" idx="2"/>
          </p:nvPr>
        </p:nvSpPr>
        <p:spPr bwMode="auto">
          <a:xfrm>
            <a:off x="1143000" y="685800"/>
            <a:ext cx="4572000" cy="34290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ea typeface=""/>
                <a:cs typeface=""/>
              </a:defRPr>
            </a:lvl1pPr>
          </a:lstStyle>
          <a:p>
            <a:pPr>
              <a:defRPr/>
            </a:pPr>
            <a:r>
              <a:t>ISAAC TLADI</a:t>
            </a:r>
          </a:p>
        </p:txBody>
      </p:sp>
      <p:sp>
        <p:nvSpPr>
          <p:cNvPr id="7" name="Slide Number Placeholder 6"/>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ea typeface=""/>
                <a:cs typeface=""/>
              </a:defRPr>
            </a:lvl1pPr>
          </a:lstStyle>
          <a:p>
            <a:pPr>
              <a:defRPr/>
            </a:pPr>
            <a:fld id="{C20B9803-C148-4140-A44A-48FD018872AE}" type="slidenum">
              <a:rPr/>
              <a:pPr>
                <a:defRPr/>
              </a:pPr>
              <a:t>‹nº›</a:t>
            </a:fld>
            <a:endParaRPr/>
          </a:p>
        </p:txBody>
      </p:sp>
    </p:spTree>
    <p:extLst>
      <p:ext uri="{BB962C8B-B14F-4D97-AF65-F5344CB8AC3E}">
        <p14:creationId xmlns:p14="http://schemas.microsoft.com/office/powerpoint/2010/main" val="190505573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lang="en-US" sz="1200" kern="1200">
        <a:solidFill>
          <a:srgbClr val="000000"/>
        </a:solidFill>
        <a:latin typeface="Calibri"/>
      </a:defRPr>
    </a:lvl1pPr>
    <a:lvl2pPr marL="457200" lvl="1" algn="l" rtl="0" eaLnBrk="0" fontAlgn="base" hangingPunct="0">
      <a:spcBef>
        <a:spcPct val="0"/>
      </a:spcBef>
      <a:spcAft>
        <a:spcPct val="0"/>
      </a:spcAft>
      <a:defRPr lang="en-US" sz="1200" kern="1200">
        <a:solidFill>
          <a:srgbClr val="000000"/>
        </a:solidFill>
        <a:latin typeface="Calibri"/>
      </a:defRPr>
    </a:lvl2pPr>
    <a:lvl3pPr marL="914400" lvl="2" algn="l" rtl="0" eaLnBrk="0" fontAlgn="base" hangingPunct="0">
      <a:spcBef>
        <a:spcPct val="0"/>
      </a:spcBef>
      <a:spcAft>
        <a:spcPct val="0"/>
      </a:spcAft>
      <a:defRPr lang="en-US" sz="1200" kern="1200">
        <a:solidFill>
          <a:srgbClr val="000000"/>
        </a:solidFill>
        <a:latin typeface="Calibri"/>
      </a:defRPr>
    </a:lvl3pPr>
    <a:lvl4pPr marL="1371600" lvl="3" algn="l" rtl="0" eaLnBrk="0" fontAlgn="base" hangingPunct="0">
      <a:spcBef>
        <a:spcPct val="0"/>
      </a:spcBef>
      <a:spcAft>
        <a:spcPct val="0"/>
      </a:spcAft>
      <a:defRPr lang="en-US" sz="1200" kern="1200">
        <a:solidFill>
          <a:srgbClr val="000000"/>
        </a:solidFill>
        <a:latin typeface="Calibri"/>
      </a:defRPr>
    </a:lvl4pPr>
    <a:lvl5pPr marL="1828800" lvl="4" algn="l" rtl="0" eaLnBrk="0" fontAlgn="base" hangingPunct="0">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altLang="en-US">
              <a:latin typeface="Calibri" panose="020F050202020403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8912968-7854-4A01-8599-D043B74FA36D}"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921991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altLang="en-US">
              <a:latin typeface="Calibri" panose="020F0502020204030204" pitchFamily="34" charset="0"/>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B8A2E83-AE58-417D-AACE-7F8B82AF84EA}" type="slidenum">
              <a:rPr lang="en-US" altLang="en-US" smtClean="0">
                <a:solidFill>
                  <a:srgbClr val="000000"/>
                </a:solidFill>
              </a:rPr>
              <a:pPr fontAlgn="base">
                <a:spcBef>
                  <a:spcPct val="0"/>
                </a:spcBef>
                <a:spcAft>
                  <a:spcPct val="0"/>
                </a:spcAft>
              </a:pPr>
              <a:t>36</a:t>
            </a:fld>
            <a:endParaRPr lang="en-US" altLang="en-US">
              <a:solidFill>
                <a:srgbClr val="000000"/>
              </a:solidFill>
            </a:endParaRPr>
          </a:p>
        </p:txBody>
      </p:sp>
    </p:spTree>
    <p:extLst>
      <p:ext uri="{BB962C8B-B14F-4D97-AF65-F5344CB8AC3E}">
        <p14:creationId xmlns:p14="http://schemas.microsoft.com/office/powerpoint/2010/main" val="202999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altLang="en-US">
              <a:latin typeface="Calibri" panose="020F0502020204030204" pitchFamily="34" charset="0"/>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F19406-481A-41A0-97DD-73B224EBF104}" type="slidenum">
              <a:rPr lang="en-US" altLang="en-US" smtClean="0">
                <a:solidFill>
                  <a:srgbClr val="000000"/>
                </a:solidFill>
              </a:rPr>
              <a:pPr fontAlgn="base">
                <a:spcBef>
                  <a:spcPct val="0"/>
                </a:spcBef>
                <a:spcAft>
                  <a:spcPct val="0"/>
                </a:spcAft>
              </a:pPr>
              <a:t>38</a:t>
            </a:fld>
            <a:endParaRPr lang="en-US" altLang="en-US">
              <a:solidFill>
                <a:srgbClr val="000000"/>
              </a:solidFill>
            </a:endParaRPr>
          </a:p>
        </p:txBody>
      </p:sp>
    </p:spTree>
    <p:extLst>
      <p:ext uri="{BB962C8B-B14F-4D97-AF65-F5344CB8AC3E}">
        <p14:creationId xmlns:p14="http://schemas.microsoft.com/office/powerpoint/2010/main" val="356524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altLang="en-US">
              <a:latin typeface="Calibri" panose="020F0502020204030204" pitchFamily="34"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9872D2-058D-4797-883E-2A18FBE5C2B1}" type="slidenum">
              <a:rPr lang="en-US" altLang="en-US" smtClean="0">
                <a:solidFill>
                  <a:srgbClr val="000000"/>
                </a:solidFill>
              </a:rPr>
              <a:pPr fontAlgn="base">
                <a:spcBef>
                  <a:spcPct val="0"/>
                </a:spcBef>
                <a:spcAft>
                  <a:spcPct val="0"/>
                </a:spcAft>
              </a:pPr>
              <a:t>2</a:t>
            </a:fld>
            <a:endParaRPr lang="en-US" altLang="en-US">
              <a:solidFill>
                <a:srgbClr val="000000"/>
              </a:solidFill>
            </a:endParaRPr>
          </a:p>
        </p:txBody>
      </p:sp>
    </p:spTree>
    <p:extLst>
      <p:ext uri="{BB962C8B-B14F-4D97-AF65-F5344CB8AC3E}">
        <p14:creationId xmlns:p14="http://schemas.microsoft.com/office/powerpoint/2010/main" val="2914256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pt-PT" altLang="en-US" dirty="0" smtClean="0">
                <a:latin typeface="Calibri" panose="020F0502020204030204" pitchFamily="34" charset="0"/>
              </a:rPr>
              <a:t>A actual pandemia alterou as actividades normais em muitas sociedades. Distanciamento social, ficar em casa, descontaminação de superfícies, lavagem das mãos e EPI são os mecanismos de prevenção de propagação da COVID-19 recomendados. A interacção face a face agora está a ser substituída por plataformas online. Infelizmente, outras actividades são simplesmente impossíveis de serem realizadas à distância. Por exemplo, no ambiente da construção, o uso de medidas de distanciamento social e higiene é a intervenção mais prática ao invés de ficar em casa. Vários atrasos foram causados até agora por medidas rígidas de bloqueio no sector de construção. Além disso, espera-se mais atrasos apesar do relaxamento de algumas das restrições e da reabertura da economia global</a:t>
            </a:r>
            <a:r>
              <a:rPr lang="en-ZA" altLang="en-US" dirty="0" smtClean="0">
                <a:latin typeface="Calibri" panose="020F0502020204030204" pitchFamily="34" charset="0"/>
              </a:rPr>
              <a:t>.</a:t>
            </a:r>
            <a:endParaRPr altLang="en-US" dirty="0">
              <a:latin typeface="Calibri" panose="020F0502020204030204" pitchFamily="34"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496DA9F-3068-487F-B3B4-C04A731A0FCE}" type="slidenum">
              <a:rPr lang="en-US" altLang="en-US" smtClean="0">
                <a:solidFill>
                  <a:srgbClr val="000000"/>
                </a:solidFill>
              </a:rPr>
              <a:pPr fontAlgn="base">
                <a:spcBef>
                  <a:spcPct val="0"/>
                </a:spcBef>
                <a:spcAft>
                  <a:spcPct val="0"/>
                </a:spcAft>
              </a:pPr>
              <a:t>3</a:t>
            </a:fld>
            <a:endParaRPr lang="en-US" altLang="en-US">
              <a:solidFill>
                <a:srgbClr val="000000"/>
              </a:solidFill>
            </a:endParaRPr>
          </a:p>
        </p:txBody>
      </p:sp>
    </p:spTree>
    <p:extLst>
      <p:ext uri="{BB962C8B-B14F-4D97-AF65-F5344CB8AC3E}">
        <p14:creationId xmlns:p14="http://schemas.microsoft.com/office/powerpoint/2010/main" val="1126630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pt-PT" altLang="en-US" dirty="0" smtClean="0">
                <a:latin typeface="Calibri" panose="020F0502020204030204" pitchFamily="34" charset="0"/>
              </a:rPr>
              <a:t>O creme e a manteiga da indústria hoteleira apoiam a circulação de pessoas. Durante o forte bloqueio, a circulação de pessoas foi restringido, sugerindo o colapso de várias indústrias, sobretudo as de pequena escala. Indústrias bem estabelecidas poderiam ter sobrevivido através da utilização de suas economias, no entanto, com a lenta reabertura das indústrias, ordens de vários governos estão a aumentar as dificuldades financeiras sobre esta indústria. A necessidade de melhorar os padrões de higiene, introdução de compromissos remotos e vendas, redesenhar espaços internos e externos definitivamente mudará as operações do dia a dia nesta indústria num futuro previsível.</a:t>
            </a:r>
            <a:endParaRPr altLang="en-US" dirty="0">
              <a:latin typeface="Calibri" panose="020F0502020204030204" pitchFamily="34"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0D5C63-38B0-4E86-801F-12A097C15276}" type="slidenum">
              <a:rPr lang="en-US" altLang="en-US" smtClean="0">
                <a:solidFill>
                  <a:srgbClr val="000000"/>
                </a:solidFill>
              </a:rPr>
              <a:pPr fontAlgn="base">
                <a:spcBef>
                  <a:spcPct val="0"/>
                </a:spcBef>
                <a:spcAft>
                  <a:spcPct val="0"/>
                </a:spcAft>
              </a:pPr>
              <a:t>4</a:t>
            </a:fld>
            <a:endParaRPr lang="en-US" altLang="en-US">
              <a:solidFill>
                <a:srgbClr val="000000"/>
              </a:solidFill>
            </a:endParaRPr>
          </a:p>
        </p:txBody>
      </p:sp>
    </p:spTree>
    <p:extLst>
      <p:ext uri="{BB962C8B-B14F-4D97-AF65-F5344CB8AC3E}">
        <p14:creationId xmlns:p14="http://schemas.microsoft.com/office/powerpoint/2010/main" val="46830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altLang="en-US">
              <a:latin typeface="Calibri" panose="020F0502020204030204" pitchFamily="34"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0B3F81-33ED-4059-9EED-92B6CE4068E4}" type="slidenum">
              <a:rPr lang="en-US" altLang="en-US" smtClean="0">
                <a:solidFill>
                  <a:srgbClr val="000000"/>
                </a:solidFill>
              </a:rPr>
              <a:pPr fontAlgn="base">
                <a:spcBef>
                  <a:spcPct val="0"/>
                </a:spcBef>
                <a:spcAft>
                  <a:spcPct val="0"/>
                </a:spcAft>
              </a:pPr>
              <a:t>5</a:t>
            </a:fld>
            <a:endParaRPr lang="en-US" altLang="en-US">
              <a:solidFill>
                <a:srgbClr val="000000"/>
              </a:solidFill>
            </a:endParaRPr>
          </a:p>
        </p:txBody>
      </p:sp>
    </p:spTree>
    <p:extLst>
      <p:ext uri="{BB962C8B-B14F-4D97-AF65-F5344CB8AC3E}">
        <p14:creationId xmlns:p14="http://schemas.microsoft.com/office/powerpoint/2010/main" val="3473200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pt-PT" altLang="en-US" dirty="0" smtClean="0">
                <a:latin typeface="Calibri" panose="020F0502020204030204" pitchFamily="34" charset="0"/>
              </a:rPr>
              <a:t>Neste slide, mostramos as estatísticas de COVID-19 dos quatro países do projecto. África do Sul tem casos  mais elevados de COVID-19, seguida </a:t>
            </a:r>
            <a:r>
              <a:rPr lang="pt-PT" altLang="en-US" dirty="0" err="1" smtClean="0">
                <a:latin typeface="Calibri" panose="020F0502020204030204" pitchFamily="34" charset="0"/>
              </a:rPr>
              <a:t>pela</a:t>
            </a:r>
            <a:r>
              <a:rPr lang="pt-PT" altLang="en-US" dirty="0" smtClean="0">
                <a:latin typeface="Calibri" panose="020F0502020204030204" pitchFamily="34" charset="0"/>
              </a:rPr>
              <a:t> Zâmbia, Moçambique e Namíbia, respectivamente. A taxa de recuperados na África do Sul, Zâmbia e Namíbia é de cerca de 94-95%, enquanto Moçambique tem a taxa de recuperados mais baixa com 72,9%. Regista-se um total de 52.681 mortos, tendo a África do Sul contribuído significativamente para a taxa de mortalidade de 96%. Muitas organizações na SADC partilham ou precisarão de partilhar os trabalhadores, sobretudo durante esta pandemia. Essas informações precisam de ser levadas em consideração, sobretudo se as organizações estiverem a partilhar trabalho sobre o risco potencial associado de infecção ou importação da doença</a:t>
            </a:r>
            <a:r>
              <a:rPr lang="en-ZA" altLang="en-US" dirty="0" smtClean="0">
                <a:latin typeface="Calibri" panose="020F0502020204030204" pitchFamily="34" charset="0"/>
              </a:rPr>
              <a:t>.</a:t>
            </a:r>
            <a:endParaRPr altLang="en-US" dirty="0">
              <a:latin typeface="Calibri" panose="020F0502020204030204" pitchFamily="34"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069A64-3CFE-41EB-8F4D-B6606CA0F602}" type="slidenum">
              <a:rPr lang="en-US" altLang="en-US" smtClean="0">
                <a:solidFill>
                  <a:srgbClr val="000000"/>
                </a:solidFill>
              </a:rPr>
              <a:pPr fontAlgn="base">
                <a:spcBef>
                  <a:spcPct val="0"/>
                </a:spcBef>
                <a:spcAft>
                  <a:spcPct val="0"/>
                </a:spcAft>
              </a:pPr>
              <a:t>7</a:t>
            </a:fld>
            <a:endParaRPr lang="en-US" altLang="en-US">
              <a:solidFill>
                <a:srgbClr val="000000"/>
              </a:solidFill>
            </a:endParaRPr>
          </a:p>
        </p:txBody>
      </p:sp>
    </p:spTree>
    <p:extLst>
      <p:ext uri="{BB962C8B-B14F-4D97-AF65-F5344CB8AC3E}">
        <p14:creationId xmlns:p14="http://schemas.microsoft.com/office/powerpoint/2010/main" val="254013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altLang="en-US">
              <a:latin typeface="Calibri" panose="020F0502020204030204"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659E576-8D2B-44E6-93F2-F4C0A96264D8}" type="slidenum">
              <a:rPr lang="en-US" altLang="en-US" smtClean="0">
                <a:solidFill>
                  <a:srgbClr val="000000"/>
                </a:solidFill>
              </a:rPr>
              <a:pPr fontAlgn="base">
                <a:spcBef>
                  <a:spcPct val="0"/>
                </a:spcBef>
                <a:spcAft>
                  <a:spcPct val="0"/>
                </a:spcAft>
              </a:pPr>
              <a:t>10</a:t>
            </a:fld>
            <a:endParaRPr lang="en-US" altLang="en-US">
              <a:solidFill>
                <a:srgbClr val="000000"/>
              </a:solidFill>
            </a:endParaRPr>
          </a:p>
        </p:txBody>
      </p:sp>
    </p:spTree>
    <p:extLst>
      <p:ext uri="{BB962C8B-B14F-4D97-AF65-F5344CB8AC3E}">
        <p14:creationId xmlns:p14="http://schemas.microsoft.com/office/powerpoint/2010/main" val="1773367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altLang="en-US">
              <a:latin typeface="Calibri" panose="020F0502020204030204" pitchFamily="34"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0644E91-0483-49A5-9480-57921D467554}" type="slidenum">
              <a:rPr lang="en-US" altLang="en-US" smtClean="0">
                <a:solidFill>
                  <a:srgbClr val="000000"/>
                </a:solidFill>
              </a:rPr>
              <a:pPr fontAlgn="base">
                <a:spcBef>
                  <a:spcPct val="0"/>
                </a:spcBef>
                <a:spcAft>
                  <a:spcPct val="0"/>
                </a:spcAft>
              </a:pPr>
              <a:t>23</a:t>
            </a:fld>
            <a:endParaRPr lang="en-US" altLang="en-US">
              <a:solidFill>
                <a:srgbClr val="000000"/>
              </a:solidFill>
            </a:endParaRPr>
          </a:p>
        </p:txBody>
      </p:sp>
    </p:spTree>
    <p:extLst>
      <p:ext uri="{BB962C8B-B14F-4D97-AF65-F5344CB8AC3E}">
        <p14:creationId xmlns:p14="http://schemas.microsoft.com/office/powerpoint/2010/main" val="241221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altLang="en-US">
              <a:latin typeface="Calibri" panose="020F0502020204030204" pitchFamily="34" charset="0"/>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7F49E50-5BCA-41B4-B218-032DC33F93A9}" type="slidenum">
              <a:rPr lang="en-US" altLang="en-US" smtClean="0">
                <a:solidFill>
                  <a:srgbClr val="000000"/>
                </a:solidFill>
              </a:rPr>
              <a:pPr fontAlgn="base">
                <a:spcBef>
                  <a:spcPct val="0"/>
                </a:spcBef>
                <a:spcAft>
                  <a:spcPct val="0"/>
                </a:spcAft>
              </a:pPr>
              <a:t>35</a:t>
            </a:fld>
            <a:endParaRPr lang="en-US" altLang="en-US">
              <a:solidFill>
                <a:srgbClr val="000000"/>
              </a:solidFill>
            </a:endParaRPr>
          </a:p>
        </p:txBody>
      </p:sp>
    </p:spTree>
    <p:extLst>
      <p:ext uri="{BB962C8B-B14F-4D97-AF65-F5344CB8AC3E}">
        <p14:creationId xmlns:p14="http://schemas.microsoft.com/office/powerpoint/2010/main" val="399890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10"/>
          <p:cNvSpPr/>
          <p:nvPr/>
        </p:nvSpPr>
        <p:spPr>
          <a:xfrm>
            <a:off x="0" y="0"/>
            <a:ext cx="752475" cy="6858000"/>
          </a:xfrm>
          <a:prstGeom prst="rect">
            <a:avLst/>
          </a:prstGeom>
          <a:gradFill>
            <a:gsLst>
              <a:gs pos="0">
                <a:srgbClr val="FFAD69"/>
              </a:gs>
              <a:gs pos="100000">
                <a:srgbClr val="FF7605"/>
              </a:gs>
            </a:gsLst>
            <a:lin ang="5400000"/>
          </a:gradFill>
          <a:ln cap="flat">
            <a:noFill/>
            <a:prstDash val="solid"/>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US" kern="0">
              <a:solidFill>
                <a:srgbClr val="FFFFFF"/>
              </a:solidFill>
              <a:effectLst>
                <a:innerShdw blurRad="63500" dist="50800" dir="13500000">
                  <a:prstClr val="black">
                    <a:alpha val="50000"/>
                  </a:prstClr>
                </a:innerShdw>
              </a:effectLst>
              <a:latin typeface="Calibri"/>
            </a:endParaRPr>
          </a:p>
        </p:txBody>
      </p:sp>
      <p:grpSp>
        <p:nvGrpSpPr>
          <p:cNvPr id="6" name="Group 6"/>
          <p:cNvGrpSpPr>
            <a:grpSpLocks/>
          </p:cNvGrpSpPr>
          <p:nvPr/>
        </p:nvGrpSpPr>
        <p:grpSpPr bwMode="auto">
          <a:xfrm>
            <a:off x="7467600" y="209550"/>
            <a:ext cx="657225" cy="431800"/>
            <a:chOff x="7467603" y="209553"/>
            <a:chExt cx="657214" cy="431797"/>
          </a:xfrm>
        </p:grpSpPr>
        <p:sp>
          <p:nvSpPr>
            <p:cNvPr id="7" name="Freeform 5"/>
            <p:cNvSpPr>
              <a:spLocks/>
            </p:cNvSpPr>
            <p:nvPr/>
          </p:nvSpPr>
          <p:spPr bwMode="auto">
            <a:xfrm>
              <a:off x="7467603" y="209553"/>
              <a:ext cx="242882" cy="431797"/>
            </a:xfrm>
            <a:custGeom>
              <a:avLst/>
              <a:gdLst>
                <a:gd name="T0" fmla="*/ 2147483646 w 153"/>
                <a:gd name="T1" fmla="*/ 0 h 272"/>
                <a:gd name="T2" fmla="*/ 2147483646 w 153"/>
                <a:gd name="T3" fmla="*/ 2147483646 h 272"/>
                <a:gd name="T4" fmla="*/ 2147483646 w 153"/>
                <a:gd name="T5" fmla="*/ 2147483646 h 272"/>
                <a:gd name="T6" fmla="*/ 0 w 153"/>
                <a:gd name="T7" fmla="*/ 2147483646 h 272"/>
                <a:gd name="T8" fmla="*/ 2147483646 w 153"/>
                <a:gd name="T9" fmla="*/ 0 h 272"/>
                <a:gd name="T10" fmla="*/ 0 w 153"/>
                <a:gd name="T11" fmla="*/ 0 h 272"/>
                <a:gd name="T12" fmla="*/ 2147483646 w 153"/>
                <a:gd name="T13" fmla="*/ 2147483646 h 272"/>
                <a:gd name="T14" fmla="*/ 2147483646 w 153"/>
                <a:gd name="T15" fmla="*/ 2147483646 h 272"/>
                <a:gd name="T16" fmla="*/ 0 w 153"/>
                <a:gd name="T17" fmla="*/ 2147483646 h 272"/>
                <a:gd name="T18" fmla="*/ 2147483646 w 153"/>
                <a:gd name="T19" fmla="*/ 2147483646 h 272"/>
                <a:gd name="T20" fmla="*/ 2147483646 w 153"/>
                <a:gd name="T21" fmla="*/ 2147483646 h 272"/>
                <a:gd name="T22" fmla="*/ 2147483646 w 153"/>
                <a:gd name="T23" fmla="*/ 0 h 272"/>
                <a:gd name="T24" fmla="*/ 17694720 60000 65536"/>
                <a:gd name="T25" fmla="*/ 0 60000 65536"/>
                <a:gd name="T26" fmla="*/ 5898240 60000 65536"/>
                <a:gd name="T27" fmla="*/ 1179648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272"/>
                <a:gd name="T38" fmla="*/ 153 w 153"/>
                <a:gd name="T39" fmla="*/ 272 h 2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272">
                  <a:moveTo>
                    <a:pt x="62" y="0"/>
                  </a:moveTo>
                  <a:lnTo>
                    <a:pt x="0" y="0"/>
                  </a:lnTo>
                  <a:lnTo>
                    <a:pt x="89" y="136"/>
                  </a:lnTo>
                  <a:lnTo>
                    <a:pt x="0" y="272"/>
                  </a:lnTo>
                  <a:lnTo>
                    <a:pt x="62" y="272"/>
                  </a:lnTo>
                  <a:lnTo>
                    <a:pt x="153" y="136"/>
                  </a:lnTo>
                  <a:lnTo>
                    <a:pt x="62" y="0"/>
                  </a:lnTo>
                  <a:close/>
                </a:path>
              </a:pathLst>
            </a:custGeom>
            <a:solidFill>
              <a:srgbClr val="A79D99"/>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en-US"/>
            </a:p>
          </p:txBody>
        </p:sp>
        <p:sp>
          <p:nvSpPr>
            <p:cNvPr id="8" name="Freeform 5"/>
            <p:cNvSpPr>
              <a:spLocks/>
            </p:cNvSpPr>
            <p:nvPr/>
          </p:nvSpPr>
          <p:spPr bwMode="auto">
            <a:xfrm>
              <a:off x="7677146" y="209553"/>
              <a:ext cx="242882" cy="431797"/>
            </a:xfrm>
            <a:custGeom>
              <a:avLst/>
              <a:gdLst>
                <a:gd name="T0" fmla="*/ 2147483646 w 153"/>
                <a:gd name="T1" fmla="*/ 0 h 272"/>
                <a:gd name="T2" fmla="*/ 2147483646 w 153"/>
                <a:gd name="T3" fmla="*/ 2147483646 h 272"/>
                <a:gd name="T4" fmla="*/ 2147483646 w 153"/>
                <a:gd name="T5" fmla="*/ 2147483646 h 272"/>
                <a:gd name="T6" fmla="*/ 0 w 153"/>
                <a:gd name="T7" fmla="*/ 2147483646 h 272"/>
                <a:gd name="T8" fmla="*/ 2147483646 w 153"/>
                <a:gd name="T9" fmla="*/ 0 h 272"/>
                <a:gd name="T10" fmla="*/ 0 w 153"/>
                <a:gd name="T11" fmla="*/ 0 h 272"/>
                <a:gd name="T12" fmla="*/ 2147483646 w 153"/>
                <a:gd name="T13" fmla="*/ 2147483646 h 272"/>
                <a:gd name="T14" fmla="*/ 2147483646 w 153"/>
                <a:gd name="T15" fmla="*/ 2147483646 h 272"/>
                <a:gd name="T16" fmla="*/ 0 w 153"/>
                <a:gd name="T17" fmla="*/ 2147483646 h 272"/>
                <a:gd name="T18" fmla="*/ 2147483646 w 153"/>
                <a:gd name="T19" fmla="*/ 2147483646 h 272"/>
                <a:gd name="T20" fmla="*/ 2147483646 w 153"/>
                <a:gd name="T21" fmla="*/ 2147483646 h 272"/>
                <a:gd name="T22" fmla="*/ 2147483646 w 153"/>
                <a:gd name="T23" fmla="*/ 0 h 272"/>
                <a:gd name="T24" fmla="*/ 17694720 60000 65536"/>
                <a:gd name="T25" fmla="*/ 0 60000 65536"/>
                <a:gd name="T26" fmla="*/ 5898240 60000 65536"/>
                <a:gd name="T27" fmla="*/ 1179648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272"/>
                <a:gd name="T38" fmla="*/ 153 w 153"/>
                <a:gd name="T39" fmla="*/ 272 h 2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272">
                  <a:moveTo>
                    <a:pt x="62" y="0"/>
                  </a:moveTo>
                  <a:lnTo>
                    <a:pt x="0" y="0"/>
                  </a:lnTo>
                  <a:lnTo>
                    <a:pt x="89" y="136"/>
                  </a:lnTo>
                  <a:lnTo>
                    <a:pt x="0" y="272"/>
                  </a:lnTo>
                  <a:lnTo>
                    <a:pt x="62" y="272"/>
                  </a:lnTo>
                  <a:lnTo>
                    <a:pt x="153" y="136"/>
                  </a:lnTo>
                  <a:lnTo>
                    <a:pt x="62" y="0"/>
                  </a:lnTo>
                  <a:close/>
                </a:path>
              </a:pathLst>
            </a:custGeom>
            <a:solidFill>
              <a:srgbClr val="A79D99"/>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en-US"/>
            </a:p>
          </p:txBody>
        </p:sp>
        <p:sp>
          <p:nvSpPr>
            <p:cNvPr id="9" name="Freeform 5"/>
            <p:cNvSpPr>
              <a:spLocks/>
            </p:cNvSpPr>
            <p:nvPr/>
          </p:nvSpPr>
          <p:spPr bwMode="auto">
            <a:xfrm>
              <a:off x="7881935" y="209553"/>
              <a:ext cx="242882" cy="431797"/>
            </a:xfrm>
            <a:custGeom>
              <a:avLst/>
              <a:gdLst>
                <a:gd name="T0" fmla="*/ 2147483646 w 153"/>
                <a:gd name="T1" fmla="*/ 0 h 272"/>
                <a:gd name="T2" fmla="*/ 2147483646 w 153"/>
                <a:gd name="T3" fmla="*/ 2147483646 h 272"/>
                <a:gd name="T4" fmla="*/ 2147483646 w 153"/>
                <a:gd name="T5" fmla="*/ 2147483646 h 272"/>
                <a:gd name="T6" fmla="*/ 0 w 153"/>
                <a:gd name="T7" fmla="*/ 2147483646 h 272"/>
                <a:gd name="T8" fmla="*/ 2147483646 w 153"/>
                <a:gd name="T9" fmla="*/ 0 h 272"/>
                <a:gd name="T10" fmla="*/ 0 w 153"/>
                <a:gd name="T11" fmla="*/ 0 h 272"/>
                <a:gd name="T12" fmla="*/ 2147483646 w 153"/>
                <a:gd name="T13" fmla="*/ 2147483646 h 272"/>
                <a:gd name="T14" fmla="*/ 2147483646 w 153"/>
                <a:gd name="T15" fmla="*/ 2147483646 h 272"/>
                <a:gd name="T16" fmla="*/ 0 w 153"/>
                <a:gd name="T17" fmla="*/ 2147483646 h 272"/>
                <a:gd name="T18" fmla="*/ 2147483646 w 153"/>
                <a:gd name="T19" fmla="*/ 2147483646 h 272"/>
                <a:gd name="T20" fmla="*/ 2147483646 w 153"/>
                <a:gd name="T21" fmla="*/ 2147483646 h 272"/>
                <a:gd name="T22" fmla="*/ 2147483646 w 153"/>
                <a:gd name="T23" fmla="*/ 0 h 272"/>
                <a:gd name="T24" fmla="*/ 17694720 60000 65536"/>
                <a:gd name="T25" fmla="*/ 0 60000 65536"/>
                <a:gd name="T26" fmla="*/ 5898240 60000 65536"/>
                <a:gd name="T27" fmla="*/ 1179648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272"/>
                <a:gd name="T38" fmla="*/ 153 w 153"/>
                <a:gd name="T39" fmla="*/ 272 h 2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272">
                  <a:moveTo>
                    <a:pt x="62" y="0"/>
                  </a:moveTo>
                  <a:lnTo>
                    <a:pt x="0" y="0"/>
                  </a:lnTo>
                  <a:lnTo>
                    <a:pt x="89" y="136"/>
                  </a:lnTo>
                  <a:lnTo>
                    <a:pt x="0" y="272"/>
                  </a:lnTo>
                  <a:lnTo>
                    <a:pt x="62" y="272"/>
                  </a:lnTo>
                  <a:lnTo>
                    <a:pt x="153" y="136"/>
                  </a:lnTo>
                  <a:lnTo>
                    <a:pt x="62" y="0"/>
                  </a:lnTo>
                  <a:close/>
                </a:path>
              </a:pathLst>
            </a:custGeom>
            <a:solidFill>
              <a:srgbClr val="A79D99"/>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en-US"/>
            </a:p>
          </p:txBody>
        </p:sp>
      </p:grpSp>
      <p:sp>
        <p:nvSpPr>
          <p:cNvPr id="3" name="Title 1"/>
          <p:cNvSpPr txBox="1">
            <a:spLocks noGrp="1"/>
          </p:cNvSpPr>
          <p:nvPr>
            <p:ph type="ctrTitle"/>
          </p:nvPr>
        </p:nvSpPr>
        <p:spPr>
          <a:xfrm>
            <a:off x="1216152" y="1267486"/>
            <a:ext cx="7235985" cy="5133313"/>
          </a:xfrm>
        </p:spPr>
        <p:txBody>
          <a:bodyPr/>
          <a:lstStyle>
            <a:lvl1pPr>
              <a:defRPr sz="11500"/>
            </a:lvl1pPr>
          </a:lstStyle>
          <a:p>
            <a:pPr lvl="0"/>
            <a:r>
              <a:rPr lang="en-US"/>
              <a:t>Click to edit Master title style</a:t>
            </a:r>
          </a:p>
        </p:txBody>
      </p:sp>
      <p:sp>
        <p:nvSpPr>
          <p:cNvPr id="4" name="Subtitle 2"/>
          <p:cNvSpPr txBox="1">
            <a:spLocks noGrp="1"/>
          </p:cNvSpPr>
          <p:nvPr>
            <p:ph type="subTitle" idx="1"/>
          </p:nvPr>
        </p:nvSpPr>
        <p:spPr>
          <a:xfrm>
            <a:off x="1216152" y="201698"/>
            <a:ext cx="6189582" cy="949567"/>
          </a:xfrm>
        </p:spPr>
        <p:txBody>
          <a:bodyPr/>
          <a:lstStyle>
            <a:lvl1pPr marL="0" indent="0" algn="r">
              <a:spcBef>
                <a:spcPts val="600"/>
              </a:spcBef>
              <a:buNone/>
              <a:defRPr sz="2400">
                <a:solidFill>
                  <a:srgbClr val="A79D99"/>
                </a:solidFill>
              </a:defRPr>
            </a:lvl1pPr>
          </a:lstStyle>
          <a:p>
            <a:pPr lvl="0"/>
            <a:r>
              <a:rPr lang="en-US"/>
              <a:t>Click to edit Master subtitle style</a:t>
            </a:r>
          </a:p>
        </p:txBody>
      </p:sp>
      <p:sp>
        <p:nvSpPr>
          <p:cNvPr id="10" name="Date Placeholder 3"/>
          <p:cNvSpPr txBox="1">
            <a:spLocks noGrp="1"/>
          </p:cNvSpPr>
          <p:nvPr>
            <p:ph type="dt" sz="half" idx="10"/>
          </p:nvPr>
        </p:nvSpPr>
        <p:spPr/>
        <p:txBody>
          <a:bodyPr/>
          <a:lstStyle>
            <a:lvl1pPr>
              <a:defRPr smtClean="0"/>
            </a:lvl1pPr>
          </a:lstStyle>
          <a:p>
            <a:pPr>
              <a:defRPr/>
            </a:pPr>
            <a:fld id="{18F52046-8FD3-48F3-AC4C-DB7107EEA080}" type="datetime1">
              <a:rPr lang="en-US"/>
              <a:pPr>
                <a:defRPr/>
              </a:pPr>
              <a:t>4/2/2021</a:t>
            </a:fld>
            <a:endParaRPr/>
          </a:p>
        </p:txBody>
      </p:sp>
      <p:sp>
        <p:nvSpPr>
          <p:cNvPr id="11" name="Footer Placeholder 4"/>
          <p:cNvSpPr txBox="1">
            <a:spLocks noGrp="1"/>
          </p:cNvSpPr>
          <p:nvPr>
            <p:ph type="ftr" sz="quarter" idx="11"/>
          </p:nvPr>
        </p:nvSpPr>
        <p:spPr/>
        <p:txBody>
          <a:bodyPr/>
          <a:lstStyle>
            <a:lvl1pPr>
              <a:defRPr smtClean="0"/>
            </a:lvl1pPr>
          </a:lstStyle>
          <a:p>
            <a:pPr>
              <a:defRPr/>
            </a:pPr>
            <a:r>
              <a:rPr lang="en-ZA"/>
              <a:t>COVID-19, Train the Trainer Course; hospitality and construction sector</a:t>
            </a:r>
            <a:endParaRPr/>
          </a:p>
        </p:txBody>
      </p:sp>
      <p:sp>
        <p:nvSpPr>
          <p:cNvPr id="12" name="Slide Number Placeholder 5"/>
          <p:cNvSpPr txBox="1">
            <a:spLocks noGrp="1"/>
          </p:cNvSpPr>
          <p:nvPr>
            <p:ph type="sldNum" sz="quarter" idx="12"/>
          </p:nvPr>
        </p:nvSpPr>
        <p:spPr>
          <a:xfrm>
            <a:off x="8150225" y="236538"/>
            <a:ext cx="785813" cy="365125"/>
          </a:xfrm>
        </p:spPr>
        <p:txBody>
          <a:bodyPr/>
          <a:lstStyle>
            <a:lvl1pPr>
              <a:defRPr sz="1400"/>
            </a:lvl1pPr>
          </a:lstStyle>
          <a:p>
            <a:pPr>
              <a:defRPr/>
            </a:pPr>
            <a:fld id="{3D9933D5-DE97-494F-A1F0-07A94161255D}" type="slidenum">
              <a:rPr/>
              <a:pPr>
                <a:defRPr/>
              </a:pPr>
              <a:t>‹nº›</a:t>
            </a:fld>
            <a:endParaRPr/>
          </a:p>
        </p:txBody>
      </p:sp>
    </p:spTree>
    <p:extLst>
      <p:ext uri="{BB962C8B-B14F-4D97-AF65-F5344CB8AC3E}">
        <p14:creationId xmlns:p14="http://schemas.microsoft.com/office/powerpoint/2010/main" val="357480142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txBox="1">
            <a:spLocks noGrp="1"/>
          </p:cNvSpPr>
          <p:nvPr>
            <p:ph type="ftr" sz="quarter" idx="10"/>
          </p:nvPr>
        </p:nvSpPr>
        <p:spPr/>
        <p:txBody>
          <a:bodyPr/>
          <a:lstStyle>
            <a:lvl1pPr>
              <a:defRPr smtClean="0"/>
            </a:lvl1pPr>
          </a:lstStyle>
          <a:p>
            <a:pPr>
              <a:defRPr/>
            </a:pPr>
            <a:r>
              <a:rPr lang="en-ZA"/>
              <a:t>COVID-19, Train the Trainer Course; hospitality and construction sector</a:t>
            </a:r>
            <a:endParaRPr/>
          </a:p>
        </p:txBody>
      </p:sp>
      <p:sp>
        <p:nvSpPr>
          <p:cNvPr id="5" name="Slide Number Placeholder 5"/>
          <p:cNvSpPr txBox="1">
            <a:spLocks noGrp="1"/>
          </p:cNvSpPr>
          <p:nvPr>
            <p:ph type="sldNum" sz="quarter" idx="11"/>
          </p:nvPr>
        </p:nvSpPr>
        <p:spPr/>
        <p:txBody>
          <a:bodyPr/>
          <a:lstStyle>
            <a:lvl1pPr>
              <a:defRPr/>
            </a:lvl1pPr>
          </a:lstStyle>
          <a:p>
            <a:pPr>
              <a:defRPr/>
            </a:pPr>
            <a:fld id="{D7602620-9408-455B-867A-4226995E62A2}" type="slidenum">
              <a:rPr/>
              <a:pPr>
                <a:defRPr/>
              </a:pPr>
              <a:t>‹nº›</a:t>
            </a:fld>
            <a:endParaRPr/>
          </a:p>
        </p:txBody>
      </p:sp>
      <p:sp>
        <p:nvSpPr>
          <p:cNvPr id="6" name="Date Placeholder 3"/>
          <p:cNvSpPr txBox="1">
            <a:spLocks noGrp="1"/>
          </p:cNvSpPr>
          <p:nvPr>
            <p:ph type="dt" sz="half" idx="12"/>
          </p:nvPr>
        </p:nvSpPr>
        <p:spPr/>
        <p:txBody>
          <a:bodyPr/>
          <a:lstStyle>
            <a:lvl1pPr>
              <a:defRPr smtClean="0"/>
            </a:lvl1pPr>
          </a:lstStyle>
          <a:p>
            <a:pPr>
              <a:defRPr/>
            </a:pPr>
            <a:fld id="{FE02AC41-B92A-42E7-9140-44F1B2FE1B60}" type="datetime1">
              <a:rPr lang="en-US"/>
              <a:pPr>
                <a:defRPr/>
              </a:pPr>
              <a:t>4/2/2021</a:t>
            </a:fld>
            <a:endParaRPr/>
          </a:p>
        </p:txBody>
      </p:sp>
    </p:spTree>
    <p:extLst>
      <p:ext uri="{BB962C8B-B14F-4D97-AF65-F5344CB8AC3E}">
        <p14:creationId xmlns:p14="http://schemas.microsoft.com/office/powerpoint/2010/main" val="41474262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txBox="1">
            <a:spLocks noGrp="1"/>
          </p:cNvSpPr>
          <p:nvPr>
            <p:ph type="ftr" sz="quarter" idx="10"/>
          </p:nvPr>
        </p:nvSpPr>
        <p:spPr/>
        <p:txBody>
          <a:bodyPr/>
          <a:lstStyle>
            <a:lvl1pPr>
              <a:defRPr smtClean="0"/>
            </a:lvl1pPr>
          </a:lstStyle>
          <a:p>
            <a:pPr>
              <a:defRPr/>
            </a:pPr>
            <a:r>
              <a:rPr lang="en-ZA"/>
              <a:t>COVID-19, Train the Trainer Course; hospitality and construction sector</a:t>
            </a:r>
            <a:endParaRPr/>
          </a:p>
        </p:txBody>
      </p:sp>
      <p:sp>
        <p:nvSpPr>
          <p:cNvPr id="5" name="Slide Number Placeholder 5"/>
          <p:cNvSpPr txBox="1">
            <a:spLocks noGrp="1"/>
          </p:cNvSpPr>
          <p:nvPr>
            <p:ph type="sldNum" sz="quarter" idx="11"/>
          </p:nvPr>
        </p:nvSpPr>
        <p:spPr/>
        <p:txBody>
          <a:bodyPr/>
          <a:lstStyle>
            <a:lvl1pPr>
              <a:defRPr/>
            </a:lvl1pPr>
          </a:lstStyle>
          <a:p>
            <a:pPr>
              <a:defRPr/>
            </a:pPr>
            <a:fld id="{8B46E275-1F71-459F-BAD4-6C2CD55CBD94}" type="slidenum">
              <a:rPr/>
              <a:pPr>
                <a:defRPr/>
              </a:pPr>
              <a:t>‹nº›</a:t>
            </a:fld>
            <a:endParaRPr/>
          </a:p>
        </p:txBody>
      </p:sp>
      <p:sp>
        <p:nvSpPr>
          <p:cNvPr id="6" name="Date Placeholder 3"/>
          <p:cNvSpPr txBox="1">
            <a:spLocks noGrp="1"/>
          </p:cNvSpPr>
          <p:nvPr>
            <p:ph type="dt" sz="half" idx="12"/>
          </p:nvPr>
        </p:nvSpPr>
        <p:spPr/>
        <p:txBody>
          <a:bodyPr/>
          <a:lstStyle>
            <a:lvl1pPr>
              <a:defRPr smtClean="0"/>
            </a:lvl1pPr>
          </a:lstStyle>
          <a:p>
            <a:pPr>
              <a:defRPr/>
            </a:pPr>
            <a:fld id="{24D66E65-2168-490C-991C-2CF926768016}" type="datetime1">
              <a:rPr lang="en-US"/>
              <a:pPr>
                <a:defRPr/>
              </a:pPr>
              <a:t>4/2/2021</a:t>
            </a:fld>
            <a:endParaRPr/>
          </a:p>
        </p:txBody>
      </p:sp>
    </p:spTree>
    <p:extLst>
      <p:ext uri="{BB962C8B-B14F-4D97-AF65-F5344CB8AC3E}">
        <p14:creationId xmlns:p14="http://schemas.microsoft.com/office/powerpoint/2010/main" val="97845134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lIns="68580" tIns="34290" rIns="68580" bIns="34290"/>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lIns="68580" tIns="34290" rIns="68580" bIns="34290"/>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lIns="68580" tIns="34290" rIns="68580" bIns="34290"/>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lIns="68580" tIns="34290" rIns="68580" bIns="34290"/>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lIns="68580" tIns="34290" rIns="68580" bIns="34290"/>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68580" tIns="34290" rIns="68580" bIns="34290"/>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350" b="1">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smtClean="0"/>
            </a:lvl1pPr>
          </a:lstStyle>
          <a:p>
            <a:pPr>
              <a:defRPr/>
            </a:pPr>
            <a:fld id="{F507F567-04E5-4626-81C9-0263E6F33401}" type="datetime1">
              <a:rPr lang="en-US"/>
              <a:pPr>
                <a:defRPr/>
              </a:pPr>
              <a:t>4/2/2021</a:t>
            </a:fld>
            <a:endParaRPr lang="en-US" dirty="0"/>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smtClean="0"/>
            </a:lvl1pPr>
          </a:lstStyle>
          <a:p>
            <a:pPr>
              <a:defRPr/>
            </a:pPr>
            <a:r>
              <a:rPr lang="en-ZA"/>
              <a:t>COVID-19, Train the Trainer Course; hospitality and construction sector</a:t>
            </a: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4C3B1ED3-95E9-4139-9900-328F94CFC7D1}" type="slidenum">
              <a:rPr lang="en-US"/>
              <a:pPr>
                <a:defRPr/>
              </a:pPr>
              <a:t>‹nº›</a:t>
            </a:fld>
            <a:endParaRPr lang="en-US" dirty="0"/>
          </a:p>
        </p:txBody>
      </p:sp>
    </p:spTree>
    <p:extLst>
      <p:ext uri="{BB962C8B-B14F-4D97-AF65-F5344CB8AC3E}">
        <p14:creationId xmlns:p14="http://schemas.microsoft.com/office/powerpoint/2010/main" val="2596405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smtClean="0"/>
            </a:lvl1pPr>
          </a:lstStyle>
          <a:p>
            <a:pPr>
              <a:defRPr/>
            </a:pPr>
            <a:fld id="{91B15983-477C-4776-95DE-F5F86F1B1B95}" type="datetime1">
              <a:rPr lang="en-US"/>
              <a:pPr>
                <a:defRPr/>
              </a:pPr>
              <a:t>4/2/2021</a:t>
            </a:fld>
            <a:endParaRPr lang="en-US" dirty="0"/>
          </a:p>
        </p:txBody>
      </p:sp>
      <p:sp>
        <p:nvSpPr>
          <p:cNvPr id="5" name="Slide Number Placeholder 8"/>
          <p:cNvSpPr>
            <a:spLocks noGrp="1"/>
          </p:cNvSpPr>
          <p:nvPr>
            <p:ph type="sldNum" sz="quarter" idx="11"/>
          </p:nvPr>
        </p:nvSpPr>
        <p:spPr/>
        <p:txBody>
          <a:bodyPr rtlCol="0"/>
          <a:lstStyle>
            <a:lvl1pPr>
              <a:defRPr/>
            </a:lvl1pPr>
          </a:lstStyle>
          <a:p>
            <a:pPr>
              <a:defRPr/>
            </a:pPr>
            <a:fld id="{73E8674E-A1DA-4145-B326-D5CE81C9C748}" type="slidenum">
              <a:rPr lang="en-US"/>
              <a:pPr>
                <a:defRPr/>
              </a:pPr>
              <a:t>‹nº›</a:t>
            </a:fld>
            <a:endParaRPr lang="en-US" dirty="0"/>
          </a:p>
        </p:txBody>
      </p:sp>
      <p:sp>
        <p:nvSpPr>
          <p:cNvPr id="6" name="Footer Placeholder 9"/>
          <p:cNvSpPr>
            <a:spLocks noGrp="1"/>
          </p:cNvSpPr>
          <p:nvPr>
            <p:ph type="ftr" sz="quarter" idx="12"/>
          </p:nvPr>
        </p:nvSpPr>
        <p:spPr/>
        <p:txBody>
          <a:bodyPr rtlCol="0"/>
          <a:lstStyle>
            <a:lvl1pPr>
              <a:defRPr smtClean="0"/>
            </a:lvl1pPr>
          </a:lstStyle>
          <a:p>
            <a:pPr>
              <a:defRPr/>
            </a:pPr>
            <a:r>
              <a:rPr lang="en-ZA"/>
              <a:t>COVID-19, Train the Trainer Course; hospitality and construction sector</a:t>
            </a:r>
            <a:endParaRPr lang="en-US"/>
          </a:p>
        </p:txBody>
      </p:sp>
    </p:spTree>
    <p:extLst>
      <p:ext uri="{BB962C8B-B14F-4D97-AF65-F5344CB8AC3E}">
        <p14:creationId xmlns:p14="http://schemas.microsoft.com/office/powerpoint/2010/main" val="359956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lIns="68580" tIns="34290" rIns="68580" bIns="34290"/>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lIns="68580" tIns="34290" rIns="68580" bIns="34290"/>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lIns="68580" tIns="34290" rIns="68580" bIns="34290"/>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lIns="68580" tIns="34290" rIns="68580" bIns="34290"/>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lIns="68580" tIns="34290" rIns="68580" bIns="34290"/>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68580" tIns="34290" rIns="68580" bIns="34290"/>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225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350" b="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smtClean="0"/>
            </a:lvl1pPr>
          </a:lstStyle>
          <a:p>
            <a:pPr>
              <a:defRPr/>
            </a:pPr>
            <a:fld id="{8DE0C027-B8B4-43FE-8A7E-E29B39BBA83C}" type="datetime1">
              <a:rPr lang="en-US"/>
              <a:pPr>
                <a:defRPr/>
              </a:pPr>
              <a:t>4/2/2021</a:t>
            </a:fld>
            <a:endParaRPr lang="en-US" dirty="0"/>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smtClean="0"/>
            </a:lvl1pPr>
          </a:lstStyle>
          <a:p>
            <a:pPr>
              <a:defRPr/>
            </a:pPr>
            <a:r>
              <a:rPr lang="en-ZA"/>
              <a:t>COVID-19, Train the Trainer Course; hospitality and construction sector</a:t>
            </a: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E28063DD-7041-406A-8338-F3C82BBC326C}" type="slidenum">
              <a:rPr lang="en-US"/>
              <a:pPr>
                <a:defRPr/>
              </a:pPr>
              <a:t>‹nº›</a:t>
            </a:fld>
            <a:endParaRPr lang="en-US" dirty="0"/>
          </a:p>
        </p:txBody>
      </p:sp>
    </p:spTree>
    <p:extLst>
      <p:ext uri="{BB962C8B-B14F-4D97-AF65-F5344CB8AC3E}">
        <p14:creationId xmlns:p14="http://schemas.microsoft.com/office/powerpoint/2010/main" val="787292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smtClean="0"/>
            </a:lvl1pPr>
          </a:lstStyle>
          <a:p>
            <a:pPr>
              <a:defRPr/>
            </a:pPr>
            <a:fld id="{AEA23AD1-547A-46C2-A75C-32C33C46B83B}" type="datetime1">
              <a:rPr lang="en-US"/>
              <a:pPr>
                <a:defRPr/>
              </a:pPr>
              <a:t>4/2/2021</a:t>
            </a:fld>
            <a:endParaRPr lang="en-US" dirty="0"/>
          </a:p>
        </p:txBody>
      </p:sp>
      <p:sp>
        <p:nvSpPr>
          <p:cNvPr id="6" name="Footer Placeholder 2"/>
          <p:cNvSpPr>
            <a:spLocks noGrp="1"/>
          </p:cNvSpPr>
          <p:nvPr>
            <p:ph type="ftr" sz="quarter" idx="11"/>
          </p:nvPr>
        </p:nvSpPr>
        <p:spPr/>
        <p:txBody>
          <a:bodyPr/>
          <a:lstStyle>
            <a:lvl1pPr>
              <a:defRPr smtClean="0"/>
            </a:lvl1pPr>
          </a:lstStyle>
          <a:p>
            <a:pPr>
              <a:defRPr/>
            </a:pPr>
            <a:r>
              <a:rPr lang="en-ZA"/>
              <a:t>COVID-19, Train the Trainer Course; hospitality and construction sector</a:t>
            </a:r>
            <a:endParaRPr lang="en-US"/>
          </a:p>
        </p:txBody>
      </p:sp>
      <p:sp>
        <p:nvSpPr>
          <p:cNvPr id="7" name="Slide Number Placeholder 22"/>
          <p:cNvSpPr>
            <a:spLocks noGrp="1"/>
          </p:cNvSpPr>
          <p:nvPr>
            <p:ph type="sldNum" sz="quarter" idx="12"/>
          </p:nvPr>
        </p:nvSpPr>
        <p:spPr/>
        <p:txBody>
          <a:bodyPr/>
          <a:lstStyle>
            <a:lvl1pPr>
              <a:defRPr/>
            </a:lvl1pPr>
          </a:lstStyle>
          <a:p>
            <a:pPr>
              <a:defRPr/>
            </a:pPr>
            <a:fld id="{4726C665-2F02-485A-9EBD-5BB824A1F9D0}" type="slidenum">
              <a:rPr lang="en-US"/>
              <a:pPr>
                <a:defRPr/>
              </a:pPr>
              <a:t>‹nº›</a:t>
            </a:fld>
            <a:endParaRPr lang="en-US" dirty="0"/>
          </a:p>
        </p:txBody>
      </p:sp>
    </p:spTree>
    <p:extLst>
      <p:ext uri="{BB962C8B-B14F-4D97-AF65-F5344CB8AC3E}">
        <p14:creationId xmlns:p14="http://schemas.microsoft.com/office/powerpoint/2010/main" val="1767211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smtClean="0"/>
            </a:lvl1pPr>
          </a:lstStyle>
          <a:p>
            <a:pPr>
              <a:defRPr/>
            </a:pPr>
            <a:fld id="{50C656B1-4361-451E-A892-7F3173FB2699}" type="datetime1">
              <a:rPr lang="en-US"/>
              <a:pPr>
                <a:defRPr/>
              </a:pPr>
              <a:t>4/2/2021</a:t>
            </a:fld>
            <a:endParaRPr lang="en-US" dirty="0"/>
          </a:p>
        </p:txBody>
      </p:sp>
      <p:sp>
        <p:nvSpPr>
          <p:cNvPr id="8" name="Footer Placeholder 2"/>
          <p:cNvSpPr>
            <a:spLocks noGrp="1"/>
          </p:cNvSpPr>
          <p:nvPr>
            <p:ph type="ftr" sz="quarter" idx="11"/>
          </p:nvPr>
        </p:nvSpPr>
        <p:spPr/>
        <p:txBody>
          <a:bodyPr/>
          <a:lstStyle>
            <a:lvl1pPr>
              <a:defRPr smtClean="0"/>
            </a:lvl1pPr>
          </a:lstStyle>
          <a:p>
            <a:pPr>
              <a:defRPr/>
            </a:pPr>
            <a:r>
              <a:rPr lang="en-ZA"/>
              <a:t>COVID-19, Train the Trainer Course; hospitality and construction sector</a:t>
            </a:r>
            <a:endParaRPr lang="en-US"/>
          </a:p>
        </p:txBody>
      </p:sp>
      <p:sp>
        <p:nvSpPr>
          <p:cNvPr id="9" name="Slide Number Placeholder 22"/>
          <p:cNvSpPr>
            <a:spLocks noGrp="1"/>
          </p:cNvSpPr>
          <p:nvPr>
            <p:ph type="sldNum" sz="quarter" idx="12"/>
          </p:nvPr>
        </p:nvSpPr>
        <p:spPr/>
        <p:txBody>
          <a:bodyPr/>
          <a:lstStyle>
            <a:lvl1pPr>
              <a:defRPr/>
            </a:lvl1pPr>
          </a:lstStyle>
          <a:p>
            <a:pPr>
              <a:defRPr/>
            </a:pPr>
            <a:fld id="{CE07D48B-1FFE-4224-9EC4-114305DBF436}" type="slidenum">
              <a:rPr lang="en-US"/>
              <a:pPr>
                <a:defRPr/>
              </a:pPr>
              <a:t>‹nº›</a:t>
            </a:fld>
            <a:endParaRPr lang="en-US" dirty="0"/>
          </a:p>
        </p:txBody>
      </p:sp>
    </p:spTree>
    <p:extLst>
      <p:ext uri="{BB962C8B-B14F-4D97-AF65-F5344CB8AC3E}">
        <p14:creationId xmlns:p14="http://schemas.microsoft.com/office/powerpoint/2010/main" val="2378683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smtClean="0"/>
            </a:lvl1pPr>
          </a:lstStyle>
          <a:p>
            <a:pPr>
              <a:defRPr/>
            </a:pPr>
            <a:fld id="{64959900-D3D4-43AF-BAD4-448F5D0305F9}" type="datetime1">
              <a:rPr lang="en-US"/>
              <a:pPr>
                <a:defRPr/>
              </a:pPr>
              <a:t>4/2/2021</a:t>
            </a:fld>
            <a:endParaRPr lang="en-US" dirty="0"/>
          </a:p>
        </p:txBody>
      </p:sp>
      <p:sp>
        <p:nvSpPr>
          <p:cNvPr id="4" name="Slide Number Placeholder 6"/>
          <p:cNvSpPr>
            <a:spLocks noGrp="1"/>
          </p:cNvSpPr>
          <p:nvPr>
            <p:ph type="sldNum" sz="quarter" idx="11"/>
          </p:nvPr>
        </p:nvSpPr>
        <p:spPr/>
        <p:txBody>
          <a:bodyPr rtlCol="0"/>
          <a:lstStyle>
            <a:lvl1pPr>
              <a:defRPr/>
            </a:lvl1pPr>
          </a:lstStyle>
          <a:p>
            <a:pPr>
              <a:defRPr/>
            </a:pPr>
            <a:fld id="{AA145E7D-E33D-44AB-A502-23FE58A34950}" type="slidenum">
              <a:rPr lang="en-US"/>
              <a:pPr>
                <a:defRPr/>
              </a:pPr>
              <a:t>‹nº›</a:t>
            </a:fld>
            <a:endParaRPr lang="en-US" dirty="0"/>
          </a:p>
        </p:txBody>
      </p:sp>
      <p:sp>
        <p:nvSpPr>
          <p:cNvPr id="5" name="Footer Placeholder 7"/>
          <p:cNvSpPr>
            <a:spLocks noGrp="1"/>
          </p:cNvSpPr>
          <p:nvPr>
            <p:ph type="ftr" sz="quarter" idx="12"/>
          </p:nvPr>
        </p:nvSpPr>
        <p:spPr/>
        <p:txBody>
          <a:bodyPr rtlCol="0"/>
          <a:lstStyle>
            <a:lvl1pPr>
              <a:defRPr smtClean="0"/>
            </a:lvl1pPr>
          </a:lstStyle>
          <a:p>
            <a:pPr>
              <a:defRPr/>
            </a:pPr>
            <a:r>
              <a:rPr lang="en-ZA"/>
              <a:t>COVID-19, Train the Trainer Course; hospitality and construction sector</a:t>
            </a:r>
            <a:endParaRPr lang="en-US"/>
          </a:p>
        </p:txBody>
      </p:sp>
    </p:spTree>
    <p:extLst>
      <p:ext uri="{BB962C8B-B14F-4D97-AF65-F5344CB8AC3E}">
        <p14:creationId xmlns:p14="http://schemas.microsoft.com/office/powerpoint/2010/main" val="3533104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smtClean="0"/>
            </a:lvl1pPr>
          </a:lstStyle>
          <a:p>
            <a:pPr>
              <a:defRPr/>
            </a:pPr>
            <a:fld id="{7E157E6F-447B-49B4-AEA8-B702307882F4}" type="datetime1">
              <a:rPr lang="en-US"/>
              <a:pPr>
                <a:defRPr/>
              </a:pPr>
              <a:t>4/2/2021</a:t>
            </a:fld>
            <a:endParaRPr lang="en-US" dirty="0"/>
          </a:p>
        </p:txBody>
      </p:sp>
      <p:sp>
        <p:nvSpPr>
          <p:cNvPr id="3" name="Footer Placeholder 2"/>
          <p:cNvSpPr>
            <a:spLocks noGrp="1"/>
          </p:cNvSpPr>
          <p:nvPr>
            <p:ph type="ftr" sz="quarter" idx="11"/>
          </p:nvPr>
        </p:nvSpPr>
        <p:spPr/>
        <p:txBody>
          <a:bodyPr/>
          <a:lstStyle>
            <a:lvl1pPr>
              <a:defRPr smtClean="0"/>
            </a:lvl1pPr>
          </a:lstStyle>
          <a:p>
            <a:pPr>
              <a:defRPr/>
            </a:pPr>
            <a:r>
              <a:rPr lang="en-ZA"/>
              <a:t>COVID-19, Train the Trainer Course; hospitality and construction sector</a:t>
            </a:r>
            <a:endParaRPr lang="en-US"/>
          </a:p>
        </p:txBody>
      </p:sp>
      <p:sp>
        <p:nvSpPr>
          <p:cNvPr id="4" name="Slide Number Placeholder 22"/>
          <p:cNvSpPr>
            <a:spLocks noGrp="1"/>
          </p:cNvSpPr>
          <p:nvPr>
            <p:ph type="sldNum" sz="quarter" idx="12"/>
          </p:nvPr>
        </p:nvSpPr>
        <p:spPr/>
        <p:txBody>
          <a:bodyPr/>
          <a:lstStyle>
            <a:lvl1pPr>
              <a:defRPr/>
            </a:lvl1pPr>
          </a:lstStyle>
          <a:p>
            <a:pPr>
              <a:defRPr/>
            </a:pPr>
            <a:fld id="{F72F7428-3526-436D-85DA-43B9BEB41718}" type="slidenum">
              <a:rPr lang="en-US"/>
              <a:pPr>
                <a:defRPr/>
              </a:pPr>
              <a:t>‹nº›</a:t>
            </a:fld>
            <a:endParaRPr lang="en-US" dirty="0"/>
          </a:p>
        </p:txBody>
      </p:sp>
    </p:spTree>
    <p:extLst>
      <p:ext uri="{BB962C8B-B14F-4D97-AF65-F5344CB8AC3E}">
        <p14:creationId xmlns:p14="http://schemas.microsoft.com/office/powerpoint/2010/main" val="1562389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lIns="68580" tIns="34290" rIns="68580" bIns="34290"/>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68580" tIns="34290" rIns="68580" bIns="34290"/>
          <a:lstStyle/>
          <a:p>
            <a:pPr>
              <a:defRPr/>
            </a:pPr>
            <a:endParaRPr lang="en-US" dirty="0"/>
          </a:p>
        </p:txBody>
      </p:sp>
      <p:sp>
        <p:nvSpPr>
          <p:cNvPr id="7" name="Straight Connector 1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p>
        </p:txBody>
      </p:sp>
      <p:sp>
        <p:nvSpPr>
          <p:cNvPr id="8" name="Straight Connector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traight Connector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15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300"/>
              </a:spcBef>
              <a:spcAft>
                <a:spcPts val="750"/>
              </a:spcAft>
              <a:buNone/>
              <a:defRPr sz="900"/>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smtClean="0"/>
            </a:lvl1pPr>
          </a:lstStyle>
          <a:p>
            <a:pPr>
              <a:defRPr/>
            </a:pPr>
            <a:fld id="{53F1D766-01A6-4A05-AED9-FB6A010CCEA7}" type="datetime1">
              <a:rPr lang="en-US"/>
              <a:pPr>
                <a:defRPr/>
              </a:pPr>
              <a:t>4/2/2021</a:t>
            </a:fld>
            <a:endParaRPr lang="en-US" dirty="0"/>
          </a:p>
        </p:txBody>
      </p:sp>
      <p:sp>
        <p:nvSpPr>
          <p:cNvPr id="13" name="Slide Number Placeholder 21"/>
          <p:cNvSpPr>
            <a:spLocks noGrp="1"/>
          </p:cNvSpPr>
          <p:nvPr>
            <p:ph type="sldNum" sz="quarter" idx="11"/>
          </p:nvPr>
        </p:nvSpPr>
        <p:spPr/>
        <p:txBody>
          <a:bodyPr rtlCol="0"/>
          <a:lstStyle>
            <a:lvl1pPr>
              <a:defRPr/>
            </a:lvl1pPr>
          </a:lstStyle>
          <a:p>
            <a:pPr>
              <a:defRPr/>
            </a:pPr>
            <a:fld id="{BAF73670-66E5-4143-8C61-3328C1DFB875}" type="slidenum">
              <a:rPr lang="en-US"/>
              <a:pPr>
                <a:defRPr/>
              </a:pPr>
              <a:t>‹nº›</a:t>
            </a:fld>
            <a:endParaRPr lang="en-US" dirty="0"/>
          </a:p>
        </p:txBody>
      </p:sp>
      <p:sp>
        <p:nvSpPr>
          <p:cNvPr id="14" name="Footer Placeholder 22"/>
          <p:cNvSpPr>
            <a:spLocks noGrp="1"/>
          </p:cNvSpPr>
          <p:nvPr>
            <p:ph type="ftr" sz="quarter" idx="12"/>
          </p:nvPr>
        </p:nvSpPr>
        <p:spPr/>
        <p:txBody>
          <a:bodyPr rtlCol="0"/>
          <a:lstStyle>
            <a:lvl1pPr>
              <a:defRPr smtClean="0"/>
            </a:lvl1pPr>
          </a:lstStyle>
          <a:p>
            <a:pPr>
              <a:defRPr/>
            </a:pPr>
            <a:r>
              <a:rPr lang="en-ZA"/>
              <a:t>COVID-19, Train the Trainer Course; hospitality and construction sector</a:t>
            </a:r>
            <a:endParaRPr lang="en-US"/>
          </a:p>
        </p:txBody>
      </p:sp>
    </p:spTree>
    <p:extLst>
      <p:ext uri="{BB962C8B-B14F-4D97-AF65-F5344CB8AC3E}">
        <p14:creationId xmlns:p14="http://schemas.microsoft.com/office/powerpoint/2010/main" val="415544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txBox="1">
            <a:spLocks noGrp="1"/>
          </p:cNvSpPr>
          <p:nvPr>
            <p:ph type="ftr" sz="quarter" idx="10"/>
          </p:nvPr>
        </p:nvSpPr>
        <p:spPr/>
        <p:txBody>
          <a:bodyPr/>
          <a:lstStyle>
            <a:lvl1pPr>
              <a:defRPr smtClean="0"/>
            </a:lvl1pPr>
          </a:lstStyle>
          <a:p>
            <a:pPr>
              <a:defRPr/>
            </a:pPr>
            <a:r>
              <a:rPr lang="en-ZA"/>
              <a:t>COVID-19, Train the Trainer Course; hospitality and construction sector</a:t>
            </a:r>
            <a:endParaRPr/>
          </a:p>
        </p:txBody>
      </p:sp>
      <p:sp>
        <p:nvSpPr>
          <p:cNvPr id="5" name="Slide Number Placeholder 5"/>
          <p:cNvSpPr txBox="1">
            <a:spLocks noGrp="1"/>
          </p:cNvSpPr>
          <p:nvPr>
            <p:ph type="sldNum" sz="quarter" idx="11"/>
          </p:nvPr>
        </p:nvSpPr>
        <p:spPr/>
        <p:txBody>
          <a:bodyPr/>
          <a:lstStyle>
            <a:lvl1pPr>
              <a:defRPr/>
            </a:lvl1pPr>
          </a:lstStyle>
          <a:p>
            <a:pPr>
              <a:defRPr/>
            </a:pPr>
            <a:fld id="{E29FF78C-FB7C-451A-9802-D77CB32E732E}" type="slidenum">
              <a:rPr/>
              <a:pPr>
                <a:defRPr/>
              </a:pPr>
              <a:t>‹nº›</a:t>
            </a:fld>
            <a:endParaRPr/>
          </a:p>
        </p:txBody>
      </p:sp>
      <p:sp>
        <p:nvSpPr>
          <p:cNvPr id="6" name="Date Placeholder 3"/>
          <p:cNvSpPr txBox="1">
            <a:spLocks noGrp="1"/>
          </p:cNvSpPr>
          <p:nvPr>
            <p:ph type="dt" sz="half" idx="12"/>
          </p:nvPr>
        </p:nvSpPr>
        <p:spPr/>
        <p:txBody>
          <a:bodyPr/>
          <a:lstStyle>
            <a:lvl1pPr>
              <a:defRPr smtClean="0"/>
            </a:lvl1pPr>
          </a:lstStyle>
          <a:p>
            <a:pPr>
              <a:defRPr/>
            </a:pPr>
            <a:fld id="{3F67D838-8EF0-4373-ADF6-4BB2B06B3074}" type="datetime1">
              <a:rPr lang="en-US"/>
              <a:pPr>
                <a:defRPr/>
              </a:pPr>
              <a:t>4/2/2021</a:t>
            </a:fld>
            <a:endParaRPr/>
          </a:p>
        </p:txBody>
      </p:sp>
    </p:spTree>
    <p:extLst>
      <p:ext uri="{BB962C8B-B14F-4D97-AF65-F5344CB8AC3E}">
        <p14:creationId xmlns:p14="http://schemas.microsoft.com/office/powerpoint/2010/main" val="4022785533"/>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68580" tIns="34290" rIns="68580" bIns="34290"/>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Straight Connector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68580" tIns="34290" rIns="68580" bIns="34290"/>
          <a:lstStyle/>
          <a:p>
            <a:pPr>
              <a:defRPr/>
            </a:pPr>
            <a:endParaRPr lang="en-US" dirty="0"/>
          </a:p>
        </p:txBody>
      </p:sp>
      <p:sp>
        <p:nvSpPr>
          <p:cNvPr id="11" name="Straight Connector 23"/>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15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24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lstStyle>
            <a:lvl1pPr marL="0" indent="0">
              <a:spcBef>
                <a:spcPts val="75"/>
              </a:spcBef>
              <a:spcAft>
                <a:spcPts val="300"/>
              </a:spcAft>
              <a:buFontTx/>
              <a:buNone/>
              <a:defRPr sz="900"/>
            </a:lvl1pPr>
            <a:lvl2pPr>
              <a:defRPr sz="900"/>
            </a:lvl2pPr>
            <a:lvl3pPr>
              <a:defRPr sz="750"/>
            </a:lvl3pPr>
            <a:lvl4pPr>
              <a:defRPr sz="675"/>
            </a:lvl4pPr>
            <a:lvl5pPr>
              <a:defRPr sz="675"/>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smtClean="0"/>
            </a:lvl1pPr>
          </a:lstStyle>
          <a:p>
            <a:pPr>
              <a:defRPr/>
            </a:pPr>
            <a:fld id="{A1BF7ED5-08A7-4A9E-B101-D043E9ECD8FB}" type="datetime1">
              <a:rPr lang="en-US"/>
              <a:pPr>
                <a:defRPr/>
              </a:pPr>
              <a:t>4/2/2021</a:t>
            </a:fld>
            <a:endParaRPr lang="en-US" dirty="0"/>
          </a:p>
        </p:txBody>
      </p:sp>
      <p:sp>
        <p:nvSpPr>
          <p:cNvPr id="13" name="Slide Number Placeholder 17"/>
          <p:cNvSpPr>
            <a:spLocks noGrp="1"/>
          </p:cNvSpPr>
          <p:nvPr>
            <p:ph type="sldNum" sz="quarter" idx="11"/>
          </p:nvPr>
        </p:nvSpPr>
        <p:spPr/>
        <p:txBody>
          <a:bodyPr rtlCol="0"/>
          <a:lstStyle>
            <a:lvl1pPr>
              <a:defRPr/>
            </a:lvl1pPr>
          </a:lstStyle>
          <a:p>
            <a:pPr>
              <a:defRPr/>
            </a:pPr>
            <a:fld id="{6368E37B-0024-4FE1-8454-59DE04F8AA2C}" type="slidenum">
              <a:rPr lang="en-US"/>
              <a:pPr>
                <a:defRPr/>
              </a:pPr>
              <a:t>‹nº›</a:t>
            </a:fld>
            <a:endParaRPr lang="en-US" dirty="0"/>
          </a:p>
        </p:txBody>
      </p:sp>
      <p:sp>
        <p:nvSpPr>
          <p:cNvPr id="14" name="Footer Placeholder 20"/>
          <p:cNvSpPr>
            <a:spLocks noGrp="1"/>
          </p:cNvSpPr>
          <p:nvPr>
            <p:ph type="ftr" sz="quarter" idx="12"/>
          </p:nvPr>
        </p:nvSpPr>
        <p:spPr/>
        <p:txBody>
          <a:bodyPr rtlCol="0"/>
          <a:lstStyle>
            <a:lvl1pPr>
              <a:defRPr smtClean="0"/>
            </a:lvl1pPr>
          </a:lstStyle>
          <a:p>
            <a:pPr>
              <a:defRPr/>
            </a:pPr>
            <a:r>
              <a:rPr lang="en-ZA"/>
              <a:t>COVID-19, Train the Trainer Course; hospitality and construction sector</a:t>
            </a:r>
            <a:endParaRPr lang="en-US"/>
          </a:p>
        </p:txBody>
      </p:sp>
    </p:spTree>
    <p:extLst>
      <p:ext uri="{BB962C8B-B14F-4D97-AF65-F5344CB8AC3E}">
        <p14:creationId xmlns:p14="http://schemas.microsoft.com/office/powerpoint/2010/main" val="3987262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smtClean="0"/>
            </a:lvl1pPr>
          </a:lstStyle>
          <a:p>
            <a:pPr>
              <a:defRPr/>
            </a:pPr>
            <a:fld id="{9BCD565E-25F9-4F5E-B42F-26FD503E5A33}" type="datetime1">
              <a:rPr lang="en-US"/>
              <a:pPr>
                <a:defRPr/>
              </a:pPr>
              <a:t>4/2/2021</a:t>
            </a:fld>
            <a:endParaRPr lang="en-US" dirty="0"/>
          </a:p>
        </p:txBody>
      </p:sp>
      <p:sp>
        <p:nvSpPr>
          <p:cNvPr id="5" name="Footer Placeholder 2"/>
          <p:cNvSpPr>
            <a:spLocks noGrp="1"/>
          </p:cNvSpPr>
          <p:nvPr>
            <p:ph type="ftr" sz="quarter" idx="11"/>
          </p:nvPr>
        </p:nvSpPr>
        <p:spPr/>
        <p:txBody>
          <a:bodyPr/>
          <a:lstStyle>
            <a:lvl1pPr>
              <a:defRPr smtClean="0"/>
            </a:lvl1pPr>
          </a:lstStyle>
          <a:p>
            <a:pPr>
              <a:defRPr/>
            </a:pPr>
            <a:r>
              <a:rPr lang="en-ZA"/>
              <a:t>COVID-19, Train the Trainer Course; hospitality and construction sector</a:t>
            </a:r>
            <a:endParaRPr lang="en-US"/>
          </a:p>
        </p:txBody>
      </p:sp>
      <p:sp>
        <p:nvSpPr>
          <p:cNvPr id="6" name="Slide Number Placeholder 22"/>
          <p:cNvSpPr>
            <a:spLocks noGrp="1"/>
          </p:cNvSpPr>
          <p:nvPr>
            <p:ph type="sldNum" sz="quarter" idx="12"/>
          </p:nvPr>
        </p:nvSpPr>
        <p:spPr/>
        <p:txBody>
          <a:bodyPr/>
          <a:lstStyle>
            <a:lvl1pPr>
              <a:defRPr/>
            </a:lvl1pPr>
          </a:lstStyle>
          <a:p>
            <a:pPr>
              <a:defRPr/>
            </a:pPr>
            <a:fld id="{1047A2F7-DE8D-4C93-816D-22BCB7DE30A0}" type="slidenum">
              <a:rPr lang="en-US"/>
              <a:pPr>
                <a:defRPr/>
              </a:pPr>
              <a:t>‹nº›</a:t>
            </a:fld>
            <a:endParaRPr lang="en-US" dirty="0"/>
          </a:p>
        </p:txBody>
      </p:sp>
    </p:spTree>
    <p:extLst>
      <p:ext uri="{BB962C8B-B14F-4D97-AF65-F5344CB8AC3E}">
        <p14:creationId xmlns:p14="http://schemas.microsoft.com/office/powerpoint/2010/main" val="1529901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smtClean="0"/>
            </a:lvl1pPr>
          </a:lstStyle>
          <a:p>
            <a:pPr>
              <a:defRPr/>
            </a:pPr>
            <a:fld id="{43BDE00B-A99F-4B8A-8ABE-CE1D6DDDB34A}" type="datetime1">
              <a:rPr lang="en-US"/>
              <a:pPr>
                <a:defRPr/>
              </a:pPr>
              <a:t>4/2/2021</a:t>
            </a:fld>
            <a:endParaRPr lang="en-US" dirty="0"/>
          </a:p>
        </p:txBody>
      </p:sp>
      <p:sp>
        <p:nvSpPr>
          <p:cNvPr id="5" name="Footer Placeholder 2"/>
          <p:cNvSpPr>
            <a:spLocks noGrp="1"/>
          </p:cNvSpPr>
          <p:nvPr>
            <p:ph type="ftr" sz="quarter" idx="11"/>
          </p:nvPr>
        </p:nvSpPr>
        <p:spPr/>
        <p:txBody>
          <a:bodyPr/>
          <a:lstStyle>
            <a:lvl1pPr>
              <a:defRPr smtClean="0"/>
            </a:lvl1pPr>
          </a:lstStyle>
          <a:p>
            <a:pPr>
              <a:defRPr/>
            </a:pPr>
            <a:r>
              <a:rPr lang="en-ZA"/>
              <a:t>COVID-19, Train the Trainer Course; hospitality and construction sector</a:t>
            </a:r>
            <a:endParaRPr lang="en-US"/>
          </a:p>
        </p:txBody>
      </p:sp>
      <p:sp>
        <p:nvSpPr>
          <p:cNvPr id="6" name="Slide Number Placeholder 22"/>
          <p:cNvSpPr>
            <a:spLocks noGrp="1"/>
          </p:cNvSpPr>
          <p:nvPr>
            <p:ph type="sldNum" sz="quarter" idx="12"/>
          </p:nvPr>
        </p:nvSpPr>
        <p:spPr/>
        <p:txBody>
          <a:bodyPr/>
          <a:lstStyle>
            <a:lvl1pPr>
              <a:defRPr/>
            </a:lvl1pPr>
          </a:lstStyle>
          <a:p>
            <a:pPr>
              <a:defRPr/>
            </a:pPr>
            <a:fld id="{FA9E1B96-3EFA-460E-9D21-E2E4DA18EF92}" type="slidenum">
              <a:rPr lang="en-US"/>
              <a:pPr>
                <a:defRPr/>
              </a:pPr>
              <a:t>‹nº›</a:t>
            </a:fld>
            <a:endParaRPr lang="en-US" dirty="0"/>
          </a:p>
        </p:txBody>
      </p:sp>
    </p:spTree>
    <p:extLst>
      <p:ext uri="{BB962C8B-B14F-4D97-AF65-F5344CB8AC3E}">
        <p14:creationId xmlns:p14="http://schemas.microsoft.com/office/powerpoint/2010/main" val="4125177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pPr>
              <a:defRPr/>
            </a:pPr>
            <a:fld id="{EB65597C-4E8A-467B-B120-E8EB32EC948F}" type="datetime1">
              <a:rPr lang="en-US"/>
              <a:pPr>
                <a:defRPr/>
              </a:pPr>
              <a:t>4/2/2021</a:t>
            </a:fld>
            <a:endParaRPr lang="en-US" dirty="0"/>
          </a:p>
        </p:txBody>
      </p:sp>
      <p:sp>
        <p:nvSpPr>
          <p:cNvPr id="5" name="Footer Placeholder 4"/>
          <p:cNvSpPr>
            <a:spLocks noGrp="1"/>
          </p:cNvSpPr>
          <p:nvPr>
            <p:ph type="ftr" sz="quarter" idx="11"/>
          </p:nvPr>
        </p:nvSpPr>
        <p:spPr/>
        <p:txBody>
          <a:bodyPr/>
          <a:lstStyle>
            <a:lvl1pPr>
              <a:defRPr smtClean="0"/>
            </a:lvl1pPr>
          </a:lstStyle>
          <a:p>
            <a:pPr>
              <a:defRPr/>
            </a:pPr>
            <a:r>
              <a:rPr lang="en-ZA"/>
              <a:t>COVID-19, Train the Trainer Course; hospitality and construction sector</a:t>
            </a:r>
            <a:endParaRPr lang="en-US"/>
          </a:p>
        </p:txBody>
      </p:sp>
      <p:sp>
        <p:nvSpPr>
          <p:cNvPr id="6" name="Slide Number Placeholder 5"/>
          <p:cNvSpPr>
            <a:spLocks noGrp="1"/>
          </p:cNvSpPr>
          <p:nvPr>
            <p:ph type="sldNum" sz="quarter" idx="12"/>
          </p:nvPr>
        </p:nvSpPr>
        <p:spPr/>
        <p:txBody>
          <a:bodyPr/>
          <a:lstStyle>
            <a:lvl1pPr>
              <a:defRPr/>
            </a:lvl1pPr>
          </a:lstStyle>
          <a:p>
            <a:pPr>
              <a:defRPr/>
            </a:pPr>
            <a:fld id="{37869F55-C954-4E2E-A9AA-6168B71CA1E6}" type="slidenum">
              <a:rPr lang="en-US"/>
              <a:pPr>
                <a:defRPr/>
              </a:pPr>
              <a:t>‹nº›</a:t>
            </a:fld>
            <a:endParaRPr lang="en-US" dirty="0"/>
          </a:p>
        </p:txBody>
      </p:sp>
    </p:spTree>
    <p:extLst>
      <p:ext uri="{BB962C8B-B14F-4D97-AF65-F5344CB8AC3E}">
        <p14:creationId xmlns:p14="http://schemas.microsoft.com/office/powerpoint/2010/main" val="1615486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9AD194B9-F9C3-462D-AB83-C4A360747F3C}" type="datetime1">
              <a:rPr lang="en-US"/>
              <a:pPr>
                <a:defRPr/>
              </a:pPr>
              <a:t>4/2/2021</a:t>
            </a:fld>
            <a:endParaRPr lang="en-US" dirty="0"/>
          </a:p>
        </p:txBody>
      </p:sp>
      <p:sp>
        <p:nvSpPr>
          <p:cNvPr id="5" name="Footer Placeholder 4"/>
          <p:cNvSpPr>
            <a:spLocks noGrp="1"/>
          </p:cNvSpPr>
          <p:nvPr>
            <p:ph type="ftr" sz="quarter" idx="11"/>
          </p:nvPr>
        </p:nvSpPr>
        <p:spPr/>
        <p:txBody>
          <a:bodyPr/>
          <a:lstStyle>
            <a:lvl1pPr>
              <a:defRPr smtClean="0"/>
            </a:lvl1pPr>
          </a:lstStyle>
          <a:p>
            <a:pPr>
              <a:defRPr/>
            </a:pPr>
            <a:r>
              <a:rPr lang="en-ZA"/>
              <a:t>COVID-19, Train the Trainer Course; hospitality and construction sector</a:t>
            </a:r>
            <a:endParaRPr lang="en-US"/>
          </a:p>
        </p:txBody>
      </p:sp>
      <p:sp>
        <p:nvSpPr>
          <p:cNvPr id="6" name="Slide Number Placeholder 5"/>
          <p:cNvSpPr>
            <a:spLocks noGrp="1"/>
          </p:cNvSpPr>
          <p:nvPr>
            <p:ph type="sldNum" sz="quarter" idx="12"/>
          </p:nvPr>
        </p:nvSpPr>
        <p:spPr/>
        <p:txBody>
          <a:bodyPr/>
          <a:lstStyle>
            <a:lvl1pPr>
              <a:defRPr/>
            </a:lvl1pPr>
          </a:lstStyle>
          <a:p>
            <a:pPr>
              <a:defRPr/>
            </a:pPr>
            <a:fld id="{A5639AFB-F6F8-404D-8B66-7FEE0C1873B6}" type="slidenum">
              <a:rPr lang="en-US"/>
              <a:pPr>
                <a:defRPr/>
              </a:pPr>
              <a:t>‹nº›</a:t>
            </a:fld>
            <a:endParaRPr lang="en-US" dirty="0"/>
          </a:p>
        </p:txBody>
      </p:sp>
    </p:spTree>
    <p:extLst>
      <p:ext uri="{BB962C8B-B14F-4D97-AF65-F5344CB8AC3E}">
        <p14:creationId xmlns:p14="http://schemas.microsoft.com/office/powerpoint/2010/main" val="1667482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3E1B5F87-71C9-476A-A3C4-68C7DDBBEDB0}" type="datetime1">
              <a:rPr lang="en-US"/>
              <a:pPr>
                <a:defRPr/>
              </a:pPr>
              <a:t>4/2/2021</a:t>
            </a:fld>
            <a:endParaRPr lang="en-US" dirty="0"/>
          </a:p>
        </p:txBody>
      </p:sp>
      <p:sp>
        <p:nvSpPr>
          <p:cNvPr id="5" name="Footer Placeholder 4"/>
          <p:cNvSpPr>
            <a:spLocks noGrp="1"/>
          </p:cNvSpPr>
          <p:nvPr>
            <p:ph type="ftr" sz="quarter" idx="11"/>
          </p:nvPr>
        </p:nvSpPr>
        <p:spPr/>
        <p:txBody>
          <a:bodyPr/>
          <a:lstStyle>
            <a:lvl1pPr>
              <a:defRPr smtClean="0"/>
            </a:lvl1pPr>
          </a:lstStyle>
          <a:p>
            <a:pPr>
              <a:defRPr/>
            </a:pPr>
            <a:r>
              <a:rPr lang="en-ZA"/>
              <a:t>COVID-19, Train the Trainer Course; hospitality and construction sector</a:t>
            </a:r>
            <a:endParaRPr lang="en-US"/>
          </a:p>
        </p:txBody>
      </p:sp>
      <p:sp>
        <p:nvSpPr>
          <p:cNvPr id="6" name="Slide Number Placeholder 5"/>
          <p:cNvSpPr>
            <a:spLocks noGrp="1"/>
          </p:cNvSpPr>
          <p:nvPr>
            <p:ph type="sldNum" sz="quarter" idx="12"/>
          </p:nvPr>
        </p:nvSpPr>
        <p:spPr/>
        <p:txBody>
          <a:bodyPr/>
          <a:lstStyle>
            <a:lvl1pPr>
              <a:defRPr/>
            </a:lvl1pPr>
          </a:lstStyle>
          <a:p>
            <a:pPr>
              <a:defRPr/>
            </a:pPr>
            <a:fld id="{36300FDB-99C0-4252-9D9C-471B4DF346A3}" type="slidenum">
              <a:rPr lang="en-US"/>
              <a:pPr>
                <a:defRPr/>
              </a:pPr>
              <a:t>‹nº›</a:t>
            </a:fld>
            <a:endParaRPr lang="en-US" dirty="0"/>
          </a:p>
        </p:txBody>
      </p:sp>
    </p:spTree>
    <p:extLst>
      <p:ext uri="{BB962C8B-B14F-4D97-AF65-F5344CB8AC3E}">
        <p14:creationId xmlns:p14="http://schemas.microsoft.com/office/powerpoint/2010/main" val="882004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fld id="{9BD39D6E-FD4E-4374-B947-0183609DE3EF}" type="datetime1">
              <a:rPr lang="en-US"/>
              <a:pPr>
                <a:defRPr/>
              </a:pPr>
              <a:t>4/2/2021</a:t>
            </a:fld>
            <a:endParaRPr lang="en-US" dirty="0"/>
          </a:p>
        </p:txBody>
      </p:sp>
      <p:sp>
        <p:nvSpPr>
          <p:cNvPr id="6" name="Footer Placeholder 4"/>
          <p:cNvSpPr>
            <a:spLocks noGrp="1"/>
          </p:cNvSpPr>
          <p:nvPr>
            <p:ph type="ftr" sz="quarter" idx="11"/>
          </p:nvPr>
        </p:nvSpPr>
        <p:spPr/>
        <p:txBody>
          <a:bodyPr/>
          <a:lstStyle>
            <a:lvl1pPr>
              <a:defRPr smtClean="0"/>
            </a:lvl1pPr>
          </a:lstStyle>
          <a:p>
            <a:pPr>
              <a:defRPr/>
            </a:pPr>
            <a:r>
              <a:rPr lang="en-ZA"/>
              <a:t>COVID-19, Train the Trainer Course; hospitality and construction sector</a:t>
            </a:r>
            <a:endParaRPr lang="en-US"/>
          </a:p>
        </p:txBody>
      </p:sp>
      <p:sp>
        <p:nvSpPr>
          <p:cNvPr id="7" name="Slide Number Placeholder 5"/>
          <p:cNvSpPr>
            <a:spLocks noGrp="1"/>
          </p:cNvSpPr>
          <p:nvPr>
            <p:ph type="sldNum" sz="quarter" idx="12"/>
          </p:nvPr>
        </p:nvSpPr>
        <p:spPr/>
        <p:txBody>
          <a:bodyPr/>
          <a:lstStyle>
            <a:lvl1pPr>
              <a:defRPr/>
            </a:lvl1pPr>
          </a:lstStyle>
          <a:p>
            <a:pPr>
              <a:defRPr/>
            </a:pPr>
            <a:fld id="{BD2A0A94-9547-439D-AA7A-D2D6D854808D}" type="slidenum">
              <a:rPr lang="en-US"/>
              <a:pPr>
                <a:defRPr/>
              </a:pPr>
              <a:t>‹nº›</a:t>
            </a:fld>
            <a:endParaRPr lang="en-US" dirty="0"/>
          </a:p>
        </p:txBody>
      </p:sp>
    </p:spTree>
    <p:extLst>
      <p:ext uri="{BB962C8B-B14F-4D97-AF65-F5344CB8AC3E}">
        <p14:creationId xmlns:p14="http://schemas.microsoft.com/office/powerpoint/2010/main" val="4284299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vl1pPr>
          </a:lstStyle>
          <a:p>
            <a:pPr>
              <a:defRPr/>
            </a:pPr>
            <a:fld id="{C430CD49-27B5-4D1E-B6AA-660F0FB30B6C}" type="datetime1">
              <a:rPr lang="en-US"/>
              <a:pPr>
                <a:defRPr/>
              </a:pPr>
              <a:t>4/2/2021</a:t>
            </a:fld>
            <a:endParaRPr lang="en-US" dirty="0"/>
          </a:p>
        </p:txBody>
      </p:sp>
      <p:sp>
        <p:nvSpPr>
          <p:cNvPr id="8" name="Footer Placeholder 4"/>
          <p:cNvSpPr>
            <a:spLocks noGrp="1"/>
          </p:cNvSpPr>
          <p:nvPr>
            <p:ph type="ftr" sz="quarter" idx="11"/>
          </p:nvPr>
        </p:nvSpPr>
        <p:spPr/>
        <p:txBody>
          <a:bodyPr/>
          <a:lstStyle>
            <a:lvl1pPr>
              <a:defRPr smtClean="0"/>
            </a:lvl1pPr>
          </a:lstStyle>
          <a:p>
            <a:pPr>
              <a:defRPr/>
            </a:pPr>
            <a:r>
              <a:rPr lang="en-ZA"/>
              <a:t>COVID-19, Train the Trainer Course; hospitality and construction sector</a:t>
            </a:r>
            <a:endParaRPr lang="en-US"/>
          </a:p>
        </p:txBody>
      </p:sp>
      <p:sp>
        <p:nvSpPr>
          <p:cNvPr id="9" name="Slide Number Placeholder 5"/>
          <p:cNvSpPr>
            <a:spLocks noGrp="1"/>
          </p:cNvSpPr>
          <p:nvPr>
            <p:ph type="sldNum" sz="quarter" idx="12"/>
          </p:nvPr>
        </p:nvSpPr>
        <p:spPr/>
        <p:txBody>
          <a:bodyPr/>
          <a:lstStyle>
            <a:lvl1pPr>
              <a:defRPr/>
            </a:lvl1pPr>
          </a:lstStyle>
          <a:p>
            <a:pPr>
              <a:defRPr/>
            </a:pPr>
            <a:fld id="{100B2FD6-454A-4B03-A082-E9D26816A1A3}" type="slidenum">
              <a:rPr lang="en-US"/>
              <a:pPr>
                <a:defRPr/>
              </a:pPr>
              <a:t>‹nº›</a:t>
            </a:fld>
            <a:endParaRPr lang="en-US" dirty="0"/>
          </a:p>
        </p:txBody>
      </p:sp>
    </p:spTree>
    <p:extLst>
      <p:ext uri="{BB962C8B-B14F-4D97-AF65-F5344CB8AC3E}">
        <p14:creationId xmlns:p14="http://schemas.microsoft.com/office/powerpoint/2010/main" val="516697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vl1pPr>
          </a:lstStyle>
          <a:p>
            <a:pPr>
              <a:defRPr/>
            </a:pPr>
            <a:fld id="{B1E14D04-C83E-4B6F-B7F2-E6F8A03D27FE}" type="datetime1">
              <a:rPr lang="en-US"/>
              <a:pPr>
                <a:defRPr/>
              </a:pPr>
              <a:t>4/2/2021</a:t>
            </a:fld>
            <a:endParaRPr lang="en-US" dirty="0"/>
          </a:p>
        </p:txBody>
      </p:sp>
      <p:sp>
        <p:nvSpPr>
          <p:cNvPr id="4" name="Footer Placeholder 4"/>
          <p:cNvSpPr>
            <a:spLocks noGrp="1"/>
          </p:cNvSpPr>
          <p:nvPr>
            <p:ph type="ftr" sz="quarter" idx="11"/>
          </p:nvPr>
        </p:nvSpPr>
        <p:spPr/>
        <p:txBody>
          <a:bodyPr/>
          <a:lstStyle>
            <a:lvl1pPr>
              <a:defRPr smtClean="0"/>
            </a:lvl1pPr>
          </a:lstStyle>
          <a:p>
            <a:pPr>
              <a:defRPr/>
            </a:pPr>
            <a:r>
              <a:rPr lang="en-ZA"/>
              <a:t>COVID-19, Train the Trainer Course; hospitality and construction sector</a:t>
            </a:r>
            <a:endParaRPr lang="en-US"/>
          </a:p>
        </p:txBody>
      </p:sp>
      <p:sp>
        <p:nvSpPr>
          <p:cNvPr id="5" name="Slide Number Placeholder 5"/>
          <p:cNvSpPr>
            <a:spLocks noGrp="1"/>
          </p:cNvSpPr>
          <p:nvPr>
            <p:ph type="sldNum" sz="quarter" idx="12"/>
          </p:nvPr>
        </p:nvSpPr>
        <p:spPr/>
        <p:txBody>
          <a:bodyPr/>
          <a:lstStyle>
            <a:lvl1pPr>
              <a:defRPr/>
            </a:lvl1pPr>
          </a:lstStyle>
          <a:p>
            <a:pPr>
              <a:defRPr/>
            </a:pPr>
            <a:fld id="{0A1A7062-E165-40EC-BACB-91AECB824923}" type="slidenum">
              <a:rPr lang="en-US"/>
              <a:pPr>
                <a:defRPr/>
              </a:pPr>
              <a:t>‹nº›</a:t>
            </a:fld>
            <a:endParaRPr lang="en-US" dirty="0"/>
          </a:p>
        </p:txBody>
      </p:sp>
    </p:spTree>
    <p:extLst>
      <p:ext uri="{BB962C8B-B14F-4D97-AF65-F5344CB8AC3E}">
        <p14:creationId xmlns:p14="http://schemas.microsoft.com/office/powerpoint/2010/main" val="30427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42A63303-9757-4D33-9B66-F7F5A7CE80C1}" type="datetime1">
              <a:rPr lang="en-US"/>
              <a:pPr>
                <a:defRPr/>
              </a:pPr>
              <a:t>4/2/2021</a:t>
            </a:fld>
            <a:endParaRPr lang="en-US" dirty="0"/>
          </a:p>
        </p:txBody>
      </p:sp>
      <p:sp>
        <p:nvSpPr>
          <p:cNvPr id="3" name="Footer Placeholder 4"/>
          <p:cNvSpPr>
            <a:spLocks noGrp="1"/>
          </p:cNvSpPr>
          <p:nvPr>
            <p:ph type="ftr" sz="quarter" idx="11"/>
          </p:nvPr>
        </p:nvSpPr>
        <p:spPr/>
        <p:txBody>
          <a:bodyPr/>
          <a:lstStyle>
            <a:lvl1pPr>
              <a:defRPr smtClean="0"/>
            </a:lvl1pPr>
          </a:lstStyle>
          <a:p>
            <a:pPr>
              <a:defRPr/>
            </a:pPr>
            <a:r>
              <a:rPr lang="en-ZA"/>
              <a:t>COVID-19, Train the Trainer Course; hospitality and construction sector</a:t>
            </a:r>
            <a:endParaRPr lang="en-US"/>
          </a:p>
        </p:txBody>
      </p:sp>
      <p:sp>
        <p:nvSpPr>
          <p:cNvPr id="4" name="Slide Number Placeholder 5"/>
          <p:cNvSpPr>
            <a:spLocks noGrp="1"/>
          </p:cNvSpPr>
          <p:nvPr>
            <p:ph type="sldNum" sz="quarter" idx="12"/>
          </p:nvPr>
        </p:nvSpPr>
        <p:spPr/>
        <p:txBody>
          <a:bodyPr/>
          <a:lstStyle>
            <a:lvl1pPr>
              <a:defRPr/>
            </a:lvl1pPr>
          </a:lstStyle>
          <a:p>
            <a:pPr>
              <a:defRPr/>
            </a:pPr>
            <a:fld id="{FF406977-0228-4C63-93D0-8FC51ACA826D}" type="slidenum">
              <a:rPr lang="en-US"/>
              <a:pPr>
                <a:defRPr/>
              </a:pPr>
              <a:t>‹nº›</a:t>
            </a:fld>
            <a:endParaRPr lang="en-US" dirty="0"/>
          </a:p>
        </p:txBody>
      </p:sp>
    </p:spTree>
    <p:extLst>
      <p:ext uri="{BB962C8B-B14F-4D97-AF65-F5344CB8AC3E}">
        <p14:creationId xmlns:p14="http://schemas.microsoft.com/office/powerpoint/2010/main" val="108569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ext Placeholder 2"/>
          <p:cNvSpPr txBox="1">
            <a:spLocks noGrp="1"/>
          </p:cNvSpPr>
          <p:nvPr>
            <p:ph type="body" idx="1"/>
          </p:nvPr>
        </p:nvSpPr>
        <p:spPr>
          <a:xfrm>
            <a:off x="1219196" y="4484080"/>
            <a:ext cx="7239003" cy="761996"/>
          </a:xfrm>
        </p:spPr>
        <p:txBody>
          <a:bodyPr bIns="0" anchor="b"/>
          <a:lstStyle>
            <a:lvl1pPr marL="0" indent="0">
              <a:spcBef>
                <a:spcPts val="500"/>
              </a:spcBef>
              <a:buNone/>
              <a:defRPr sz="2000">
                <a:solidFill>
                  <a:srgbClr val="4D5B6B"/>
                </a:solidFill>
              </a:defRPr>
            </a:lvl1pPr>
          </a:lstStyle>
          <a:p>
            <a:pPr lvl="0"/>
            <a:r>
              <a:rPr lang="en-US"/>
              <a:t>Click to edit Master text styles</a:t>
            </a:r>
          </a:p>
        </p:txBody>
      </p:sp>
      <p:sp>
        <p:nvSpPr>
          <p:cNvPr id="3" name="Title 1"/>
          <p:cNvSpPr txBox="1">
            <a:spLocks noGrp="1"/>
          </p:cNvSpPr>
          <p:nvPr>
            <p:ph type="title"/>
          </p:nvPr>
        </p:nvSpPr>
        <p:spPr/>
        <p:txBody>
          <a:bodyPr/>
          <a:lstStyle>
            <a:lvl1pPr>
              <a:defRPr/>
            </a:lvl1pPr>
          </a:lstStyle>
          <a:p>
            <a:pPr lvl="0"/>
            <a:r>
              <a:rPr lang="en-US"/>
              <a:t>Click to edit Master title style</a:t>
            </a:r>
          </a:p>
        </p:txBody>
      </p:sp>
      <p:sp>
        <p:nvSpPr>
          <p:cNvPr id="4" name="Footer Placeholder 4"/>
          <p:cNvSpPr txBox="1">
            <a:spLocks noGrp="1"/>
          </p:cNvSpPr>
          <p:nvPr>
            <p:ph type="ftr" sz="quarter" idx="10"/>
          </p:nvPr>
        </p:nvSpPr>
        <p:spPr/>
        <p:txBody>
          <a:bodyPr/>
          <a:lstStyle>
            <a:lvl1pPr>
              <a:defRPr smtClean="0"/>
            </a:lvl1pPr>
          </a:lstStyle>
          <a:p>
            <a:pPr>
              <a:defRPr/>
            </a:pPr>
            <a:r>
              <a:rPr lang="en-ZA"/>
              <a:t>COVID-19, Train the Trainer Course; hospitality and construction sector</a:t>
            </a:r>
            <a:endParaRPr/>
          </a:p>
        </p:txBody>
      </p:sp>
      <p:sp>
        <p:nvSpPr>
          <p:cNvPr id="5" name="Slide Number Placeholder 5"/>
          <p:cNvSpPr txBox="1">
            <a:spLocks noGrp="1"/>
          </p:cNvSpPr>
          <p:nvPr>
            <p:ph type="sldNum" sz="quarter" idx="11"/>
          </p:nvPr>
        </p:nvSpPr>
        <p:spPr/>
        <p:txBody>
          <a:bodyPr/>
          <a:lstStyle>
            <a:lvl1pPr>
              <a:defRPr/>
            </a:lvl1pPr>
          </a:lstStyle>
          <a:p>
            <a:pPr>
              <a:defRPr/>
            </a:pPr>
            <a:fld id="{8816D13E-09A7-46CC-A1C2-82E30B1DAB4D}" type="slidenum">
              <a:rPr/>
              <a:pPr>
                <a:defRPr/>
              </a:pPr>
              <a:t>‹nº›</a:t>
            </a:fld>
            <a:endParaRPr/>
          </a:p>
        </p:txBody>
      </p:sp>
      <p:sp>
        <p:nvSpPr>
          <p:cNvPr id="6" name="Date Placeholder 3"/>
          <p:cNvSpPr txBox="1">
            <a:spLocks noGrp="1"/>
          </p:cNvSpPr>
          <p:nvPr>
            <p:ph type="dt" sz="half" idx="12"/>
          </p:nvPr>
        </p:nvSpPr>
        <p:spPr/>
        <p:txBody>
          <a:bodyPr/>
          <a:lstStyle>
            <a:lvl1pPr>
              <a:defRPr smtClean="0"/>
            </a:lvl1pPr>
          </a:lstStyle>
          <a:p>
            <a:pPr>
              <a:defRPr/>
            </a:pPr>
            <a:fld id="{9AE15B1F-DC57-4B07-8CA0-9DEA946EC247}" type="datetime1">
              <a:rPr lang="en-US"/>
              <a:pPr>
                <a:defRPr/>
              </a:pPr>
              <a:t>4/2/2021</a:t>
            </a:fld>
            <a:endParaRPr/>
          </a:p>
        </p:txBody>
      </p:sp>
    </p:spTree>
    <p:extLst>
      <p:ext uri="{BB962C8B-B14F-4D97-AF65-F5344CB8AC3E}">
        <p14:creationId xmlns:p14="http://schemas.microsoft.com/office/powerpoint/2010/main" val="4032903634"/>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E85B1D4B-CA31-481F-B192-AF416676F42D}" type="datetime1">
              <a:rPr lang="en-US"/>
              <a:pPr>
                <a:defRPr/>
              </a:pPr>
              <a:t>4/2/2021</a:t>
            </a:fld>
            <a:endParaRPr lang="en-US" dirty="0"/>
          </a:p>
        </p:txBody>
      </p:sp>
      <p:sp>
        <p:nvSpPr>
          <p:cNvPr id="6" name="Footer Placeholder 4"/>
          <p:cNvSpPr>
            <a:spLocks noGrp="1"/>
          </p:cNvSpPr>
          <p:nvPr>
            <p:ph type="ftr" sz="quarter" idx="11"/>
          </p:nvPr>
        </p:nvSpPr>
        <p:spPr/>
        <p:txBody>
          <a:bodyPr/>
          <a:lstStyle>
            <a:lvl1pPr>
              <a:defRPr smtClean="0"/>
            </a:lvl1pPr>
          </a:lstStyle>
          <a:p>
            <a:pPr>
              <a:defRPr/>
            </a:pPr>
            <a:r>
              <a:rPr lang="en-ZA"/>
              <a:t>COVID-19, Train the Trainer Course; hospitality and construction sector</a:t>
            </a:r>
            <a:endParaRPr lang="en-US"/>
          </a:p>
        </p:txBody>
      </p:sp>
      <p:sp>
        <p:nvSpPr>
          <p:cNvPr id="7" name="Slide Number Placeholder 5"/>
          <p:cNvSpPr>
            <a:spLocks noGrp="1"/>
          </p:cNvSpPr>
          <p:nvPr>
            <p:ph type="sldNum" sz="quarter" idx="12"/>
          </p:nvPr>
        </p:nvSpPr>
        <p:spPr/>
        <p:txBody>
          <a:bodyPr/>
          <a:lstStyle>
            <a:lvl1pPr>
              <a:defRPr/>
            </a:lvl1pPr>
          </a:lstStyle>
          <a:p>
            <a:pPr>
              <a:defRPr/>
            </a:pPr>
            <a:fld id="{554E01C3-247B-4027-8B29-FD14C1B2AE0E}" type="slidenum">
              <a:rPr lang="en-US"/>
              <a:pPr>
                <a:defRPr/>
              </a:pPr>
              <a:t>‹nº›</a:t>
            </a:fld>
            <a:endParaRPr lang="en-US" dirty="0"/>
          </a:p>
        </p:txBody>
      </p:sp>
    </p:spTree>
    <p:extLst>
      <p:ext uri="{BB962C8B-B14F-4D97-AF65-F5344CB8AC3E}">
        <p14:creationId xmlns:p14="http://schemas.microsoft.com/office/powerpoint/2010/main" val="2619273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29E52DEE-7E10-49BD-B81B-0FA8DC5A126B}" type="datetime1">
              <a:rPr lang="en-US"/>
              <a:pPr>
                <a:defRPr/>
              </a:pPr>
              <a:t>4/2/2021</a:t>
            </a:fld>
            <a:endParaRPr lang="en-US" dirty="0"/>
          </a:p>
        </p:txBody>
      </p:sp>
      <p:sp>
        <p:nvSpPr>
          <p:cNvPr id="6" name="Footer Placeholder 4"/>
          <p:cNvSpPr>
            <a:spLocks noGrp="1"/>
          </p:cNvSpPr>
          <p:nvPr>
            <p:ph type="ftr" sz="quarter" idx="11"/>
          </p:nvPr>
        </p:nvSpPr>
        <p:spPr/>
        <p:txBody>
          <a:bodyPr/>
          <a:lstStyle>
            <a:lvl1pPr>
              <a:defRPr smtClean="0"/>
            </a:lvl1pPr>
          </a:lstStyle>
          <a:p>
            <a:pPr>
              <a:defRPr/>
            </a:pPr>
            <a:r>
              <a:rPr lang="en-ZA"/>
              <a:t>COVID-19, Train the Trainer Course; hospitality and construction sector</a:t>
            </a:r>
            <a:endParaRPr lang="en-US"/>
          </a:p>
        </p:txBody>
      </p:sp>
      <p:sp>
        <p:nvSpPr>
          <p:cNvPr id="7" name="Slide Number Placeholder 5"/>
          <p:cNvSpPr>
            <a:spLocks noGrp="1"/>
          </p:cNvSpPr>
          <p:nvPr>
            <p:ph type="sldNum" sz="quarter" idx="12"/>
          </p:nvPr>
        </p:nvSpPr>
        <p:spPr/>
        <p:txBody>
          <a:bodyPr/>
          <a:lstStyle>
            <a:lvl1pPr>
              <a:defRPr/>
            </a:lvl1pPr>
          </a:lstStyle>
          <a:p>
            <a:pPr>
              <a:defRPr/>
            </a:pPr>
            <a:fld id="{2B797B07-3617-4C80-B364-42B3BDD17838}" type="slidenum">
              <a:rPr lang="en-US"/>
              <a:pPr>
                <a:defRPr/>
              </a:pPr>
              <a:t>‹nº›</a:t>
            </a:fld>
            <a:endParaRPr lang="en-US" dirty="0"/>
          </a:p>
        </p:txBody>
      </p:sp>
    </p:spTree>
    <p:extLst>
      <p:ext uri="{BB962C8B-B14F-4D97-AF65-F5344CB8AC3E}">
        <p14:creationId xmlns:p14="http://schemas.microsoft.com/office/powerpoint/2010/main" val="4255409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919A8C97-A8CA-4FD5-A9E3-E59DE63C9959}" type="datetime1">
              <a:rPr lang="en-US"/>
              <a:pPr>
                <a:defRPr/>
              </a:pPr>
              <a:t>4/2/2021</a:t>
            </a:fld>
            <a:endParaRPr lang="en-US" dirty="0"/>
          </a:p>
        </p:txBody>
      </p:sp>
      <p:sp>
        <p:nvSpPr>
          <p:cNvPr id="5" name="Footer Placeholder 4"/>
          <p:cNvSpPr>
            <a:spLocks noGrp="1"/>
          </p:cNvSpPr>
          <p:nvPr>
            <p:ph type="ftr" sz="quarter" idx="11"/>
          </p:nvPr>
        </p:nvSpPr>
        <p:spPr/>
        <p:txBody>
          <a:bodyPr/>
          <a:lstStyle>
            <a:lvl1pPr>
              <a:defRPr smtClean="0"/>
            </a:lvl1pPr>
          </a:lstStyle>
          <a:p>
            <a:pPr>
              <a:defRPr/>
            </a:pPr>
            <a:r>
              <a:rPr lang="en-ZA"/>
              <a:t>COVID-19, Train the Trainer Course; hospitality and construction sector</a:t>
            </a:r>
            <a:endParaRPr lang="en-US"/>
          </a:p>
        </p:txBody>
      </p:sp>
      <p:sp>
        <p:nvSpPr>
          <p:cNvPr id="6" name="Slide Number Placeholder 5"/>
          <p:cNvSpPr>
            <a:spLocks noGrp="1"/>
          </p:cNvSpPr>
          <p:nvPr>
            <p:ph type="sldNum" sz="quarter" idx="12"/>
          </p:nvPr>
        </p:nvSpPr>
        <p:spPr/>
        <p:txBody>
          <a:bodyPr/>
          <a:lstStyle>
            <a:lvl1pPr>
              <a:defRPr/>
            </a:lvl1pPr>
          </a:lstStyle>
          <a:p>
            <a:pPr>
              <a:defRPr/>
            </a:pPr>
            <a:fld id="{4C046FCB-859C-49E0-A050-F327F86A393B}" type="slidenum">
              <a:rPr lang="en-US"/>
              <a:pPr>
                <a:defRPr/>
              </a:pPr>
              <a:t>‹nº›</a:t>
            </a:fld>
            <a:endParaRPr lang="en-US" dirty="0"/>
          </a:p>
        </p:txBody>
      </p:sp>
    </p:spTree>
    <p:extLst>
      <p:ext uri="{BB962C8B-B14F-4D97-AF65-F5344CB8AC3E}">
        <p14:creationId xmlns:p14="http://schemas.microsoft.com/office/powerpoint/2010/main" val="1254909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FF8011C3-3B5E-4CBE-9453-4D200544305D}" type="datetime1">
              <a:rPr lang="en-US"/>
              <a:pPr>
                <a:defRPr/>
              </a:pPr>
              <a:t>4/2/2021</a:t>
            </a:fld>
            <a:endParaRPr lang="en-US" dirty="0"/>
          </a:p>
        </p:txBody>
      </p:sp>
      <p:sp>
        <p:nvSpPr>
          <p:cNvPr id="5" name="Footer Placeholder 4"/>
          <p:cNvSpPr>
            <a:spLocks noGrp="1"/>
          </p:cNvSpPr>
          <p:nvPr>
            <p:ph type="ftr" sz="quarter" idx="11"/>
          </p:nvPr>
        </p:nvSpPr>
        <p:spPr/>
        <p:txBody>
          <a:bodyPr/>
          <a:lstStyle>
            <a:lvl1pPr>
              <a:defRPr smtClean="0"/>
            </a:lvl1pPr>
          </a:lstStyle>
          <a:p>
            <a:pPr>
              <a:defRPr/>
            </a:pPr>
            <a:r>
              <a:rPr lang="en-ZA"/>
              <a:t>COVID-19, Train the Trainer Course; hospitality and construction sector</a:t>
            </a:r>
            <a:endParaRPr lang="en-US"/>
          </a:p>
        </p:txBody>
      </p:sp>
      <p:sp>
        <p:nvSpPr>
          <p:cNvPr id="6" name="Slide Number Placeholder 5"/>
          <p:cNvSpPr>
            <a:spLocks noGrp="1"/>
          </p:cNvSpPr>
          <p:nvPr>
            <p:ph type="sldNum" sz="quarter" idx="12"/>
          </p:nvPr>
        </p:nvSpPr>
        <p:spPr/>
        <p:txBody>
          <a:bodyPr/>
          <a:lstStyle>
            <a:lvl1pPr>
              <a:defRPr/>
            </a:lvl1pPr>
          </a:lstStyle>
          <a:p>
            <a:pPr>
              <a:defRPr/>
            </a:pPr>
            <a:fld id="{E10689A0-B153-4B03-B07B-FBC5235816B6}" type="slidenum">
              <a:rPr lang="en-US"/>
              <a:pPr>
                <a:defRPr/>
              </a:pPr>
              <a:t>‹nº›</a:t>
            </a:fld>
            <a:endParaRPr lang="en-US" dirty="0"/>
          </a:p>
        </p:txBody>
      </p:sp>
    </p:spTree>
    <p:extLst>
      <p:ext uri="{BB962C8B-B14F-4D97-AF65-F5344CB8AC3E}">
        <p14:creationId xmlns:p14="http://schemas.microsoft.com/office/powerpoint/2010/main" val="4207543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656"/>
            </a:lvl1pPr>
          </a:lstStyle>
          <a:p>
            <a:r>
              <a:rPr lang="de-DE"/>
              <a:t>Mastertitelformat bearbeiten</a:t>
            </a:r>
            <a:endParaRPr lang="en-US"/>
          </a:p>
        </p:txBody>
      </p:sp>
      <p:sp>
        <p:nvSpPr>
          <p:cNvPr id="3" name="Subtitle 2"/>
          <p:cNvSpPr>
            <a:spLocks noGrp="1"/>
          </p:cNvSpPr>
          <p:nvPr>
            <p:ph type="subTitle" idx="1"/>
          </p:nvPr>
        </p:nvSpPr>
        <p:spPr>
          <a:xfrm>
            <a:off x="1143000" y="3602039"/>
            <a:ext cx="6858000" cy="1655762"/>
          </a:xfrm>
        </p:spPr>
        <p:txBody>
          <a:bodyPr/>
          <a:lstStyle>
            <a:lvl1pPr marL="0" indent="0" algn="ctr">
              <a:buNone/>
              <a:defRPr sz="2263"/>
            </a:lvl1pPr>
            <a:lvl2pPr marL="430997" indent="0" algn="ctr">
              <a:buNone/>
              <a:defRPr sz="1886"/>
            </a:lvl2pPr>
            <a:lvl3pPr marL="861993" indent="0" algn="ctr">
              <a:buNone/>
              <a:defRPr sz="1697"/>
            </a:lvl3pPr>
            <a:lvl4pPr marL="1292990" indent="0" algn="ctr">
              <a:buNone/>
              <a:defRPr sz="1509"/>
            </a:lvl4pPr>
            <a:lvl5pPr marL="1723986" indent="0" algn="ctr">
              <a:buNone/>
              <a:defRPr sz="1509"/>
            </a:lvl5pPr>
            <a:lvl6pPr marL="2154983" indent="0" algn="ctr">
              <a:buNone/>
              <a:defRPr sz="1509"/>
            </a:lvl6pPr>
            <a:lvl7pPr marL="2585979" indent="0" algn="ctr">
              <a:buNone/>
              <a:defRPr sz="1509"/>
            </a:lvl7pPr>
            <a:lvl8pPr marL="3016975" indent="0" algn="ctr">
              <a:buNone/>
              <a:defRPr sz="1509"/>
            </a:lvl8pPr>
            <a:lvl9pPr marL="3447971" indent="0" algn="ctr">
              <a:buNone/>
              <a:defRPr sz="1509"/>
            </a:lvl9pPr>
          </a:lstStyle>
          <a:p>
            <a:r>
              <a:rPr lang="de-DE"/>
              <a:t>Master-Untertitelformat bearbeiten</a:t>
            </a:r>
            <a:endParaRPr lang="en-US"/>
          </a:p>
        </p:txBody>
      </p:sp>
      <p:sp>
        <p:nvSpPr>
          <p:cNvPr id="4" name="Date Placeholder 3"/>
          <p:cNvSpPr>
            <a:spLocks noGrp="1"/>
          </p:cNvSpPr>
          <p:nvPr>
            <p:ph type="dt" sz="half" idx="10"/>
          </p:nvPr>
        </p:nvSpPr>
        <p:spPr/>
        <p:txBody>
          <a:bodyPr/>
          <a:lstStyle>
            <a:lvl1pPr>
              <a:defRPr/>
            </a:lvl1pPr>
          </a:lstStyle>
          <a:p>
            <a:pPr>
              <a:defRPr/>
            </a:pPr>
            <a:fld id="{3BEF9C6A-DAF7-4139-AEBD-8862F07F2C65}" type="datetime1">
              <a:rPr lang="en-US"/>
              <a:pPr>
                <a:defRPr/>
              </a:pPr>
              <a:t>4/2/2021</a:t>
            </a:fld>
            <a:endParaRPr lang="de-DE"/>
          </a:p>
        </p:txBody>
      </p:sp>
      <p:sp>
        <p:nvSpPr>
          <p:cNvPr id="5" name="Footer Placeholder 4"/>
          <p:cNvSpPr>
            <a:spLocks noGrp="1"/>
          </p:cNvSpPr>
          <p:nvPr>
            <p:ph type="ftr" sz="quarter" idx="11"/>
          </p:nvPr>
        </p:nvSpPr>
        <p:spPr/>
        <p:txBody>
          <a:bodyPr/>
          <a:lstStyle>
            <a:lvl1pPr>
              <a:defRPr/>
            </a:lvl1pPr>
          </a:lstStyle>
          <a:p>
            <a:pPr>
              <a:defRPr/>
            </a:pPr>
            <a:r>
              <a:rPr lang="en-ZA"/>
              <a:t>COVID-19, Train the Trainer Course; hospitality and construction sector</a:t>
            </a:r>
            <a:endParaRPr lang="de-DE"/>
          </a:p>
        </p:txBody>
      </p:sp>
      <p:sp>
        <p:nvSpPr>
          <p:cNvPr id="6" name="Slide Number Placeholder 5"/>
          <p:cNvSpPr>
            <a:spLocks noGrp="1"/>
          </p:cNvSpPr>
          <p:nvPr>
            <p:ph type="sldNum" sz="quarter" idx="12"/>
          </p:nvPr>
        </p:nvSpPr>
        <p:spPr/>
        <p:txBody>
          <a:bodyPr/>
          <a:lstStyle>
            <a:lvl1pPr>
              <a:defRPr/>
            </a:lvl1pPr>
          </a:lstStyle>
          <a:p>
            <a:pPr>
              <a:defRPr/>
            </a:pPr>
            <a:fld id="{8FE18C39-6664-4357-9418-EF89D0E3FD06}" type="slidenum">
              <a:rPr lang="de-DE"/>
              <a:pPr>
                <a:defRPr/>
              </a:pPr>
              <a:t>‹nº›</a:t>
            </a:fld>
            <a:endParaRPr lang="de-DE"/>
          </a:p>
        </p:txBody>
      </p:sp>
    </p:spTree>
    <p:extLst>
      <p:ext uri="{BB962C8B-B14F-4D97-AF65-F5344CB8AC3E}">
        <p14:creationId xmlns:p14="http://schemas.microsoft.com/office/powerpoint/2010/main" val="3055368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lvl1pPr>
              <a:defRPr/>
            </a:lvl1pPr>
          </a:lstStyle>
          <a:p>
            <a:pPr>
              <a:defRPr/>
            </a:pPr>
            <a:fld id="{7537F208-442E-4BDD-ADF1-60B0E74A96B4}" type="datetime1">
              <a:rPr lang="en-US"/>
              <a:pPr>
                <a:defRPr/>
              </a:pPr>
              <a:t>4/2/2021</a:t>
            </a:fld>
            <a:endParaRPr lang="de-DE"/>
          </a:p>
        </p:txBody>
      </p:sp>
      <p:sp>
        <p:nvSpPr>
          <p:cNvPr id="5" name="Footer Placeholder 4"/>
          <p:cNvSpPr>
            <a:spLocks noGrp="1"/>
          </p:cNvSpPr>
          <p:nvPr>
            <p:ph type="ftr" sz="quarter" idx="11"/>
          </p:nvPr>
        </p:nvSpPr>
        <p:spPr/>
        <p:txBody>
          <a:bodyPr/>
          <a:lstStyle>
            <a:lvl1pPr>
              <a:defRPr/>
            </a:lvl1pPr>
          </a:lstStyle>
          <a:p>
            <a:pPr>
              <a:defRPr/>
            </a:pPr>
            <a:r>
              <a:rPr lang="en-ZA"/>
              <a:t>COVID-19, Train the Trainer Course; hospitality and construction sector</a:t>
            </a:r>
            <a:endParaRPr lang="de-DE"/>
          </a:p>
        </p:txBody>
      </p:sp>
      <p:sp>
        <p:nvSpPr>
          <p:cNvPr id="6" name="Slide Number Placeholder 5"/>
          <p:cNvSpPr>
            <a:spLocks noGrp="1"/>
          </p:cNvSpPr>
          <p:nvPr>
            <p:ph type="sldNum" sz="quarter" idx="12"/>
          </p:nvPr>
        </p:nvSpPr>
        <p:spPr/>
        <p:txBody>
          <a:bodyPr/>
          <a:lstStyle>
            <a:lvl1pPr>
              <a:defRPr/>
            </a:lvl1pPr>
          </a:lstStyle>
          <a:p>
            <a:pPr>
              <a:defRPr/>
            </a:pPr>
            <a:fld id="{7DBC4CD1-3A2E-46DD-B222-F3C2BEDAC494}" type="slidenum">
              <a:rPr lang="de-DE"/>
              <a:pPr>
                <a:defRPr/>
              </a:pPr>
              <a:t>‹nº›</a:t>
            </a:fld>
            <a:endParaRPr lang="de-DE"/>
          </a:p>
        </p:txBody>
      </p:sp>
    </p:spTree>
    <p:extLst>
      <p:ext uri="{BB962C8B-B14F-4D97-AF65-F5344CB8AC3E}">
        <p14:creationId xmlns:p14="http://schemas.microsoft.com/office/powerpoint/2010/main" val="3674271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5656"/>
            </a:lvl1pPr>
          </a:lstStyle>
          <a:p>
            <a:r>
              <a:rPr lang="de-DE"/>
              <a:t>Mastertitelformat bearbeiten</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2263">
                <a:solidFill>
                  <a:schemeClr val="tx1"/>
                </a:solidFill>
              </a:defRPr>
            </a:lvl1pPr>
            <a:lvl2pPr marL="430997" indent="0">
              <a:buNone/>
              <a:defRPr sz="1886">
                <a:solidFill>
                  <a:schemeClr val="tx1">
                    <a:tint val="75000"/>
                  </a:schemeClr>
                </a:solidFill>
              </a:defRPr>
            </a:lvl2pPr>
            <a:lvl3pPr marL="861993" indent="0">
              <a:buNone/>
              <a:defRPr sz="1697">
                <a:solidFill>
                  <a:schemeClr val="tx1">
                    <a:tint val="75000"/>
                  </a:schemeClr>
                </a:solidFill>
              </a:defRPr>
            </a:lvl3pPr>
            <a:lvl4pPr marL="1292990" indent="0">
              <a:buNone/>
              <a:defRPr sz="1509">
                <a:solidFill>
                  <a:schemeClr val="tx1">
                    <a:tint val="75000"/>
                  </a:schemeClr>
                </a:solidFill>
              </a:defRPr>
            </a:lvl4pPr>
            <a:lvl5pPr marL="1723986" indent="0">
              <a:buNone/>
              <a:defRPr sz="1509">
                <a:solidFill>
                  <a:schemeClr val="tx1">
                    <a:tint val="75000"/>
                  </a:schemeClr>
                </a:solidFill>
              </a:defRPr>
            </a:lvl5pPr>
            <a:lvl6pPr marL="2154983" indent="0">
              <a:buNone/>
              <a:defRPr sz="1509">
                <a:solidFill>
                  <a:schemeClr val="tx1">
                    <a:tint val="75000"/>
                  </a:schemeClr>
                </a:solidFill>
              </a:defRPr>
            </a:lvl6pPr>
            <a:lvl7pPr marL="2585979" indent="0">
              <a:buNone/>
              <a:defRPr sz="1509">
                <a:solidFill>
                  <a:schemeClr val="tx1">
                    <a:tint val="75000"/>
                  </a:schemeClr>
                </a:solidFill>
              </a:defRPr>
            </a:lvl7pPr>
            <a:lvl8pPr marL="3016975" indent="0">
              <a:buNone/>
              <a:defRPr sz="1509">
                <a:solidFill>
                  <a:schemeClr val="tx1">
                    <a:tint val="75000"/>
                  </a:schemeClr>
                </a:solidFill>
              </a:defRPr>
            </a:lvl8pPr>
            <a:lvl9pPr marL="3447971" indent="0">
              <a:buNone/>
              <a:defRPr sz="1509">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lvl1pPr>
              <a:defRPr/>
            </a:lvl1pPr>
          </a:lstStyle>
          <a:p>
            <a:pPr>
              <a:defRPr/>
            </a:pPr>
            <a:fld id="{6FEF478E-C23E-4E0A-9E44-8C362094150B}" type="datetime1">
              <a:rPr lang="en-US"/>
              <a:pPr>
                <a:defRPr/>
              </a:pPr>
              <a:t>4/2/2021</a:t>
            </a:fld>
            <a:endParaRPr lang="de-DE"/>
          </a:p>
        </p:txBody>
      </p:sp>
      <p:sp>
        <p:nvSpPr>
          <p:cNvPr id="5" name="Footer Placeholder 4"/>
          <p:cNvSpPr>
            <a:spLocks noGrp="1"/>
          </p:cNvSpPr>
          <p:nvPr>
            <p:ph type="ftr" sz="quarter" idx="11"/>
          </p:nvPr>
        </p:nvSpPr>
        <p:spPr/>
        <p:txBody>
          <a:bodyPr/>
          <a:lstStyle>
            <a:lvl1pPr>
              <a:defRPr/>
            </a:lvl1pPr>
          </a:lstStyle>
          <a:p>
            <a:pPr>
              <a:defRPr/>
            </a:pPr>
            <a:r>
              <a:rPr lang="en-ZA"/>
              <a:t>COVID-19, Train the Trainer Course; hospitality and construction sector</a:t>
            </a:r>
            <a:endParaRPr lang="de-DE"/>
          </a:p>
        </p:txBody>
      </p:sp>
      <p:sp>
        <p:nvSpPr>
          <p:cNvPr id="6" name="Slide Number Placeholder 5"/>
          <p:cNvSpPr>
            <a:spLocks noGrp="1"/>
          </p:cNvSpPr>
          <p:nvPr>
            <p:ph type="sldNum" sz="quarter" idx="12"/>
          </p:nvPr>
        </p:nvSpPr>
        <p:spPr/>
        <p:txBody>
          <a:bodyPr/>
          <a:lstStyle>
            <a:lvl1pPr>
              <a:defRPr/>
            </a:lvl1pPr>
          </a:lstStyle>
          <a:p>
            <a:pPr>
              <a:defRPr/>
            </a:pPr>
            <a:fld id="{890E8F6F-FC9C-4520-93E2-9F2AC6ED81B5}" type="slidenum">
              <a:rPr lang="de-DE"/>
              <a:pPr>
                <a:defRPr/>
              </a:pPr>
              <a:t>‹nº›</a:t>
            </a:fld>
            <a:endParaRPr lang="de-DE"/>
          </a:p>
        </p:txBody>
      </p:sp>
    </p:spTree>
    <p:extLst>
      <p:ext uri="{BB962C8B-B14F-4D97-AF65-F5344CB8AC3E}">
        <p14:creationId xmlns:p14="http://schemas.microsoft.com/office/powerpoint/2010/main" val="42932322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628651"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3"/>
          <p:cNvSpPr>
            <a:spLocks noGrp="1"/>
          </p:cNvSpPr>
          <p:nvPr>
            <p:ph type="dt" sz="half" idx="10"/>
          </p:nvPr>
        </p:nvSpPr>
        <p:spPr/>
        <p:txBody>
          <a:bodyPr/>
          <a:lstStyle>
            <a:lvl1pPr>
              <a:defRPr/>
            </a:lvl1pPr>
          </a:lstStyle>
          <a:p>
            <a:pPr>
              <a:defRPr/>
            </a:pPr>
            <a:fld id="{58829634-00BA-4540-AA8C-FD8293F59128}" type="datetime1">
              <a:rPr lang="en-US"/>
              <a:pPr>
                <a:defRPr/>
              </a:pPr>
              <a:t>4/2/2021</a:t>
            </a:fld>
            <a:endParaRPr lang="de-DE"/>
          </a:p>
        </p:txBody>
      </p:sp>
      <p:sp>
        <p:nvSpPr>
          <p:cNvPr id="6" name="Footer Placeholder 4"/>
          <p:cNvSpPr>
            <a:spLocks noGrp="1"/>
          </p:cNvSpPr>
          <p:nvPr>
            <p:ph type="ftr" sz="quarter" idx="11"/>
          </p:nvPr>
        </p:nvSpPr>
        <p:spPr/>
        <p:txBody>
          <a:bodyPr/>
          <a:lstStyle>
            <a:lvl1pPr>
              <a:defRPr/>
            </a:lvl1pPr>
          </a:lstStyle>
          <a:p>
            <a:pPr>
              <a:defRPr/>
            </a:pPr>
            <a:r>
              <a:rPr lang="en-ZA"/>
              <a:t>COVID-19, Train the Trainer Course; hospitality and construction sector</a:t>
            </a:r>
            <a:endParaRPr lang="de-DE"/>
          </a:p>
        </p:txBody>
      </p:sp>
      <p:sp>
        <p:nvSpPr>
          <p:cNvPr id="7" name="Slide Number Placeholder 5"/>
          <p:cNvSpPr>
            <a:spLocks noGrp="1"/>
          </p:cNvSpPr>
          <p:nvPr>
            <p:ph type="sldNum" sz="quarter" idx="12"/>
          </p:nvPr>
        </p:nvSpPr>
        <p:spPr/>
        <p:txBody>
          <a:bodyPr/>
          <a:lstStyle>
            <a:lvl1pPr>
              <a:defRPr/>
            </a:lvl1pPr>
          </a:lstStyle>
          <a:p>
            <a:pPr>
              <a:defRPr/>
            </a:pPr>
            <a:fld id="{6A13DD4E-52E2-4F5F-8EBC-168BD6AC041D}" type="slidenum">
              <a:rPr lang="de-DE"/>
              <a:pPr>
                <a:defRPr/>
              </a:pPr>
              <a:t>‹nº›</a:t>
            </a:fld>
            <a:endParaRPr lang="de-DE"/>
          </a:p>
        </p:txBody>
      </p:sp>
    </p:spTree>
    <p:extLst>
      <p:ext uri="{BB962C8B-B14F-4D97-AF65-F5344CB8AC3E}">
        <p14:creationId xmlns:p14="http://schemas.microsoft.com/office/powerpoint/2010/main" val="2195203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de-DE"/>
              <a:t>Mastertitelformat bearbeiten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63" b="1"/>
            </a:lvl1pPr>
            <a:lvl2pPr marL="430997" indent="0">
              <a:buNone/>
              <a:defRPr sz="1886" b="1"/>
            </a:lvl2pPr>
            <a:lvl3pPr marL="861993" indent="0">
              <a:buNone/>
              <a:defRPr sz="1697" b="1"/>
            </a:lvl3pPr>
            <a:lvl4pPr marL="1292990" indent="0">
              <a:buNone/>
              <a:defRPr sz="1509" b="1"/>
            </a:lvl4pPr>
            <a:lvl5pPr marL="1723986" indent="0">
              <a:buNone/>
              <a:defRPr sz="1509" b="1"/>
            </a:lvl5pPr>
            <a:lvl6pPr marL="2154983" indent="0">
              <a:buNone/>
              <a:defRPr sz="1509" b="1"/>
            </a:lvl6pPr>
            <a:lvl7pPr marL="2585979" indent="0">
              <a:buNone/>
              <a:defRPr sz="1509" b="1"/>
            </a:lvl7pPr>
            <a:lvl8pPr marL="3016975" indent="0">
              <a:buNone/>
              <a:defRPr sz="1509" b="1"/>
            </a:lvl8pPr>
            <a:lvl9pPr marL="3447971" indent="0">
              <a:buNone/>
              <a:defRPr sz="1509"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263" b="1"/>
            </a:lvl1pPr>
            <a:lvl2pPr marL="430997" indent="0">
              <a:buNone/>
              <a:defRPr sz="1886" b="1"/>
            </a:lvl2pPr>
            <a:lvl3pPr marL="861993" indent="0">
              <a:buNone/>
              <a:defRPr sz="1697" b="1"/>
            </a:lvl3pPr>
            <a:lvl4pPr marL="1292990" indent="0">
              <a:buNone/>
              <a:defRPr sz="1509" b="1"/>
            </a:lvl4pPr>
            <a:lvl5pPr marL="1723986" indent="0">
              <a:buNone/>
              <a:defRPr sz="1509" b="1"/>
            </a:lvl5pPr>
            <a:lvl6pPr marL="2154983" indent="0">
              <a:buNone/>
              <a:defRPr sz="1509" b="1"/>
            </a:lvl6pPr>
            <a:lvl7pPr marL="2585979" indent="0">
              <a:buNone/>
              <a:defRPr sz="1509" b="1"/>
            </a:lvl7pPr>
            <a:lvl8pPr marL="3016975" indent="0">
              <a:buNone/>
              <a:defRPr sz="1509" b="1"/>
            </a:lvl8pPr>
            <a:lvl9pPr marL="3447971" indent="0">
              <a:buNone/>
              <a:defRPr sz="1509" b="1"/>
            </a:lvl9pPr>
          </a:lstStyle>
          <a:p>
            <a:pPr lvl="0"/>
            <a:r>
              <a:rPr lang="de-DE"/>
              <a:t>Mastertextformat bearbeiten</a:t>
            </a:r>
          </a:p>
        </p:txBody>
      </p:sp>
      <p:sp>
        <p:nvSpPr>
          <p:cNvPr id="6" name="Content Placeholder 5"/>
          <p:cNvSpPr>
            <a:spLocks noGrp="1"/>
          </p:cNvSpPr>
          <p:nvPr>
            <p:ph sz="quarter" idx="4"/>
          </p:nvPr>
        </p:nvSpPr>
        <p:spPr>
          <a:xfrm>
            <a:off x="4629151"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3"/>
          <p:cNvSpPr>
            <a:spLocks noGrp="1"/>
          </p:cNvSpPr>
          <p:nvPr>
            <p:ph type="dt" sz="half" idx="10"/>
          </p:nvPr>
        </p:nvSpPr>
        <p:spPr/>
        <p:txBody>
          <a:bodyPr/>
          <a:lstStyle>
            <a:lvl1pPr>
              <a:defRPr/>
            </a:lvl1pPr>
          </a:lstStyle>
          <a:p>
            <a:pPr>
              <a:defRPr/>
            </a:pPr>
            <a:fld id="{43F6D718-B32D-4CE4-BC14-BED10898E7F7}" type="datetime1">
              <a:rPr lang="en-US"/>
              <a:pPr>
                <a:defRPr/>
              </a:pPr>
              <a:t>4/2/2021</a:t>
            </a:fld>
            <a:endParaRPr lang="de-DE"/>
          </a:p>
        </p:txBody>
      </p:sp>
      <p:sp>
        <p:nvSpPr>
          <p:cNvPr id="8" name="Footer Placeholder 4"/>
          <p:cNvSpPr>
            <a:spLocks noGrp="1"/>
          </p:cNvSpPr>
          <p:nvPr>
            <p:ph type="ftr" sz="quarter" idx="11"/>
          </p:nvPr>
        </p:nvSpPr>
        <p:spPr/>
        <p:txBody>
          <a:bodyPr/>
          <a:lstStyle>
            <a:lvl1pPr>
              <a:defRPr/>
            </a:lvl1pPr>
          </a:lstStyle>
          <a:p>
            <a:pPr>
              <a:defRPr/>
            </a:pPr>
            <a:r>
              <a:rPr lang="en-ZA"/>
              <a:t>COVID-19, Train the Trainer Course; hospitality and construction sector</a:t>
            </a:r>
            <a:endParaRPr lang="de-DE"/>
          </a:p>
        </p:txBody>
      </p:sp>
      <p:sp>
        <p:nvSpPr>
          <p:cNvPr id="9" name="Slide Number Placeholder 5"/>
          <p:cNvSpPr>
            <a:spLocks noGrp="1"/>
          </p:cNvSpPr>
          <p:nvPr>
            <p:ph type="sldNum" sz="quarter" idx="12"/>
          </p:nvPr>
        </p:nvSpPr>
        <p:spPr/>
        <p:txBody>
          <a:bodyPr/>
          <a:lstStyle>
            <a:lvl1pPr>
              <a:defRPr/>
            </a:lvl1pPr>
          </a:lstStyle>
          <a:p>
            <a:pPr>
              <a:defRPr/>
            </a:pPr>
            <a:fld id="{F6F209BF-8CF6-478B-9D80-E9BD5A5C7491}" type="slidenum">
              <a:rPr lang="de-DE"/>
              <a:pPr>
                <a:defRPr/>
              </a:pPr>
              <a:t>‹nº›</a:t>
            </a:fld>
            <a:endParaRPr lang="de-DE"/>
          </a:p>
        </p:txBody>
      </p:sp>
    </p:spTree>
    <p:extLst>
      <p:ext uri="{BB962C8B-B14F-4D97-AF65-F5344CB8AC3E}">
        <p14:creationId xmlns:p14="http://schemas.microsoft.com/office/powerpoint/2010/main" val="906875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3"/>
          <p:cNvSpPr>
            <a:spLocks noGrp="1"/>
          </p:cNvSpPr>
          <p:nvPr>
            <p:ph type="dt" sz="half" idx="10"/>
          </p:nvPr>
        </p:nvSpPr>
        <p:spPr/>
        <p:txBody>
          <a:bodyPr/>
          <a:lstStyle>
            <a:lvl1pPr>
              <a:defRPr/>
            </a:lvl1pPr>
          </a:lstStyle>
          <a:p>
            <a:pPr>
              <a:defRPr/>
            </a:pPr>
            <a:fld id="{551EE6EE-F9F5-49B5-BDAB-A7A00E6AEDFD}" type="datetime1">
              <a:rPr lang="en-US"/>
              <a:pPr>
                <a:defRPr/>
              </a:pPr>
              <a:t>4/2/2021</a:t>
            </a:fld>
            <a:endParaRPr lang="de-DE"/>
          </a:p>
        </p:txBody>
      </p:sp>
      <p:sp>
        <p:nvSpPr>
          <p:cNvPr id="4" name="Footer Placeholder 4"/>
          <p:cNvSpPr>
            <a:spLocks noGrp="1"/>
          </p:cNvSpPr>
          <p:nvPr>
            <p:ph type="ftr" sz="quarter" idx="11"/>
          </p:nvPr>
        </p:nvSpPr>
        <p:spPr/>
        <p:txBody>
          <a:bodyPr/>
          <a:lstStyle>
            <a:lvl1pPr>
              <a:defRPr/>
            </a:lvl1pPr>
          </a:lstStyle>
          <a:p>
            <a:pPr>
              <a:defRPr/>
            </a:pPr>
            <a:r>
              <a:rPr lang="en-ZA"/>
              <a:t>COVID-19, Train the Trainer Course; hospitality and construction sector</a:t>
            </a:r>
            <a:endParaRPr lang="de-DE"/>
          </a:p>
        </p:txBody>
      </p:sp>
      <p:sp>
        <p:nvSpPr>
          <p:cNvPr id="5" name="Slide Number Placeholder 5"/>
          <p:cNvSpPr>
            <a:spLocks noGrp="1"/>
          </p:cNvSpPr>
          <p:nvPr>
            <p:ph type="sldNum" sz="quarter" idx="12"/>
          </p:nvPr>
        </p:nvSpPr>
        <p:spPr/>
        <p:txBody>
          <a:bodyPr/>
          <a:lstStyle>
            <a:lvl1pPr>
              <a:defRPr/>
            </a:lvl1pPr>
          </a:lstStyle>
          <a:p>
            <a:pPr>
              <a:defRPr/>
            </a:pPr>
            <a:fld id="{F0F07989-AB4E-48CE-94D5-75303AA9A3E8}" type="slidenum">
              <a:rPr lang="de-DE"/>
              <a:pPr>
                <a:defRPr/>
              </a:pPr>
              <a:t>‹nº›</a:t>
            </a:fld>
            <a:endParaRPr lang="de-DE"/>
          </a:p>
        </p:txBody>
      </p:sp>
    </p:spTree>
    <p:extLst>
      <p:ext uri="{BB962C8B-B14F-4D97-AF65-F5344CB8AC3E}">
        <p14:creationId xmlns:p14="http://schemas.microsoft.com/office/powerpoint/2010/main" val="373964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6" name="Content Placeholder 8"/>
          <p:cNvSpPr txBox="1">
            <a:spLocks noGrp="1"/>
          </p:cNvSpPr>
          <p:nvPr>
            <p:ph idx="1"/>
          </p:nvPr>
        </p:nvSpPr>
        <p:spPr>
          <a:xfrm>
            <a:off x="1216152" y="841248"/>
            <a:ext cx="3730752" cy="438912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0"/>
          <p:cNvSpPr txBox="1">
            <a:spLocks noGrp="1"/>
          </p:cNvSpPr>
          <p:nvPr>
            <p:ph idx="2"/>
          </p:nvPr>
        </p:nvSpPr>
        <p:spPr>
          <a:xfrm>
            <a:off x="5102352" y="841248"/>
            <a:ext cx="3730752" cy="438912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txBox="1">
            <a:spLocks noGrp="1"/>
          </p:cNvSpPr>
          <p:nvPr>
            <p:ph type="ftr" sz="quarter" idx="10"/>
          </p:nvPr>
        </p:nvSpPr>
        <p:spPr/>
        <p:txBody>
          <a:bodyPr/>
          <a:lstStyle>
            <a:lvl1pPr>
              <a:defRPr smtClean="0"/>
            </a:lvl1pPr>
          </a:lstStyle>
          <a:p>
            <a:pPr>
              <a:defRPr/>
            </a:pPr>
            <a:r>
              <a:rPr lang="en-ZA"/>
              <a:t>COVID-19, Train the Trainer Course; hospitality and construction sector</a:t>
            </a:r>
            <a:endParaRPr/>
          </a:p>
        </p:txBody>
      </p:sp>
      <p:sp>
        <p:nvSpPr>
          <p:cNvPr id="8" name="Slide Number Placeholder 5"/>
          <p:cNvSpPr txBox="1">
            <a:spLocks noGrp="1"/>
          </p:cNvSpPr>
          <p:nvPr>
            <p:ph type="sldNum" sz="quarter" idx="11"/>
          </p:nvPr>
        </p:nvSpPr>
        <p:spPr/>
        <p:txBody>
          <a:bodyPr/>
          <a:lstStyle>
            <a:lvl1pPr>
              <a:defRPr/>
            </a:lvl1pPr>
          </a:lstStyle>
          <a:p>
            <a:pPr>
              <a:defRPr/>
            </a:pPr>
            <a:fld id="{2A58EB42-1269-4F21-9504-13F1820337E8}" type="slidenum">
              <a:rPr/>
              <a:pPr>
                <a:defRPr/>
              </a:pPr>
              <a:t>‹nº›</a:t>
            </a:fld>
            <a:endParaRPr/>
          </a:p>
        </p:txBody>
      </p:sp>
      <p:sp>
        <p:nvSpPr>
          <p:cNvPr id="9" name="Date Placeholder 3"/>
          <p:cNvSpPr txBox="1">
            <a:spLocks noGrp="1"/>
          </p:cNvSpPr>
          <p:nvPr>
            <p:ph type="dt" sz="half" idx="12"/>
          </p:nvPr>
        </p:nvSpPr>
        <p:spPr/>
        <p:txBody>
          <a:bodyPr/>
          <a:lstStyle>
            <a:lvl1pPr>
              <a:defRPr smtClean="0"/>
            </a:lvl1pPr>
          </a:lstStyle>
          <a:p>
            <a:pPr>
              <a:defRPr/>
            </a:pPr>
            <a:fld id="{82090872-1818-4C0E-841D-349B05C69C2B}" type="datetime1">
              <a:rPr lang="en-US"/>
              <a:pPr>
                <a:defRPr/>
              </a:pPr>
              <a:t>4/2/2021</a:t>
            </a:fld>
            <a:endParaRPr/>
          </a:p>
        </p:txBody>
      </p:sp>
    </p:spTree>
    <p:extLst>
      <p:ext uri="{BB962C8B-B14F-4D97-AF65-F5344CB8AC3E}">
        <p14:creationId xmlns:p14="http://schemas.microsoft.com/office/powerpoint/2010/main" val="1540248414"/>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55C4F3-9776-4557-8F11-B5F2C92BFB80}" type="datetime1">
              <a:rPr lang="en-US"/>
              <a:pPr>
                <a:defRPr/>
              </a:pPr>
              <a:t>4/2/2021</a:t>
            </a:fld>
            <a:endParaRPr lang="de-DE"/>
          </a:p>
        </p:txBody>
      </p:sp>
      <p:sp>
        <p:nvSpPr>
          <p:cNvPr id="3" name="Footer Placeholder 4"/>
          <p:cNvSpPr>
            <a:spLocks noGrp="1"/>
          </p:cNvSpPr>
          <p:nvPr>
            <p:ph type="ftr" sz="quarter" idx="11"/>
          </p:nvPr>
        </p:nvSpPr>
        <p:spPr/>
        <p:txBody>
          <a:bodyPr/>
          <a:lstStyle>
            <a:lvl1pPr>
              <a:defRPr/>
            </a:lvl1pPr>
          </a:lstStyle>
          <a:p>
            <a:pPr>
              <a:defRPr/>
            </a:pPr>
            <a:r>
              <a:rPr lang="en-ZA"/>
              <a:t>COVID-19, Train the Trainer Course; hospitality and construction sector</a:t>
            </a:r>
            <a:endParaRPr lang="de-DE"/>
          </a:p>
        </p:txBody>
      </p:sp>
      <p:sp>
        <p:nvSpPr>
          <p:cNvPr id="4" name="Slide Number Placeholder 5"/>
          <p:cNvSpPr>
            <a:spLocks noGrp="1"/>
          </p:cNvSpPr>
          <p:nvPr>
            <p:ph type="sldNum" sz="quarter" idx="12"/>
          </p:nvPr>
        </p:nvSpPr>
        <p:spPr/>
        <p:txBody>
          <a:bodyPr/>
          <a:lstStyle>
            <a:lvl1pPr>
              <a:defRPr/>
            </a:lvl1pPr>
          </a:lstStyle>
          <a:p>
            <a:pPr>
              <a:defRPr/>
            </a:pPr>
            <a:fld id="{AF64C8C4-9829-427A-AE1F-58D774BA9C86}" type="slidenum">
              <a:rPr lang="de-DE"/>
              <a:pPr>
                <a:defRPr/>
              </a:pPr>
              <a:t>‹nº›</a:t>
            </a:fld>
            <a:endParaRPr lang="de-DE"/>
          </a:p>
        </p:txBody>
      </p:sp>
    </p:spTree>
    <p:extLst>
      <p:ext uri="{BB962C8B-B14F-4D97-AF65-F5344CB8AC3E}">
        <p14:creationId xmlns:p14="http://schemas.microsoft.com/office/powerpoint/2010/main" val="561115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6"/>
            </a:lvl1pPr>
          </a:lstStyle>
          <a:p>
            <a:r>
              <a:rPr lang="de-DE"/>
              <a:t>Mastertitelformat bearbeiten</a:t>
            </a:r>
            <a:endParaRPr lang="en-US"/>
          </a:p>
        </p:txBody>
      </p:sp>
      <p:sp>
        <p:nvSpPr>
          <p:cNvPr id="3" name="Content Placeholder 2"/>
          <p:cNvSpPr>
            <a:spLocks noGrp="1"/>
          </p:cNvSpPr>
          <p:nvPr>
            <p:ph idx="1"/>
          </p:nvPr>
        </p:nvSpPr>
        <p:spPr>
          <a:xfrm>
            <a:off x="3887391" y="987427"/>
            <a:ext cx="4629150" cy="4873625"/>
          </a:xfrm>
        </p:spPr>
        <p:txBody>
          <a:bodyPr/>
          <a:lstStyle>
            <a:lvl1pPr>
              <a:defRPr sz="3016"/>
            </a:lvl1pPr>
            <a:lvl2pPr>
              <a:defRPr sz="2639"/>
            </a:lvl2pPr>
            <a:lvl3pPr>
              <a:defRPr sz="2263"/>
            </a:lvl3pPr>
            <a:lvl4pPr>
              <a:defRPr sz="1886"/>
            </a:lvl4pPr>
            <a:lvl5pPr>
              <a:defRPr sz="1886"/>
            </a:lvl5pPr>
            <a:lvl6pPr>
              <a:defRPr sz="1886"/>
            </a:lvl6pPr>
            <a:lvl7pPr>
              <a:defRPr sz="1886"/>
            </a:lvl7pPr>
            <a:lvl8pPr>
              <a:defRPr sz="1886"/>
            </a:lvl8pPr>
            <a:lvl9pPr>
              <a:defRPr sz="1886"/>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9"/>
            </a:lvl1pPr>
            <a:lvl2pPr marL="430997" indent="0">
              <a:buNone/>
              <a:defRPr sz="1320"/>
            </a:lvl2pPr>
            <a:lvl3pPr marL="861993" indent="0">
              <a:buNone/>
              <a:defRPr sz="1131"/>
            </a:lvl3pPr>
            <a:lvl4pPr marL="1292990" indent="0">
              <a:buNone/>
              <a:defRPr sz="942"/>
            </a:lvl4pPr>
            <a:lvl5pPr marL="1723986" indent="0">
              <a:buNone/>
              <a:defRPr sz="942"/>
            </a:lvl5pPr>
            <a:lvl6pPr marL="2154983" indent="0">
              <a:buNone/>
              <a:defRPr sz="942"/>
            </a:lvl6pPr>
            <a:lvl7pPr marL="2585979" indent="0">
              <a:buNone/>
              <a:defRPr sz="942"/>
            </a:lvl7pPr>
            <a:lvl8pPr marL="3016975" indent="0">
              <a:buNone/>
              <a:defRPr sz="942"/>
            </a:lvl8pPr>
            <a:lvl9pPr marL="3447971" indent="0">
              <a:buNone/>
              <a:defRPr sz="942"/>
            </a:lvl9pPr>
          </a:lstStyle>
          <a:p>
            <a:pPr lvl="0"/>
            <a:r>
              <a:rPr lang="de-DE"/>
              <a:t>Mastertextformat bearbeiten</a:t>
            </a:r>
          </a:p>
        </p:txBody>
      </p:sp>
      <p:sp>
        <p:nvSpPr>
          <p:cNvPr id="5" name="Date Placeholder 3"/>
          <p:cNvSpPr>
            <a:spLocks noGrp="1"/>
          </p:cNvSpPr>
          <p:nvPr>
            <p:ph type="dt" sz="half" idx="10"/>
          </p:nvPr>
        </p:nvSpPr>
        <p:spPr/>
        <p:txBody>
          <a:bodyPr/>
          <a:lstStyle>
            <a:lvl1pPr>
              <a:defRPr/>
            </a:lvl1pPr>
          </a:lstStyle>
          <a:p>
            <a:pPr>
              <a:defRPr/>
            </a:pPr>
            <a:fld id="{65B7DA36-BE91-41B9-85E1-E83D651BF280}" type="datetime1">
              <a:rPr lang="en-US"/>
              <a:pPr>
                <a:defRPr/>
              </a:pPr>
              <a:t>4/2/2021</a:t>
            </a:fld>
            <a:endParaRPr lang="de-DE"/>
          </a:p>
        </p:txBody>
      </p:sp>
      <p:sp>
        <p:nvSpPr>
          <p:cNvPr id="6" name="Footer Placeholder 4"/>
          <p:cNvSpPr>
            <a:spLocks noGrp="1"/>
          </p:cNvSpPr>
          <p:nvPr>
            <p:ph type="ftr" sz="quarter" idx="11"/>
          </p:nvPr>
        </p:nvSpPr>
        <p:spPr/>
        <p:txBody>
          <a:bodyPr/>
          <a:lstStyle>
            <a:lvl1pPr>
              <a:defRPr/>
            </a:lvl1pPr>
          </a:lstStyle>
          <a:p>
            <a:pPr>
              <a:defRPr/>
            </a:pPr>
            <a:r>
              <a:rPr lang="en-ZA"/>
              <a:t>COVID-19, Train the Trainer Course; hospitality and construction sector</a:t>
            </a:r>
            <a:endParaRPr lang="de-DE"/>
          </a:p>
        </p:txBody>
      </p:sp>
      <p:sp>
        <p:nvSpPr>
          <p:cNvPr id="7" name="Slide Number Placeholder 5"/>
          <p:cNvSpPr>
            <a:spLocks noGrp="1"/>
          </p:cNvSpPr>
          <p:nvPr>
            <p:ph type="sldNum" sz="quarter" idx="12"/>
          </p:nvPr>
        </p:nvSpPr>
        <p:spPr/>
        <p:txBody>
          <a:bodyPr/>
          <a:lstStyle>
            <a:lvl1pPr>
              <a:defRPr/>
            </a:lvl1pPr>
          </a:lstStyle>
          <a:p>
            <a:pPr>
              <a:defRPr/>
            </a:pPr>
            <a:fld id="{3FF0E5C6-8B5E-498F-85EF-C8902217B506}" type="slidenum">
              <a:rPr lang="de-DE"/>
              <a:pPr>
                <a:defRPr/>
              </a:pPr>
              <a:t>‹nº›</a:t>
            </a:fld>
            <a:endParaRPr lang="de-DE"/>
          </a:p>
        </p:txBody>
      </p:sp>
    </p:spTree>
    <p:extLst>
      <p:ext uri="{BB962C8B-B14F-4D97-AF65-F5344CB8AC3E}">
        <p14:creationId xmlns:p14="http://schemas.microsoft.com/office/powerpoint/2010/main" val="1311550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6"/>
            </a:lvl1pPr>
          </a:lstStyle>
          <a:p>
            <a:r>
              <a:rPr lang="de-DE"/>
              <a:t>Mastertitelformat bearbeiten</a:t>
            </a:r>
            <a:endParaRPr lang="en-US"/>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016"/>
            </a:lvl1pPr>
            <a:lvl2pPr marL="430997" indent="0">
              <a:buNone/>
              <a:defRPr sz="2639"/>
            </a:lvl2pPr>
            <a:lvl3pPr marL="861993" indent="0">
              <a:buNone/>
              <a:defRPr sz="2263"/>
            </a:lvl3pPr>
            <a:lvl4pPr marL="1292990" indent="0">
              <a:buNone/>
              <a:defRPr sz="1886"/>
            </a:lvl4pPr>
            <a:lvl5pPr marL="1723986" indent="0">
              <a:buNone/>
              <a:defRPr sz="1886"/>
            </a:lvl5pPr>
            <a:lvl6pPr marL="2154983" indent="0">
              <a:buNone/>
              <a:defRPr sz="1886"/>
            </a:lvl6pPr>
            <a:lvl7pPr marL="2585979" indent="0">
              <a:buNone/>
              <a:defRPr sz="1886"/>
            </a:lvl7pPr>
            <a:lvl8pPr marL="3016975" indent="0">
              <a:buNone/>
              <a:defRPr sz="1886"/>
            </a:lvl8pPr>
            <a:lvl9pPr marL="3447971" indent="0">
              <a:buNone/>
              <a:defRPr sz="1886"/>
            </a:lvl9pPr>
          </a:lstStyle>
          <a:p>
            <a:pPr lvl="0"/>
            <a:r>
              <a:rPr lang="de-DE" noProof="0"/>
              <a:t>Bild durch Klicken auf Symbol hinzufügen</a:t>
            </a:r>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9"/>
            </a:lvl1pPr>
            <a:lvl2pPr marL="430997" indent="0">
              <a:buNone/>
              <a:defRPr sz="1320"/>
            </a:lvl2pPr>
            <a:lvl3pPr marL="861993" indent="0">
              <a:buNone/>
              <a:defRPr sz="1131"/>
            </a:lvl3pPr>
            <a:lvl4pPr marL="1292990" indent="0">
              <a:buNone/>
              <a:defRPr sz="942"/>
            </a:lvl4pPr>
            <a:lvl5pPr marL="1723986" indent="0">
              <a:buNone/>
              <a:defRPr sz="942"/>
            </a:lvl5pPr>
            <a:lvl6pPr marL="2154983" indent="0">
              <a:buNone/>
              <a:defRPr sz="942"/>
            </a:lvl6pPr>
            <a:lvl7pPr marL="2585979" indent="0">
              <a:buNone/>
              <a:defRPr sz="942"/>
            </a:lvl7pPr>
            <a:lvl8pPr marL="3016975" indent="0">
              <a:buNone/>
              <a:defRPr sz="942"/>
            </a:lvl8pPr>
            <a:lvl9pPr marL="3447971" indent="0">
              <a:buNone/>
              <a:defRPr sz="942"/>
            </a:lvl9pPr>
          </a:lstStyle>
          <a:p>
            <a:pPr lvl="0"/>
            <a:r>
              <a:rPr lang="de-DE"/>
              <a:t>Mastertextformat bearbeiten</a:t>
            </a:r>
          </a:p>
        </p:txBody>
      </p:sp>
      <p:sp>
        <p:nvSpPr>
          <p:cNvPr id="5" name="Date Placeholder 3"/>
          <p:cNvSpPr>
            <a:spLocks noGrp="1"/>
          </p:cNvSpPr>
          <p:nvPr>
            <p:ph type="dt" sz="half" idx="10"/>
          </p:nvPr>
        </p:nvSpPr>
        <p:spPr/>
        <p:txBody>
          <a:bodyPr/>
          <a:lstStyle>
            <a:lvl1pPr>
              <a:defRPr/>
            </a:lvl1pPr>
          </a:lstStyle>
          <a:p>
            <a:pPr>
              <a:defRPr/>
            </a:pPr>
            <a:fld id="{4CCF9360-D226-41CE-8B84-4433A18F834C}" type="datetime1">
              <a:rPr lang="en-US"/>
              <a:pPr>
                <a:defRPr/>
              </a:pPr>
              <a:t>4/2/2021</a:t>
            </a:fld>
            <a:endParaRPr lang="de-DE"/>
          </a:p>
        </p:txBody>
      </p:sp>
      <p:sp>
        <p:nvSpPr>
          <p:cNvPr id="6" name="Footer Placeholder 4"/>
          <p:cNvSpPr>
            <a:spLocks noGrp="1"/>
          </p:cNvSpPr>
          <p:nvPr>
            <p:ph type="ftr" sz="quarter" idx="11"/>
          </p:nvPr>
        </p:nvSpPr>
        <p:spPr/>
        <p:txBody>
          <a:bodyPr/>
          <a:lstStyle>
            <a:lvl1pPr>
              <a:defRPr/>
            </a:lvl1pPr>
          </a:lstStyle>
          <a:p>
            <a:pPr>
              <a:defRPr/>
            </a:pPr>
            <a:r>
              <a:rPr lang="en-ZA"/>
              <a:t>COVID-19, Train the Trainer Course; hospitality and construction sector</a:t>
            </a:r>
            <a:endParaRPr lang="de-DE"/>
          </a:p>
        </p:txBody>
      </p:sp>
      <p:sp>
        <p:nvSpPr>
          <p:cNvPr id="7" name="Slide Number Placeholder 5"/>
          <p:cNvSpPr>
            <a:spLocks noGrp="1"/>
          </p:cNvSpPr>
          <p:nvPr>
            <p:ph type="sldNum" sz="quarter" idx="12"/>
          </p:nvPr>
        </p:nvSpPr>
        <p:spPr/>
        <p:txBody>
          <a:bodyPr/>
          <a:lstStyle>
            <a:lvl1pPr>
              <a:defRPr/>
            </a:lvl1pPr>
          </a:lstStyle>
          <a:p>
            <a:pPr>
              <a:defRPr/>
            </a:pPr>
            <a:fld id="{3845B689-47AE-43A1-8AB9-AEE8EE436CFD}" type="slidenum">
              <a:rPr lang="de-DE"/>
              <a:pPr>
                <a:defRPr/>
              </a:pPr>
              <a:t>‹nº›</a:t>
            </a:fld>
            <a:endParaRPr lang="de-DE"/>
          </a:p>
        </p:txBody>
      </p:sp>
    </p:spTree>
    <p:extLst>
      <p:ext uri="{BB962C8B-B14F-4D97-AF65-F5344CB8AC3E}">
        <p14:creationId xmlns:p14="http://schemas.microsoft.com/office/powerpoint/2010/main" val="97945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lvl1pPr>
              <a:defRPr/>
            </a:lvl1pPr>
          </a:lstStyle>
          <a:p>
            <a:pPr>
              <a:defRPr/>
            </a:pPr>
            <a:fld id="{8C9BBF1C-A333-4C8E-9D62-F72474DC60DD}" type="datetime1">
              <a:rPr lang="en-US"/>
              <a:pPr>
                <a:defRPr/>
              </a:pPr>
              <a:t>4/2/2021</a:t>
            </a:fld>
            <a:endParaRPr lang="de-DE"/>
          </a:p>
        </p:txBody>
      </p:sp>
      <p:sp>
        <p:nvSpPr>
          <p:cNvPr id="5" name="Footer Placeholder 4"/>
          <p:cNvSpPr>
            <a:spLocks noGrp="1"/>
          </p:cNvSpPr>
          <p:nvPr>
            <p:ph type="ftr" sz="quarter" idx="11"/>
          </p:nvPr>
        </p:nvSpPr>
        <p:spPr/>
        <p:txBody>
          <a:bodyPr/>
          <a:lstStyle>
            <a:lvl1pPr>
              <a:defRPr/>
            </a:lvl1pPr>
          </a:lstStyle>
          <a:p>
            <a:pPr>
              <a:defRPr/>
            </a:pPr>
            <a:r>
              <a:rPr lang="en-ZA"/>
              <a:t>COVID-19, Train the Trainer Course; hospitality and construction sector</a:t>
            </a:r>
            <a:endParaRPr lang="de-DE"/>
          </a:p>
        </p:txBody>
      </p:sp>
      <p:sp>
        <p:nvSpPr>
          <p:cNvPr id="6" name="Slide Number Placeholder 5"/>
          <p:cNvSpPr>
            <a:spLocks noGrp="1"/>
          </p:cNvSpPr>
          <p:nvPr>
            <p:ph type="sldNum" sz="quarter" idx="12"/>
          </p:nvPr>
        </p:nvSpPr>
        <p:spPr/>
        <p:txBody>
          <a:bodyPr/>
          <a:lstStyle>
            <a:lvl1pPr>
              <a:defRPr/>
            </a:lvl1pPr>
          </a:lstStyle>
          <a:p>
            <a:pPr>
              <a:defRPr/>
            </a:pPr>
            <a:fld id="{9DA44C13-28A4-4B96-9B25-D552A33D834E}" type="slidenum">
              <a:rPr lang="de-DE"/>
              <a:pPr>
                <a:defRPr/>
              </a:pPr>
              <a:t>‹nº›</a:t>
            </a:fld>
            <a:endParaRPr lang="de-DE"/>
          </a:p>
        </p:txBody>
      </p:sp>
    </p:spTree>
    <p:extLst>
      <p:ext uri="{BB962C8B-B14F-4D97-AF65-F5344CB8AC3E}">
        <p14:creationId xmlns:p14="http://schemas.microsoft.com/office/powerpoint/2010/main" val="3921375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6"/>
            <a:ext cx="1971675"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lvl1pPr>
              <a:defRPr/>
            </a:lvl1pPr>
          </a:lstStyle>
          <a:p>
            <a:pPr>
              <a:defRPr/>
            </a:pPr>
            <a:fld id="{E459048F-F157-489B-934E-E0A76E2F9FF6}" type="datetime1">
              <a:rPr lang="en-US"/>
              <a:pPr>
                <a:defRPr/>
              </a:pPr>
              <a:t>4/2/2021</a:t>
            </a:fld>
            <a:endParaRPr lang="de-DE"/>
          </a:p>
        </p:txBody>
      </p:sp>
      <p:sp>
        <p:nvSpPr>
          <p:cNvPr id="5" name="Footer Placeholder 4"/>
          <p:cNvSpPr>
            <a:spLocks noGrp="1"/>
          </p:cNvSpPr>
          <p:nvPr>
            <p:ph type="ftr" sz="quarter" idx="11"/>
          </p:nvPr>
        </p:nvSpPr>
        <p:spPr/>
        <p:txBody>
          <a:bodyPr/>
          <a:lstStyle>
            <a:lvl1pPr>
              <a:defRPr/>
            </a:lvl1pPr>
          </a:lstStyle>
          <a:p>
            <a:pPr>
              <a:defRPr/>
            </a:pPr>
            <a:r>
              <a:rPr lang="en-ZA"/>
              <a:t>COVID-19, Train the Trainer Course; hospitality and construction sector</a:t>
            </a:r>
            <a:endParaRPr lang="de-DE"/>
          </a:p>
        </p:txBody>
      </p:sp>
      <p:sp>
        <p:nvSpPr>
          <p:cNvPr id="6" name="Slide Number Placeholder 5"/>
          <p:cNvSpPr>
            <a:spLocks noGrp="1"/>
          </p:cNvSpPr>
          <p:nvPr>
            <p:ph type="sldNum" sz="quarter" idx="12"/>
          </p:nvPr>
        </p:nvSpPr>
        <p:spPr/>
        <p:txBody>
          <a:bodyPr/>
          <a:lstStyle>
            <a:lvl1pPr>
              <a:defRPr/>
            </a:lvl1pPr>
          </a:lstStyle>
          <a:p>
            <a:pPr>
              <a:defRPr/>
            </a:pPr>
            <a:fld id="{20E56913-AEAE-4775-AD57-10781D56BF85}" type="slidenum">
              <a:rPr lang="de-DE"/>
              <a:pPr>
                <a:defRPr/>
              </a:pPr>
              <a:t>‹nº›</a:t>
            </a:fld>
            <a:endParaRPr lang="de-DE"/>
          </a:p>
        </p:txBody>
      </p:sp>
    </p:spTree>
    <p:extLst>
      <p:ext uri="{BB962C8B-B14F-4D97-AF65-F5344CB8AC3E}">
        <p14:creationId xmlns:p14="http://schemas.microsoft.com/office/powerpoint/2010/main" val="266272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1219196" y="841248"/>
            <a:ext cx="3733796" cy="533396"/>
          </a:xfrm>
        </p:spPr>
        <p:txBody>
          <a:bodyPr/>
          <a:lstStyle>
            <a:lvl1pPr marL="0" indent="0">
              <a:spcBef>
                <a:spcPts val="400"/>
              </a:spcBef>
              <a:buNone/>
              <a:defRPr sz="1800" b="1"/>
            </a:lvl1pPr>
          </a:lstStyle>
          <a:p>
            <a:pPr lvl="0"/>
            <a:r>
              <a:rPr lang="en-US"/>
              <a:t>Click to edit Master text styles</a:t>
            </a:r>
          </a:p>
        </p:txBody>
      </p:sp>
      <p:sp>
        <p:nvSpPr>
          <p:cNvPr id="4" name="Text Placeholder 4"/>
          <p:cNvSpPr txBox="1">
            <a:spLocks noGrp="1"/>
          </p:cNvSpPr>
          <p:nvPr>
            <p:ph type="body" idx="3"/>
          </p:nvPr>
        </p:nvSpPr>
        <p:spPr>
          <a:xfrm>
            <a:off x="5105396" y="841248"/>
            <a:ext cx="3735269" cy="533396"/>
          </a:xfrm>
        </p:spPr>
        <p:txBody>
          <a:bodyPr/>
          <a:lstStyle>
            <a:lvl1pPr marL="0" indent="0">
              <a:spcBef>
                <a:spcPts val="400"/>
              </a:spcBef>
              <a:buNone/>
              <a:defRPr sz="1800" b="1"/>
            </a:lvl1pPr>
          </a:lstStyle>
          <a:p>
            <a:pPr lvl="0"/>
            <a:r>
              <a:rPr lang="en-US"/>
              <a:t>Click to edit Master text styles</a:t>
            </a:r>
          </a:p>
        </p:txBody>
      </p:sp>
      <p:sp>
        <p:nvSpPr>
          <p:cNvPr id="8" name="Content Placeholder 10"/>
          <p:cNvSpPr txBox="1">
            <a:spLocks noGrp="1"/>
          </p:cNvSpPr>
          <p:nvPr>
            <p:ph idx="2"/>
          </p:nvPr>
        </p:nvSpPr>
        <p:spPr>
          <a:xfrm>
            <a:off x="1216152" y="1380744"/>
            <a:ext cx="3730752" cy="384048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2"/>
          <p:cNvSpPr txBox="1">
            <a:spLocks noGrp="1"/>
          </p:cNvSpPr>
          <p:nvPr>
            <p:ph idx="4"/>
          </p:nvPr>
        </p:nvSpPr>
        <p:spPr>
          <a:xfrm>
            <a:off x="5102352" y="1380744"/>
            <a:ext cx="3730752" cy="384048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txBox="1">
            <a:spLocks noGrp="1"/>
          </p:cNvSpPr>
          <p:nvPr>
            <p:ph type="ftr" sz="quarter" idx="10"/>
          </p:nvPr>
        </p:nvSpPr>
        <p:spPr/>
        <p:txBody>
          <a:bodyPr/>
          <a:lstStyle>
            <a:lvl1pPr>
              <a:defRPr smtClean="0"/>
            </a:lvl1pPr>
          </a:lstStyle>
          <a:p>
            <a:pPr>
              <a:defRPr/>
            </a:pPr>
            <a:r>
              <a:rPr lang="en-ZA"/>
              <a:t>COVID-19, Train the Trainer Course; hospitality and construction sector</a:t>
            </a:r>
            <a:endParaRPr/>
          </a:p>
        </p:txBody>
      </p:sp>
      <p:sp>
        <p:nvSpPr>
          <p:cNvPr id="10" name="Slide Number Placeholder 5"/>
          <p:cNvSpPr txBox="1">
            <a:spLocks noGrp="1"/>
          </p:cNvSpPr>
          <p:nvPr>
            <p:ph type="sldNum" sz="quarter" idx="11"/>
          </p:nvPr>
        </p:nvSpPr>
        <p:spPr/>
        <p:txBody>
          <a:bodyPr/>
          <a:lstStyle>
            <a:lvl1pPr>
              <a:defRPr/>
            </a:lvl1pPr>
          </a:lstStyle>
          <a:p>
            <a:pPr>
              <a:defRPr/>
            </a:pPr>
            <a:fld id="{BD442DF8-38E9-4825-B825-5F53E121B26F}" type="slidenum">
              <a:rPr/>
              <a:pPr>
                <a:defRPr/>
              </a:pPr>
              <a:t>‹nº›</a:t>
            </a:fld>
            <a:endParaRPr/>
          </a:p>
        </p:txBody>
      </p:sp>
      <p:sp>
        <p:nvSpPr>
          <p:cNvPr id="11" name="Date Placeholder 3"/>
          <p:cNvSpPr txBox="1">
            <a:spLocks noGrp="1"/>
          </p:cNvSpPr>
          <p:nvPr>
            <p:ph type="dt" sz="half" idx="12"/>
          </p:nvPr>
        </p:nvSpPr>
        <p:spPr/>
        <p:txBody>
          <a:bodyPr/>
          <a:lstStyle>
            <a:lvl1pPr>
              <a:defRPr smtClean="0"/>
            </a:lvl1pPr>
          </a:lstStyle>
          <a:p>
            <a:pPr>
              <a:defRPr/>
            </a:pPr>
            <a:fld id="{F1D76C73-B8C9-4BD4-B1FF-ECBD65FD66B1}" type="datetime1">
              <a:rPr lang="en-US"/>
              <a:pPr>
                <a:defRPr/>
              </a:pPr>
              <a:t>4/2/2021</a:t>
            </a:fld>
            <a:endParaRPr/>
          </a:p>
        </p:txBody>
      </p:sp>
    </p:spTree>
    <p:extLst>
      <p:ext uri="{BB962C8B-B14F-4D97-AF65-F5344CB8AC3E}">
        <p14:creationId xmlns:p14="http://schemas.microsoft.com/office/powerpoint/2010/main" val="383218902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Footer Placeholder 4"/>
          <p:cNvSpPr txBox="1">
            <a:spLocks noGrp="1"/>
          </p:cNvSpPr>
          <p:nvPr>
            <p:ph type="ftr" sz="quarter" idx="10"/>
          </p:nvPr>
        </p:nvSpPr>
        <p:spPr/>
        <p:txBody>
          <a:bodyPr/>
          <a:lstStyle>
            <a:lvl1pPr>
              <a:defRPr smtClean="0"/>
            </a:lvl1pPr>
          </a:lstStyle>
          <a:p>
            <a:pPr>
              <a:defRPr/>
            </a:pPr>
            <a:r>
              <a:rPr lang="en-ZA"/>
              <a:t>COVID-19, Train the Trainer Course; hospitality and construction sector</a:t>
            </a:r>
            <a:endParaRPr/>
          </a:p>
        </p:txBody>
      </p:sp>
      <p:sp>
        <p:nvSpPr>
          <p:cNvPr id="4" name="Slide Number Placeholder 5"/>
          <p:cNvSpPr txBox="1">
            <a:spLocks noGrp="1"/>
          </p:cNvSpPr>
          <p:nvPr>
            <p:ph type="sldNum" sz="quarter" idx="11"/>
          </p:nvPr>
        </p:nvSpPr>
        <p:spPr/>
        <p:txBody>
          <a:bodyPr/>
          <a:lstStyle>
            <a:lvl1pPr>
              <a:defRPr/>
            </a:lvl1pPr>
          </a:lstStyle>
          <a:p>
            <a:pPr>
              <a:defRPr/>
            </a:pPr>
            <a:fld id="{02F4239F-0300-43FF-A22E-9721556EB2C4}" type="slidenum">
              <a:rPr/>
              <a:pPr>
                <a:defRPr/>
              </a:pPr>
              <a:t>‹nº›</a:t>
            </a:fld>
            <a:endParaRPr/>
          </a:p>
        </p:txBody>
      </p:sp>
      <p:sp>
        <p:nvSpPr>
          <p:cNvPr id="5" name="Date Placeholder 3"/>
          <p:cNvSpPr txBox="1">
            <a:spLocks noGrp="1"/>
          </p:cNvSpPr>
          <p:nvPr>
            <p:ph type="dt" sz="half" idx="12"/>
          </p:nvPr>
        </p:nvSpPr>
        <p:spPr/>
        <p:txBody>
          <a:bodyPr/>
          <a:lstStyle>
            <a:lvl1pPr>
              <a:defRPr smtClean="0"/>
            </a:lvl1pPr>
          </a:lstStyle>
          <a:p>
            <a:pPr>
              <a:defRPr/>
            </a:pPr>
            <a:fld id="{B8BAE6CD-F70D-460C-AE1F-47C0867B6FF1}" type="datetime1">
              <a:rPr lang="en-US"/>
              <a:pPr>
                <a:defRPr/>
              </a:pPr>
              <a:t>4/2/2021</a:t>
            </a:fld>
            <a:endParaRPr/>
          </a:p>
        </p:txBody>
      </p:sp>
    </p:spTree>
    <p:extLst>
      <p:ext uri="{BB962C8B-B14F-4D97-AF65-F5344CB8AC3E}">
        <p14:creationId xmlns:p14="http://schemas.microsoft.com/office/powerpoint/2010/main" val="371552459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p:cNvSpPr txBox="1">
            <a:spLocks noGrp="1"/>
          </p:cNvSpPr>
          <p:nvPr>
            <p:ph type="ftr" sz="quarter" idx="10"/>
          </p:nvPr>
        </p:nvSpPr>
        <p:spPr/>
        <p:txBody>
          <a:bodyPr/>
          <a:lstStyle>
            <a:lvl1pPr>
              <a:defRPr smtClean="0"/>
            </a:lvl1pPr>
          </a:lstStyle>
          <a:p>
            <a:pPr>
              <a:defRPr/>
            </a:pPr>
            <a:r>
              <a:rPr lang="en-ZA"/>
              <a:t>COVID-19, Train the Trainer Course; hospitality and construction sector</a:t>
            </a:r>
            <a:endParaRPr/>
          </a:p>
        </p:txBody>
      </p:sp>
      <p:sp>
        <p:nvSpPr>
          <p:cNvPr id="3" name="Slide Number Placeholder 5"/>
          <p:cNvSpPr txBox="1">
            <a:spLocks noGrp="1"/>
          </p:cNvSpPr>
          <p:nvPr>
            <p:ph type="sldNum" sz="quarter" idx="11"/>
          </p:nvPr>
        </p:nvSpPr>
        <p:spPr/>
        <p:txBody>
          <a:bodyPr/>
          <a:lstStyle>
            <a:lvl1pPr>
              <a:defRPr/>
            </a:lvl1pPr>
          </a:lstStyle>
          <a:p>
            <a:pPr>
              <a:defRPr/>
            </a:pPr>
            <a:fld id="{65FF52CD-A12E-4829-B640-E907D760ABCC}" type="slidenum">
              <a:rPr/>
              <a:pPr>
                <a:defRPr/>
              </a:pPr>
              <a:t>‹nº›</a:t>
            </a:fld>
            <a:endParaRPr/>
          </a:p>
        </p:txBody>
      </p:sp>
      <p:sp>
        <p:nvSpPr>
          <p:cNvPr id="4" name="Date Placeholder 3"/>
          <p:cNvSpPr txBox="1">
            <a:spLocks noGrp="1"/>
          </p:cNvSpPr>
          <p:nvPr>
            <p:ph type="dt" sz="half" idx="12"/>
          </p:nvPr>
        </p:nvSpPr>
        <p:spPr/>
        <p:txBody>
          <a:bodyPr/>
          <a:lstStyle>
            <a:lvl1pPr>
              <a:defRPr smtClean="0"/>
            </a:lvl1pPr>
          </a:lstStyle>
          <a:p>
            <a:pPr>
              <a:defRPr/>
            </a:pPr>
            <a:fld id="{F6D8CF20-3A48-4CBD-9698-533DF8FCF572}" type="datetime1">
              <a:rPr lang="en-US"/>
              <a:pPr>
                <a:defRPr/>
              </a:pPr>
              <a:t>4/2/2021</a:t>
            </a:fld>
            <a:endParaRPr/>
          </a:p>
        </p:txBody>
      </p:sp>
    </p:spTree>
    <p:extLst>
      <p:ext uri="{BB962C8B-B14F-4D97-AF65-F5344CB8AC3E}">
        <p14:creationId xmlns:p14="http://schemas.microsoft.com/office/powerpoint/2010/main" val="145961040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5715000" y="395285"/>
            <a:ext cx="3008311" cy="1162046"/>
          </a:xfrm>
        </p:spPr>
        <p:txBody>
          <a:bodyPr/>
          <a:lstStyle>
            <a:lvl1pPr>
              <a:defRPr sz="2000">
                <a:solidFill>
                  <a:srgbClr val="FF7605"/>
                </a:solidFill>
              </a:defRPr>
            </a:lvl1pPr>
          </a:lstStyle>
          <a:p>
            <a:pPr lvl="0"/>
            <a:r>
              <a:rPr lang="en-US"/>
              <a:t>Click to edit Master title style</a:t>
            </a:r>
          </a:p>
        </p:txBody>
      </p:sp>
      <p:sp>
        <p:nvSpPr>
          <p:cNvPr id="3" name="Text Placeholder 3"/>
          <p:cNvSpPr txBox="1">
            <a:spLocks noGrp="1"/>
          </p:cNvSpPr>
          <p:nvPr>
            <p:ph type="body" idx="2"/>
          </p:nvPr>
        </p:nvSpPr>
        <p:spPr>
          <a:xfrm>
            <a:off x="5715000" y="1557332"/>
            <a:ext cx="3008311" cy="4386267"/>
          </a:xfrm>
        </p:spPr>
        <p:txBody>
          <a:bodyPr/>
          <a:lstStyle>
            <a:lvl1pPr marL="0" indent="0">
              <a:spcBef>
                <a:spcPts val="300"/>
              </a:spcBef>
              <a:buNone/>
              <a:defRPr sz="1400">
                <a:solidFill>
                  <a:srgbClr val="A0ADBB"/>
                </a:solidFill>
              </a:defRPr>
            </a:lvl1pPr>
          </a:lstStyle>
          <a:p>
            <a:pPr lvl="0"/>
            <a:r>
              <a:rPr lang="en-US"/>
              <a:t>Click to edit Master text styles</a:t>
            </a:r>
          </a:p>
        </p:txBody>
      </p:sp>
      <p:sp>
        <p:nvSpPr>
          <p:cNvPr id="4" name="Content Placeholder 13"/>
          <p:cNvSpPr txBox="1">
            <a:spLocks noGrp="1"/>
          </p:cNvSpPr>
          <p:nvPr>
            <p:ph idx="1"/>
          </p:nvPr>
        </p:nvSpPr>
        <p:spPr>
          <a:xfrm>
            <a:off x="914400" y="381003"/>
            <a:ext cx="4800600" cy="59436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txBox="1">
            <a:spLocks noGrp="1"/>
          </p:cNvSpPr>
          <p:nvPr>
            <p:ph type="ftr" sz="quarter" idx="10"/>
          </p:nvPr>
        </p:nvSpPr>
        <p:spPr/>
        <p:txBody>
          <a:bodyPr/>
          <a:lstStyle>
            <a:lvl1pPr>
              <a:defRPr smtClean="0"/>
            </a:lvl1pPr>
          </a:lstStyle>
          <a:p>
            <a:pPr>
              <a:defRPr/>
            </a:pPr>
            <a:r>
              <a:rPr lang="en-ZA"/>
              <a:t>COVID-19, Train the Trainer Course; hospitality and construction sector</a:t>
            </a:r>
            <a:endParaRPr/>
          </a:p>
        </p:txBody>
      </p:sp>
      <p:sp>
        <p:nvSpPr>
          <p:cNvPr id="6" name="Slide Number Placeholder 5"/>
          <p:cNvSpPr txBox="1">
            <a:spLocks noGrp="1"/>
          </p:cNvSpPr>
          <p:nvPr>
            <p:ph type="sldNum" sz="quarter" idx="11"/>
          </p:nvPr>
        </p:nvSpPr>
        <p:spPr/>
        <p:txBody>
          <a:bodyPr/>
          <a:lstStyle>
            <a:lvl1pPr>
              <a:defRPr/>
            </a:lvl1pPr>
          </a:lstStyle>
          <a:p>
            <a:pPr>
              <a:defRPr/>
            </a:pPr>
            <a:fld id="{DF03FEE9-D973-478C-882D-38BF316A4435}" type="slidenum">
              <a:rPr/>
              <a:pPr>
                <a:defRPr/>
              </a:pPr>
              <a:t>‹nº›</a:t>
            </a:fld>
            <a:endParaRPr/>
          </a:p>
        </p:txBody>
      </p:sp>
      <p:sp>
        <p:nvSpPr>
          <p:cNvPr id="7" name="Date Placeholder 3"/>
          <p:cNvSpPr txBox="1">
            <a:spLocks noGrp="1"/>
          </p:cNvSpPr>
          <p:nvPr>
            <p:ph type="dt" sz="half" idx="12"/>
          </p:nvPr>
        </p:nvSpPr>
        <p:spPr/>
        <p:txBody>
          <a:bodyPr/>
          <a:lstStyle>
            <a:lvl1pPr>
              <a:defRPr smtClean="0"/>
            </a:lvl1pPr>
          </a:lstStyle>
          <a:p>
            <a:pPr>
              <a:defRPr/>
            </a:pPr>
            <a:fld id="{46B1908A-63FB-4FF8-931C-AD8F4FA74B07}" type="datetime1">
              <a:rPr lang="en-US"/>
              <a:pPr>
                <a:defRPr/>
              </a:pPr>
              <a:t>4/2/2021</a:t>
            </a:fld>
            <a:endParaRPr/>
          </a:p>
        </p:txBody>
      </p:sp>
    </p:spTree>
    <p:extLst>
      <p:ext uri="{BB962C8B-B14F-4D97-AF65-F5344CB8AC3E}">
        <p14:creationId xmlns:p14="http://schemas.microsoft.com/office/powerpoint/2010/main" val="176785700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219196" y="4624751"/>
            <a:ext cx="5486400" cy="404448"/>
          </a:xfrm>
        </p:spPr>
        <p:txBody>
          <a:bodyPr bIns="0"/>
          <a:lstStyle>
            <a:lvl1pPr>
              <a:defRPr sz="2000">
                <a:solidFill>
                  <a:srgbClr val="4D5B6B"/>
                </a:solidFill>
              </a:defRPr>
            </a:lvl1pPr>
          </a:lstStyle>
          <a:p>
            <a:pPr lvl="0"/>
            <a:r>
              <a:rPr lang="en-US"/>
              <a:t>Click to edit Master title style</a:t>
            </a:r>
          </a:p>
        </p:txBody>
      </p:sp>
      <p:sp>
        <p:nvSpPr>
          <p:cNvPr id="3" name="Picture Placeholder 2"/>
          <p:cNvSpPr txBox="1">
            <a:spLocks noGrp="1"/>
          </p:cNvSpPr>
          <p:nvPr>
            <p:ph type="pic" idx="1"/>
          </p:nvPr>
        </p:nvSpPr>
        <p:spPr>
          <a:xfrm>
            <a:off x="1323978" y="381003"/>
            <a:ext cx="5867403" cy="4081460"/>
          </a:xfrm>
        </p:spPr>
        <p:txBody>
          <a:bodyPr>
            <a:noAutofit/>
          </a:bodyPr>
          <a:lstStyle>
            <a:lvl1pPr marL="0" indent="0">
              <a:spcBef>
                <a:spcPts val="800"/>
              </a:spcBef>
              <a:buNone/>
              <a:defRPr sz="3200"/>
            </a:lvl1pPr>
          </a:lstStyle>
          <a:p>
            <a:pPr lvl="0"/>
            <a:r>
              <a:rPr lang="en-US" noProof="0"/>
              <a:t>Click icon to add picture</a:t>
            </a:r>
          </a:p>
        </p:txBody>
      </p:sp>
      <p:sp>
        <p:nvSpPr>
          <p:cNvPr id="4" name="Text Placeholder 3"/>
          <p:cNvSpPr txBox="1">
            <a:spLocks noGrp="1"/>
          </p:cNvSpPr>
          <p:nvPr>
            <p:ph type="body" idx="2"/>
          </p:nvPr>
        </p:nvSpPr>
        <p:spPr>
          <a:xfrm>
            <a:off x="1219196" y="5029200"/>
            <a:ext cx="4038603" cy="1371600"/>
          </a:xfrm>
        </p:spPr>
        <p:txBody>
          <a:bodyPr/>
          <a:lstStyle>
            <a:lvl1pPr marL="0" indent="0">
              <a:spcBef>
                <a:spcPts val="300"/>
              </a:spcBef>
              <a:buNone/>
              <a:defRPr sz="1400">
                <a:solidFill>
                  <a:srgbClr val="4D5B6B"/>
                </a:solidFill>
              </a:defRPr>
            </a:lvl1pPr>
          </a:lstStyle>
          <a:p>
            <a:pPr lvl="0"/>
            <a:r>
              <a:rPr lang="en-US"/>
              <a:t>Click to edit Master text styles</a:t>
            </a:r>
          </a:p>
        </p:txBody>
      </p:sp>
      <p:sp>
        <p:nvSpPr>
          <p:cNvPr id="5" name="Footer Placeholder 4"/>
          <p:cNvSpPr txBox="1">
            <a:spLocks noGrp="1"/>
          </p:cNvSpPr>
          <p:nvPr>
            <p:ph type="ftr" sz="quarter" idx="10"/>
          </p:nvPr>
        </p:nvSpPr>
        <p:spPr/>
        <p:txBody>
          <a:bodyPr/>
          <a:lstStyle>
            <a:lvl1pPr>
              <a:defRPr smtClean="0"/>
            </a:lvl1pPr>
          </a:lstStyle>
          <a:p>
            <a:pPr>
              <a:defRPr/>
            </a:pPr>
            <a:r>
              <a:rPr lang="en-ZA"/>
              <a:t>COVID-19, Train the Trainer Course; hospitality and construction sector</a:t>
            </a:r>
            <a:endParaRPr/>
          </a:p>
        </p:txBody>
      </p:sp>
      <p:sp>
        <p:nvSpPr>
          <p:cNvPr id="6" name="Slide Number Placeholder 5"/>
          <p:cNvSpPr txBox="1">
            <a:spLocks noGrp="1"/>
          </p:cNvSpPr>
          <p:nvPr>
            <p:ph type="sldNum" sz="quarter" idx="11"/>
          </p:nvPr>
        </p:nvSpPr>
        <p:spPr/>
        <p:txBody>
          <a:bodyPr/>
          <a:lstStyle>
            <a:lvl1pPr>
              <a:defRPr/>
            </a:lvl1pPr>
          </a:lstStyle>
          <a:p>
            <a:pPr>
              <a:defRPr/>
            </a:pPr>
            <a:fld id="{CEEB1D8A-F7A0-421C-9D65-9623ECE34CBF}" type="slidenum">
              <a:rPr/>
              <a:pPr>
                <a:defRPr/>
              </a:pPr>
              <a:t>‹nº›</a:t>
            </a:fld>
            <a:endParaRPr/>
          </a:p>
        </p:txBody>
      </p:sp>
      <p:sp>
        <p:nvSpPr>
          <p:cNvPr id="7" name="Date Placeholder 3"/>
          <p:cNvSpPr txBox="1">
            <a:spLocks noGrp="1"/>
          </p:cNvSpPr>
          <p:nvPr>
            <p:ph type="dt" sz="half" idx="12"/>
          </p:nvPr>
        </p:nvSpPr>
        <p:spPr/>
        <p:txBody>
          <a:bodyPr/>
          <a:lstStyle>
            <a:lvl1pPr>
              <a:defRPr smtClean="0"/>
            </a:lvl1pPr>
          </a:lstStyle>
          <a:p>
            <a:pPr>
              <a:defRPr/>
            </a:pPr>
            <a:fld id="{531D8B85-1D58-4D79-A343-C8A77B502372}" type="datetime1">
              <a:rPr lang="en-US"/>
              <a:pPr>
                <a:defRPr/>
              </a:pPr>
              <a:t>4/2/2021</a:t>
            </a:fld>
            <a:endParaRPr/>
          </a:p>
        </p:txBody>
      </p:sp>
    </p:spTree>
    <p:extLst>
      <p:ext uri="{BB962C8B-B14F-4D97-AF65-F5344CB8AC3E}">
        <p14:creationId xmlns:p14="http://schemas.microsoft.com/office/powerpoint/2010/main" val="251085143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Rectangle 11"/>
          <p:cNvSpPr/>
          <p:nvPr/>
        </p:nvSpPr>
        <p:spPr>
          <a:xfrm>
            <a:off x="0" y="0"/>
            <a:ext cx="228600" cy="6858000"/>
          </a:xfrm>
          <a:prstGeom prst="rect">
            <a:avLst/>
          </a:prstGeom>
          <a:gradFill>
            <a:gsLst>
              <a:gs pos="0">
                <a:srgbClr val="FF7605"/>
              </a:gs>
              <a:gs pos="100000">
                <a:srgbClr val="9A2F2C"/>
              </a:gs>
            </a:gsLst>
            <a:lin ang="5400000"/>
          </a:gradFill>
          <a:ln cap="flat">
            <a:noFill/>
            <a:prstDash val="solid"/>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US" kern="0">
              <a:solidFill>
                <a:srgbClr val="FFFFFF"/>
              </a:solidFill>
              <a:effectLst>
                <a:innerShdw blurRad="63500" dist="50800" dir="13500000">
                  <a:prstClr val="black">
                    <a:alpha val="50000"/>
                  </a:prstClr>
                </a:innerShdw>
              </a:effectLst>
              <a:latin typeface="Calibri"/>
            </a:endParaRPr>
          </a:p>
        </p:txBody>
      </p:sp>
      <p:sp>
        <p:nvSpPr>
          <p:cNvPr id="3" name="Rectangle 12"/>
          <p:cNvSpPr/>
          <p:nvPr/>
        </p:nvSpPr>
        <p:spPr>
          <a:xfrm>
            <a:off x="0" y="0"/>
            <a:ext cx="228600" cy="6858000"/>
          </a:xfrm>
          <a:prstGeom prst="rect">
            <a:avLst/>
          </a:prstGeom>
          <a:gradFill>
            <a:gsLst>
              <a:gs pos="0">
                <a:srgbClr val="FFAD69"/>
              </a:gs>
              <a:gs pos="100000">
                <a:srgbClr val="FF7605"/>
              </a:gs>
            </a:gsLst>
            <a:lin ang="5400000"/>
          </a:gradFill>
          <a:ln cap="flat">
            <a:noFill/>
            <a:prstDash val="solid"/>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en-US" kern="0">
              <a:solidFill>
                <a:srgbClr val="FFFFFF"/>
              </a:solidFill>
              <a:effectLst>
                <a:innerShdw blurRad="63500" dist="50800" dir="13500000">
                  <a:prstClr val="black">
                    <a:alpha val="50000"/>
                  </a:prstClr>
                </a:innerShdw>
              </a:effectLst>
              <a:latin typeface="Calibri"/>
            </a:endParaRPr>
          </a:p>
        </p:txBody>
      </p:sp>
      <p:sp>
        <p:nvSpPr>
          <p:cNvPr id="4" name="Title Placeholder 1"/>
          <p:cNvSpPr txBox="1">
            <a:spLocks noGrp="1"/>
          </p:cNvSpPr>
          <p:nvPr>
            <p:ph type="title"/>
          </p:nvPr>
        </p:nvSpPr>
        <p:spPr>
          <a:xfrm>
            <a:off x="1219200" y="5257800"/>
            <a:ext cx="7239000" cy="1143000"/>
          </a:xfrm>
          <a:prstGeom prst="rect">
            <a:avLst/>
          </a:prstGeom>
          <a:noFill/>
          <a:ln>
            <a:noFill/>
          </a:ln>
        </p:spPr>
        <p:txBody>
          <a:bodyPr vert="horz" wrap="square" lIns="91440" tIns="45720" rIns="91440" bIns="45720" anchor="b" anchorCtr="0" compatLnSpc="1">
            <a:noAutofit/>
          </a:bodyPr>
          <a:lstStyle/>
          <a:p>
            <a:pPr lvl="0"/>
            <a:endParaRPr lang="en-US"/>
          </a:p>
        </p:txBody>
      </p:sp>
      <p:sp>
        <p:nvSpPr>
          <p:cNvPr id="1029" name="Text Placeholder 2"/>
          <p:cNvSpPr txBox="1">
            <a:spLocks noGrp="1"/>
          </p:cNvSpPr>
          <p:nvPr>
            <p:ph type="body" idx="1"/>
          </p:nvPr>
        </p:nvSpPr>
        <p:spPr bwMode="auto">
          <a:xfrm>
            <a:off x="1219200" y="838200"/>
            <a:ext cx="7467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Footer Placeholder 4"/>
          <p:cNvSpPr txBox="1">
            <a:spLocks noGrp="1"/>
          </p:cNvSpPr>
          <p:nvPr>
            <p:ph type="ftr" sz="quarter" idx="3"/>
          </p:nvPr>
        </p:nvSpPr>
        <p:spPr>
          <a:xfrm>
            <a:off x="1258888" y="6553200"/>
            <a:ext cx="7162800" cy="228600"/>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smtClean="0">
                <a:solidFill>
                  <a:srgbClr val="8D9CAD"/>
                </a:solidFill>
                <a:uFillTx/>
                <a:latin typeface="Calibri"/>
                <a:ea typeface=""/>
                <a:cs typeface=""/>
              </a:defRPr>
            </a:lvl1pPr>
          </a:lstStyle>
          <a:p>
            <a:pPr>
              <a:defRPr/>
            </a:pPr>
            <a:r>
              <a:rPr lang="en-ZA"/>
              <a:t>COVID-19, Train the Trainer Course; hospitality and construction sector</a:t>
            </a:r>
            <a:endParaRPr/>
          </a:p>
        </p:txBody>
      </p:sp>
      <p:sp>
        <p:nvSpPr>
          <p:cNvPr id="7" name="Slide Number Placeholder 5"/>
          <p:cNvSpPr txBox="1">
            <a:spLocks noGrp="1"/>
          </p:cNvSpPr>
          <p:nvPr>
            <p:ph type="sldNum" sz="quarter" idx="4"/>
          </p:nvPr>
        </p:nvSpPr>
        <p:spPr>
          <a:xfrm>
            <a:off x="8686800" y="5740400"/>
            <a:ext cx="381000" cy="365125"/>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a:solidFill>
                  <a:srgbClr val="A79D99"/>
                </a:solidFill>
                <a:uFillTx/>
                <a:latin typeface="Calibri"/>
                <a:ea typeface=""/>
                <a:cs typeface=""/>
              </a:defRPr>
            </a:lvl1pPr>
          </a:lstStyle>
          <a:p>
            <a:pPr>
              <a:defRPr/>
            </a:pPr>
            <a:fld id="{3B915E46-4988-42E8-A6C6-1D13F1E249A7}" type="slidenum">
              <a:rPr/>
              <a:pPr>
                <a:defRPr/>
              </a:pPr>
              <a:t>‹nº›</a:t>
            </a:fld>
            <a:endParaRPr/>
          </a:p>
        </p:txBody>
      </p:sp>
      <p:sp>
        <p:nvSpPr>
          <p:cNvPr id="1032" name="Freeform 5"/>
          <p:cNvSpPr>
            <a:spLocks/>
          </p:cNvSpPr>
          <p:nvPr/>
        </p:nvSpPr>
        <p:spPr bwMode="auto">
          <a:xfrm>
            <a:off x="8453438" y="5715000"/>
            <a:ext cx="242887" cy="431800"/>
          </a:xfrm>
          <a:custGeom>
            <a:avLst/>
            <a:gdLst>
              <a:gd name="T0" fmla="*/ 2147483646 w 153"/>
              <a:gd name="T1" fmla="*/ 0 h 272"/>
              <a:gd name="T2" fmla="*/ 2147483646 w 153"/>
              <a:gd name="T3" fmla="*/ 2147483646 h 272"/>
              <a:gd name="T4" fmla="*/ 2147483646 w 153"/>
              <a:gd name="T5" fmla="*/ 2147483646 h 272"/>
              <a:gd name="T6" fmla="*/ 0 w 153"/>
              <a:gd name="T7" fmla="*/ 2147483646 h 272"/>
              <a:gd name="T8" fmla="*/ 2147483646 w 153"/>
              <a:gd name="T9" fmla="*/ 0 h 272"/>
              <a:gd name="T10" fmla="*/ 0 w 153"/>
              <a:gd name="T11" fmla="*/ 0 h 272"/>
              <a:gd name="T12" fmla="*/ 2147483646 w 153"/>
              <a:gd name="T13" fmla="*/ 2147483646 h 272"/>
              <a:gd name="T14" fmla="*/ 2147483646 w 153"/>
              <a:gd name="T15" fmla="*/ 2147483646 h 272"/>
              <a:gd name="T16" fmla="*/ 0 w 153"/>
              <a:gd name="T17" fmla="*/ 2147483646 h 272"/>
              <a:gd name="T18" fmla="*/ 2147483646 w 153"/>
              <a:gd name="T19" fmla="*/ 2147483646 h 272"/>
              <a:gd name="T20" fmla="*/ 2147483646 w 153"/>
              <a:gd name="T21" fmla="*/ 2147483646 h 272"/>
              <a:gd name="T22" fmla="*/ 2147483646 w 153"/>
              <a:gd name="T23" fmla="*/ 0 h 272"/>
              <a:gd name="T24" fmla="*/ 17694720 60000 65536"/>
              <a:gd name="T25" fmla="*/ 0 60000 65536"/>
              <a:gd name="T26" fmla="*/ 5898240 60000 65536"/>
              <a:gd name="T27" fmla="*/ 1179648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272"/>
              <a:gd name="T38" fmla="*/ 153 w 153"/>
              <a:gd name="T39" fmla="*/ 272 h 2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272">
                <a:moveTo>
                  <a:pt x="62" y="0"/>
                </a:moveTo>
                <a:lnTo>
                  <a:pt x="0" y="0"/>
                </a:lnTo>
                <a:lnTo>
                  <a:pt x="89" y="136"/>
                </a:lnTo>
                <a:lnTo>
                  <a:pt x="0" y="272"/>
                </a:lnTo>
                <a:lnTo>
                  <a:pt x="62" y="272"/>
                </a:lnTo>
                <a:lnTo>
                  <a:pt x="153" y="136"/>
                </a:lnTo>
                <a:lnTo>
                  <a:pt x="62" y="0"/>
                </a:lnTo>
                <a:close/>
              </a:path>
            </a:pathLst>
          </a:custGeom>
          <a:solidFill>
            <a:srgbClr val="A79D99"/>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lstStyle/>
          <a:p>
            <a:endParaRPr lang="en-US"/>
          </a:p>
        </p:txBody>
      </p:sp>
      <p:sp>
        <p:nvSpPr>
          <p:cNvPr id="9" name="Date Placeholder 3"/>
          <p:cNvSpPr txBox="1">
            <a:spLocks noGrp="1"/>
          </p:cNvSpPr>
          <p:nvPr>
            <p:ph type="dt" sz="half" idx="2"/>
          </p:nvPr>
        </p:nvSpPr>
        <p:spPr>
          <a:xfrm rot="16200004">
            <a:off x="-1198563" y="4821238"/>
            <a:ext cx="2625725" cy="228600"/>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smtClean="0">
                <a:solidFill>
                  <a:srgbClr val="FFFFFF"/>
                </a:solidFill>
                <a:uFillTx/>
                <a:latin typeface="Calibri"/>
                <a:ea typeface=""/>
                <a:cs typeface=""/>
              </a:defRPr>
            </a:lvl1pPr>
          </a:lstStyle>
          <a:p>
            <a:pPr>
              <a:defRPr/>
            </a:pPr>
            <a:fld id="{918E7604-36FB-4988-AE99-6DA872BA21DB}" type="datetime1">
              <a:rPr lang="en-US"/>
              <a:pPr>
                <a:defRPr/>
              </a:pPr>
              <a:t>4/2/2021</a:t>
            </a:fld>
            <a:endParaRPr/>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spd="slow"/>
  <p:hf hdr="0" dt="0"/>
  <p:txStyles>
    <p:titleStyle>
      <a:lvl1pPr algn="l" rtl="0" eaLnBrk="0" fontAlgn="base" hangingPunct="0">
        <a:spcBef>
          <a:spcPct val="0"/>
        </a:spcBef>
        <a:spcAft>
          <a:spcPct val="0"/>
        </a:spcAft>
        <a:defRPr lang="en-US" sz="7200" b="1" kern="1200">
          <a:solidFill>
            <a:srgbClr val="FFFFFF"/>
          </a:solidFill>
          <a:effectLst>
            <a:outerShdw dist="38096" dir="8100000">
              <a:srgbClr val="000000"/>
            </a:outerShdw>
          </a:effectLst>
          <a:latin typeface="Calibri"/>
        </a:defRPr>
      </a:lvl1pPr>
      <a:lvl2pPr algn="l" rtl="0" eaLnBrk="0" fontAlgn="base" hangingPunct="0">
        <a:spcBef>
          <a:spcPct val="0"/>
        </a:spcBef>
        <a:spcAft>
          <a:spcPct val="0"/>
        </a:spcAft>
        <a:defRPr sz="7200" b="1">
          <a:solidFill>
            <a:srgbClr val="FFFFFF"/>
          </a:solidFill>
          <a:latin typeface="Calibri" panose="020F0502020204030204" pitchFamily="34" charset="0"/>
        </a:defRPr>
      </a:lvl2pPr>
      <a:lvl3pPr algn="l" rtl="0" eaLnBrk="0" fontAlgn="base" hangingPunct="0">
        <a:spcBef>
          <a:spcPct val="0"/>
        </a:spcBef>
        <a:spcAft>
          <a:spcPct val="0"/>
        </a:spcAft>
        <a:defRPr sz="7200" b="1">
          <a:solidFill>
            <a:srgbClr val="FFFFFF"/>
          </a:solidFill>
          <a:latin typeface="Calibri" panose="020F0502020204030204" pitchFamily="34" charset="0"/>
        </a:defRPr>
      </a:lvl3pPr>
      <a:lvl4pPr algn="l" rtl="0" eaLnBrk="0" fontAlgn="base" hangingPunct="0">
        <a:spcBef>
          <a:spcPct val="0"/>
        </a:spcBef>
        <a:spcAft>
          <a:spcPct val="0"/>
        </a:spcAft>
        <a:defRPr sz="7200" b="1">
          <a:solidFill>
            <a:srgbClr val="FFFFFF"/>
          </a:solidFill>
          <a:latin typeface="Calibri" panose="020F0502020204030204" pitchFamily="34" charset="0"/>
        </a:defRPr>
      </a:lvl4pPr>
      <a:lvl5pPr algn="l" rtl="0" eaLnBrk="0" fontAlgn="base" hangingPunct="0">
        <a:spcBef>
          <a:spcPct val="0"/>
        </a:spcBef>
        <a:spcAft>
          <a:spcPct val="0"/>
        </a:spcAft>
        <a:defRPr sz="7200" b="1">
          <a:solidFill>
            <a:srgbClr val="FFFFFF"/>
          </a:solidFill>
          <a:latin typeface="Calibri" panose="020F0502020204030204" pitchFamily="34" charset="0"/>
        </a:defRPr>
      </a:lvl5pPr>
      <a:lvl6pPr marL="457200" algn="l" rtl="0" eaLnBrk="0" fontAlgn="base">
        <a:spcBef>
          <a:spcPct val="0"/>
        </a:spcBef>
        <a:spcAft>
          <a:spcPct val="0"/>
        </a:spcAft>
        <a:defRPr sz="7200" b="1">
          <a:solidFill>
            <a:srgbClr val="FFFFFF"/>
          </a:solidFill>
          <a:latin typeface="Calibri" panose="020F0502020204030204" pitchFamily="34" charset="0"/>
        </a:defRPr>
      </a:lvl6pPr>
      <a:lvl7pPr marL="914400" algn="l" rtl="0" eaLnBrk="0" fontAlgn="base">
        <a:spcBef>
          <a:spcPct val="0"/>
        </a:spcBef>
        <a:spcAft>
          <a:spcPct val="0"/>
        </a:spcAft>
        <a:defRPr sz="7200" b="1">
          <a:solidFill>
            <a:srgbClr val="FFFFFF"/>
          </a:solidFill>
          <a:latin typeface="Calibri" panose="020F0502020204030204" pitchFamily="34" charset="0"/>
        </a:defRPr>
      </a:lvl7pPr>
      <a:lvl8pPr marL="1371600" algn="l" rtl="0" eaLnBrk="0" fontAlgn="base">
        <a:spcBef>
          <a:spcPct val="0"/>
        </a:spcBef>
        <a:spcAft>
          <a:spcPct val="0"/>
        </a:spcAft>
        <a:defRPr sz="7200" b="1">
          <a:solidFill>
            <a:srgbClr val="FFFFFF"/>
          </a:solidFill>
          <a:latin typeface="Calibri" panose="020F0502020204030204" pitchFamily="34" charset="0"/>
        </a:defRPr>
      </a:lvl8pPr>
      <a:lvl9pPr marL="1828800" algn="l" rtl="0" eaLnBrk="0" fontAlgn="base">
        <a:spcBef>
          <a:spcPct val="0"/>
        </a:spcBef>
        <a:spcAft>
          <a:spcPct val="0"/>
        </a:spcAft>
        <a:defRPr sz="7200" b="1">
          <a:solidFill>
            <a:srgbClr val="FFFFFF"/>
          </a:solidFill>
          <a:latin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lang="en-US" sz="2800" kern="1200">
          <a:solidFill>
            <a:srgbClr val="675D59"/>
          </a:solidFill>
          <a:latin typeface="Calibri"/>
        </a:defRPr>
      </a:lvl1pPr>
      <a:lvl2pPr marL="742950" lvl="1" indent="-285750" algn="l" rtl="0" eaLnBrk="0" fontAlgn="base" hangingPunct="0">
        <a:spcBef>
          <a:spcPts val="400"/>
        </a:spcBef>
        <a:spcAft>
          <a:spcPct val="0"/>
        </a:spcAft>
        <a:buSzPct val="100000"/>
        <a:buFont typeface="Arial" panose="020B0604020202020204" pitchFamily="34" charset="0"/>
        <a:buChar char="˃"/>
        <a:defRPr lang="en-US" kern="1200">
          <a:solidFill>
            <a:srgbClr val="4D5B6B"/>
          </a:solidFill>
          <a:latin typeface="Calibri"/>
        </a:defRPr>
      </a:lvl2pPr>
      <a:lvl3pPr marL="1143000" lvl="2" indent="-228600" algn="l" rtl="0" eaLnBrk="0" fontAlgn="base" hangingPunct="0">
        <a:spcBef>
          <a:spcPts val="400"/>
        </a:spcBef>
        <a:spcAft>
          <a:spcPct val="0"/>
        </a:spcAft>
        <a:buSzPct val="100000"/>
        <a:buFont typeface="Calibri" panose="020F0502020204030204" pitchFamily="34" charset="0"/>
        <a:buChar char="+"/>
        <a:defRPr lang="en-US" kern="1200">
          <a:solidFill>
            <a:srgbClr val="4D5B6B"/>
          </a:solidFill>
          <a:latin typeface="Calibri"/>
        </a:defRPr>
      </a:lvl3pPr>
      <a:lvl4pPr marL="1600200" lvl="3" indent="-228600" algn="l" rtl="0" eaLnBrk="0" fontAlgn="base" hangingPunct="0">
        <a:spcBef>
          <a:spcPts val="400"/>
        </a:spcBef>
        <a:spcAft>
          <a:spcPct val="0"/>
        </a:spcAft>
        <a:buSzPct val="100000"/>
        <a:buFont typeface="Arial" panose="020B0604020202020204" pitchFamily="34" charset="0"/>
        <a:buChar char="–"/>
        <a:defRPr lang="en-US" kern="1200">
          <a:solidFill>
            <a:srgbClr val="4D5B6B"/>
          </a:solidFill>
          <a:latin typeface="Calibri"/>
        </a:defRPr>
      </a:lvl4pPr>
      <a:lvl5pPr marL="2057400" lvl="4" indent="-228600" algn="l" rtl="0" eaLnBrk="0" fontAlgn="base" hangingPunct="0">
        <a:spcBef>
          <a:spcPts val="400"/>
        </a:spcBef>
        <a:spcAft>
          <a:spcPct val="0"/>
        </a:spcAft>
        <a:buSzPct val="100000"/>
        <a:buFont typeface="Arial" panose="020B0604020202020204" pitchFamily="34" charset="0"/>
        <a:buChar char="»"/>
        <a:defRPr lang="en-US" kern="1200">
          <a:solidFill>
            <a:srgbClr val="4D5B6B"/>
          </a:solidFill>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lIns="68580" tIns="34290" rIns="68580" bIns="34290"/>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2052"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900" smtClean="0">
                <a:solidFill>
                  <a:schemeClr val="tx2"/>
                </a:solidFill>
              </a:defRPr>
            </a:lvl1pPr>
          </a:lstStyle>
          <a:p>
            <a:pPr>
              <a:defRPr/>
            </a:pPr>
            <a:fld id="{DC1B3B22-9E81-4643-9058-AF2027A17CB4}" type="datetime1">
              <a:rPr lang="en-US"/>
              <a:pPr>
                <a:defRPr/>
              </a:pPr>
              <a:t>4/2/2021</a:t>
            </a:fld>
            <a:endParaRPr lang="en-US" dirty="0"/>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900" smtClean="0">
                <a:solidFill>
                  <a:schemeClr val="tx2"/>
                </a:solidFill>
              </a:defRPr>
            </a:lvl1pPr>
          </a:lstStyle>
          <a:p>
            <a:pPr>
              <a:defRPr/>
            </a:pPr>
            <a:r>
              <a:rPr lang="en-ZA"/>
              <a:t>COVID-19, Train the Trainer Course; hospitality and construction sector</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68580" tIns="34290" rIns="68580" bIns="34290"/>
          <a:lstStyle/>
          <a:p>
            <a:pPr>
              <a:defRPr/>
            </a:pPr>
            <a:endParaRPr lang="en-US"/>
          </a:p>
        </p:txBody>
      </p:sp>
      <p:sp>
        <p:nvSpPr>
          <p:cNvPr id="2056"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58"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050" b="1">
                <a:solidFill>
                  <a:srgbClr val="FFFFFF"/>
                </a:solidFill>
              </a:defRPr>
            </a:lvl1pPr>
          </a:lstStyle>
          <a:p>
            <a:pPr>
              <a:defRPr/>
            </a:pPr>
            <a:fld id="{4BBB73D8-2A32-4B1D-B297-9B5F76D0F980}"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hf hdr="0" dt="0"/>
  <p:txStyles>
    <p:titleStyle>
      <a:lvl1pPr algn="l" rtl="0" eaLnBrk="0" fontAlgn="base" hangingPunct="0">
        <a:spcBef>
          <a:spcPct val="0"/>
        </a:spcBef>
        <a:spcAft>
          <a:spcPct val="0"/>
        </a:spcAft>
        <a:defRPr sz="2200" kern="1200" cap="small">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Century Schoolbook" panose="02040604050505020304" pitchFamily="18" charset="0"/>
        </a:defRPr>
      </a:lvl2pPr>
      <a:lvl3pPr algn="l" rtl="0" eaLnBrk="0" fontAlgn="base" hangingPunct="0">
        <a:spcBef>
          <a:spcPct val="0"/>
        </a:spcBef>
        <a:spcAft>
          <a:spcPct val="0"/>
        </a:spcAft>
        <a:defRPr sz="2200">
          <a:solidFill>
            <a:schemeClr val="tx2"/>
          </a:solidFill>
          <a:latin typeface="Century Schoolbook" panose="02040604050505020304" pitchFamily="18" charset="0"/>
        </a:defRPr>
      </a:lvl3pPr>
      <a:lvl4pPr algn="l" rtl="0" eaLnBrk="0" fontAlgn="base" hangingPunct="0">
        <a:spcBef>
          <a:spcPct val="0"/>
        </a:spcBef>
        <a:spcAft>
          <a:spcPct val="0"/>
        </a:spcAft>
        <a:defRPr sz="2200">
          <a:solidFill>
            <a:schemeClr val="tx2"/>
          </a:solidFill>
          <a:latin typeface="Century Schoolbook" panose="02040604050505020304" pitchFamily="18" charset="0"/>
        </a:defRPr>
      </a:lvl4pPr>
      <a:lvl5pPr algn="l" rtl="0" eaLnBrk="0" fontAlgn="base" hangingPunct="0">
        <a:spcBef>
          <a:spcPct val="0"/>
        </a:spcBef>
        <a:spcAft>
          <a:spcPct val="0"/>
        </a:spcAft>
        <a:defRPr sz="2200">
          <a:solidFill>
            <a:schemeClr val="tx2"/>
          </a:solidFill>
          <a:latin typeface="Century Schoolbook" panose="02040604050505020304" pitchFamily="18" charset="0"/>
        </a:defRPr>
      </a:lvl5pPr>
      <a:lvl6pPr marL="457200" algn="l" rtl="0" fontAlgn="base">
        <a:spcBef>
          <a:spcPct val="0"/>
        </a:spcBef>
        <a:spcAft>
          <a:spcPct val="0"/>
        </a:spcAft>
        <a:defRPr sz="2200">
          <a:solidFill>
            <a:schemeClr val="tx2"/>
          </a:solidFill>
          <a:latin typeface="Century Schoolbook" panose="02040604050505020304" pitchFamily="18" charset="0"/>
        </a:defRPr>
      </a:lvl6pPr>
      <a:lvl7pPr marL="914400" algn="l" rtl="0" fontAlgn="base">
        <a:spcBef>
          <a:spcPct val="0"/>
        </a:spcBef>
        <a:spcAft>
          <a:spcPct val="0"/>
        </a:spcAft>
        <a:defRPr sz="2200">
          <a:solidFill>
            <a:schemeClr val="tx2"/>
          </a:solidFill>
          <a:latin typeface="Century Schoolbook" panose="02040604050505020304" pitchFamily="18" charset="0"/>
        </a:defRPr>
      </a:lvl7pPr>
      <a:lvl8pPr marL="1371600" algn="l" rtl="0" fontAlgn="base">
        <a:spcBef>
          <a:spcPct val="0"/>
        </a:spcBef>
        <a:spcAft>
          <a:spcPct val="0"/>
        </a:spcAft>
        <a:defRPr sz="2200">
          <a:solidFill>
            <a:schemeClr val="tx2"/>
          </a:solidFill>
          <a:latin typeface="Century Schoolbook" panose="02040604050505020304" pitchFamily="18" charset="0"/>
        </a:defRPr>
      </a:lvl8pPr>
      <a:lvl9pPr marL="1828800" algn="l" rtl="0" fontAlgn="base">
        <a:spcBef>
          <a:spcPct val="0"/>
        </a:spcBef>
        <a:spcAft>
          <a:spcPct val="0"/>
        </a:spcAft>
        <a:defRPr sz="2200">
          <a:solidFill>
            <a:schemeClr val="tx2"/>
          </a:solidFill>
          <a:latin typeface="Century Schoolbook" panose="02040604050505020304" pitchFamily="18" charset="0"/>
        </a:defRPr>
      </a:lvl9pPr>
    </p:titleStyle>
    <p:bodyStyle>
      <a:lvl1pPr marL="204788" indent="-204788" algn="l" rtl="0" eaLnBrk="0" fontAlgn="base" hangingPunct="0">
        <a:spcBef>
          <a:spcPts val="450"/>
        </a:spcBef>
        <a:spcAft>
          <a:spcPct val="0"/>
        </a:spcAft>
        <a:buClr>
          <a:schemeClr val="accent1"/>
        </a:buClr>
        <a:buSzPct val="70000"/>
        <a:buFont typeface="Wingdings" panose="05000000000000000000" pitchFamily="2" charset="2"/>
        <a:buChar char=""/>
        <a:defRPr kern="1200">
          <a:solidFill>
            <a:schemeClr val="tx1"/>
          </a:solidFill>
          <a:latin typeface="+mn-lt"/>
          <a:ea typeface="+mn-ea"/>
          <a:cs typeface="+mn-cs"/>
        </a:defRPr>
      </a:lvl1pPr>
      <a:lvl2pPr marL="479425" indent="-204788" algn="l" rtl="0" eaLnBrk="0" fontAlgn="base" hangingPunct="0">
        <a:spcBef>
          <a:spcPct val="20000"/>
        </a:spcBef>
        <a:spcAft>
          <a:spcPct val="0"/>
        </a:spcAft>
        <a:buClr>
          <a:schemeClr val="accent1"/>
        </a:buClr>
        <a:buSzPct val="80000"/>
        <a:buFont typeface="Wingdings 2" panose="05020102010507070707" pitchFamily="18" charset="2"/>
        <a:buChar char=""/>
        <a:defRPr sz="1500" kern="1200">
          <a:solidFill>
            <a:schemeClr val="tx1"/>
          </a:solidFill>
          <a:latin typeface="+mn-lt"/>
          <a:ea typeface="+mn-ea"/>
          <a:cs typeface="+mn-cs"/>
        </a:defRPr>
      </a:lvl2pPr>
      <a:lvl3pPr marL="685800" indent="-136525" algn="l" rtl="0" eaLnBrk="0" fontAlgn="base" hangingPunct="0">
        <a:spcBef>
          <a:spcPct val="20000"/>
        </a:spcBef>
        <a:spcAft>
          <a:spcPct val="0"/>
        </a:spcAft>
        <a:buClr>
          <a:srgbClr val="0C61AE"/>
        </a:buClr>
        <a:buSzPct val="60000"/>
        <a:buFont typeface="Wingdings" panose="05000000000000000000" pitchFamily="2" charset="2"/>
        <a:buChar char=""/>
        <a:defRPr sz="1300" kern="1200">
          <a:solidFill>
            <a:schemeClr val="tx1"/>
          </a:solidFill>
          <a:latin typeface="+mn-lt"/>
          <a:ea typeface="+mn-ea"/>
          <a:cs typeface="+mn-cs"/>
        </a:defRPr>
      </a:lvl3pPr>
      <a:lvl4pPr marL="890588" indent="-136525" algn="l" rtl="0" eaLnBrk="0" fontAlgn="base" hangingPunct="0">
        <a:spcBef>
          <a:spcPct val="20000"/>
        </a:spcBef>
        <a:spcAft>
          <a:spcPct val="0"/>
        </a:spcAft>
        <a:buClr>
          <a:srgbClr val="AABBDF"/>
        </a:buClr>
        <a:buSzPct val="60000"/>
        <a:buFont typeface="Wingdings" panose="05000000000000000000" pitchFamily="2" charset="2"/>
        <a:buChar char=""/>
        <a:defRPr sz="1300" kern="1200">
          <a:solidFill>
            <a:schemeClr val="tx1"/>
          </a:solidFill>
          <a:latin typeface="+mn-lt"/>
          <a:ea typeface="+mn-ea"/>
          <a:cs typeface="+mn-cs"/>
        </a:defRPr>
      </a:lvl4pPr>
      <a:lvl5pPr marL="1096963" indent="-136525" algn="l" rtl="0" eaLnBrk="0" fontAlgn="base" hangingPunct="0">
        <a:spcBef>
          <a:spcPct val="20000"/>
        </a:spcBef>
        <a:spcAft>
          <a:spcPct val="0"/>
        </a:spcAft>
        <a:buClr>
          <a:srgbClr val="AACCE9"/>
        </a:buClr>
        <a:buSzPct val="68000"/>
        <a:buFont typeface="Wingdings 2" panose="05020102010507070707" pitchFamily="18" charset="2"/>
        <a:buChar char=""/>
        <a:defRPr sz="1200" kern="1200">
          <a:solidFill>
            <a:schemeClr val="tx1"/>
          </a:solidFill>
          <a:latin typeface="+mn-lt"/>
          <a:ea typeface="+mn-ea"/>
          <a:cs typeface="+mn-cs"/>
        </a:defRPr>
      </a:lvl5pPr>
      <a:lvl6pPr marL="1303020" indent="-137160"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60" indent="-137160" algn="l" rtl="0" eaLnBrk="1" latinLnBrk="0" hangingPunct="1">
        <a:spcBef>
          <a:spcPct val="20000"/>
        </a:spcBef>
        <a:buClr>
          <a:schemeClr val="accent1">
            <a:tint val="60000"/>
          </a:schemeClr>
        </a:buClr>
        <a:buSzPct val="60000"/>
        <a:buFont typeface="Wingdings"/>
        <a:buChar char=""/>
        <a:defRPr kumimoji="0" sz="1050" kern="1200" baseline="0">
          <a:solidFill>
            <a:schemeClr val="tx2"/>
          </a:solidFill>
          <a:latin typeface="+mn-lt"/>
          <a:ea typeface="+mn-ea"/>
          <a:cs typeface="+mn-cs"/>
        </a:defRPr>
      </a:lvl7pPr>
      <a:lvl8pPr marL="1714500" indent="-137160" algn="l" rtl="0" eaLnBrk="1" latinLnBrk="0" hangingPunct="1">
        <a:spcBef>
          <a:spcPct val="20000"/>
        </a:spcBef>
        <a:buClr>
          <a:schemeClr val="accent2"/>
        </a:buClr>
        <a:buChar char="•"/>
        <a:defRPr kumimoji="0" sz="1050" kern="1200" cap="small" baseline="0">
          <a:solidFill>
            <a:schemeClr val="tx2"/>
          </a:solidFill>
          <a:latin typeface="+mn-lt"/>
          <a:ea typeface="+mn-ea"/>
          <a:cs typeface="+mn-cs"/>
        </a:defRPr>
      </a:lvl8pPr>
      <a:lvl9pPr marL="1920240" indent="-137160" algn="l" rtl="0" eaLnBrk="1" latinLnBrk="0" hangingPunct="1">
        <a:spcBef>
          <a:spcPct val="20000"/>
        </a:spcBef>
        <a:buClr>
          <a:schemeClr val="accent1">
            <a:shade val="75000"/>
          </a:schemeClr>
        </a:buClr>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smtClean="0">
                <a:solidFill>
                  <a:prstClr val="black">
                    <a:tint val="75000"/>
                  </a:prstClr>
                </a:solidFill>
              </a:defRPr>
            </a:lvl1pPr>
          </a:lstStyle>
          <a:p>
            <a:pPr>
              <a:defRPr/>
            </a:pPr>
            <a:fld id="{A22E68C1-3767-415F-960B-EEA62566579C}" type="datetime1">
              <a:rPr lang="en-US"/>
              <a:pPr>
                <a:defRPr/>
              </a:pPr>
              <a:t>4/2/2021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smtClean="0">
                <a:solidFill>
                  <a:prstClr val="black">
                    <a:tint val="75000"/>
                  </a:prstClr>
                </a:solidFill>
              </a:defRPr>
            </a:lvl1pPr>
          </a:lstStyle>
          <a:p>
            <a:pPr>
              <a:defRPr/>
            </a:pPr>
            <a:r>
              <a:rPr lang="en-ZA"/>
              <a:t>COVID-19, Train the Trainer Course; hospitality and construction sector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prstClr val="black">
                    <a:tint val="75000"/>
                  </a:prstClr>
                </a:solidFill>
              </a:defRPr>
            </a:lvl1pPr>
          </a:lstStyle>
          <a:p>
            <a:pPr>
              <a:defRPr/>
            </a:pPr>
            <a:fld id="{362EC0D6-1088-4CC2-B3AD-20D80F8CB902}"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hf hdr="0" dt="0"/>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omic Sans MS" panose="030F0702030302020204" pitchFamily="66" charset="0"/>
        </a:defRPr>
      </a:lvl2pPr>
      <a:lvl3pPr algn="ctr" defTabSz="685800" rtl="0" eaLnBrk="0" fontAlgn="base" hangingPunct="0">
        <a:spcBef>
          <a:spcPct val="0"/>
        </a:spcBef>
        <a:spcAft>
          <a:spcPct val="0"/>
        </a:spcAft>
        <a:defRPr sz="3300">
          <a:solidFill>
            <a:schemeClr val="tx1"/>
          </a:solidFill>
          <a:latin typeface="Comic Sans MS" panose="030F0702030302020204" pitchFamily="66" charset="0"/>
        </a:defRPr>
      </a:lvl3pPr>
      <a:lvl4pPr algn="ctr" defTabSz="685800" rtl="0" eaLnBrk="0" fontAlgn="base" hangingPunct="0">
        <a:spcBef>
          <a:spcPct val="0"/>
        </a:spcBef>
        <a:spcAft>
          <a:spcPct val="0"/>
        </a:spcAft>
        <a:defRPr sz="3300">
          <a:solidFill>
            <a:schemeClr val="tx1"/>
          </a:solidFill>
          <a:latin typeface="Comic Sans MS" panose="030F0702030302020204" pitchFamily="66" charset="0"/>
        </a:defRPr>
      </a:lvl4pPr>
      <a:lvl5pPr algn="ctr" defTabSz="685800" rtl="0" eaLnBrk="0" fontAlgn="base" hangingPunct="0">
        <a:spcBef>
          <a:spcPct val="0"/>
        </a:spcBef>
        <a:spcAft>
          <a:spcPct val="0"/>
        </a:spcAft>
        <a:defRPr sz="3300">
          <a:solidFill>
            <a:schemeClr val="tx1"/>
          </a:solidFill>
          <a:latin typeface="Comic Sans MS" panose="030F0702030302020204" pitchFamily="66" charset="0"/>
        </a:defRPr>
      </a:lvl5pPr>
      <a:lvl6pPr marL="457200" algn="ctr" defTabSz="685800" rtl="0" fontAlgn="base">
        <a:spcBef>
          <a:spcPct val="0"/>
        </a:spcBef>
        <a:spcAft>
          <a:spcPct val="0"/>
        </a:spcAft>
        <a:defRPr sz="3300">
          <a:solidFill>
            <a:schemeClr val="tx1"/>
          </a:solidFill>
          <a:latin typeface="Comic Sans MS" panose="030F0702030302020204" pitchFamily="66" charset="0"/>
        </a:defRPr>
      </a:lvl6pPr>
      <a:lvl7pPr marL="914400" algn="ctr" defTabSz="685800" rtl="0" fontAlgn="base">
        <a:spcBef>
          <a:spcPct val="0"/>
        </a:spcBef>
        <a:spcAft>
          <a:spcPct val="0"/>
        </a:spcAft>
        <a:defRPr sz="3300">
          <a:solidFill>
            <a:schemeClr val="tx1"/>
          </a:solidFill>
          <a:latin typeface="Comic Sans MS" panose="030F0702030302020204" pitchFamily="66" charset="0"/>
        </a:defRPr>
      </a:lvl7pPr>
      <a:lvl8pPr marL="1371600" algn="ctr" defTabSz="685800" rtl="0" fontAlgn="base">
        <a:spcBef>
          <a:spcPct val="0"/>
        </a:spcBef>
        <a:spcAft>
          <a:spcPct val="0"/>
        </a:spcAft>
        <a:defRPr sz="3300">
          <a:solidFill>
            <a:schemeClr val="tx1"/>
          </a:solidFill>
          <a:latin typeface="Comic Sans MS" panose="030F0702030302020204" pitchFamily="66" charset="0"/>
        </a:defRPr>
      </a:lvl8pPr>
      <a:lvl9pPr marL="1828800" algn="ctr" defTabSz="685800" rtl="0" fontAlgn="base">
        <a:spcBef>
          <a:spcPct val="0"/>
        </a:spcBef>
        <a:spcAft>
          <a:spcPct val="0"/>
        </a:spcAft>
        <a:defRPr sz="3300">
          <a:solidFill>
            <a:schemeClr val="tx1"/>
          </a:solidFill>
          <a:latin typeface="Comic Sans MS" panose="030F0702030302020204" pitchFamily="66"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131" smtClean="0">
                <a:solidFill>
                  <a:schemeClr val="tx1">
                    <a:tint val="75000"/>
                  </a:schemeClr>
                </a:solidFill>
              </a:defRPr>
            </a:lvl1pPr>
          </a:lstStyle>
          <a:p>
            <a:pPr>
              <a:defRPr/>
            </a:pPr>
            <a:fld id="{F798F446-602E-48D0-B026-5EB164F3A8AF}" type="datetime1">
              <a:rPr lang="en-US"/>
              <a:pPr>
                <a:defRPr/>
              </a:pPr>
              <a:t>4/2/2021</a:t>
            </a:fld>
            <a:endParaRPr lang="de-D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131" smtClean="0">
                <a:solidFill>
                  <a:schemeClr val="tx1">
                    <a:tint val="75000"/>
                  </a:schemeClr>
                </a:solidFill>
              </a:defRPr>
            </a:lvl1pPr>
          </a:lstStyle>
          <a:p>
            <a:pPr>
              <a:defRPr/>
            </a:pPr>
            <a:r>
              <a:rPr lang="en-ZA"/>
              <a:t>COVID-19, Train the Trainer Course; hospitality and construction sector</a:t>
            </a:r>
            <a:endParaRPr lang="de-D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131" smtClean="0">
                <a:solidFill>
                  <a:schemeClr val="tx1">
                    <a:tint val="75000"/>
                  </a:schemeClr>
                </a:solidFill>
              </a:defRPr>
            </a:lvl1pPr>
          </a:lstStyle>
          <a:p>
            <a:pPr>
              <a:defRPr/>
            </a:pPr>
            <a:fld id="{ED9F8D2B-99E0-422F-9650-6C62E029CFD5}" type="slidenum">
              <a:rPr lang="de-DE"/>
              <a:pPr>
                <a:defRPr/>
              </a:pPr>
              <a:t>‹nº›</a:t>
            </a:fld>
            <a:endParaRPr lang="de-DE"/>
          </a:p>
        </p:txBody>
      </p:sp>
    </p:spTree>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hf hdr="0" dt="0"/>
  <p:txStyles>
    <p:titleStyle>
      <a:lvl1pPr algn="l" defTabSz="860425" rtl="0" fontAlgn="base">
        <a:lnSpc>
          <a:spcPct val="90000"/>
        </a:lnSpc>
        <a:spcBef>
          <a:spcPct val="0"/>
        </a:spcBef>
        <a:spcAft>
          <a:spcPct val="0"/>
        </a:spcAft>
        <a:defRPr sz="4100" kern="1200">
          <a:solidFill>
            <a:schemeClr val="tx1"/>
          </a:solidFill>
          <a:latin typeface="+mj-lt"/>
          <a:ea typeface="+mj-ea"/>
          <a:cs typeface="+mj-cs"/>
        </a:defRPr>
      </a:lvl1pPr>
      <a:lvl2pPr algn="l" defTabSz="860425" rtl="0" fontAlgn="base">
        <a:lnSpc>
          <a:spcPct val="90000"/>
        </a:lnSpc>
        <a:spcBef>
          <a:spcPct val="0"/>
        </a:spcBef>
        <a:spcAft>
          <a:spcPct val="0"/>
        </a:spcAft>
        <a:defRPr sz="4100">
          <a:solidFill>
            <a:schemeClr val="tx1"/>
          </a:solidFill>
          <a:latin typeface="Calibri Light" panose="020F0302020204030204" pitchFamily="34" charset="0"/>
        </a:defRPr>
      </a:lvl2pPr>
      <a:lvl3pPr algn="l" defTabSz="860425" rtl="0" fontAlgn="base">
        <a:lnSpc>
          <a:spcPct val="90000"/>
        </a:lnSpc>
        <a:spcBef>
          <a:spcPct val="0"/>
        </a:spcBef>
        <a:spcAft>
          <a:spcPct val="0"/>
        </a:spcAft>
        <a:defRPr sz="4100">
          <a:solidFill>
            <a:schemeClr val="tx1"/>
          </a:solidFill>
          <a:latin typeface="Calibri Light" panose="020F0302020204030204" pitchFamily="34" charset="0"/>
        </a:defRPr>
      </a:lvl3pPr>
      <a:lvl4pPr algn="l" defTabSz="860425" rtl="0" fontAlgn="base">
        <a:lnSpc>
          <a:spcPct val="90000"/>
        </a:lnSpc>
        <a:spcBef>
          <a:spcPct val="0"/>
        </a:spcBef>
        <a:spcAft>
          <a:spcPct val="0"/>
        </a:spcAft>
        <a:defRPr sz="4100">
          <a:solidFill>
            <a:schemeClr val="tx1"/>
          </a:solidFill>
          <a:latin typeface="Calibri Light" panose="020F0302020204030204" pitchFamily="34" charset="0"/>
        </a:defRPr>
      </a:lvl4pPr>
      <a:lvl5pPr algn="l" defTabSz="860425" rtl="0" fontAlgn="base">
        <a:lnSpc>
          <a:spcPct val="90000"/>
        </a:lnSpc>
        <a:spcBef>
          <a:spcPct val="0"/>
        </a:spcBef>
        <a:spcAft>
          <a:spcPct val="0"/>
        </a:spcAft>
        <a:defRPr sz="4100">
          <a:solidFill>
            <a:schemeClr val="tx1"/>
          </a:solidFill>
          <a:latin typeface="Calibri Light" panose="020F0302020204030204" pitchFamily="34" charset="0"/>
        </a:defRPr>
      </a:lvl5pPr>
      <a:lvl6pPr marL="457200" algn="l" defTabSz="860425" rtl="0" fontAlgn="base">
        <a:lnSpc>
          <a:spcPct val="90000"/>
        </a:lnSpc>
        <a:spcBef>
          <a:spcPct val="0"/>
        </a:spcBef>
        <a:spcAft>
          <a:spcPct val="0"/>
        </a:spcAft>
        <a:defRPr sz="4100">
          <a:solidFill>
            <a:schemeClr val="tx1"/>
          </a:solidFill>
          <a:latin typeface="Calibri Light" panose="020F0302020204030204" pitchFamily="34" charset="0"/>
        </a:defRPr>
      </a:lvl6pPr>
      <a:lvl7pPr marL="914400" algn="l" defTabSz="860425" rtl="0" fontAlgn="base">
        <a:lnSpc>
          <a:spcPct val="90000"/>
        </a:lnSpc>
        <a:spcBef>
          <a:spcPct val="0"/>
        </a:spcBef>
        <a:spcAft>
          <a:spcPct val="0"/>
        </a:spcAft>
        <a:defRPr sz="4100">
          <a:solidFill>
            <a:schemeClr val="tx1"/>
          </a:solidFill>
          <a:latin typeface="Calibri Light" panose="020F0302020204030204" pitchFamily="34" charset="0"/>
        </a:defRPr>
      </a:lvl7pPr>
      <a:lvl8pPr marL="1371600" algn="l" defTabSz="860425" rtl="0" fontAlgn="base">
        <a:lnSpc>
          <a:spcPct val="90000"/>
        </a:lnSpc>
        <a:spcBef>
          <a:spcPct val="0"/>
        </a:spcBef>
        <a:spcAft>
          <a:spcPct val="0"/>
        </a:spcAft>
        <a:defRPr sz="4100">
          <a:solidFill>
            <a:schemeClr val="tx1"/>
          </a:solidFill>
          <a:latin typeface="Calibri Light" panose="020F0302020204030204" pitchFamily="34" charset="0"/>
        </a:defRPr>
      </a:lvl8pPr>
      <a:lvl9pPr marL="1828800" algn="l" defTabSz="860425" rtl="0" fontAlgn="base">
        <a:lnSpc>
          <a:spcPct val="90000"/>
        </a:lnSpc>
        <a:spcBef>
          <a:spcPct val="0"/>
        </a:spcBef>
        <a:spcAft>
          <a:spcPct val="0"/>
        </a:spcAft>
        <a:defRPr sz="4100">
          <a:solidFill>
            <a:schemeClr val="tx1"/>
          </a:solidFill>
          <a:latin typeface="Calibri Light" panose="020F0302020204030204" pitchFamily="34" charset="0"/>
        </a:defRPr>
      </a:lvl9pPr>
    </p:titleStyle>
    <p:bodyStyle>
      <a:lvl1pPr marL="214313" indent="-214313" algn="l" defTabSz="860425" rtl="0" fontAlgn="base">
        <a:lnSpc>
          <a:spcPct val="90000"/>
        </a:lnSpc>
        <a:spcBef>
          <a:spcPts val="938"/>
        </a:spcBef>
        <a:spcAft>
          <a:spcPct val="0"/>
        </a:spcAft>
        <a:buFont typeface="Arial" panose="020B0604020202020204" pitchFamily="34" charset="0"/>
        <a:buChar char="•"/>
        <a:defRPr sz="2600" kern="1200">
          <a:solidFill>
            <a:schemeClr val="tx1"/>
          </a:solidFill>
          <a:latin typeface="+mn-lt"/>
          <a:ea typeface="+mn-ea"/>
          <a:cs typeface="+mn-cs"/>
        </a:defRPr>
      </a:lvl1pPr>
      <a:lvl2pPr marL="646113" indent="-214313" algn="l" defTabSz="860425" rtl="0" fontAlgn="base">
        <a:lnSpc>
          <a:spcPct val="90000"/>
        </a:lnSpc>
        <a:spcBef>
          <a:spcPts val="475"/>
        </a:spcBef>
        <a:spcAft>
          <a:spcPct val="0"/>
        </a:spcAft>
        <a:buFont typeface="Arial" panose="020B0604020202020204" pitchFamily="34" charset="0"/>
        <a:buChar char="•"/>
        <a:defRPr sz="2200" kern="1200">
          <a:solidFill>
            <a:schemeClr val="tx1"/>
          </a:solidFill>
          <a:latin typeface="+mn-lt"/>
          <a:ea typeface="+mn-ea"/>
          <a:cs typeface="+mn-cs"/>
        </a:defRPr>
      </a:lvl2pPr>
      <a:lvl3pPr marL="1076325" indent="-214313" algn="l" defTabSz="860425" rtl="0" fontAlgn="base">
        <a:lnSpc>
          <a:spcPct val="90000"/>
        </a:lnSpc>
        <a:spcBef>
          <a:spcPts val="475"/>
        </a:spcBef>
        <a:spcAft>
          <a:spcPct val="0"/>
        </a:spcAft>
        <a:buFont typeface="Arial" panose="020B0604020202020204" pitchFamily="34" charset="0"/>
        <a:buChar char="•"/>
        <a:defRPr kern="1200">
          <a:solidFill>
            <a:schemeClr val="tx1"/>
          </a:solidFill>
          <a:latin typeface="+mn-lt"/>
          <a:ea typeface="+mn-ea"/>
          <a:cs typeface="+mn-cs"/>
        </a:defRPr>
      </a:lvl3pPr>
      <a:lvl4pPr marL="1508125" indent="-214313" algn="l" defTabSz="860425" rtl="0" fontAlgn="base">
        <a:lnSpc>
          <a:spcPct val="90000"/>
        </a:lnSpc>
        <a:spcBef>
          <a:spcPts val="475"/>
        </a:spcBef>
        <a:spcAft>
          <a:spcPct val="0"/>
        </a:spcAft>
        <a:buFont typeface="Arial" panose="020B0604020202020204" pitchFamily="34" charset="0"/>
        <a:buChar char="•"/>
        <a:defRPr sz="1600" kern="1200">
          <a:solidFill>
            <a:schemeClr val="tx1"/>
          </a:solidFill>
          <a:latin typeface="+mn-lt"/>
          <a:ea typeface="+mn-ea"/>
          <a:cs typeface="+mn-cs"/>
        </a:defRPr>
      </a:lvl4pPr>
      <a:lvl5pPr marL="1938338" indent="-214313" algn="l" defTabSz="860425" rtl="0" fontAlgn="base">
        <a:lnSpc>
          <a:spcPct val="90000"/>
        </a:lnSpc>
        <a:spcBef>
          <a:spcPts val="475"/>
        </a:spcBef>
        <a:spcAft>
          <a:spcPct val="0"/>
        </a:spcAft>
        <a:buFont typeface="Arial" panose="020B0604020202020204" pitchFamily="34" charset="0"/>
        <a:buChar char="•"/>
        <a:defRPr sz="1600"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p:bodyStyle>
    <p:otherStyle>
      <a:defPPr>
        <a:defRPr lang="en-US"/>
      </a:defPPr>
      <a:lvl1pPr marL="0" algn="l" defTabSz="861993" rtl="0" eaLnBrk="1" latinLnBrk="0" hangingPunct="1">
        <a:defRPr sz="1697" kern="1200">
          <a:solidFill>
            <a:schemeClr val="tx1"/>
          </a:solidFill>
          <a:latin typeface="+mn-lt"/>
          <a:ea typeface="+mn-ea"/>
          <a:cs typeface="+mn-cs"/>
        </a:defRPr>
      </a:lvl1pPr>
      <a:lvl2pPr marL="430997" algn="l" defTabSz="861993" rtl="0" eaLnBrk="1" latinLnBrk="0" hangingPunct="1">
        <a:defRPr sz="1697" kern="1200">
          <a:solidFill>
            <a:schemeClr val="tx1"/>
          </a:solidFill>
          <a:latin typeface="+mn-lt"/>
          <a:ea typeface="+mn-ea"/>
          <a:cs typeface="+mn-cs"/>
        </a:defRPr>
      </a:lvl2pPr>
      <a:lvl3pPr marL="861993" algn="l" defTabSz="861993" rtl="0" eaLnBrk="1" latinLnBrk="0" hangingPunct="1">
        <a:defRPr sz="1697" kern="1200">
          <a:solidFill>
            <a:schemeClr val="tx1"/>
          </a:solidFill>
          <a:latin typeface="+mn-lt"/>
          <a:ea typeface="+mn-ea"/>
          <a:cs typeface="+mn-cs"/>
        </a:defRPr>
      </a:lvl3pPr>
      <a:lvl4pPr marL="1292990" algn="l" defTabSz="861993" rtl="0" eaLnBrk="1" latinLnBrk="0" hangingPunct="1">
        <a:defRPr sz="1697" kern="1200">
          <a:solidFill>
            <a:schemeClr val="tx1"/>
          </a:solidFill>
          <a:latin typeface="+mn-lt"/>
          <a:ea typeface="+mn-ea"/>
          <a:cs typeface="+mn-cs"/>
        </a:defRPr>
      </a:lvl4pPr>
      <a:lvl5pPr marL="1723986" algn="l" defTabSz="861993" rtl="0" eaLnBrk="1" latinLnBrk="0" hangingPunct="1">
        <a:defRPr sz="1697" kern="1200">
          <a:solidFill>
            <a:schemeClr val="tx1"/>
          </a:solidFill>
          <a:latin typeface="+mn-lt"/>
          <a:ea typeface="+mn-ea"/>
          <a:cs typeface="+mn-cs"/>
        </a:defRPr>
      </a:lvl5pPr>
      <a:lvl6pPr marL="2154983" algn="l" defTabSz="861993" rtl="0" eaLnBrk="1" latinLnBrk="0" hangingPunct="1">
        <a:defRPr sz="1697" kern="1200">
          <a:solidFill>
            <a:schemeClr val="tx1"/>
          </a:solidFill>
          <a:latin typeface="+mn-lt"/>
          <a:ea typeface="+mn-ea"/>
          <a:cs typeface="+mn-cs"/>
        </a:defRPr>
      </a:lvl6pPr>
      <a:lvl7pPr marL="2585979" algn="l" defTabSz="861993" rtl="0" eaLnBrk="1" latinLnBrk="0" hangingPunct="1">
        <a:defRPr sz="1697" kern="1200">
          <a:solidFill>
            <a:schemeClr val="tx1"/>
          </a:solidFill>
          <a:latin typeface="+mn-lt"/>
          <a:ea typeface="+mn-ea"/>
          <a:cs typeface="+mn-cs"/>
        </a:defRPr>
      </a:lvl7pPr>
      <a:lvl8pPr marL="3016975" algn="l" defTabSz="861993" rtl="0" eaLnBrk="1" latinLnBrk="0" hangingPunct="1">
        <a:defRPr sz="1697" kern="1200">
          <a:solidFill>
            <a:schemeClr val="tx1"/>
          </a:solidFill>
          <a:latin typeface="+mn-lt"/>
          <a:ea typeface="+mn-ea"/>
          <a:cs typeface="+mn-cs"/>
        </a:defRPr>
      </a:lvl8pPr>
      <a:lvl9pPr marL="3447971" algn="l" defTabSz="861993" rtl="0" eaLnBrk="1" latinLnBrk="0" hangingPunct="1">
        <a:defRPr sz="16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8.xml"/><Relationship Id="rId5" Type="http://schemas.openxmlformats.org/officeDocument/2006/relationships/image" Target="../media/image10.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H2azcn7MqOU&amp;pbjreload=10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safetyculture.com/topics/risk-assessment/" TargetMode="Externa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s://www.healthdirect.gov.au/coronavirus-covid-19-in-pictures" TargetMode="External"/><Relationship Id="rId5" Type="http://schemas.openxmlformats.org/officeDocument/2006/relationships/hyperlink" Target="http://www.nioh.ac.za/" TargetMode="Externa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5.png"/><Relationship Id="rId4" Type="http://schemas.openxmlformats.org/officeDocument/2006/relationships/hyperlink" Target="https://www.healthdirect.gov.au/coronavirus-covid-19-in-pictur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LKVUarhtv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hyperlink" Target="https://www.who.int/emergencies/diseases/novel-coronavirus-2019"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eg"/><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4" name="Straight Connector 17"/>
          <p:cNvCxnSpPr>
            <a:cxnSpLocks noGrp="1" noRot="1" noChangeAspect="1" noMove="1" noResize="1" noEditPoints="1" noAdjustHandles="1" noChangeArrowheads="1" noChangeShapeType="1"/>
          </p:cNvCxnSpPr>
          <p:nvPr/>
        </p:nvCxnSpPr>
        <p:spPr>
          <a:xfrm>
            <a:off x="0" y="544830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5061BF04-1EEF-42DF-BA2E-309AEFFEAF5E}"/>
              </a:ext>
            </a:extLst>
          </p:cNvPr>
          <p:cNvSpPr>
            <a:spLocks noGrp="1"/>
          </p:cNvSpPr>
          <p:nvPr>
            <p:ph type="ctrTitle"/>
          </p:nvPr>
        </p:nvSpPr>
        <p:spPr>
          <a:xfrm>
            <a:off x="58956" y="3399482"/>
            <a:ext cx="6814685" cy="2452825"/>
          </a:xfrm>
        </p:spPr>
        <p:txBody>
          <a:bodyPr>
            <a:normAutofit fontScale="90000"/>
          </a:bodyPr>
          <a:lstStyle/>
          <a:p>
            <a:pPr>
              <a:defRPr/>
            </a:pPr>
            <a:r>
              <a:rPr lang="pt-PT" sz="2800">
                <a:solidFill>
                  <a:srgbClr val="000000"/>
                </a:solidFill>
                <a:latin typeface="Calibri" panose="020F0502020204030204" pitchFamily="34" charset="0"/>
              </a:rPr>
              <a:t>
</a:t>
            </a:r>
            <a:br>
              <a:rPr lang="pt-PT" sz="2800">
                <a:solidFill>
                  <a:srgbClr val="000000"/>
                </a:solidFill>
                <a:latin typeface="Calibri" panose="020F0502020204030204" pitchFamily="34" charset="0"/>
              </a:rPr>
            </a:br>
            <a:r>
              <a:rPr lang="pt-PT" sz="1800">
                <a:ln w="22225">
                  <a:solidFill>
                    <a:schemeClr val="accent2"/>
                  </a:solidFill>
                  <a:prstDash val="solid"/>
                </a:ln>
                <a:solidFill>
                  <a:schemeClr val="accent2">
                    <a:lumMod val="40000"/>
                    <a:lumOff val="60000"/>
                  </a:schemeClr>
                </a:solidFill>
                <a:latin typeface="Tahoma" panose="020B0604030504040204" pitchFamily="34" charset="0"/>
                <a:cs typeface="Tahoma" panose="020B0604030504040204" pitchFamily="34" charset="0"/>
              </a:rPr>
              <a:t>Dr Masilu Daniel Masekameni
</a:t>
            </a:r>
            <a:br>
              <a:rPr lang="pt-PT" sz="1800">
                <a:ln w="22225">
                  <a:solidFill>
                    <a:schemeClr val="accent2"/>
                  </a:solidFill>
                  <a:prstDash val="solid"/>
                </a:ln>
                <a:solidFill>
                  <a:schemeClr val="accent2">
                    <a:lumMod val="40000"/>
                    <a:lumOff val="60000"/>
                  </a:schemeClr>
                </a:solidFill>
                <a:latin typeface="Tahoma" panose="020B0604030504040204" pitchFamily="34" charset="0"/>
                <a:cs typeface="Tahoma" panose="020B0604030504040204" pitchFamily="34" charset="0"/>
              </a:rPr>
            </a:br>
            <a:r>
              <a:rPr lang="pt-PT" sz="1800">
                <a:ln w="22225">
                  <a:solidFill>
                    <a:schemeClr val="accent2"/>
                  </a:solidFill>
                  <a:prstDash val="solid"/>
                </a:ln>
                <a:solidFill>
                  <a:schemeClr val="accent2">
                    <a:lumMod val="40000"/>
                    <a:lumOff val="60000"/>
                  </a:schemeClr>
                </a:solidFill>
                <a:latin typeface="Tahoma" panose="020B0604030504040204" pitchFamily="34" charset="0"/>
                <a:cs typeface="Tahoma" panose="020B0604030504040204" pitchFamily="34" charset="0"/>
              </a:rPr>
              <a:t>ND, B-TECH: Saúde Ambiental
</a:t>
            </a:r>
            <a:br>
              <a:rPr lang="pt-PT" sz="1800">
                <a:ln w="22225">
                  <a:solidFill>
                    <a:schemeClr val="accent2"/>
                  </a:solidFill>
                  <a:prstDash val="solid"/>
                </a:ln>
                <a:solidFill>
                  <a:schemeClr val="accent2">
                    <a:lumMod val="40000"/>
                    <a:lumOff val="60000"/>
                  </a:schemeClr>
                </a:solidFill>
                <a:latin typeface="Tahoma" panose="020B0604030504040204" pitchFamily="34" charset="0"/>
                <a:cs typeface="Tahoma" panose="020B0604030504040204" pitchFamily="34" charset="0"/>
              </a:rPr>
            </a:br>
            <a:r>
              <a:rPr lang="pt-PT" sz="1800">
                <a:ln w="22225">
                  <a:solidFill>
                    <a:schemeClr val="accent2"/>
                  </a:solidFill>
                  <a:prstDash val="solid"/>
                </a:ln>
                <a:solidFill>
                  <a:schemeClr val="accent2">
                    <a:lumMod val="40000"/>
                    <a:lumOff val="60000"/>
                  </a:schemeClr>
                </a:solidFill>
                <a:latin typeface="Tahoma" panose="020B0604030504040204" pitchFamily="34" charset="0"/>
                <a:cs typeface="Tahoma" panose="020B0604030504040204" pitchFamily="34" charset="0"/>
              </a:rPr>
              <a:t>MPHIL, PhD: Energia e Saúde
</a:t>
            </a:r>
            <a:br>
              <a:rPr lang="pt-PT" sz="1800">
                <a:ln w="22225">
                  <a:solidFill>
                    <a:schemeClr val="accent2"/>
                  </a:solidFill>
                  <a:prstDash val="solid"/>
                </a:ln>
                <a:solidFill>
                  <a:schemeClr val="accent2">
                    <a:lumMod val="40000"/>
                    <a:lumOff val="60000"/>
                  </a:schemeClr>
                </a:solidFill>
                <a:latin typeface="Tahoma" panose="020B0604030504040204" pitchFamily="34" charset="0"/>
                <a:cs typeface="Tahoma" panose="020B0604030504040204" pitchFamily="34" charset="0"/>
              </a:rPr>
            </a:br>
            <a:r>
              <a:rPr lang="pt-PT" sz="1800">
                <a:ln w="22225">
                  <a:solidFill>
                    <a:schemeClr val="accent2"/>
                  </a:solidFill>
                  <a:prstDash val="solid"/>
                </a:ln>
                <a:solidFill>
                  <a:schemeClr val="accent2">
                    <a:lumMod val="40000"/>
                    <a:lumOff val="60000"/>
                  </a:schemeClr>
                </a:solidFill>
                <a:latin typeface="Tahoma" panose="020B0604030504040204" pitchFamily="34" charset="0"/>
                <a:cs typeface="Tahoma" panose="020B0604030504040204" pitchFamily="34" charset="0"/>
              </a:rPr>
              <a:t>SAIOH (ROT) 
</a:t>
            </a:r>
            <a:br>
              <a:rPr lang="pt-PT" sz="1800">
                <a:ln w="22225">
                  <a:solidFill>
                    <a:schemeClr val="accent2"/>
                  </a:solidFill>
                  <a:prstDash val="solid"/>
                </a:ln>
                <a:solidFill>
                  <a:schemeClr val="accent2">
                    <a:lumMod val="40000"/>
                    <a:lumOff val="60000"/>
                  </a:schemeClr>
                </a:solidFill>
                <a:latin typeface="Tahoma" panose="020B0604030504040204" pitchFamily="34" charset="0"/>
                <a:cs typeface="Tahoma" panose="020B0604030504040204" pitchFamily="34" charset="0"/>
              </a:rPr>
            </a:br>
            <a:r>
              <a:rPr lang="pt-PT" sz="1800">
                <a:ln w="22225">
                  <a:solidFill>
                    <a:schemeClr val="accent2"/>
                  </a:solidFill>
                  <a:prstDash val="solid"/>
                </a:ln>
                <a:solidFill>
                  <a:schemeClr val="accent2">
                    <a:lumMod val="40000"/>
                    <a:lumOff val="60000"/>
                  </a:schemeClr>
                </a:solidFill>
                <a:latin typeface="Tahoma" panose="020B0604030504040204" pitchFamily="34" charset="0"/>
                <a:cs typeface="Tahoma" panose="020B0604030504040204" pitchFamily="34" charset="0"/>
              </a:rPr>
              <a:t>Especialista em sherq 
</a:t>
            </a:r>
            <a:br>
              <a:rPr lang="pt-PT" sz="1800">
                <a:ln w="22225">
                  <a:solidFill>
                    <a:schemeClr val="accent2"/>
                  </a:solidFill>
                  <a:prstDash val="solid"/>
                </a:ln>
                <a:solidFill>
                  <a:schemeClr val="accent2">
                    <a:lumMod val="40000"/>
                    <a:lumOff val="60000"/>
                  </a:schemeClr>
                </a:solidFill>
                <a:latin typeface="Tahoma" panose="020B0604030504040204" pitchFamily="34" charset="0"/>
                <a:cs typeface="Tahoma" panose="020B0604030504040204" pitchFamily="34" charset="0"/>
              </a:rPr>
            </a:br>
            <a:r>
              <a:rPr lang="pt-PT" sz="1800">
                <a:ln w="22225">
                  <a:solidFill>
                    <a:schemeClr val="accent2"/>
                  </a:solidFill>
                  <a:prstDash val="solid"/>
                </a:ln>
                <a:solidFill>
                  <a:schemeClr val="accent2">
                    <a:lumMod val="40000"/>
                    <a:lumOff val="60000"/>
                  </a:schemeClr>
                </a:solidFill>
                <a:latin typeface="Tahoma" panose="020B0604030504040204" pitchFamily="34" charset="0"/>
                <a:cs typeface="Tahoma" panose="020B0604030504040204" pitchFamily="34" charset="0"/>
              </a:rPr>
              <a:t>16 de Março de 2021</a:t>
            </a:r>
            <a:r>
              <a:rPr lang="pt-PT">
                <a:ln w="22225">
                  <a:solidFill>
                    <a:schemeClr val="accent2"/>
                  </a:solidFill>
                  <a:prstDash val="solid"/>
                </a:ln>
                <a:solidFill>
                  <a:schemeClr val="accent2">
                    <a:lumMod val="40000"/>
                    <a:lumOff val="60000"/>
                  </a:schemeClr>
                </a:solidFill>
                <a:latin typeface="Tahoma" panose="020B0604030504040204" pitchFamily="34" charset="0"/>
                <a:cs typeface="Tahoma" panose="020B0604030504040204" pitchFamily="34" charset="0"/>
              </a:rPr>
              <a:t>
</a:t>
            </a:r>
            <a:br>
              <a:rPr lang="pt-PT">
                <a:ln w="22225">
                  <a:solidFill>
                    <a:schemeClr val="accent2"/>
                  </a:solidFill>
                  <a:prstDash val="solid"/>
                </a:ln>
                <a:solidFill>
                  <a:schemeClr val="accent2">
                    <a:lumMod val="40000"/>
                    <a:lumOff val="60000"/>
                  </a:schemeClr>
                </a:solidFill>
                <a:latin typeface="Tahoma" panose="020B0604030504040204" pitchFamily="34" charset="0"/>
                <a:cs typeface="Tahoma" panose="020B0604030504040204" pitchFamily="34" charset="0"/>
              </a:rPr>
            </a:br>
            <a:endParaRPr lang="pt-PT">
              <a:ln w="22225">
                <a:solidFill>
                  <a:schemeClr val="accent2"/>
                </a:solidFill>
                <a:prstDash val="solid"/>
              </a:ln>
              <a:solidFill>
                <a:schemeClr val="accent2">
                  <a:lumMod val="40000"/>
                  <a:lumOff val="60000"/>
                </a:schemeClr>
              </a:solidFill>
              <a:latin typeface="Tahoma" panose="020B0604030504040204" pitchFamily="34" charset="0"/>
              <a:cs typeface="Tahoma" panose="020B0604030504040204" pitchFamily="34" charset="0"/>
            </a:endParaRPr>
          </a:p>
        </p:txBody>
      </p:sp>
      <p:pic>
        <p:nvPicPr>
          <p:cNvPr id="409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0" y="6013450"/>
            <a:ext cx="12065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Grafik 16" descr="Ein Bild, das Kette enthält.&#10;&#10;Automatisch generierte Beschreibung"/>
          <p:cNvPicPr>
            <a:picLocks/>
          </p:cNvPicPr>
          <p:nvPr/>
        </p:nvPicPr>
        <p:blipFill>
          <a:blip r:embed="rId4">
            <a:extLst>
              <a:ext uri="{28A0092B-C50C-407E-A947-70E740481C1C}">
                <a14:useLocalDpi xmlns:a14="http://schemas.microsoft.com/office/drawing/2010/main" val="0"/>
              </a:ext>
            </a:extLst>
          </a:blip>
          <a:srcRect t="233" b="26747"/>
          <a:stretch>
            <a:fillRect/>
          </a:stretch>
        </p:blipFill>
        <p:spPr bwMode="gray">
          <a:xfrm>
            <a:off x="0" y="0"/>
            <a:ext cx="91440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2"/>
          <p:cNvSpPr txBox="1">
            <a:spLocks noChangeArrowheads="1"/>
          </p:cNvSpPr>
          <p:nvPr/>
        </p:nvSpPr>
        <p:spPr bwMode="auto">
          <a:xfrm>
            <a:off x="112713" y="1139825"/>
            <a:ext cx="89185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PT" sz="3600" b="1"/>
              <a:t>Desenvolvimento de conhecimento, atitude e consciencialização para adaptação no local de trabalho perante a COVID-19</a:t>
            </a:r>
          </a:p>
          <a:p>
            <a:pPr algn="ctr"/>
            <a:r>
              <a:rPr lang="pt-PT" sz="3600" b="1"/>
              <a:t>Curso de formação de formadores </a:t>
            </a:r>
          </a:p>
        </p:txBody>
      </p:sp>
      <p:pic>
        <p:nvPicPr>
          <p:cNvPr id="4096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38" y="5851525"/>
            <a:ext cx="26019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Bar">
            <a:extLst>
              <a:ext uri="{FF2B5EF4-FFF2-40B4-BE49-F238E27FC236}">
                <a16:creationId xmlns:a16="http://schemas.microsoft.com/office/drawing/2014/main" xmlns="" id="{BBA46369-7FB5-B84C-9A1D-80B4195A18BB}"/>
              </a:ext>
            </a:extLst>
          </p:cNvPr>
          <p:cNvSpPr/>
          <p:nvPr/>
        </p:nvSpPr>
        <p:spPr bwMode="gray">
          <a:xfrm>
            <a:off x="4867275" y="3965575"/>
            <a:ext cx="4276725" cy="261938"/>
          </a:xfrm>
          <a:prstGeom prst="rect">
            <a:avLst/>
          </a:prstGeom>
          <a:solidFill>
            <a:srgbClr val="C80F0F"/>
          </a:solidFill>
          <a:ln w="9525" cap="flat" cmpd="sng" algn="ctr">
            <a:noFill/>
            <a:prstDash val="solid"/>
            <a:round/>
            <a:headEnd type="none" w="med" len="med"/>
            <a:tailEnd type="none" w="med" len="med"/>
          </a:ln>
          <a:effectLst/>
        </p:spPr>
        <p:txBody>
          <a:bodyPr/>
          <a:lstStyle/>
          <a:p>
            <a:pPr>
              <a:defRPr/>
            </a:pPr>
            <a:endParaRPr lang="de-DE" sz="1584" err="1">
              <a:solidFill>
                <a:schemeClr val="tx2"/>
              </a:solidFill>
              <a:latin typeface="Arial" charset="0"/>
            </a:endParaRPr>
          </a:p>
        </p:txBody>
      </p:sp>
      <p:sp>
        <p:nvSpPr>
          <p:cNvPr id="6" name="Slide Number Placeholder 5"/>
          <p:cNvSpPr>
            <a:spLocks noGrp="1"/>
          </p:cNvSpPr>
          <p:nvPr>
            <p:ph type="sldNum" sz="quarter" idx="12"/>
          </p:nvPr>
        </p:nvSpPr>
        <p:spPr/>
        <p:txBody>
          <a:bodyPr/>
          <a:lstStyle/>
          <a:p>
            <a:pPr>
              <a:defRPr/>
            </a:pPr>
            <a:fld id="{45AE0B75-FD0D-44E3-9506-BEC7C62740A3}" type="slidenum">
              <a:rPr lang="en-US" smtClean="0"/>
              <a:pPr>
                <a:defRPr/>
              </a:pPr>
              <a:t>1</a:t>
            </a:fld>
            <a:endParaRPr lang="en-US"/>
          </a:p>
        </p:txBody>
      </p:sp>
      <p:pic>
        <p:nvPicPr>
          <p:cNvPr id="4097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21325" y="5737225"/>
            <a:ext cx="222726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16225" y="6013450"/>
            <a:ext cx="25622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Calibri" panose="020F0502020204030204" pitchFamily="34" charset="0"/>
              </a:rPr>
              <a:t>Mecanismo de propagação e sintomas do SARS SAR CoV-2</a:t>
            </a:r>
            <a:r>
              <a:rPr lang="pt-PT" sz="2800">
                <a:solidFill>
                  <a:srgbClr val="000000"/>
                </a:solidFill>
                <a:latin typeface="Calibri" panose="020F0502020204030204" pitchFamily="34" charset="0"/>
              </a:rPr>
              <a:t>
</a:t>
            </a:r>
            <a:br>
              <a:rPr lang="pt-PT" sz="2800">
                <a:solidFill>
                  <a:srgbClr val="000000"/>
                </a:solidFill>
                <a:latin typeface="Calibri" panose="020F0502020204030204" pitchFamily="34" charset="0"/>
              </a:rPr>
            </a:br>
            <a:r>
              <a:rPr lang="pt-PT" sz="2800"/>
              <a:t>
</a:t>
            </a:r>
            <a:br>
              <a:rPr lang="pt-PT" sz="2800"/>
            </a:br>
            <a:endParaRPr lang="pt-PT" sz="2800"/>
          </a:p>
        </p:txBody>
      </p:sp>
      <p:sp>
        <p:nvSpPr>
          <p:cNvPr id="15363" name="Content Placeholder 2"/>
          <p:cNvSpPr txBox="1">
            <a:spLocks noGrp="1"/>
          </p:cNvSpPr>
          <p:nvPr>
            <p:ph idx="1"/>
          </p:nvPr>
        </p:nvSpPr>
        <p:spPr>
          <a:xfrm>
            <a:off x="-71438" y="1047750"/>
            <a:ext cx="9139238" cy="5057775"/>
          </a:xfrm>
        </p:spPr>
        <p:txBody>
          <a:bodyPr/>
          <a:lstStyle/>
          <a:p>
            <a:pPr>
              <a:defRPr/>
            </a:pPr>
            <a:r>
              <a:rPr lang="pt-PT" sz="1800">
                <a:solidFill>
                  <a:schemeClr val="tx1"/>
                </a:solidFill>
              </a:rPr>
              <a:t>Pode ser infectado ao inalar o vírus se estiver próximo de alguém que tenha COVID-19 ou ao tocar numa superfície contaminada e, em seguida, em seus olhos, nariz ou boca.</a:t>
            </a:r>
          </a:p>
          <a:p>
            <a:pPr marL="0" indent="0">
              <a:buFont typeface="Arial" panose="020B0604020202020204" pitchFamily="34" charset="0"/>
              <a:buNone/>
              <a:defRPr/>
            </a:pPr>
            <a:r>
              <a:rPr lang="pt-PT" sz="1600" b="1" u="sng">
                <a:solidFill>
                  <a:schemeClr val="tx1"/>
                </a:solidFill>
              </a:rPr>
              <a:t>Sintomas mais comuns:</a:t>
            </a:r>
          </a:p>
          <a:p>
            <a:pPr>
              <a:defRPr/>
            </a:pPr>
            <a:r>
              <a:rPr lang="pt-PT" sz="1600">
                <a:solidFill>
                  <a:schemeClr val="tx1"/>
                </a:solidFill>
              </a:rPr>
              <a:t>febre</a:t>
            </a:r>
          </a:p>
          <a:p>
            <a:pPr>
              <a:defRPr/>
            </a:pPr>
            <a:r>
              <a:rPr lang="pt-PT" sz="1600">
                <a:solidFill>
                  <a:schemeClr val="tx1"/>
                </a:solidFill>
              </a:rPr>
              <a:t>tosse seca</a:t>
            </a:r>
          </a:p>
          <a:p>
            <a:pPr>
              <a:defRPr/>
            </a:pPr>
            <a:r>
              <a:rPr lang="pt-PT" sz="1600">
                <a:solidFill>
                  <a:schemeClr val="tx1"/>
                </a:solidFill>
              </a:rPr>
              <a:t>cansaço</a:t>
            </a:r>
          </a:p>
          <a:p>
            <a:pPr marL="0" indent="0">
              <a:buFont typeface="Arial" panose="020B0604020202020204" pitchFamily="34" charset="0"/>
              <a:buNone/>
              <a:defRPr/>
            </a:pPr>
            <a:r>
              <a:rPr lang="pt-PT" sz="1600" b="1" u="sng">
                <a:solidFill>
                  <a:schemeClr val="tx1"/>
                </a:solidFill>
              </a:rPr>
              <a:t>Sintomas menos comuns:</a:t>
            </a:r>
          </a:p>
          <a:p>
            <a:pPr>
              <a:defRPr/>
            </a:pPr>
            <a:r>
              <a:rPr lang="pt-PT" sz="1600">
                <a:solidFill>
                  <a:schemeClr val="tx1"/>
                </a:solidFill>
              </a:rPr>
              <a:t>dores e mazelas</a:t>
            </a:r>
          </a:p>
          <a:p>
            <a:pPr>
              <a:defRPr/>
            </a:pPr>
            <a:r>
              <a:rPr lang="pt-PT" sz="1600">
                <a:solidFill>
                  <a:schemeClr val="tx1"/>
                </a:solidFill>
              </a:rPr>
              <a:t>dor na garganta</a:t>
            </a:r>
          </a:p>
          <a:p>
            <a:pPr>
              <a:defRPr/>
            </a:pPr>
            <a:r>
              <a:rPr lang="pt-PT" sz="1600">
                <a:solidFill>
                  <a:schemeClr val="tx1"/>
                </a:solidFill>
              </a:rPr>
              <a:t>diarreia</a:t>
            </a:r>
          </a:p>
          <a:p>
            <a:pPr>
              <a:defRPr/>
            </a:pPr>
            <a:r>
              <a:rPr lang="pt-PT" sz="1600">
                <a:solidFill>
                  <a:schemeClr val="tx1"/>
                </a:solidFill>
              </a:rPr>
              <a:t>conjuntivite</a:t>
            </a:r>
          </a:p>
          <a:p>
            <a:pPr>
              <a:defRPr/>
            </a:pPr>
            <a:r>
              <a:rPr lang="pt-PT" sz="1600">
                <a:solidFill>
                  <a:schemeClr val="tx1"/>
                </a:solidFill>
              </a:rPr>
              <a:t>dor de cabeça</a:t>
            </a:r>
          </a:p>
          <a:p>
            <a:pPr>
              <a:defRPr/>
            </a:pPr>
            <a:r>
              <a:rPr lang="pt-PT" sz="1600">
                <a:solidFill>
                  <a:schemeClr val="tx1"/>
                </a:solidFill>
              </a:rPr>
              <a:t>perda de sabor ou cheiro</a:t>
            </a:r>
          </a:p>
          <a:p>
            <a:pPr>
              <a:defRPr/>
            </a:pPr>
            <a:r>
              <a:rPr lang="pt-PT" sz="1600">
                <a:solidFill>
                  <a:schemeClr val="tx1"/>
                </a:solidFill>
              </a:rPr>
              <a:t>uma erupção na pele, ou </a:t>
            </a:r>
          </a:p>
          <a:p>
            <a:pPr>
              <a:defRPr/>
            </a:pPr>
            <a:r>
              <a:rPr lang="pt-PT" sz="1600">
                <a:solidFill>
                  <a:schemeClr val="tx1"/>
                </a:solidFill>
              </a:rPr>
              <a:t>descoloração dos dedos das mãos ou dos pés</a:t>
            </a:r>
          </a:p>
          <a:p>
            <a:pPr>
              <a:defRPr/>
            </a:pPr>
            <a:endParaRPr lang="en-GB" altLang="en-US" sz="2400" dirty="0">
              <a:solidFill>
                <a:srgbClr val="000000"/>
              </a:solidFill>
              <a:latin typeface="Calibri" panose="020F0502020204030204" pitchFamily="34" charset="0"/>
            </a:endParaRPr>
          </a:p>
        </p:txBody>
      </p:sp>
      <p:sp>
        <p:nvSpPr>
          <p:cNvPr id="56324"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8013" y="1843088"/>
            <a:ext cx="3379787"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t>COVID-19, Curso de Formação de Formadores; sector hoteleiro e de construção</a:t>
            </a:r>
          </a:p>
        </p:txBody>
      </p:sp>
      <p:sp>
        <p:nvSpPr>
          <p:cNvPr id="5632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B697D9-B5DC-4985-8718-4BBAEAB4FC24}" type="slidenum">
              <a:rPr lang="en-US" altLang="en-US" smtClean="0">
                <a:solidFill>
                  <a:srgbClr val="A79D99"/>
                </a:solidFill>
              </a:rPr>
              <a:pPr fontAlgn="base">
                <a:spcBef>
                  <a:spcPct val="0"/>
                </a:spcBef>
                <a:spcAft>
                  <a:spcPct val="0"/>
                </a:spcAft>
              </a:pPr>
              <a:t>10</a:t>
            </a:fld>
            <a:endParaRPr lang="en-US" altLang="en-US">
              <a:solidFill>
                <a:srgbClr val="A79D99"/>
              </a:solidFill>
            </a:endParaRPr>
          </a:p>
        </p:txBody>
      </p:sp>
      <p:cxnSp>
        <p:nvCxnSpPr>
          <p:cNvPr id="8" name="Straight Connector 7"/>
          <p:cNvCxnSpPr/>
          <p:nvPr/>
        </p:nvCxnSpPr>
        <p:spPr>
          <a:xfrm>
            <a:off x="123825" y="1006475"/>
            <a:ext cx="6513513" cy="65088"/>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5632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5638"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Eventos de exposição ao SARS CoV-2 </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20483" name="Content Placeholder 2"/>
          <p:cNvSpPr txBox="1">
            <a:spLocks noGrp="1"/>
          </p:cNvSpPr>
          <p:nvPr>
            <p:ph idx="1"/>
          </p:nvPr>
        </p:nvSpPr>
        <p:spPr>
          <a:xfrm>
            <a:off x="50800" y="1243013"/>
            <a:ext cx="9093200" cy="5614987"/>
          </a:xfrm>
        </p:spPr>
        <p:txBody>
          <a:bodyPr/>
          <a:lstStyle/>
          <a:p>
            <a:pPr>
              <a:defRPr/>
            </a:pPr>
            <a:r>
              <a:rPr lang="pt-PT" sz="1800">
                <a:solidFill>
                  <a:srgbClr val="000000"/>
                </a:solidFill>
                <a:latin typeface="Calibri" panose="020F0502020204030204" pitchFamily="34" charset="0"/>
              </a:rPr>
              <a:t>Agora que estamos familiarizados com a propagação do vírus, o slide 12- 15 indica alguns dos eventos de exposição no ambiente hoteleiro e de construção.</a:t>
            </a:r>
          </a:p>
          <a:p>
            <a:pPr>
              <a:defRPr/>
            </a:pPr>
            <a:r>
              <a:rPr lang="pt-PT" sz="1800">
                <a:solidFill>
                  <a:srgbClr val="000000"/>
                </a:solidFill>
                <a:latin typeface="Calibri" panose="020F0502020204030204" pitchFamily="34" charset="0"/>
              </a:rPr>
              <a:t> Pense no mecanismo de transmissão e tente conectá-lo a cada cenário do local.</a:t>
            </a:r>
          </a:p>
          <a:p>
            <a:pPr>
              <a:defRPr/>
            </a:pPr>
            <a:endParaRPr lang="en-GB" altLang="en-US" sz="1800" dirty="0">
              <a:solidFill>
                <a:srgbClr val="000000"/>
              </a:solidFill>
              <a:latin typeface="Calibri" panose="020F0502020204030204" pitchFamily="34" charset="0"/>
            </a:endParaRPr>
          </a:p>
          <a:p>
            <a:pPr marL="0" indent="0">
              <a:buFont typeface="Arial" panose="020B0604020202020204" pitchFamily="34" charset="0"/>
              <a:buNone/>
              <a:defRPr/>
            </a:pPr>
            <a:r>
              <a:rPr lang="pt-PT" sz="1800">
                <a:solidFill>
                  <a:srgbClr val="000000"/>
                </a:solidFill>
                <a:latin typeface="Calibri" panose="020F0502020204030204" pitchFamily="34" charset="0"/>
              </a:rPr>
              <a:t>por exemplo, ocular, inalação ou ingestão acidental</a:t>
            </a:r>
          </a:p>
          <a:p>
            <a:pPr marL="0" indent="0">
              <a:buFont typeface="Arial" panose="020B0604020202020204" pitchFamily="34" charset="0"/>
              <a:buNone/>
              <a:defRPr/>
            </a:pPr>
            <a:endParaRPr lang="en-GB" altLang="en-US" sz="1800" dirty="0">
              <a:solidFill>
                <a:srgbClr val="000000"/>
              </a:solidFill>
              <a:latin typeface="Calibri" panose="020F0502020204030204" pitchFamily="34" charset="0"/>
            </a:endParaRPr>
          </a:p>
          <a:p>
            <a:pPr marL="0" indent="0">
              <a:buFont typeface="Arial" panose="020B0604020202020204" pitchFamily="34" charset="0"/>
              <a:buNone/>
              <a:defRPr/>
            </a:pPr>
            <a:r>
              <a:rPr lang="pt-PT" sz="1800">
                <a:solidFill>
                  <a:srgbClr val="000000"/>
                </a:solidFill>
                <a:latin typeface="Calibri" panose="020F0502020204030204" pitchFamily="34" charset="0"/>
              </a:rPr>
              <a:t>Em primeiro lugar, compreenda o cenário do local e as actividades associadas à exposição.</a:t>
            </a:r>
          </a:p>
          <a:p>
            <a:pPr marL="0" indent="0">
              <a:buFont typeface="Arial" panose="020B0604020202020204" pitchFamily="34" charset="0"/>
              <a:buNone/>
              <a:defRPr/>
            </a:pPr>
            <a:r>
              <a:rPr lang="pt-PT" sz="1800">
                <a:solidFill>
                  <a:srgbClr val="000000"/>
                </a:solidFill>
                <a:latin typeface="Calibri" panose="020F0502020204030204" pitchFamily="34" charset="0"/>
              </a:rPr>
              <a:t>Em seguida, simule como as gotículas contaminadas podem ser transferidas para a pessoa próxima.</a:t>
            </a:r>
          </a:p>
        </p:txBody>
      </p:sp>
      <p:sp>
        <p:nvSpPr>
          <p:cNvPr id="58372"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rgbClr val="000000"/>
                </a:solidFill>
              </a:rPr>
              <a:t>
</a:t>
            </a:r>
            <a:br>
              <a:rPr lang="pt-PT" sz="1800">
                <a:solidFill>
                  <a:srgbClr val="000000"/>
                </a:solidFill>
              </a:rPr>
            </a:br>
            <a:endParaRPr lang="pt-PT" sz="1800">
              <a:solidFill>
                <a:srgbClr val="000000"/>
              </a:solidFill>
            </a:endParaRPr>
          </a:p>
        </p:txBody>
      </p:sp>
      <p:sp>
        <p:nvSpPr>
          <p:cNvPr id="58373"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t>COVID-19, Curso de Formação de Formadores; sector hoteleiro e de construção</a:t>
            </a:r>
          </a:p>
        </p:txBody>
      </p:sp>
      <p:sp>
        <p:nvSpPr>
          <p:cNvPr id="5837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51DB56-0B9F-4039-B587-C6B8E73EBCC6}" type="slidenum">
              <a:rPr lang="en-US" altLang="en-US" smtClean="0">
                <a:solidFill>
                  <a:srgbClr val="A79D99"/>
                </a:solidFill>
              </a:rPr>
              <a:pPr fontAlgn="base">
                <a:spcBef>
                  <a:spcPct val="0"/>
                </a:spcBef>
                <a:spcAft>
                  <a:spcPct val="0"/>
                </a:spcAft>
              </a:pPr>
              <a:t>11</a:t>
            </a:fld>
            <a:endParaRPr lang="en-US" altLang="en-US">
              <a:solidFill>
                <a:srgbClr val="A79D99"/>
              </a:solidFill>
            </a:endParaRPr>
          </a:p>
        </p:txBody>
      </p:sp>
      <p:cxnSp>
        <p:nvCxnSpPr>
          <p:cNvPr id="7" name="Straight Connector 6"/>
          <p:cNvCxnSpPr/>
          <p:nvPr/>
        </p:nvCxnSpPr>
        <p:spPr>
          <a:xfrm>
            <a:off x="103188" y="1076325"/>
            <a:ext cx="6513512" cy="6350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37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6291263"/>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O foco de crise da COVID-19 na indústria de construção </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pic>
        <p:nvPicPr>
          <p:cNvPr id="59395"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9888" y="860425"/>
            <a:ext cx="4243387" cy="2770188"/>
          </a:xfrm>
        </p:spPr>
      </p:pic>
      <p:sp>
        <p:nvSpPr>
          <p:cNvPr id="59396"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pic>
        <p:nvPicPr>
          <p:cNvPr id="5939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860425"/>
            <a:ext cx="396875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250" y="3830638"/>
            <a:ext cx="4341813"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Box 5"/>
          <p:cNvSpPr txBox="1">
            <a:spLocks noChangeArrowheads="1"/>
          </p:cNvSpPr>
          <p:nvPr/>
        </p:nvSpPr>
        <p:spPr bwMode="auto">
          <a:xfrm>
            <a:off x="5305425" y="3830638"/>
            <a:ext cx="3571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2000" b="1">
                <a:solidFill>
                  <a:schemeClr val="tx1"/>
                </a:solidFill>
              </a:rPr>
              <a:t>Em que outros focos  de crise consegue pensar no seu respectivo perfil de trabalho?</a:t>
            </a:r>
          </a:p>
        </p:txBody>
      </p:sp>
      <p:sp>
        <p:nvSpPr>
          <p:cNvPr id="5940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9C0A69-CCE8-45ED-86F5-AB1869CDE0C9}" type="slidenum">
              <a:rPr lang="en-US" altLang="en-US" smtClean="0">
                <a:solidFill>
                  <a:srgbClr val="A79D99"/>
                </a:solidFill>
              </a:rPr>
              <a:pPr fontAlgn="base">
                <a:spcBef>
                  <a:spcPct val="0"/>
                </a:spcBef>
                <a:spcAft>
                  <a:spcPct val="0"/>
                </a:spcAft>
              </a:pPr>
              <a:t>12</a:t>
            </a:fld>
            <a:endParaRPr lang="en-US" altLang="en-US">
              <a:solidFill>
                <a:srgbClr val="A79D99"/>
              </a:solidFill>
            </a:endParaRPr>
          </a:p>
        </p:txBody>
      </p:sp>
      <p:pic>
        <p:nvPicPr>
          <p:cNvPr id="5940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81988"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2" name="Footer Placeholder 6"/>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t>COVID-19, Curso de Formação de Formadores; sector hoteleiro e de construção</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Calibri" panose="020F0502020204030204" pitchFamily="34" charset="0"/>
              </a:rPr>
              <a:t>O foco de crise da COVID-19 na indústria de construção </a:t>
            </a:r>
            <a:r>
              <a:rPr lang="pt-PT" sz="2800">
                <a:solidFill>
                  <a:srgbClr val="000000"/>
                </a:solidFill>
                <a:latin typeface="Calibri" panose="020F0502020204030204" pitchFamily="34" charset="0"/>
              </a:rPr>
              <a:t>
</a:t>
            </a:r>
            <a:br>
              <a:rPr lang="pt-PT" sz="2800">
                <a:solidFill>
                  <a:srgbClr val="000000"/>
                </a:solidFill>
                <a:latin typeface="Calibri" panose="020F0502020204030204" pitchFamily="34" charset="0"/>
              </a:rPr>
            </a:br>
            <a:r>
              <a:rPr lang="pt-PT" sz="2800"/>
              <a:t>
</a:t>
            </a:r>
            <a:br>
              <a:rPr lang="pt-PT" sz="2800"/>
            </a:br>
            <a:endParaRPr lang="pt-PT" sz="2800"/>
          </a:p>
        </p:txBody>
      </p:sp>
      <p:sp>
        <p:nvSpPr>
          <p:cNvPr id="60419"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pic>
        <p:nvPicPr>
          <p:cNvPr id="6042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9888" y="993775"/>
            <a:ext cx="2435225" cy="2211388"/>
          </a:xfrm>
        </p:spPr>
      </p:pic>
      <p:pic>
        <p:nvPicPr>
          <p:cNvPr id="6042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5013" y="1074738"/>
            <a:ext cx="2859087"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888" y="3503613"/>
            <a:ext cx="2578100"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24388" y="3625850"/>
            <a:ext cx="2779712"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E740FC-2DD7-4DEB-8B01-D781A9042781}" type="slidenum">
              <a:rPr lang="en-US" altLang="en-US" smtClean="0">
                <a:solidFill>
                  <a:srgbClr val="A79D99"/>
                </a:solidFill>
              </a:rPr>
              <a:pPr fontAlgn="base">
                <a:spcBef>
                  <a:spcPct val="0"/>
                </a:spcBef>
                <a:spcAft>
                  <a:spcPct val="0"/>
                </a:spcAft>
              </a:pPr>
              <a:t>13</a:t>
            </a:fld>
            <a:endParaRPr lang="en-US" altLang="en-US">
              <a:solidFill>
                <a:srgbClr val="A79D99"/>
              </a:solidFill>
            </a:endParaRPr>
          </a:p>
        </p:txBody>
      </p:sp>
      <p:pic>
        <p:nvPicPr>
          <p:cNvPr id="6042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6291263"/>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6"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t>COVID-19, Curso de Formação de Formadores; sector hoteleiro e de construção</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O foco de crise da COVID-19 na indústria hoteleira   </a:t>
            </a:r>
            <a:r>
              <a:rPr lang="pt-PT" sz="2800">
                <a:solidFill>
                  <a:srgbClr val="C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C00000"/>
                </a:solidFill>
                <a:latin typeface="Calibri" panose="020F0502020204030204" pitchFamily="34" charset="0"/>
                <a:ea typeface="Tahoma" panose="020B0604030504040204" pitchFamily="34" charset="0"/>
                <a:cs typeface="Tahoma" panose="020B0604030504040204" pitchFamily="34" charset="0"/>
              </a:rPr>
            </a:br>
            <a:r>
              <a:rPr lang="pt-PT" sz="2800">
                <a:solidFill>
                  <a:srgbClr val="C00000"/>
                </a:solidFill>
              </a:rPr>
              <a:t>
</a:t>
            </a:r>
            <a:br>
              <a:rPr lang="pt-PT" sz="2800">
                <a:solidFill>
                  <a:srgbClr val="C00000"/>
                </a:solidFill>
              </a:rPr>
            </a:br>
            <a:endParaRPr lang="pt-PT" sz="2800">
              <a:solidFill>
                <a:srgbClr val="C00000"/>
              </a:solidFill>
            </a:endParaRPr>
          </a:p>
        </p:txBody>
      </p:sp>
      <p:sp>
        <p:nvSpPr>
          <p:cNvPr id="61443"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pic>
        <p:nvPicPr>
          <p:cNvPr id="6144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0538" y="860425"/>
            <a:ext cx="3341687" cy="2230438"/>
          </a:xfrm>
        </p:spPr>
      </p:pic>
      <p:pic>
        <p:nvPicPr>
          <p:cNvPr id="6144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1613" y="955675"/>
            <a:ext cx="3122612"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888" y="3708400"/>
            <a:ext cx="3208337"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21338" y="3906838"/>
            <a:ext cx="28003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45F8C05-3318-4152-AD74-62DCE359200F}" type="slidenum">
              <a:rPr lang="en-US" altLang="en-US" smtClean="0">
                <a:solidFill>
                  <a:srgbClr val="A79D99"/>
                </a:solidFill>
              </a:rPr>
              <a:pPr fontAlgn="base">
                <a:spcBef>
                  <a:spcPct val="0"/>
                </a:spcBef>
                <a:spcAft>
                  <a:spcPct val="0"/>
                </a:spcAft>
              </a:pPr>
              <a:t>14</a:t>
            </a:fld>
            <a:endParaRPr lang="en-US" altLang="en-US">
              <a:solidFill>
                <a:srgbClr val="A79D99"/>
              </a:solidFill>
            </a:endParaRPr>
          </a:p>
        </p:txBody>
      </p:sp>
      <p:pic>
        <p:nvPicPr>
          <p:cNvPr id="61449"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6291263"/>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t>COVID-19, Curso de Formação de Formadores; sector hoteleiro e de construção</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O foco de crise da COVID-19 na indústria de construção </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62467"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pic>
        <p:nvPicPr>
          <p:cNvPr id="6246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1963" y="935038"/>
            <a:ext cx="3030537" cy="2901950"/>
          </a:xfrm>
        </p:spPr>
      </p:pic>
      <p:pic>
        <p:nvPicPr>
          <p:cNvPr id="6246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3075" y="936625"/>
            <a:ext cx="286861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963" y="4318000"/>
            <a:ext cx="303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08650" y="3213100"/>
            <a:ext cx="27130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C7A72C-111D-4C38-8B02-6DD0A7416D91}" type="slidenum">
              <a:rPr lang="en-US" altLang="en-US" smtClean="0">
                <a:solidFill>
                  <a:srgbClr val="A79D99"/>
                </a:solidFill>
              </a:rPr>
              <a:pPr fontAlgn="base">
                <a:spcBef>
                  <a:spcPct val="0"/>
                </a:spcBef>
                <a:spcAft>
                  <a:spcPct val="0"/>
                </a:spcAft>
              </a:pPr>
              <a:t>15</a:t>
            </a:fld>
            <a:endParaRPr lang="en-US" altLang="en-US">
              <a:solidFill>
                <a:srgbClr val="A79D99"/>
              </a:solidFill>
            </a:endParaRPr>
          </a:p>
        </p:txBody>
      </p:sp>
      <p:pic>
        <p:nvPicPr>
          <p:cNvPr id="62473"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6313488"/>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t>COVID-19, Curso de Formação de Formadores; sector hoteleiro e de construção</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Content Placeholder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5913"/>
            <a:ext cx="8270875"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3852863"/>
            <a:ext cx="2657475" cy="150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30413" y="3457575"/>
            <a:ext cx="2700337" cy="528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pt-PT" sz="1350">
                <a:solidFill>
                  <a:prstClr val="white"/>
                </a:solidFill>
              </a:rPr>
              <a:t>EXPOSIÇÃO AO LONGO DA VIDA </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613" y="3457575"/>
            <a:ext cx="2938462"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3"/>
          <p:cNvSpPr>
            <a:spLocks noChangeArrowheads="1"/>
          </p:cNvSpPr>
          <p:nvPr/>
        </p:nvSpPr>
        <p:spPr bwMode="auto">
          <a:xfrm>
            <a:off x="1333500" y="1585913"/>
            <a:ext cx="4162425" cy="2266950"/>
          </a:xfrm>
          <a:prstGeom prst="ellipse">
            <a:avLst/>
          </a:pr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5800">
              <a:spcBef>
                <a:spcPct val="20000"/>
              </a:spcBef>
              <a:buFont typeface="Arial" panose="020B0604020202020204" pitchFamily="34" charset="0"/>
              <a:buChar char="•"/>
              <a:defRPr sz="2400">
                <a:solidFill>
                  <a:schemeClr val="tx1"/>
                </a:solidFill>
                <a:latin typeface="Comic Sans MS" panose="030F0702030302020204" pitchFamily="66" charset="0"/>
              </a:defRPr>
            </a:lvl1pPr>
            <a:lvl2pPr marL="742950" indent="-285750" defTabSz="685800">
              <a:spcBef>
                <a:spcPct val="20000"/>
              </a:spcBef>
              <a:buFont typeface="Arial" panose="020B0604020202020204" pitchFamily="34" charset="0"/>
              <a:buChar char="–"/>
              <a:defRPr sz="2100">
                <a:solidFill>
                  <a:schemeClr val="tx1"/>
                </a:solidFill>
                <a:latin typeface="Comic Sans MS" panose="030F0702030302020204" pitchFamily="66" charset="0"/>
              </a:defRPr>
            </a:lvl2pPr>
            <a:lvl3pPr marL="1143000" indent="-228600" defTabSz="685800">
              <a:spcBef>
                <a:spcPct val="20000"/>
              </a:spcBef>
              <a:buFont typeface="Arial" panose="020B0604020202020204" pitchFamily="34" charset="0"/>
              <a:buChar char="•"/>
              <a:defRPr>
                <a:solidFill>
                  <a:schemeClr val="tx1"/>
                </a:solidFill>
                <a:latin typeface="Comic Sans MS" panose="030F0702030302020204" pitchFamily="66" charset="0"/>
              </a:defRPr>
            </a:lvl3pPr>
            <a:lvl4pPr marL="1600200" indent="-228600" defTabSz="685800">
              <a:spcBef>
                <a:spcPct val="20000"/>
              </a:spcBef>
              <a:buFont typeface="Arial" panose="020B0604020202020204" pitchFamily="34" charset="0"/>
              <a:buChar char="–"/>
              <a:defRPr sz="1500">
                <a:solidFill>
                  <a:schemeClr val="tx1"/>
                </a:solidFill>
                <a:latin typeface="Comic Sans MS" panose="030F0702030302020204" pitchFamily="66" charset="0"/>
              </a:defRPr>
            </a:lvl4pPr>
            <a:lvl5pPr marL="2057400" indent="-228600" defTabSz="685800">
              <a:spcBef>
                <a:spcPct val="20000"/>
              </a:spcBef>
              <a:buFont typeface="Arial" panose="020B0604020202020204" pitchFamily="34" charset="0"/>
              <a:buChar char="»"/>
              <a:defRPr sz="1500">
                <a:solidFill>
                  <a:schemeClr val="tx1"/>
                </a:solidFill>
                <a:latin typeface="Comic Sans MS" panose="030F0702030302020204" pitchFamily="66" charset="0"/>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omic Sans MS" panose="030F0702030302020204" pitchFamily="66" charset="0"/>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omic Sans MS" panose="030F0702030302020204" pitchFamily="66" charset="0"/>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omic Sans MS" panose="030F0702030302020204" pitchFamily="66" charset="0"/>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omic Sans MS" panose="030F0702030302020204" pitchFamily="66" charset="0"/>
              </a:defRPr>
            </a:lvl9pPr>
          </a:lstStyle>
          <a:p>
            <a:pPr eaLnBrk="1" hangingPunct="1">
              <a:spcBef>
                <a:spcPct val="0"/>
              </a:spcBef>
              <a:buFontTx/>
              <a:buNone/>
            </a:pPr>
            <a:endParaRPr lang="en-US" altLang="en-US" sz="1500">
              <a:solidFill>
                <a:srgbClr val="000000"/>
              </a:solidFill>
              <a:latin typeface="Arial" panose="020B0604020202020204" pitchFamily="34" charset="0"/>
            </a:endParaRPr>
          </a:p>
        </p:txBody>
      </p:sp>
      <p:sp>
        <p:nvSpPr>
          <p:cNvPr id="63495" name="Title 6"/>
          <p:cNvSpPr>
            <a:spLocks noGrp="1"/>
          </p:cNvSpPr>
          <p:nvPr>
            <p:ph type="title"/>
          </p:nvPr>
        </p:nvSpPr>
        <p:spPr>
          <a:xfrm>
            <a:off x="0" y="58738"/>
            <a:ext cx="9144000" cy="1092200"/>
          </a:xfrm>
        </p:spPr>
        <p:txBody>
          <a:bodyPr/>
          <a:lstStyle/>
          <a:p>
            <a:pPr algn="l" eaLnBrk="1" hangingPunct="1"/>
            <a:r>
              <a:rPr lang="pt-PT" sz="2800" b="1">
                <a:solidFill>
                  <a:srgbClr val="C00000"/>
                </a:solidFill>
                <a:latin typeface="Tahoma" panose="020B0604030504040204" pitchFamily="34" charset="0"/>
                <a:cs typeface="Tahoma" panose="020B0604030504040204" pitchFamily="34" charset="0"/>
              </a:rPr>
              <a:t>Ambientes de exposição ocupacional e não ocupacional
</a:t>
            </a:r>
            <a:br>
              <a:rPr lang="pt-PT" sz="2800" b="1">
                <a:solidFill>
                  <a:srgbClr val="C00000"/>
                </a:solidFill>
                <a:latin typeface="Tahoma" panose="020B0604030504040204" pitchFamily="34" charset="0"/>
                <a:cs typeface="Tahoma" panose="020B0604030504040204" pitchFamily="34" charset="0"/>
              </a:rPr>
            </a:br>
            <a:r>
              <a:rPr lang="pt-PT" sz="2800" b="1">
                <a:solidFill>
                  <a:srgbClr val="C00000"/>
                </a:solidFill>
                <a:latin typeface="Tahoma" panose="020B0604030504040204" pitchFamily="34" charset="0"/>
                <a:cs typeface="Tahoma" panose="020B0604030504040204" pitchFamily="34" charset="0"/>
              </a:rPr>
              <a:t>Propagação do vírus SARS-CoV-2</a:t>
            </a:r>
          </a:p>
        </p:txBody>
      </p:sp>
      <p:sp>
        <p:nvSpPr>
          <p:cNvPr id="9" name="Rectangle 8"/>
          <p:cNvSpPr/>
          <p:nvPr/>
        </p:nvSpPr>
        <p:spPr>
          <a:xfrm>
            <a:off x="3379788" y="3454400"/>
            <a:ext cx="436562" cy="186213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cxnSp>
        <p:nvCxnSpPr>
          <p:cNvPr id="11" name="Straight Connector 10"/>
          <p:cNvCxnSpPr/>
          <p:nvPr/>
        </p:nvCxnSpPr>
        <p:spPr>
          <a:xfrm>
            <a:off x="39688" y="1408113"/>
            <a:ext cx="6513512" cy="6350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6349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6357938"/>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9" name="Slide Number Placeholder 3"/>
          <p:cNvSpPr>
            <a:spLocks noGrp="1"/>
          </p:cNvSpPr>
          <p:nvPr>
            <p:ph type="sldNum" sz="quarter" idx="12"/>
          </p:nvPr>
        </p:nvSpPr>
        <p:spPr bwMode="auto">
          <a:xfrm>
            <a:off x="8686800" y="5740400"/>
            <a:ext cx="381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fld id="{9FF4DC5E-ED53-4CDC-B943-E55B4D845390}" type="slidenum">
              <a:rPr lang="en-US" altLang="en-US" smtClean="0">
                <a:solidFill>
                  <a:srgbClr val="898989"/>
                </a:solidFill>
              </a:rPr>
              <a:pPr algn="ctr"/>
              <a:t>16</a:t>
            </a:fld>
            <a:endParaRPr lang="en-US" altLang="en-US">
              <a:solidFill>
                <a:srgbClr val="898989"/>
              </a:solidFill>
            </a:endParaRPr>
          </a:p>
        </p:txBody>
      </p:sp>
      <p:sp>
        <p:nvSpPr>
          <p:cNvPr id="63500" name="Footer Placeholder 9"/>
          <p:cNvSpPr>
            <a:spLocks noGrp="1"/>
          </p:cNvSpPr>
          <p:nvPr>
            <p:ph type="ftr" sz="quarter" idx="11"/>
          </p:nvPr>
        </p:nvSpPr>
        <p:spPr bwMode="auto">
          <a:xfrm>
            <a:off x="1644650" y="6356350"/>
            <a:ext cx="4375150" cy="277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PT"/>
              <a:t>COVID-19, Curso de Formação de Formadores; sector hoteleiro e de construção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Cenário de exposição</a:t>
            </a:r>
            <a:r>
              <a:rPr lang="pt-PT" sz="2800">
                <a:solidFill>
                  <a:srgbClr val="C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C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34819" name="Content Placeholder 2"/>
          <p:cNvSpPr txBox="1">
            <a:spLocks noGrp="1"/>
          </p:cNvSpPr>
          <p:nvPr>
            <p:ph idx="1"/>
          </p:nvPr>
        </p:nvSpPr>
        <p:spPr>
          <a:xfrm>
            <a:off x="0" y="1284288"/>
            <a:ext cx="9144000" cy="5573712"/>
          </a:xfrm>
        </p:spPr>
        <p:txBody>
          <a:bodyPr/>
          <a:lstStyle/>
          <a:p>
            <a:pPr algn="just">
              <a:defRPr/>
            </a:pPr>
            <a:r>
              <a:rPr lang="pt-PT" sz="1800">
                <a:solidFill>
                  <a:schemeClr val="tx1"/>
                </a:solidFill>
                <a:latin typeface="Calibri" panose="020F0502020204030204" pitchFamily="34" charset="0"/>
              </a:rPr>
              <a:t>Observando o cenário do seu local de trabalho, reflicta no slide anterior e aponte qualquer foco de crise capaz de importar COVID no seu local de trabalho.</a:t>
            </a:r>
          </a:p>
          <a:p>
            <a:pPr algn="just">
              <a:defRPr/>
            </a:pPr>
            <a:endParaRPr lang="en-ZA" altLang="en-US" sz="1800" dirty="0">
              <a:solidFill>
                <a:schemeClr val="tx1"/>
              </a:solidFill>
              <a:latin typeface="Calibri" panose="020F0502020204030204" pitchFamily="34" charset="0"/>
            </a:endParaRPr>
          </a:p>
          <a:p>
            <a:pPr marL="0" indent="0" algn="just">
              <a:buFont typeface="Arial" panose="020B0604020202020204" pitchFamily="34" charset="0"/>
              <a:buNone/>
              <a:defRPr/>
            </a:pPr>
            <a:endParaRPr lang="en-ZA" altLang="en-US" sz="1800" dirty="0">
              <a:solidFill>
                <a:schemeClr val="tx1"/>
              </a:solidFill>
              <a:latin typeface="Calibri" panose="020F0502020204030204" pitchFamily="34" charset="0"/>
            </a:endParaRPr>
          </a:p>
          <a:p>
            <a:pPr algn="just">
              <a:defRPr/>
            </a:pPr>
            <a:r>
              <a:rPr lang="pt-PT" sz="1800">
                <a:solidFill>
                  <a:schemeClr val="tx1"/>
                </a:solidFill>
                <a:latin typeface="Calibri" panose="020F0502020204030204" pitchFamily="34" charset="0"/>
              </a:rPr>
              <a:t>Indique dois focos de crise de exposição dentro do seu respectivo local de trabalho.</a:t>
            </a:r>
          </a:p>
          <a:p>
            <a:pPr algn="just">
              <a:defRPr/>
            </a:pPr>
            <a:endParaRPr lang="en-ZA" altLang="en-US" sz="1800" dirty="0">
              <a:solidFill>
                <a:schemeClr val="tx1"/>
              </a:solidFill>
              <a:latin typeface="Calibri" panose="020F0502020204030204" pitchFamily="34" charset="0"/>
            </a:endParaRPr>
          </a:p>
          <a:p>
            <a:pPr algn="just">
              <a:defRPr/>
            </a:pPr>
            <a:endParaRPr lang="en-ZA" altLang="en-US" sz="1800" dirty="0">
              <a:solidFill>
                <a:schemeClr val="tx1"/>
              </a:solidFill>
              <a:latin typeface="Calibri" panose="020F0502020204030204" pitchFamily="34" charset="0"/>
            </a:endParaRPr>
          </a:p>
          <a:p>
            <a:pPr algn="just">
              <a:defRPr/>
            </a:pPr>
            <a:endParaRPr lang="en-ZA" altLang="en-US" sz="1800" dirty="0">
              <a:solidFill>
                <a:schemeClr val="tx1"/>
              </a:solidFill>
              <a:latin typeface="Calibri" panose="020F0502020204030204" pitchFamily="34" charset="0"/>
            </a:endParaRPr>
          </a:p>
          <a:p>
            <a:pPr algn="just">
              <a:defRPr/>
            </a:pPr>
            <a:r>
              <a:rPr lang="pt-PT" sz="1800">
                <a:solidFill>
                  <a:schemeClr val="tx1"/>
                </a:solidFill>
                <a:latin typeface="Calibri" panose="020F0502020204030204" pitchFamily="34" charset="0"/>
              </a:rPr>
              <a:t>Pense em possíveis medidas de controlo para a parte posterior desta formação.</a:t>
            </a:r>
          </a:p>
        </p:txBody>
      </p:sp>
      <p:sp>
        <p:nvSpPr>
          <p:cNvPr id="64516"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sp>
        <p:nvSpPr>
          <p:cNvPr id="6451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0D038D-238D-4DF0-B03B-DC79E6B28302}" type="slidenum">
              <a:rPr lang="en-US" altLang="en-US" smtClean="0">
                <a:solidFill>
                  <a:srgbClr val="A79D99"/>
                </a:solidFill>
              </a:rPr>
              <a:pPr fontAlgn="base">
                <a:spcBef>
                  <a:spcPct val="0"/>
                </a:spcBef>
                <a:spcAft>
                  <a:spcPct val="0"/>
                </a:spcAft>
              </a:pPr>
              <a:t>17</a:t>
            </a:fld>
            <a:endParaRPr lang="en-US" altLang="en-US">
              <a:solidFill>
                <a:srgbClr val="A79D99"/>
              </a:solidFill>
            </a:endParaRPr>
          </a:p>
        </p:txBody>
      </p:sp>
      <p:cxnSp>
        <p:nvCxnSpPr>
          <p:cNvPr id="7" name="Straight Connector 6"/>
          <p:cNvCxnSpPr/>
          <p:nvPr/>
        </p:nvCxnSpPr>
        <p:spPr>
          <a:xfrm>
            <a:off x="0" y="1047750"/>
            <a:ext cx="5791200" cy="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6451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t>COVID-19, Curso de Formação de Formadores; sector hoteleiro e de construção</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261938"/>
            <a:ext cx="9080500" cy="619125"/>
          </a:xfrm>
        </p:spPr>
        <p:txBody>
          <a:bodyPr/>
          <a:lstStyle/>
          <a:p>
            <a:pPr>
              <a:defRPr/>
            </a:pPr>
            <a:r>
              <a:rPr lang="pt-PT" sz="3600">
                <a:solidFill>
                  <a:srgbClr val="C00000"/>
                </a:solidFill>
                <a:latin typeface="Tahoma" panose="020B0604030504040204" pitchFamily="34" charset="0"/>
                <a:ea typeface="Tahoma" panose="020B0604030504040204" pitchFamily="34" charset="0"/>
                <a:cs typeface="Tahoma" panose="020B0604030504040204" pitchFamily="34" charset="0"/>
              </a:rPr>
              <a:t>Abordagem baseada em princípios</a:t>
            </a:r>
          </a:p>
        </p:txBody>
      </p:sp>
      <p:sp>
        <p:nvSpPr>
          <p:cNvPr id="5" name="Content Placeholder 4"/>
          <p:cNvSpPr>
            <a:spLocks noGrp="1"/>
          </p:cNvSpPr>
          <p:nvPr>
            <p:ph idx="1"/>
          </p:nvPr>
        </p:nvSpPr>
        <p:spPr>
          <a:xfrm>
            <a:off x="0" y="1711325"/>
            <a:ext cx="9144000" cy="4211638"/>
          </a:xfrm>
        </p:spPr>
        <p:txBody>
          <a:bodyPr>
            <a:normAutofit/>
          </a:bodyPr>
          <a:lstStyle/>
          <a:p>
            <a:pPr algn="just">
              <a:lnSpc>
                <a:spcPct val="150000"/>
              </a:lnSpc>
              <a:buFont typeface="Wingdings" panose="05000000000000000000" pitchFamily="2" charset="2"/>
              <a:buChar char="q"/>
              <a:defRPr/>
            </a:pPr>
            <a:endParaRPr altLang="en-US" sz="1800" dirty="0">
              <a:latin typeface="Arial" panose="020B0604020202020204" pitchFamily="34" charset="0"/>
              <a:ea typeface="ＭＳ Ｐゴシック" pitchFamily="34" charset="-128"/>
              <a:cs typeface="Arial" panose="020B0604020202020204" pitchFamily="34" charset="0"/>
            </a:endParaRPr>
          </a:p>
          <a:p>
            <a:pPr marL="0" indent="0" algn="just">
              <a:lnSpc>
                <a:spcPct val="150000"/>
              </a:lnSpc>
              <a:buFont typeface="Arial" panose="020B0604020202020204" pitchFamily="34" charset="0"/>
              <a:buNone/>
              <a:defRPr/>
            </a:pPr>
            <a:endParaRPr altLang="en-US" sz="1800" dirty="0">
              <a:latin typeface="Arial" panose="020B0604020202020204" pitchFamily="34" charset="0"/>
              <a:ea typeface="ＭＳ Ｐゴシック" pitchFamily="34" charset="-128"/>
              <a:cs typeface="Arial" panose="020B0604020202020204" pitchFamily="34" charset="0"/>
            </a:endParaRPr>
          </a:p>
          <a:p>
            <a:pPr algn="just">
              <a:lnSpc>
                <a:spcPct val="150000"/>
              </a:lnSpc>
              <a:buFont typeface="Wingdings" panose="05000000000000000000" pitchFamily="2" charset="2"/>
              <a:buChar char="q"/>
              <a:defRPr/>
            </a:pPr>
            <a:endParaRPr altLang="en-US" sz="1800" dirty="0">
              <a:latin typeface="Arial" panose="020B0604020202020204" pitchFamily="34" charset="0"/>
              <a:ea typeface="ＭＳ Ｐゴシック" pitchFamily="34" charset="-128"/>
              <a:cs typeface="Arial" panose="020B0604020202020204" pitchFamily="34" charset="0"/>
            </a:endParaRPr>
          </a:p>
          <a:p>
            <a:pPr algn="just">
              <a:lnSpc>
                <a:spcPct val="150000"/>
              </a:lnSpc>
              <a:buFont typeface="Wingdings" panose="05000000000000000000" pitchFamily="2" charset="2"/>
              <a:buChar char="q"/>
              <a:defRPr/>
            </a:pPr>
            <a:endParaRPr altLang="en-US" sz="1800" dirty="0">
              <a:latin typeface="Arial" panose="020B0604020202020204" pitchFamily="34" charset="0"/>
              <a:ea typeface="ＭＳ Ｐゴシック" pitchFamily="34" charset="-128"/>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263" y="1419225"/>
            <a:ext cx="8796337"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869113" y="3281363"/>
            <a:ext cx="606425" cy="682625"/>
          </a:xfrm>
          <a:prstGeom prst="ellipse">
            <a:avLst/>
          </a:prstGeom>
          <a:noFill/>
          <a:ln w="476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373563" y="3224213"/>
            <a:ext cx="1349375" cy="1371600"/>
          </a:xfrm>
          <a:prstGeom prst="rect">
            <a:avLst/>
          </a:prstGeom>
          <a:no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Left Arrow 10"/>
          <p:cNvSpPr/>
          <p:nvPr/>
        </p:nvSpPr>
        <p:spPr>
          <a:xfrm>
            <a:off x="2678113" y="3438525"/>
            <a:ext cx="1127125" cy="184150"/>
          </a:xfrm>
          <a:prstGeom prst="leftArrow">
            <a:avLst/>
          </a:prstGeom>
          <a:solidFill>
            <a:srgbClr val="FFFF00"/>
          </a:solid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1620838" y="3124200"/>
            <a:ext cx="1057275" cy="1169988"/>
          </a:xfrm>
          <a:prstGeom prst="rect">
            <a:avLst/>
          </a:prstGeom>
          <a:noFill/>
          <a:ln w="635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4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DF67E0C-E2D0-4084-A44F-ACD1F265829D}" type="slidenum">
              <a:rPr lang="en-US" altLang="en-US" smtClean="0">
                <a:solidFill>
                  <a:srgbClr val="A79D99"/>
                </a:solidFill>
              </a:rPr>
              <a:pPr fontAlgn="base">
                <a:spcBef>
                  <a:spcPct val="0"/>
                </a:spcBef>
                <a:spcAft>
                  <a:spcPct val="0"/>
                </a:spcAft>
              </a:pPr>
              <a:t>18</a:t>
            </a:fld>
            <a:endParaRPr lang="en-US" altLang="en-US">
              <a:solidFill>
                <a:srgbClr val="A79D99"/>
              </a:solidFill>
            </a:endParaRPr>
          </a:p>
        </p:txBody>
      </p:sp>
      <p:cxnSp>
        <p:nvCxnSpPr>
          <p:cNvPr id="13" name="Straight Connector 12"/>
          <p:cNvCxnSpPr/>
          <p:nvPr/>
        </p:nvCxnSpPr>
        <p:spPr>
          <a:xfrm>
            <a:off x="123825" y="1158875"/>
            <a:ext cx="5791200" cy="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6554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77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8" name="Footer Placeholder 9"/>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t>COVID-19, Curso de Formação de Formadores; sector hoteleiro e de construção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C00000"/>
          </a:solidFill>
        </p:spPr>
        <p:txBody>
          <a:bodyPr/>
          <a:lstStyle/>
          <a:p>
            <a:pPr hangingPunct="1">
              <a:defRPr/>
            </a:pPr>
            <a:r>
              <a:rPr lang="pt-PT" sz="2800">
                <a:solidFill>
                  <a:schemeClr val="tx1"/>
                </a:solidFill>
                <a:latin typeface="Tahoma" panose="020B0604030504040204" pitchFamily="34" charset="0"/>
                <a:ea typeface="Tahoma" panose="020B0604030504040204" pitchFamily="34" charset="0"/>
                <a:cs typeface="Tahoma" panose="020B0604030504040204" pitchFamily="34" charset="0"/>
              </a:rPr>
              <a:t>Cenário de exposição do local  </a:t>
            </a:r>
            <a:r>
              <a:rPr lang="pt-PT" sz="2800">
                <a:solidFill>
                  <a:srgbClr val="000000"/>
                </a:solidFill>
                <a:latin typeface="Tahoma" panose="020B0604030504040204" pitchFamily="34" charset="0"/>
                <a:ea typeface="Tahoma" panose="020B0604030504040204" pitchFamily="34" charset="0"/>
                <a:cs typeface="Tahoma" panose="020B0604030504040204" pitchFamily="34" charset="0"/>
              </a:rPr>
              <a:t>
</a:t>
            </a:r>
            <a:br>
              <a:rPr lang="pt-PT" sz="2800">
                <a:solidFill>
                  <a:srgbClr val="000000"/>
                </a:solidFill>
                <a:latin typeface="Tahoma" panose="020B060403050404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15363" name="Content Placeholder 2"/>
          <p:cNvSpPr txBox="1">
            <a:spLocks noGrp="1"/>
          </p:cNvSpPr>
          <p:nvPr>
            <p:ph idx="1"/>
          </p:nvPr>
        </p:nvSpPr>
        <p:spPr>
          <a:xfrm>
            <a:off x="0" y="1058863"/>
            <a:ext cx="9105900" cy="4681537"/>
          </a:xfrm>
          <a:solidFill>
            <a:srgbClr val="C00000"/>
          </a:solidFill>
        </p:spPr>
        <p:txBody>
          <a:bodyPr/>
          <a:lstStyle/>
          <a:p>
            <a:pPr marL="0" indent="0" algn="just">
              <a:buFont typeface="Arial" panose="020B0604020202020204" pitchFamily="34" charset="0"/>
              <a:buNone/>
              <a:defRPr/>
            </a:pPr>
            <a:endParaRPr lang="en-ZA" altLang="en-US" dirty="0">
              <a:solidFill>
                <a:schemeClr val="tx1"/>
              </a:solidFill>
            </a:endParaRPr>
          </a:p>
          <a:p>
            <a:pPr marL="0" indent="0" algn="just">
              <a:buFont typeface="Arial" panose="020B0604020202020204" pitchFamily="34" charset="0"/>
              <a:buNone/>
              <a:defRPr/>
            </a:pPr>
            <a:endParaRPr lang="en-ZA" altLang="en-US" dirty="0">
              <a:solidFill>
                <a:schemeClr val="tx1"/>
              </a:solidFill>
            </a:endParaRPr>
          </a:p>
          <a:p>
            <a:pPr marL="0" indent="0" algn="just">
              <a:buFont typeface="Arial" panose="020B0604020202020204" pitchFamily="34" charset="0"/>
              <a:buNone/>
              <a:defRPr/>
            </a:pPr>
            <a:r>
              <a:rPr lang="pt-PT">
                <a:solidFill>
                  <a:schemeClr val="tx1"/>
                </a:solidFill>
              </a:rPr>
              <a:t>Com base no cenário do local apresentado no slide acima, responda a esta pergunta.</a:t>
            </a:r>
          </a:p>
          <a:p>
            <a:pPr marL="0" indent="0" algn="just">
              <a:buFont typeface="Arial" panose="020B0604020202020204" pitchFamily="34" charset="0"/>
              <a:buNone/>
              <a:defRPr/>
            </a:pPr>
            <a:endParaRPr lang="en-ZA" altLang="en-US" dirty="0">
              <a:solidFill>
                <a:schemeClr val="tx1"/>
              </a:solidFill>
            </a:endParaRPr>
          </a:p>
          <a:p>
            <a:pPr algn="just">
              <a:defRPr/>
            </a:pPr>
            <a:r>
              <a:rPr lang="pt-PT" sz="2400">
                <a:solidFill>
                  <a:schemeClr val="tx1"/>
                </a:solidFill>
                <a:latin typeface="Calibri" panose="020F0502020204030204" pitchFamily="34" charset="0"/>
              </a:rPr>
              <a:t>Ao trabalhar numa sala sem ventilação e superlotada sem máscara, será infectado. </a:t>
            </a:r>
            <a:r>
              <a:rPr lang="pt-PT" sz="2400" b="1">
                <a:solidFill>
                  <a:schemeClr val="tx1"/>
                </a:solidFill>
                <a:latin typeface="Calibri" panose="020F0502020204030204" pitchFamily="34" charset="0"/>
              </a:rPr>
              <a:t>Verdadeiro/Falso? - explique a sua resposta.</a:t>
            </a:r>
          </a:p>
          <a:p>
            <a:pPr marL="0" indent="0" algn="just">
              <a:buFont typeface="Arial" panose="020B0604020202020204" pitchFamily="34" charset="0"/>
              <a:buNone/>
              <a:defRPr/>
            </a:pPr>
            <a:endParaRPr lang="en-GB" altLang="en-US" sz="2400" dirty="0">
              <a:solidFill>
                <a:srgbClr val="000000"/>
              </a:solidFill>
              <a:latin typeface="Calibri" panose="020F0502020204030204" pitchFamily="34" charset="0"/>
            </a:endParaRPr>
          </a:p>
        </p:txBody>
      </p:sp>
      <p:sp>
        <p:nvSpPr>
          <p:cNvPr id="66564"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sp>
        <p:nvSpPr>
          <p:cNvPr id="6656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A158DCB-F169-4504-B18B-D10603DAA955}" type="slidenum">
              <a:rPr lang="en-US" altLang="en-US" smtClean="0">
                <a:solidFill>
                  <a:srgbClr val="A79D99"/>
                </a:solidFill>
              </a:rPr>
              <a:pPr fontAlgn="base">
                <a:spcBef>
                  <a:spcPct val="0"/>
                </a:spcBef>
                <a:spcAft>
                  <a:spcPct val="0"/>
                </a:spcAft>
              </a:pPr>
              <a:t>19</a:t>
            </a:fld>
            <a:endParaRPr lang="en-US" altLang="en-US">
              <a:solidFill>
                <a:srgbClr val="A79D99"/>
              </a:solidFill>
            </a:endParaRPr>
          </a:p>
        </p:txBody>
      </p:sp>
      <p:cxnSp>
        <p:nvCxnSpPr>
          <p:cNvPr id="7" name="Straight Connector 6"/>
          <p:cNvCxnSpPr/>
          <p:nvPr/>
        </p:nvCxnSpPr>
        <p:spPr>
          <a:xfrm>
            <a:off x="71438" y="1147763"/>
            <a:ext cx="5791200" cy="0"/>
          </a:xfrm>
          <a:prstGeom prst="line">
            <a:avLst/>
          </a:prstGeom>
          <a:ln w="95250">
            <a:solidFill>
              <a:schemeClr val="bg1"/>
            </a:solidFill>
          </a:ln>
        </p:spPr>
        <p:style>
          <a:lnRef idx="1">
            <a:schemeClr val="accent1"/>
          </a:lnRef>
          <a:fillRef idx="0">
            <a:schemeClr val="accent1"/>
          </a:fillRef>
          <a:effectRef idx="0">
            <a:schemeClr val="accent1"/>
          </a:effectRef>
          <a:fontRef idx="minor">
            <a:schemeClr val="tx1"/>
          </a:fontRef>
        </p:style>
      </p:cxnSp>
      <p:pic>
        <p:nvPicPr>
          <p:cNvPr id="6656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6291263"/>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t>COVID-19, Curso de Formação de Formadores; sector hoteleiro e de construção</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RESULTADO DO PROGRAMA</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43011" name="Content Placeholder 2"/>
          <p:cNvSpPr txBox="1">
            <a:spLocks noGrp="1"/>
          </p:cNvSpPr>
          <p:nvPr>
            <p:ph idx="1"/>
          </p:nvPr>
        </p:nvSpPr>
        <p:spPr>
          <a:xfrm>
            <a:off x="0" y="944563"/>
            <a:ext cx="9144000" cy="5913437"/>
          </a:xfrm>
        </p:spPr>
        <p:txBody>
          <a:bodyPr/>
          <a:lstStyle/>
          <a:p>
            <a:pPr algn="just">
              <a:lnSpc>
                <a:spcPct val="150000"/>
              </a:lnSpc>
              <a:buFont typeface="Wingdings" panose="05000000000000000000" pitchFamily="2" charset="2"/>
              <a:buChar char="§"/>
            </a:pPr>
            <a:r>
              <a:rPr lang="pt-PT" sz="2000">
                <a:solidFill>
                  <a:schemeClr val="tx1"/>
                </a:solidFill>
                <a:latin typeface="Times New Roman" panose="02020603050405020304" pitchFamily="18" charset="0"/>
                <a:cs typeface="Times New Roman" panose="02020603050405020304" pitchFamily="18" charset="0"/>
              </a:rPr>
              <a:t>Entender os conceitos de análise/avaliação da via de exposição à COVID-19</a:t>
            </a:r>
          </a:p>
          <a:p>
            <a:pPr algn="just">
              <a:lnSpc>
                <a:spcPct val="150000"/>
              </a:lnSpc>
              <a:buFont typeface="Wingdings" panose="05000000000000000000" pitchFamily="2" charset="2"/>
              <a:buChar char="§"/>
            </a:pPr>
            <a:r>
              <a:rPr lang="pt-PT" sz="2000">
                <a:solidFill>
                  <a:schemeClr val="tx1"/>
                </a:solidFill>
                <a:latin typeface="Times New Roman" panose="02020603050405020304" pitchFamily="18" charset="0"/>
                <a:cs typeface="Times New Roman" panose="02020603050405020304" pitchFamily="18" charset="0"/>
              </a:rPr>
              <a:t>Determinar a importância de uma análise completa da via de exposição no desenvolvimento de medidas de controlo contra a COVID 19</a:t>
            </a:r>
          </a:p>
          <a:p>
            <a:pPr algn="just">
              <a:lnSpc>
                <a:spcPct val="150000"/>
              </a:lnSpc>
              <a:buFont typeface="Wingdings" panose="05000000000000000000" pitchFamily="2" charset="2"/>
              <a:buChar char="§"/>
            </a:pPr>
            <a:r>
              <a:rPr lang="pt-PT" sz="2000">
                <a:solidFill>
                  <a:schemeClr val="tx1"/>
                </a:solidFill>
                <a:latin typeface="Times New Roman" panose="02020603050405020304" pitchFamily="18" charset="0"/>
                <a:cs typeface="Times New Roman" panose="02020603050405020304" pitchFamily="18" charset="0"/>
              </a:rPr>
              <a:t>Ser capaz de dar informações a todos os membros do pessoal na sua organização</a:t>
            </a:r>
          </a:p>
          <a:p>
            <a:pPr algn="just">
              <a:lnSpc>
                <a:spcPct val="150000"/>
              </a:lnSpc>
              <a:buFont typeface="Wingdings" panose="05000000000000000000" pitchFamily="2" charset="2"/>
              <a:buChar char="§"/>
            </a:pPr>
            <a:r>
              <a:rPr lang="pt-PT" sz="2000">
                <a:solidFill>
                  <a:schemeClr val="tx1"/>
                </a:solidFill>
                <a:latin typeface="Times New Roman" panose="02020603050405020304" pitchFamily="18" charset="0"/>
                <a:cs typeface="Times New Roman" panose="02020603050405020304" pitchFamily="18" charset="0"/>
              </a:rPr>
              <a:t>Entender as funções do comité e do responsável pela COVID 19</a:t>
            </a:r>
          </a:p>
        </p:txBody>
      </p:sp>
      <p:sp>
        <p:nvSpPr>
          <p:cNvPr id="43012"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cxnSp>
        <p:nvCxnSpPr>
          <p:cNvPr id="4" name="Straight Connector 3"/>
          <p:cNvCxnSpPr/>
          <p:nvPr/>
        </p:nvCxnSpPr>
        <p:spPr>
          <a:xfrm>
            <a:off x="20638" y="944563"/>
            <a:ext cx="5791200" cy="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sp>
        <p:nvSpPr>
          <p:cNvPr id="43014" name="Footer Placeholder 8"/>
          <p:cNvSpPr>
            <a:spLocks noGrp="1"/>
          </p:cNvSpPr>
          <p:nvPr>
            <p:ph type="ftr" sz="quarter" idx="10"/>
          </p:nvPr>
        </p:nvSpPr>
        <p:spPr bwMode="auto">
          <a:xfrm>
            <a:off x="0" y="6318250"/>
            <a:ext cx="5178425" cy="53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000000"/>
                </a:solidFill>
              </a:rPr>
              <a:t>COVID-19, Curso de Formação de Formadores; sector hoteleiro e de construção</a:t>
            </a:r>
          </a:p>
        </p:txBody>
      </p:sp>
      <p:pic>
        <p:nvPicPr>
          <p:cNvPr id="4301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6113" y="6307138"/>
            <a:ext cx="877887"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5025" y="6356350"/>
            <a:ext cx="5334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49664B-DA69-4A4B-B69C-00D813E2033F}" type="slidenum">
              <a:rPr lang="en-US" altLang="en-US" smtClean="0">
                <a:solidFill>
                  <a:srgbClr val="A79D99"/>
                </a:solidFill>
              </a:rPr>
              <a:pPr fontAlgn="base">
                <a:spcBef>
                  <a:spcPct val="0"/>
                </a:spcBef>
                <a:spcAft>
                  <a:spcPct val="0"/>
                </a:spcAft>
              </a:pPr>
              <a:t>2</a:t>
            </a:fld>
            <a:endParaRPr lang="en-US" altLang="en-US">
              <a:solidFill>
                <a:srgbClr val="A79D99"/>
              </a:solidFil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Mecanismo de propagação  e sintomas do SARS SAR CoV-2</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15363" name="Content Placeholder 2"/>
          <p:cNvSpPr txBox="1">
            <a:spLocks noGrp="1"/>
          </p:cNvSpPr>
          <p:nvPr>
            <p:ph idx="1"/>
          </p:nvPr>
        </p:nvSpPr>
        <p:spPr>
          <a:xfrm>
            <a:off x="0" y="1027113"/>
            <a:ext cx="9144000" cy="5830887"/>
          </a:xfrm>
        </p:spPr>
        <p:txBody>
          <a:bodyPr/>
          <a:lstStyle/>
          <a:p>
            <a:pPr algn="just">
              <a:defRPr/>
            </a:pPr>
            <a:r>
              <a:rPr lang="pt-PT" sz="1800">
                <a:solidFill>
                  <a:schemeClr val="tx1"/>
                </a:solidFill>
              </a:rPr>
              <a:t>É importante ter em conta que cada local apresenta um cenário de exposição único.</a:t>
            </a:r>
          </a:p>
          <a:p>
            <a:pPr algn="just">
              <a:defRPr/>
            </a:pPr>
            <a:r>
              <a:rPr lang="pt-PT" sz="1800">
                <a:solidFill>
                  <a:schemeClr val="tx1"/>
                </a:solidFill>
              </a:rPr>
              <a:t>Portanto, como gestores, é necessário compreender os factores específicos do local que podem melhorar, modificar ou prevenir a exposição a um contaminante ambiental.</a:t>
            </a:r>
          </a:p>
          <a:p>
            <a:pPr marL="0" indent="0">
              <a:buFont typeface="Arial" panose="020B0604020202020204" pitchFamily="34" charset="0"/>
              <a:buNone/>
              <a:defRPr/>
            </a:pPr>
            <a:endParaRPr lang="en-GB" altLang="en-US" sz="2400" dirty="0">
              <a:solidFill>
                <a:srgbClr val="000000"/>
              </a:solidFill>
              <a:latin typeface="Calibri" panose="020F0502020204030204" pitchFamily="34" charset="0"/>
            </a:endParaRPr>
          </a:p>
        </p:txBody>
      </p:sp>
      <p:sp>
        <p:nvSpPr>
          <p:cNvPr id="67588"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pic>
        <p:nvPicPr>
          <p:cNvPr id="67589" name="Picture 4"/>
          <p:cNvPicPr>
            <a:picLocks noChangeAspect="1"/>
          </p:cNvPicPr>
          <p:nvPr/>
        </p:nvPicPr>
        <p:blipFill>
          <a:blip r:embed="rId2">
            <a:extLst>
              <a:ext uri="{28A0092B-C50C-407E-A947-70E740481C1C}">
                <a14:useLocalDpi xmlns:a14="http://schemas.microsoft.com/office/drawing/2010/main" val="0"/>
              </a:ext>
            </a:extLst>
          </a:blip>
          <a:srcRect t="4718" r="6982"/>
          <a:stretch>
            <a:fillRect/>
          </a:stretch>
        </p:blipFill>
        <p:spPr bwMode="auto">
          <a:xfrm>
            <a:off x="88900" y="3552825"/>
            <a:ext cx="44831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7738" y="3597275"/>
            <a:ext cx="40132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66AEA09-DA20-4954-BD14-045BC98ADA7F}" type="slidenum">
              <a:rPr lang="en-US" altLang="en-US" smtClean="0">
                <a:solidFill>
                  <a:srgbClr val="A79D99"/>
                </a:solidFill>
              </a:rPr>
              <a:pPr fontAlgn="base">
                <a:spcBef>
                  <a:spcPct val="0"/>
                </a:spcBef>
                <a:spcAft>
                  <a:spcPct val="0"/>
                </a:spcAft>
              </a:pPr>
              <a:t>20</a:t>
            </a:fld>
            <a:endParaRPr lang="en-US" altLang="en-US">
              <a:solidFill>
                <a:srgbClr val="A79D99"/>
              </a:solidFill>
            </a:endParaRPr>
          </a:p>
        </p:txBody>
      </p:sp>
      <p:cxnSp>
        <p:nvCxnSpPr>
          <p:cNvPr id="9" name="Straight Connector 8"/>
          <p:cNvCxnSpPr/>
          <p:nvPr/>
        </p:nvCxnSpPr>
        <p:spPr>
          <a:xfrm>
            <a:off x="0" y="1014413"/>
            <a:ext cx="5791200" cy="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6759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8175" y="6291263"/>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4"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Propagação do SARS CoV-2 (vídeo)</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15363" name="Content Placeholder 2"/>
          <p:cNvSpPr txBox="1">
            <a:spLocks noGrp="1"/>
          </p:cNvSpPr>
          <p:nvPr>
            <p:ph idx="1"/>
          </p:nvPr>
        </p:nvSpPr>
        <p:spPr>
          <a:xfrm>
            <a:off x="0" y="1314450"/>
            <a:ext cx="9144000" cy="5543550"/>
          </a:xfrm>
        </p:spPr>
        <p:txBody>
          <a:bodyPr/>
          <a:lstStyle/>
          <a:p>
            <a:pPr algn="just">
              <a:defRPr/>
            </a:pPr>
            <a:r>
              <a:rPr lang="pt-PT" sz="2000">
                <a:solidFill>
                  <a:schemeClr val="tx1"/>
                </a:solidFill>
              </a:rPr>
              <a:t>Os movimentos das microgotículas requerem algum conhecimento sobre o diâmetro aerodinâmico das partículas, o seu destino no transporte e vários meios de transporte.</a:t>
            </a:r>
          </a:p>
          <a:p>
            <a:pPr algn="just">
              <a:defRPr/>
            </a:pPr>
            <a:r>
              <a:rPr lang="pt-PT" sz="2000">
                <a:solidFill>
                  <a:schemeClr val="tx1"/>
                </a:solidFill>
              </a:rPr>
              <a:t>Na sua guia arquivo, o vídeo das equipas 1 é carregado simulando pequenas gotículas a serem emitidas durante a conversa de duas pessoas no mesmo microambiente.</a:t>
            </a:r>
          </a:p>
          <a:p>
            <a:pPr algn="just">
              <a:defRPr/>
            </a:pPr>
            <a:r>
              <a:rPr lang="pt-PT" sz="2000">
                <a:solidFill>
                  <a:schemeClr val="tx1"/>
                </a:solidFill>
              </a:rPr>
              <a:t>Uma câmera de alta sensibilidade é usada para capturar o movimento das microgotículas dentro de uma sala de simulação. Na parte posterior do vídeo, há uma demonstração de como uma pessoa infectada pode infectar vários indivíduos no mesmo microambiente devido ao ar partilhado.</a:t>
            </a:r>
          </a:p>
          <a:p>
            <a:pPr algn="just">
              <a:defRPr/>
            </a:pPr>
            <a:r>
              <a:rPr lang="pt-PT" sz="2000">
                <a:solidFill>
                  <a:schemeClr val="tx1"/>
                </a:solidFill>
              </a:rPr>
              <a:t>Por último, uma vez que a transmissão por via aérea nem sempre é possível prevenir através da higiene das mãos e cobertura da boca, a ventilação mostrou-se ser uma medida de controlo eficaz adicional. O vídeo também pode ser assistido online clicando no link abaixo.</a:t>
            </a:r>
          </a:p>
          <a:p>
            <a:pPr marL="0" indent="0" algn="just">
              <a:buFont typeface="Arial" panose="020B0604020202020204" pitchFamily="34" charset="0"/>
              <a:buNone/>
              <a:defRPr/>
            </a:pPr>
            <a:endParaRPr lang="en-ZA" sz="1800" dirty="0">
              <a:solidFill>
                <a:schemeClr val="tx1"/>
              </a:solidFill>
            </a:endParaRPr>
          </a:p>
          <a:p>
            <a:pPr algn="just">
              <a:defRPr/>
            </a:pPr>
            <a:r>
              <a:rPr lang="pt-PT" sz="1800">
                <a:solidFill>
                  <a:schemeClr val="tx1"/>
                </a:solidFill>
                <a:hlinkClick r:id="rId2"/>
              </a:rPr>
              <a:t>https://www.youtube.com/watch?v=H2azcn7MqOU&amp;pbjreload=101</a:t>
            </a:r>
          </a:p>
          <a:p>
            <a:pPr algn="just">
              <a:defRPr/>
            </a:pPr>
            <a:endParaRPr lang="en-ZA" sz="1800" dirty="0">
              <a:solidFill>
                <a:schemeClr val="tx1"/>
              </a:solidFill>
            </a:endParaRPr>
          </a:p>
          <a:p>
            <a:pPr marL="0" indent="0" algn="ctr">
              <a:buFont typeface="Arial" panose="020B0604020202020204" pitchFamily="34" charset="0"/>
              <a:buNone/>
              <a:defRPr/>
            </a:pPr>
            <a:r>
              <a:rPr lang="pt-PT" sz="2400">
                <a:solidFill>
                  <a:srgbClr val="000000"/>
                </a:solidFill>
                <a:latin typeface="Calibri" panose="020F0502020204030204" pitchFamily="34" charset="0"/>
              </a:rPr>
              <a:t>Auto-aprendizagem</a:t>
            </a:r>
          </a:p>
        </p:txBody>
      </p:sp>
      <p:sp>
        <p:nvSpPr>
          <p:cNvPr id="68612"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sp>
        <p:nvSpPr>
          <p:cNvPr id="6861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6AA6A91-7B68-4654-9386-FAE9753963B3}" type="slidenum">
              <a:rPr lang="en-US" altLang="en-US" smtClean="0">
                <a:solidFill>
                  <a:srgbClr val="A79D99"/>
                </a:solidFill>
              </a:rPr>
              <a:pPr fontAlgn="base">
                <a:spcBef>
                  <a:spcPct val="0"/>
                </a:spcBef>
                <a:spcAft>
                  <a:spcPct val="0"/>
                </a:spcAft>
              </a:pPr>
              <a:t>21</a:t>
            </a:fld>
            <a:endParaRPr lang="en-US" altLang="en-US">
              <a:solidFill>
                <a:srgbClr val="A79D99"/>
              </a:solidFill>
            </a:endParaRPr>
          </a:p>
        </p:txBody>
      </p:sp>
      <p:cxnSp>
        <p:nvCxnSpPr>
          <p:cNvPr id="7" name="Straight Connector 6"/>
          <p:cNvCxnSpPr/>
          <p:nvPr/>
        </p:nvCxnSpPr>
        <p:spPr>
          <a:xfrm>
            <a:off x="-3175" y="1065213"/>
            <a:ext cx="5791200" cy="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6861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77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Quais são os grupos vulneráveis </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69635" name="Content Placeholder 2"/>
          <p:cNvSpPr txBox="1">
            <a:spLocks noGrp="1"/>
          </p:cNvSpPr>
          <p:nvPr>
            <p:ph idx="1"/>
          </p:nvPr>
        </p:nvSpPr>
        <p:spPr>
          <a:xfrm>
            <a:off x="0" y="1058863"/>
            <a:ext cx="9144000" cy="5799137"/>
          </a:xfrm>
        </p:spPr>
        <p:txBody>
          <a:bodyPr/>
          <a:lstStyle/>
          <a:p>
            <a:r>
              <a:rPr lang="pt-PT" sz="1800">
                <a:solidFill>
                  <a:srgbClr val="000000"/>
                </a:solidFill>
                <a:latin typeface="Calibri" panose="020F0502020204030204" pitchFamily="34" charset="0"/>
              </a:rPr>
              <a:t>Pessoas com 60 anos ou mais;</a:t>
            </a:r>
          </a:p>
          <a:p>
            <a:r>
              <a:rPr lang="pt-PT" sz="1800">
                <a:solidFill>
                  <a:srgbClr val="000000"/>
                </a:solidFill>
                <a:latin typeface="Calibri" panose="020F0502020204030204" pitchFamily="34" charset="0"/>
              </a:rPr>
              <a:t>Pessoas com uma ou mais condições médicas crónicas subjacentes (de qualquer idade) e particularmente onde tais condições não são bem controladas (por exemplo, doença pulmonar crónica, diabetes, hipertensão e doenças cardíacas graves);</a:t>
            </a:r>
          </a:p>
          <a:p>
            <a:r>
              <a:rPr lang="pt-PT" sz="1800">
                <a:solidFill>
                  <a:srgbClr val="000000"/>
                </a:solidFill>
                <a:latin typeface="Calibri" panose="020F0502020204030204" pitchFamily="34" charset="0"/>
              </a:rPr>
              <a:t>Pessoas com obesidade grave (ou seja, índice de massa corporal de 40 ou superior);</a:t>
            </a:r>
          </a:p>
          <a:p>
            <a:r>
              <a:rPr lang="pt-PT" sz="1800">
                <a:solidFill>
                  <a:srgbClr val="000000"/>
                </a:solidFill>
                <a:latin typeface="Calibri" panose="020F0502020204030204" pitchFamily="34" charset="0"/>
              </a:rPr>
              <a:t>Pessoas imunocomprometidas como resultado de determinado tratamento médico (por exemplo, tratamento de cancro);</a:t>
            </a:r>
          </a:p>
          <a:p>
            <a:r>
              <a:rPr lang="pt-PT" sz="1800">
                <a:solidFill>
                  <a:srgbClr val="000000"/>
                </a:solidFill>
                <a:latin typeface="Calibri" panose="020F0502020204030204" pitchFamily="34" charset="0"/>
              </a:rPr>
              <a:t>Pessoas grávidas (28 semanas ou mais, sobretudo pessoas com qualquer uma das comorbidades mencionadas acima).</a:t>
            </a:r>
          </a:p>
        </p:txBody>
      </p:sp>
      <p:sp>
        <p:nvSpPr>
          <p:cNvPr id="69636"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sp>
        <p:nvSpPr>
          <p:cNvPr id="6963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6AC9FCC-F01C-468C-B2B7-594129AD6751}" type="slidenum">
              <a:rPr lang="en-US" altLang="en-US" smtClean="0">
                <a:solidFill>
                  <a:srgbClr val="A79D99"/>
                </a:solidFill>
              </a:rPr>
              <a:pPr fontAlgn="base">
                <a:spcBef>
                  <a:spcPct val="0"/>
                </a:spcBef>
                <a:spcAft>
                  <a:spcPct val="0"/>
                </a:spcAft>
              </a:pPr>
              <a:t>22</a:t>
            </a:fld>
            <a:endParaRPr lang="en-US" altLang="en-US">
              <a:solidFill>
                <a:srgbClr val="A79D99"/>
              </a:solidFill>
            </a:endParaRPr>
          </a:p>
        </p:txBody>
      </p:sp>
      <p:cxnSp>
        <p:nvCxnSpPr>
          <p:cNvPr id="7" name="Straight Connector 6"/>
          <p:cNvCxnSpPr/>
          <p:nvPr/>
        </p:nvCxnSpPr>
        <p:spPr>
          <a:xfrm>
            <a:off x="71438" y="1058863"/>
            <a:ext cx="6042025" cy="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6963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Como controlamos o SARS Cov-2 </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70659"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 y="1962150"/>
            <a:ext cx="57594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5559425" y="1587500"/>
            <a:ext cx="35845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eaLnBrk="1" hangingPunct="1">
              <a:spcBef>
                <a:spcPct val="0"/>
              </a:spcBef>
              <a:buSzTx/>
              <a:buFont typeface="Arial" panose="020B0604020202020204" pitchFamily="34" charset="0"/>
              <a:buChar char="•"/>
            </a:pPr>
            <a:r>
              <a:rPr lang="pt-PT" sz="1800">
                <a:solidFill>
                  <a:srgbClr val="000000"/>
                </a:solidFill>
              </a:rPr>
              <a:t>Usando esses princípios de gestão, podemos ajudar na identificação de populações vulneráveis, </a:t>
            </a:r>
          </a:p>
          <a:p>
            <a:pPr eaLnBrk="1" hangingPunct="1">
              <a:spcBef>
                <a:spcPct val="0"/>
              </a:spcBef>
              <a:buSzTx/>
              <a:buFont typeface="Arial" panose="020B0604020202020204" pitchFamily="34" charset="0"/>
              <a:buChar char="•"/>
            </a:pPr>
            <a:r>
              <a:rPr lang="pt-PT" sz="1800">
                <a:solidFill>
                  <a:srgbClr val="000000"/>
                </a:solidFill>
              </a:rPr>
              <a:t>Fonte elucidativa para as vias do receptor,</a:t>
            </a:r>
          </a:p>
          <a:p>
            <a:pPr eaLnBrk="1" hangingPunct="1">
              <a:spcBef>
                <a:spcPct val="0"/>
              </a:spcBef>
              <a:buSzTx/>
              <a:buFont typeface="Arial" panose="020B0604020202020204" pitchFamily="34" charset="0"/>
              <a:buChar char="•"/>
            </a:pPr>
            <a:r>
              <a:rPr lang="pt-PT" sz="1800">
                <a:solidFill>
                  <a:srgbClr val="000000"/>
                </a:solidFill>
              </a:rPr>
              <a:t>Desenhar intervenções no contexto da hierarquia de medidas de controlo e comunicar de forma eficaz sobre exposições e riscos.</a:t>
            </a:r>
          </a:p>
          <a:p>
            <a:pPr eaLnBrk="1" hangingPunct="1">
              <a:spcBef>
                <a:spcPct val="0"/>
              </a:spcBef>
              <a:buSzTx/>
              <a:buFont typeface="Arial" panose="020B0604020202020204" pitchFamily="34" charset="0"/>
              <a:buChar char="•"/>
            </a:pPr>
            <a:r>
              <a:rPr lang="pt-PT" sz="1800">
                <a:solidFill>
                  <a:srgbClr val="000000"/>
                </a:solidFill>
              </a:rPr>
              <a:t>Além disso, essa abordagem hierárquica contribui para minimizar os impactos individuais e populacionais dessa crise na saúde pública.</a:t>
            </a:r>
          </a:p>
        </p:txBody>
      </p:sp>
      <p:cxnSp>
        <p:nvCxnSpPr>
          <p:cNvPr id="10" name="Straight Connector 9"/>
          <p:cNvCxnSpPr/>
          <p:nvPr/>
        </p:nvCxnSpPr>
        <p:spPr>
          <a:xfrm>
            <a:off x="31750" y="1455738"/>
            <a:ext cx="6173788" cy="1270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7066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280150"/>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0F40596-50D0-4092-9A26-9FCA43B1A0D8}" type="slidenum">
              <a:rPr lang="en-US" altLang="en-US" smtClean="0">
                <a:solidFill>
                  <a:srgbClr val="A79D99"/>
                </a:solidFill>
              </a:rPr>
              <a:pPr fontAlgn="base">
                <a:spcBef>
                  <a:spcPct val="0"/>
                </a:spcBef>
                <a:spcAft>
                  <a:spcPct val="0"/>
                </a:spcAft>
              </a:pPr>
              <a:t>23</a:t>
            </a:fld>
            <a:endParaRPr lang="en-US" altLang="en-US">
              <a:solidFill>
                <a:srgbClr val="A79D99"/>
              </a:solidFill>
            </a:endParaRPr>
          </a:p>
        </p:txBody>
      </p:sp>
      <p:sp>
        <p:nvSpPr>
          <p:cNvPr id="70665" name="Footer Placeholder 10"/>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
        <p:nvSpPr>
          <p:cNvPr id="70666" name="Rectangle 11"/>
          <p:cNvSpPr>
            <a:spLocks noChangeArrowheads="1"/>
          </p:cNvSpPr>
          <p:nvPr/>
        </p:nvSpPr>
        <p:spPr bwMode="auto">
          <a:xfrm>
            <a:off x="369888" y="568642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PT">
                <a:hlinkClick r:id="rId5"/>
              </a:rPr>
              <a:t>https://safetyculture.com/topics/risk-assessment/</a:t>
            </a:r>
          </a:p>
          <a:p>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Lavar as mãos como uma medida de controlo de engenharia</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15363" name="Content Placeholder 2"/>
          <p:cNvSpPr txBox="1">
            <a:spLocks noGrp="1"/>
          </p:cNvSpPr>
          <p:nvPr>
            <p:ph idx="1"/>
          </p:nvPr>
        </p:nvSpPr>
        <p:spPr>
          <a:xfrm>
            <a:off x="225425" y="874713"/>
            <a:ext cx="8918575" cy="5983287"/>
          </a:xfrm>
        </p:spPr>
        <p:txBody>
          <a:bodyPr/>
          <a:lstStyle/>
          <a:p>
            <a:pPr>
              <a:lnSpc>
                <a:spcPct val="200000"/>
              </a:lnSpc>
              <a:defRPr/>
            </a:pPr>
            <a:r>
              <a:rPr lang="pt-PT" sz="1800">
                <a:solidFill>
                  <a:srgbClr val="000000"/>
                </a:solidFill>
                <a:latin typeface="Calibri" panose="020F0502020204030204" pitchFamily="34" charset="0"/>
              </a:rPr>
              <a:t>No controlo ou redução da intensidade da infecção, a eficácia da higienização das mãos depende de como foi feita.</a:t>
            </a:r>
          </a:p>
          <a:p>
            <a:pPr marL="0" indent="0">
              <a:lnSpc>
                <a:spcPct val="200000"/>
              </a:lnSpc>
              <a:buFont typeface="Arial" panose="020B0604020202020204" pitchFamily="34" charset="0"/>
              <a:buNone/>
              <a:defRPr/>
            </a:pPr>
            <a:r>
              <a:rPr lang="pt-PT" sz="1800">
                <a:solidFill>
                  <a:srgbClr val="000000"/>
                </a:solidFill>
                <a:latin typeface="Calibri" panose="020F0502020204030204" pitchFamily="34" charset="0"/>
              </a:rPr>
              <a:t>Passos a seguir durante as medidas de higiene das mãos:</a:t>
            </a:r>
          </a:p>
          <a:p>
            <a:pPr>
              <a:spcBef>
                <a:spcPts val="0"/>
              </a:spcBef>
              <a:buFont typeface="Wingdings" panose="05000000000000000000" pitchFamily="2" charset="2"/>
              <a:buChar char="§"/>
              <a:defRPr/>
            </a:pPr>
            <a:r>
              <a:rPr lang="pt-PT" sz="1800">
                <a:solidFill>
                  <a:srgbClr val="000000"/>
                </a:solidFill>
                <a:latin typeface="Calibri" panose="020F0502020204030204" pitchFamily="34" charset="0"/>
              </a:rPr>
              <a:t>1º passo: Molhar as mãos com água corrente</a:t>
            </a:r>
          </a:p>
          <a:p>
            <a:pPr marL="0" indent="0">
              <a:spcBef>
                <a:spcPts val="0"/>
              </a:spcBef>
              <a:buFont typeface="Arial" panose="020B0604020202020204" pitchFamily="34" charset="0"/>
              <a:buNone/>
              <a:defRPr/>
            </a:pPr>
            <a:endParaRPr lang="en-ZA" altLang="en-US" sz="1800" dirty="0">
              <a:solidFill>
                <a:srgbClr val="000000"/>
              </a:solidFill>
              <a:latin typeface="Calibri" panose="020F0502020204030204" pitchFamily="34" charset="0"/>
            </a:endParaRPr>
          </a:p>
          <a:p>
            <a:pPr>
              <a:spcBef>
                <a:spcPts val="0"/>
              </a:spcBef>
              <a:buFont typeface="Wingdings" panose="05000000000000000000" pitchFamily="2" charset="2"/>
              <a:buChar char="§"/>
              <a:defRPr/>
            </a:pPr>
            <a:r>
              <a:rPr lang="pt-PT" sz="1800">
                <a:solidFill>
                  <a:srgbClr val="000000"/>
                </a:solidFill>
                <a:latin typeface="Calibri" panose="020F0502020204030204" pitchFamily="34" charset="0"/>
              </a:rPr>
              <a:t>2º passo: Aplicar sabão suficiente para cobrir as mãos molhadas</a:t>
            </a:r>
          </a:p>
          <a:p>
            <a:pPr>
              <a:spcBef>
                <a:spcPts val="0"/>
              </a:spcBef>
              <a:buFont typeface="Wingdings" panose="05000000000000000000" pitchFamily="2" charset="2"/>
              <a:buChar char="§"/>
              <a:defRPr/>
            </a:pPr>
            <a:endParaRPr lang="en-ZA" altLang="en-US" sz="1800" dirty="0">
              <a:solidFill>
                <a:srgbClr val="000000"/>
              </a:solidFill>
              <a:latin typeface="Calibri" panose="020F0502020204030204" pitchFamily="34" charset="0"/>
            </a:endParaRPr>
          </a:p>
          <a:p>
            <a:pPr>
              <a:spcBef>
                <a:spcPts val="0"/>
              </a:spcBef>
              <a:buFont typeface="Wingdings" panose="05000000000000000000" pitchFamily="2" charset="2"/>
              <a:buChar char="§"/>
              <a:defRPr/>
            </a:pPr>
            <a:r>
              <a:rPr lang="pt-PT" sz="1800">
                <a:solidFill>
                  <a:srgbClr val="000000"/>
                </a:solidFill>
                <a:latin typeface="Calibri" panose="020F0502020204030204" pitchFamily="34" charset="0"/>
              </a:rPr>
              <a:t>3º passo: Esfregar todas as superfícies das mãos  (incluindo o dorso das mãos, entre os dedos e sob as unhas) por pelo menos 20 segundos.</a:t>
            </a:r>
          </a:p>
          <a:p>
            <a:pPr marL="0" indent="0">
              <a:spcBef>
                <a:spcPts val="0"/>
              </a:spcBef>
              <a:buFont typeface="Arial" panose="020B0604020202020204" pitchFamily="34" charset="0"/>
              <a:buNone/>
              <a:defRPr/>
            </a:pPr>
            <a:endParaRPr lang="en-ZA" altLang="en-US" sz="1800" dirty="0">
              <a:solidFill>
                <a:srgbClr val="000000"/>
              </a:solidFill>
              <a:latin typeface="Calibri" panose="020F0502020204030204" pitchFamily="34" charset="0"/>
            </a:endParaRPr>
          </a:p>
          <a:p>
            <a:pPr>
              <a:spcBef>
                <a:spcPts val="0"/>
              </a:spcBef>
              <a:buFont typeface="Wingdings" panose="05000000000000000000" pitchFamily="2" charset="2"/>
              <a:buChar char="§"/>
              <a:defRPr/>
            </a:pPr>
            <a:r>
              <a:rPr lang="pt-PT" sz="1800">
                <a:solidFill>
                  <a:srgbClr val="000000"/>
                </a:solidFill>
                <a:latin typeface="Calibri" panose="020F0502020204030204" pitchFamily="34" charset="0"/>
              </a:rPr>
              <a:t>4º passo: Lavar bem com água corrente</a:t>
            </a:r>
          </a:p>
          <a:p>
            <a:pPr>
              <a:spcBef>
                <a:spcPts val="0"/>
              </a:spcBef>
              <a:buFont typeface="Wingdings" panose="05000000000000000000" pitchFamily="2" charset="2"/>
              <a:buChar char="§"/>
              <a:defRPr/>
            </a:pPr>
            <a:endParaRPr lang="en-ZA" altLang="en-US" sz="1800" dirty="0">
              <a:solidFill>
                <a:srgbClr val="000000"/>
              </a:solidFill>
              <a:latin typeface="Calibri" panose="020F0502020204030204" pitchFamily="34" charset="0"/>
            </a:endParaRPr>
          </a:p>
          <a:p>
            <a:pPr>
              <a:spcBef>
                <a:spcPts val="0"/>
              </a:spcBef>
              <a:buFont typeface="Wingdings" panose="05000000000000000000" pitchFamily="2" charset="2"/>
              <a:buChar char="§"/>
              <a:defRPr/>
            </a:pPr>
            <a:r>
              <a:rPr lang="pt-PT" sz="1800">
                <a:solidFill>
                  <a:srgbClr val="000000"/>
                </a:solidFill>
                <a:latin typeface="Calibri" panose="020F0502020204030204" pitchFamily="34" charset="0"/>
              </a:rPr>
              <a:t>5º passo: Secar as mãos com um pano limpo ou toalha descartável</a:t>
            </a:r>
          </a:p>
        </p:txBody>
      </p:sp>
      <p:sp>
        <p:nvSpPr>
          <p:cNvPr id="72708"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rgbClr val="000000"/>
                </a:solidFill>
              </a:rPr>
              <a:t>
</a:t>
            </a:r>
            <a:br>
              <a:rPr lang="pt-PT" sz="1800">
                <a:solidFill>
                  <a:srgbClr val="000000"/>
                </a:solidFill>
              </a:rPr>
            </a:br>
            <a:endParaRPr lang="pt-PT" sz="1800">
              <a:solidFill>
                <a:srgbClr val="000000"/>
              </a:solidFill>
            </a:endParaRPr>
          </a:p>
        </p:txBody>
      </p:sp>
      <p:sp>
        <p:nvSpPr>
          <p:cNvPr id="72709"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pic>
        <p:nvPicPr>
          <p:cNvPr id="727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88363" y="6372225"/>
            <a:ext cx="6556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582F400-37A8-402C-8E5A-40B3FEAB23B4}" type="slidenum">
              <a:rPr lang="en-US" altLang="en-US" smtClean="0">
                <a:solidFill>
                  <a:srgbClr val="A79D99"/>
                </a:solidFill>
              </a:rPr>
              <a:pPr fontAlgn="base">
                <a:spcBef>
                  <a:spcPct val="0"/>
                </a:spcBef>
                <a:spcAft>
                  <a:spcPct val="0"/>
                </a:spcAft>
              </a:pPr>
              <a:t>24</a:t>
            </a:fld>
            <a:endParaRPr lang="en-US" altLang="en-US">
              <a:solidFill>
                <a:srgbClr val="A79D99"/>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1000"/>
                                        <p:tgtEl>
                                          <p:spTgt spid="15363">
                                            <p:txEl>
                                              <p:pRg st="2" end="2"/>
                                            </p:txEl>
                                          </p:spTgt>
                                        </p:tgtEl>
                                      </p:cBhvr>
                                    </p:animEffect>
                                    <p:anim calcmode="lin" valueType="num">
                                      <p:cBhvr>
                                        <p:cTn id="8"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5363">
                                            <p:txEl>
                                              <p:pRg st="4" end="4"/>
                                            </p:txEl>
                                          </p:spTgt>
                                        </p:tgtEl>
                                        <p:attrNameLst>
                                          <p:attrName>style.visibility</p:attrName>
                                        </p:attrNameLst>
                                      </p:cBhvr>
                                      <p:to>
                                        <p:strVal val="visible"/>
                                      </p:to>
                                    </p:set>
                                    <p:animEffect transition="in" filter="fade">
                                      <p:cBhvr>
                                        <p:cTn id="14" dur="1000"/>
                                        <p:tgtEl>
                                          <p:spTgt spid="15363">
                                            <p:txEl>
                                              <p:pRg st="4" end="4"/>
                                            </p:txEl>
                                          </p:spTgt>
                                        </p:tgtEl>
                                      </p:cBhvr>
                                    </p:animEffect>
                                    <p:anim calcmode="lin" valueType="num">
                                      <p:cBhvr>
                                        <p:cTn id="15"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5363">
                                            <p:txEl>
                                              <p:pRg st="6" end="6"/>
                                            </p:txEl>
                                          </p:spTgt>
                                        </p:tgtEl>
                                        <p:attrNameLst>
                                          <p:attrName>style.visibility</p:attrName>
                                        </p:attrNameLst>
                                      </p:cBhvr>
                                      <p:to>
                                        <p:strVal val="visible"/>
                                      </p:to>
                                    </p:set>
                                    <p:animEffect transition="in" filter="fade">
                                      <p:cBhvr>
                                        <p:cTn id="21" dur="1000"/>
                                        <p:tgtEl>
                                          <p:spTgt spid="15363">
                                            <p:txEl>
                                              <p:pRg st="6" end="6"/>
                                            </p:txEl>
                                          </p:spTgt>
                                        </p:tgtEl>
                                      </p:cBhvr>
                                    </p:animEffect>
                                    <p:anim calcmode="lin" valueType="num">
                                      <p:cBhvr>
                                        <p:cTn id="22" dur="10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536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5363">
                                            <p:txEl>
                                              <p:pRg st="8" end="8"/>
                                            </p:txEl>
                                          </p:spTgt>
                                        </p:tgtEl>
                                        <p:attrNameLst>
                                          <p:attrName>style.visibility</p:attrName>
                                        </p:attrNameLst>
                                      </p:cBhvr>
                                      <p:to>
                                        <p:strVal val="visible"/>
                                      </p:to>
                                    </p:set>
                                    <p:animEffect transition="in" filter="fade">
                                      <p:cBhvr>
                                        <p:cTn id="28" dur="1000"/>
                                        <p:tgtEl>
                                          <p:spTgt spid="15363">
                                            <p:txEl>
                                              <p:pRg st="8" end="8"/>
                                            </p:txEl>
                                          </p:spTgt>
                                        </p:tgtEl>
                                      </p:cBhvr>
                                    </p:animEffect>
                                    <p:anim calcmode="lin" valueType="num">
                                      <p:cBhvr>
                                        <p:cTn id="29" dur="10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1536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5363">
                                            <p:txEl>
                                              <p:pRg st="10" end="10"/>
                                            </p:txEl>
                                          </p:spTgt>
                                        </p:tgtEl>
                                        <p:attrNameLst>
                                          <p:attrName>style.visibility</p:attrName>
                                        </p:attrNameLst>
                                      </p:cBhvr>
                                      <p:to>
                                        <p:strVal val="visible"/>
                                      </p:to>
                                    </p:set>
                                    <p:animEffect transition="in" filter="fade">
                                      <p:cBhvr>
                                        <p:cTn id="35" dur="1000"/>
                                        <p:tgtEl>
                                          <p:spTgt spid="15363">
                                            <p:txEl>
                                              <p:pRg st="10" end="10"/>
                                            </p:txEl>
                                          </p:spTgt>
                                        </p:tgtEl>
                                      </p:cBhvr>
                                    </p:animEffect>
                                    <p:anim calcmode="lin" valueType="num">
                                      <p:cBhvr>
                                        <p:cTn id="36" dur="1000" fill="hold"/>
                                        <p:tgtEl>
                                          <p:spTgt spid="15363">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1536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Lavar as mãos como uma medida de controlo de engenharia</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73731"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rgbClr val="000000"/>
                </a:solidFill>
              </a:rPr>
              <a:t>
</a:t>
            </a:r>
            <a:br>
              <a:rPr lang="pt-PT" sz="1800">
                <a:solidFill>
                  <a:srgbClr val="000000"/>
                </a:solidFill>
              </a:rPr>
            </a:br>
            <a:endParaRPr lang="pt-PT" sz="1800">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18038" y="1489075"/>
            <a:ext cx="42291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7942263" y="1701800"/>
            <a:ext cx="744537" cy="1323975"/>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4879975" y="5168900"/>
            <a:ext cx="38322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Com base na técnica de cobrir a boca, podemos continuar a educar os nossos trabalhadores a usarem os cotovelos para a saudação como um novo padrão na adaptação à prevenção da COVID-19?</a:t>
            </a:r>
          </a:p>
        </p:txBody>
      </p:sp>
      <p:pic>
        <p:nvPicPr>
          <p:cNvPr id="73735"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3675" y="1184275"/>
            <a:ext cx="3824288" cy="4921250"/>
          </a:xfrm>
        </p:spPr>
      </p:pic>
      <p:cxnSp>
        <p:nvCxnSpPr>
          <p:cNvPr id="10" name="Straight Connector 9"/>
          <p:cNvCxnSpPr/>
          <p:nvPr/>
        </p:nvCxnSpPr>
        <p:spPr>
          <a:xfrm flipV="1">
            <a:off x="193675" y="1098550"/>
            <a:ext cx="6299200" cy="1905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7373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8813"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EFDFE37-E098-45F0-97DF-A86B506AD325}" type="slidenum">
              <a:rPr lang="en-US" altLang="en-US" smtClean="0">
                <a:solidFill>
                  <a:srgbClr val="A79D99"/>
                </a:solidFill>
              </a:rPr>
              <a:pPr fontAlgn="base">
                <a:spcBef>
                  <a:spcPct val="0"/>
                </a:spcBef>
                <a:spcAft>
                  <a:spcPct val="0"/>
                </a:spcAft>
              </a:pPr>
              <a:t>25</a:t>
            </a:fld>
            <a:endParaRPr lang="en-US" altLang="en-US">
              <a:solidFill>
                <a:srgbClr val="A79D99"/>
              </a:solidFill>
            </a:endParaRPr>
          </a:p>
        </p:txBody>
      </p:sp>
      <p:sp>
        <p:nvSpPr>
          <p:cNvPr id="73739" name="Footer Placeholder 10"/>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t>COVID-19, Curso de Formação de Formadores; sector hoteleiro e de construção</a:t>
            </a:r>
          </a:p>
        </p:txBody>
      </p:sp>
      <p:sp>
        <p:nvSpPr>
          <p:cNvPr id="73740" name="TextBox 11"/>
          <p:cNvSpPr txBox="1">
            <a:spLocks noChangeArrowheads="1"/>
          </p:cNvSpPr>
          <p:nvPr/>
        </p:nvSpPr>
        <p:spPr bwMode="auto">
          <a:xfrm>
            <a:off x="279400" y="6246813"/>
            <a:ext cx="3435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PT">
                <a:hlinkClick r:id="rId5"/>
              </a:rPr>
              <a:t>www.nioh.ac.za</a:t>
            </a:r>
          </a:p>
          <a:p>
            <a:endParaRPr lang="en-US" altLang="en-US"/>
          </a:p>
        </p:txBody>
      </p:sp>
      <p:sp>
        <p:nvSpPr>
          <p:cNvPr id="73741" name="Rectangle 13"/>
          <p:cNvSpPr>
            <a:spLocks noChangeArrowheads="1"/>
          </p:cNvSpPr>
          <p:nvPr/>
        </p:nvSpPr>
        <p:spPr bwMode="auto">
          <a:xfrm>
            <a:off x="4375150" y="45688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PT">
                <a:hlinkClick r:id="rId6"/>
              </a:rPr>
              <a:t>https://www.healthdirect.gov.au/coronavirus-covid-19-in-pictures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Prevenção da COVID-19 do domínio do receptor</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74755"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rgbClr val="000000"/>
                </a:solidFill>
              </a:rPr>
              <a:t>
</a:t>
            </a:r>
            <a:br>
              <a:rPr lang="pt-PT" sz="1800">
                <a:solidFill>
                  <a:srgbClr val="000000"/>
                </a:solidFill>
              </a:rPr>
            </a:br>
            <a:endParaRPr lang="pt-PT" sz="1800">
              <a:solidFill>
                <a:srgbClr val="000000"/>
              </a:solidFill>
            </a:endParaRPr>
          </a:p>
        </p:txBody>
      </p:sp>
      <p:pic>
        <p:nvPicPr>
          <p:cNvPr id="74756"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39775" y="1146175"/>
            <a:ext cx="5395913" cy="3944938"/>
          </a:xfrm>
        </p:spPr>
      </p:pic>
      <p:pic>
        <p:nvPicPr>
          <p:cNvPr id="7475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4913" y="1263650"/>
            <a:ext cx="2608262"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Box 9"/>
          <p:cNvSpPr txBox="1">
            <a:spLocks noChangeArrowheads="1"/>
          </p:cNvSpPr>
          <p:nvPr/>
        </p:nvSpPr>
        <p:spPr bwMode="auto">
          <a:xfrm>
            <a:off x="287338" y="5259388"/>
            <a:ext cx="38449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hlinkClick r:id="rId4"/>
              </a:rPr>
              <a:t>https://www.healthdirect.gov.au/coronavirus-covid-19-in-pictures</a:t>
            </a:r>
          </a:p>
          <a:p>
            <a:pPr>
              <a:spcBef>
                <a:spcPct val="0"/>
              </a:spcBef>
              <a:buSzTx/>
              <a:buFontTx/>
              <a:buNone/>
            </a:pPr>
            <a:endParaRPr lang="en-US" altLang="en-US" sz="1800">
              <a:solidFill>
                <a:schemeClr val="tx1"/>
              </a:solidFill>
            </a:endParaRPr>
          </a:p>
        </p:txBody>
      </p:sp>
      <p:pic>
        <p:nvPicPr>
          <p:cNvPr id="7475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013" y="1049338"/>
            <a:ext cx="5840412"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6337300"/>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CAB115D-0398-4634-A823-41DCC6D45653}" type="slidenum">
              <a:rPr lang="en-US" altLang="en-US" smtClean="0">
                <a:solidFill>
                  <a:srgbClr val="A79D99"/>
                </a:solidFill>
              </a:rPr>
              <a:pPr fontAlgn="base">
                <a:spcBef>
                  <a:spcPct val="0"/>
                </a:spcBef>
                <a:spcAft>
                  <a:spcPct val="0"/>
                </a:spcAft>
              </a:pPr>
              <a:t>26</a:t>
            </a:fld>
            <a:endParaRPr lang="en-US" altLang="en-US">
              <a:solidFill>
                <a:srgbClr val="A79D99"/>
              </a:solidFill>
            </a:endParaRPr>
          </a:p>
        </p:txBody>
      </p:sp>
      <p:sp>
        <p:nvSpPr>
          <p:cNvPr id="74762" name="Footer Placeholder 6"/>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Controlo da SARS CoV-2 (Vídeo 2 e 3)</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37891" name="Content Placeholder 2"/>
          <p:cNvSpPr txBox="1">
            <a:spLocks noGrp="1"/>
          </p:cNvSpPr>
          <p:nvPr>
            <p:ph idx="1"/>
          </p:nvPr>
        </p:nvSpPr>
        <p:spPr>
          <a:xfrm>
            <a:off x="-71438" y="1346200"/>
            <a:ext cx="9215438" cy="5511800"/>
          </a:xfrm>
        </p:spPr>
        <p:txBody>
          <a:bodyPr/>
          <a:lstStyle/>
          <a:p>
            <a:pPr algn="just">
              <a:buFont typeface="Wingdings" panose="05000000000000000000" pitchFamily="2" charset="2"/>
              <a:buChar char="q"/>
              <a:defRPr/>
            </a:pPr>
            <a:r>
              <a:rPr lang="pt-PT" sz="1800">
                <a:solidFill>
                  <a:srgbClr val="000000"/>
                </a:solidFill>
                <a:latin typeface="Calibri" panose="020F0502020204030204" pitchFamily="34" charset="0"/>
              </a:rPr>
              <a:t>Na guia arquivo, os vídeos das equipas 2 e 3 são carregados, um mecanismo para lavagem das mãos é demonstrado. </a:t>
            </a:r>
          </a:p>
          <a:p>
            <a:pPr algn="just">
              <a:defRPr/>
            </a:pPr>
            <a:r>
              <a:rPr lang="pt-PT" sz="1800">
                <a:solidFill>
                  <a:srgbClr val="000000"/>
                </a:solidFill>
                <a:latin typeface="Calibri" panose="020F0502020204030204" pitchFamily="34" charset="0"/>
              </a:rPr>
              <a:t>Curiosamente, pode-se argumentar que, a partir de agora, todos têm conhecimento sobre a necessidade de lavar as mãos. </a:t>
            </a:r>
          </a:p>
          <a:p>
            <a:pPr algn="just">
              <a:defRPr/>
            </a:pPr>
            <a:r>
              <a:rPr lang="pt-PT" sz="1800">
                <a:solidFill>
                  <a:srgbClr val="000000"/>
                </a:solidFill>
                <a:latin typeface="Calibri" panose="020F0502020204030204" pitchFamily="34" charset="0"/>
              </a:rPr>
              <a:t>Este vídeo fornece a ciência por trás do segundo em relação à destruição do vírus. Também pode assistir ao vídeo no link abaixo.</a:t>
            </a:r>
          </a:p>
          <a:p>
            <a:pPr marL="0" indent="0">
              <a:lnSpc>
                <a:spcPct val="200000"/>
              </a:lnSpc>
              <a:buFont typeface="Arial" panose="020B0604020202020204" pitchFamily="34" charset="0"/>
              <a:buNone/>
              <a:defRPr/>
            </a:pPr>
            <a:r>
              <a:rPr lang="pt-PT" sz="1800">
                <a:solidFill>
                  <a:srgbClr val="000000"/>
                </a:solidFill>
                <a:latin typeface="Calibri" panose="020F0502020204030204" pitchFamily="34" charset="0"/>
              </a:rPr>
              <a:t> </a:t>
            </a:r>
            <a:r>
              <a:rPr lang="pt-PT" sz="1800">
                <a:latin typeface="Calibri" panose="020F0502020204030204" pitchFamily="34" charset="0"/>
                <a:hlinkClick r:id="rId2"/>
              </a:rPr>
              <a:t>https://w ww.youtube.com/watch?v=-LKVUarhtvE</a:t>
            </a:r>
          </a:p>
          <a:p>
            <a:pPr marL="0" indent="0">
              <a:lnSpc>
                <a:spcPct val="200000"/>
              </a:lnSpc>
              <a:buFont typeface="Arial" panose="020B0604020202020204" pitchFamily="34" charset="0"/>
              <a:buNone/>
              <a:defRPr/>
            </a:pPr>
            <a:r>
              <a:rPr lang="pt-PT" sz="1800">
                <a:solidFill>
                  <a:srgbClr val="000000"/>
                </a:solidFill>
                <a:latin typeface="Calibri" panose="020F0502020204030204" pitchFamily="34" charset="0"/>
              </a:rPr>
              <a:t>Lavar as mãos por 20-30 segundos com água limpa destruirá o coronavírus. Verdadeiro/Falso? Explique a sua resposta</a:t>
            </a:r>
          </a:p>
        </p:txBody>
      </p:sp>
      <p:sp>
        <p:nvSpPr>
          <p:cNvPr id="75780"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sp>
        <p:nvSpPr>
          <p:cNvPr id="7578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3DF7E6-F523-4D51-B1A8-80FE539CA277}" type="slidenum">
              <a:rPr lang="en-US" altLang="en-US" smtClean="0">
                <a:solidFill>
                  <a:srgbClr val="A79D99"/>
                </a:solidFill>
              </a:rPr>
              <a:pPr fontAlgn="base">
                <a:spcBef>
                  <a:spcPct val="0"/>
                </a:spcBef>
                <a:spcAft>
                  <a:spcPct val="0"/>
                </a:spcAft>
              </a:pPr>
              <a:t>27</a:t>
            </a:fld>
            <a:endParaRPr lang="en-US" altLang="en-US">
              <a:solidFill>
                <a:srgbClr val="A79D99"/>
              </a:solidFill>
            </a:endParaRPr>
          </a:p>
        </p:txBody>
      </p:sp>
      <p:cxnSp>
        <p:nvCxnSpPr>
          <p:cNvPr id="7" name="Straight Connector 6"/>
          <p:cNvCxnSpPr/>
          <p:nvPr/>
        </p:nvCxnSpPr>
        <p:spPr>
          <a:xfrm flipV="1">
            <a:off x="112713" y="1017588"/>
            <a:ext cx="6329362" cy="17462"/>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7578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291263"/>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3688" y="0"/>
            <a:ext cx="8774112" cy="1720850"/>
          </a:xfrm>
        </p:spPr>
        <p:txBody>
          <a:bodyPr/>
          <a:lstStyle/>
          <a:p>
            <a:pPr hangingPunct="1">
              <a:defRPr/>
            </a:pPr>
            <a:r>
              <a:rPr lang="pt-PT" sz="2800">
                <a:solidFill>
                  <a:srgbClr val="C00000"/>
                </a:solidFill>
                <a:latin typeface="Calibri" panose="020F0502020204030204" pitchFamily="34" charset="0"/>
              </a:rPr>
              <a:t>Comité de COVID 19 </a:t>
            </a:r>
            <a:r>
              <a:rPr lang="pt-PT" sz="2800">
                <a:solidFill>
                  <a:srgbClr val="000000"/>
                </a:solidFill>
                <a:latin typeface="Calibri" panose="020F0502020204030204" pitchFamily="34" charset="0"/>
              </a:rPr>
              <a:t>
</a:t>
            </a:r>
            <a:br>
              <a:rPr lang="pt-PT" sz="2800">
                <a:solidFill>
                  <a:srgbClr val="000000"/>
                </a:solidFill>
                <a:latin typeface="Calibri" panose="020F0502020204030204" pitchFamily="34" charset="0"/>
              </a:rPr>
            </a:br>
            <a:r>
              <a:rPr lang="pt-PT" sz="2800"/>
              <a:t>
</a:t>
            </a:r>
            <a:br>
              <a:rPr lang="pt-PT" sz="2800"/>
            </a:br>
            <a:endParaRPr lang="pt-PT" sz="2800"/>
          </a:p>
        </p:txBody>
      </p:sp>
      <p:sp>
        <p:nvSpPr>
          <p:cNvPr id="15363" name="Content Placeholder 2"/>
          <p:cNvSpPr txBox="1">
            <a:spLocks noGrp="1"/>
          </p:cNvSpPr>
          <p:nvPr>
            <p:ph idx="1"/>
          </p:nvPr>
        </p:nvSpPr>
        <p:spPr>
          <a:xfrm>
            <a:off x="0" y="1428750"/>
            <a:ext cx="9144000" cy="5429250"/>
          </a:xfrm>
        </p:spPr>
        <p:txBody>
          <a:bodyPr/>
          <a:lstStyle/>
          <a:p>
            <a:pPr algn="just">
              <a:spcBef>
                <a:spcPts val="0"/>
              </a:spcBef>
              <a:defRPr/>
            </a:pPr>
            <a:r>
              <a:rPr lang="pt-PT" sz="1800">
                <a:solidFill>
                  <a:srgbClr val="000000"/>
                </a:solidFill>
                <a:latin typeface="Calibri" panose="020F0502020204030204" pitchFamily="34" charset="0"/>
              </a:rPr>
              <a:t>O ideal é que a organização tenha um comité de COVID-19. O comité vai traçar um plano de retorno seguro ao trabalho por parte dos funcionários. </a:t>
            </a:r>
          </a:p>
          <a:p>
            <a:pPr algn="just">
              <a:spcBef>
                <a:spcPts val="0"/>
              </a:spcBef>
              <a:defRPr/>
            </a:pPr>
            <a:r>
              <a:rPr lang="pt-PT" sz="1800">
                <a:solidFill>
                  <a:srgbClr val="000000"/>
                </a:solidFill>
                <a:latin typeface="Calibri" panose="020F0502020204030204" pitchFamily="34" charset="0"/>
              </a:rPr>
              <a:t>Além disso, o comité fará uma avaliação detalhada dos riscos da área, onde as decisões serão focadas na gestão de riscos.</a:t>
            </a:r>
          </a:p>
          <a:p>
            <a:pPr marL="0" indent="0" algn="ctr">
              <a:spcBef>
                <a:spcPts val="0"/>
              </a:spcBef>
              <a:buFont typeface="Arial" panose="020B0604020202020204" pitchFamily="34" charset="0"/>
              <a:buNone/>
              <a:defRPr/>
            </a:pPr>
            <a:endParaRPr lang="en-GB" altLang="en-US" sz="1800" b="1" u="sng" dirty="0">
              <a:solidFill>
                <a:srgbClr val="000000"/>
              </a:solidFill>
              <a:latin typeface="Calibri" panose="020F0502020204030204" pitchFamily="34" charset="0"/>
            </a:endParaRPr>
          </a:p>
          <a:p>
            <a:pPr marL="0" indent="0" algn="ctr">
              <a:spcBef>
                <a:spcPts val="0"/>
              </a:spcBef>
              <a:buFont typeface="Arial" panose="020B0604020202020204" pitchFamily="34" charset="0"/>
              <a:buNone/>
              <a:defRPr/>
            </a:pPr>
            <a:r>
              <a:rPr lang="pt-PT" sz="1800" b="1" u="sng">
                <a:solidFill>
                  <a:srgbClr val="000000"/>
                </a:solidFill>
                <a:latin typeface="Calibri" panose="020F0502020204030204" pitchFamily="34" charset="0"/>
              </a:rPr>
              <a:t>Papel do comité</a:t>
            </a:r>
          </a:p>
          <a:p>
            <a:pPr marL="0" indent="0" algn="just">
              <a:spcBef>
                <a:spcPts val="0"/>
              </a:spcBef>
              <a:buFont typeface="Arial" panose="020B0604020202020204" pitchFamily="34" charset="0"/>
              <a:buNone/>
              <a:defRPr/>
            </a:pPr>
            <a:r>
              <a:rPr lang="pt-PT" sz="1800">
                <a:solidFill>
                  <a:srgbClr val="000000"/>
                </a:solidFill>
                <a:latin typeface="Calibri" panose="020F0502020204030204" pitchFamily="34" charset="0"/>
              </a:rPr>
              <a:t>-  </a:t>
            </a:r>
            <a:r>
              <a:rPr lang="pt-PT" sz="1800">
                <a:solidFill>
                  <a:schemeClr val="tx1"/>
                </a:solidFill>
              </a:rPr>
              <a:t> Responder às preocupações relacionadas à saúde e segurança </a:t>
            </a:r>
          </a:p>
          <a:p>
            <a:pPr marL="0" indent="0" algn="just">
              <a:spcBef>
                <a:spcPts val="0"/>
              </a:spcBef>
              <a:buFont typeface="Arial" panose="020B0604020202020204" pitchFamily="34" charset="0"/>
              <a:buNone/>
              <a:defRPr/>
            </a:pPr>
            <a:r>
              <a:rPr lang="pt-PT" sz="1800">
                <a:solidFill>
                  <a:schemeClr val="tx1"/>
                </a:solidFill>
              </a:rPr>
              <a:t>- Identificar as circunstâncias e situações em que os trabalhadores podem ser expostos à COVID-19 </a:t>
            </a:r>
          </a:p>
          <a:p>
            <a:pPr marL="0" indent="0" algn="just">
              <a:spcBef>
                <a:spcPts val="0"/>
              </a:spcBef>
              <a:buFont typeface="Arial" panose="020B0604020202020204" pitchFamily="34" charset="0"/>
              <a:buNone/>
              <a:defRPr/>
            </a:pPr>
            <a:r>
              <a:rPr lang="pt-PT" sz="1800">
                <a:solidFill>
                  <a:schemeClr val="tx1"/>
                </a:solidFill>
              </a:rPr>
              <a:t>- Avaliar o risco e o risco potencial de exposição </a:t>
            </a:r>
          </a:p>
          <a:p>
            <a:pPr marL="0" indent="0" algn="just">
              <a:spcBef>
                <a:spcPts val="0"/>
              </a:spcBef>
              <a:buFont typeface="Arial" panose="020B0604020202020204" pitchFamily="34" charset="0"/>
              <a:buNone/>
              <a:defRPr/>
            </a:pPr>
            <a:r>
              <a:rPr lang="pt-PT" sz="1800">
                <a:solidFill>
                  <a:schemeClr val="tx1"/>
                </a:solidFill>
              </a:rPr>
              <a:t>- Participar do desenvolvimento e documentação de um</a:t>
            </a:r>
            <a:r>
              <a:rPr lang="pt-PT" sz="1800" b="1" u="sng">
                <a:solidFill>
                  <a:schemeClr val="tx1"/>
                </a:solidFill>
              </a:rPr>
              <a:t>Plano de Controlo da Exposição</a:t>
            </a:r>
            <a:r>
              <a:rPr lang="pt-PT" sz="1800" b="1">
                <a:solidFill>
                  <a:schemeClr val="tx1"/>
                </a:solidFill>
              </a:rPr>
              <a:t> </a:t>
            </a:r>
            <a:r>
              <a:rPr lang="pt-PT" sz="1800">
                <a:solidFill>
                  <a:schemeClr val="tx1"/>
                </a:solidFill>
              </a:rPr>
              <a:t>para cada respectivo local de trabalho, conforme aplicável </a:t>
            </a:r>
          </a:p>
          <a:p>
            <a:pPr marL="0" indent="0" algn="just">
              <a:spcBef>
                <a:spcPts val="0"/>
              </a:spcBef>
              <a:buFont typeface="Arial" panose="020B0604020202020204" pitchFamily="34" charset="0"/>
              <a:buNone/>
              <a:defRPr/>
            </a:pPr>
            <a:r>
              <a:rPr lang="pt-PT" sz="1800" b="1">
                <a:solidFill>
                  <a:schemeClr val="tx1"/>
                </a:solidFill>
              </a:rPr>
              <a:t>- </a:t>
            </a:r>
            <a:r>
              <a:rPr lang="pt-PT" sz="1800">
                <a:solidFill>
                  <a:schemeClr val="tx1"/>
                </a:solidFill>
              </a:rPr>
              <a:t>Participar</a:t>
            </a:r>
            <a:r>
              <a:rPr lang="pt-PT" sz="1800" b="1">
                <a:solidFill>
                  <a:schemeClr val="tx1"/>
                </a:solidFill>
              </a:rPr>
              <a:t> </a:t>
            </a:r>
            <a:r>
              <a:rPr lang="pt-PT" sz="1800">
                <a:solidFill>
                  <a:schemeClr val="tx1"/>
                </a:solidFill>
              </a:rPr>
              <a:t>em inspecções regulares no local de trabalho </a:t>
            </a:r>
          </a:p>
          <a:p>
            <a:pPr marL="0" indent="0" algn="just">
              <a:spcBef>
                <a:spcPts val="0"/>
              </a:spcBef>
              <a:buFont typeface="Arial" panose="020B0604020202020204" pitchFamily="34" charset="0"/>
              <a:buNone/>
              <a:defRPr/>
            </a:pPr>
            <a:r>
              <a:rPr lang="pt-PT" sz="1800">
                <a:solidFill>
                  <a:schemeClr val="tx1"/>
                </a:solidFill>
              </a:rPr>
              <a:t>- Participar nas investigações de incidentes relacionados à exposição</a:t>
            </a:r>
          </a:p>
        </p:txBody>
      </p:sp>
      <p:sp>
        <p:nvSpPr>
          <p:cNvPr id="76804"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rgbClr val="000000"/>
                </a:solidFill>
              </a:rPr>
              <a:t>
</a:t>
            </a:r>
            <a:br>
              <a:rPr lang="pt-PT" sz="1800">
                <a:solidFill>
                  <a:srgbClr val="000000"/>
                </a:solidFill>
              </a:rPr>
            </a:br>
            <a:endParaRPr lang="pt-PT" sz="1800">
              <a:solidFill>
                <a:srgbClr val="000000"/>
              </a:solidFill>
            </a:endParaRPr>
          </a:p>
        </p:txBody>
      </p:sp>
      <p:cxnSp>
        <p:nvCxnSpPr>
          <p:cNvPr id="7" name="Straight Connector 6"/>
          <p:cNvCxnSpPr/>
          <p:nvPr/>
        </p:nvCxnSpPr>
        <p:spPr>
          <a:xfrm>
            <a:off x="123825" y="1147763"/>
            <a:ext cx="6842125" cy="1270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7680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B2C232A-737F-4FFB-9E56-888227055875}" type="slidenum">
              <a:rPr lang="en-US" altLang="en-US" smtClean="0">
                <a:solidFill>
                  <a:srgbClr val="A79D99"/>
                </a:solidFill>
              </a:rPr>
              <a:pPr fontAlgn="base">
                <a:spcBef>
                  <a:spcPct val="0"/>
                </a:spcBef>
                <a:spcAft>
                  <a:spcPct val="0"/>
                </a:spcAft>
              </a:pPr>
              <a:t>28</a:t>
            </a:fld>
            <a:endParaRPr lang="en-US" altLang="en-US">
              <a:solidFill>
                <a:srgbClr val="A79D99"/>
              </a:solidFill>
            </a:endParaRPr>
          </a:p>
        </p:txBody>
      </p:sp>
      <p:sp>
        <p:nvSpPr>
          <p:cNvPr id="76808"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Responsável pela conformidade perante a COVID-19</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15363" name="Content Placeholder 2"/>
          <p:cNvSpPr txBox="1">
            <a:spLocks noGrp="1"/>
          </p:cNvSpPr>
          <p:nvPr>
            <p:ph idx="1"/>
          </p:nvPr>
        </p:nvSpPr>
        <p:spPr>
          <a:xfrm>
            <a:off x="0" y="1171575"/>
            <a:ext cx="9144000" cy="5686425"/>
          </a:xfrm>
        </p:spPr>
        <p:txBody>
          <a:bodyPr/>
          <a:lstStyle/>
          <a:p>
            <a:pPr algn="just">
              <a:spcBef>
                <a:spcPts val="0"/>
              </a:spcBef>
              <a:defRPr/>
            </a:pPr>
            <a:r>
              <a:rPr lang="pt-PT" sz="1800">
                <a:solidFill>
                  <a:srgbClr val="000000"/>
                </a:solidFill>
                <a:latin typeface="Calibri" panose="020F0502020204030204" pitchFamily="34" charset="0"/>
              </a:rPr>
              <a:t>Dado que as actividades hoteleiras e de construção estão agora permitidas, a nomeação de um responsável pela conformidade perante a COVID-19 é vista como a melhor prática/requisitos legais.</a:t>
            </a:r>
          </a:p>
          <a:p>
            <a:pPr algn="just">
              <a:spcBef>
                <a:spcPts val="0"/>
              </a:spcBef>
              <a:defRPr/>
            </a:pPr>
            <a:r>
              <a:rPr lang="pt-PT" sz="1800">
                <a:solidFill>
                  <a:srgbClr val="000000"/>
                </a:solidFill>
                <a:latin typeface="Calibri" panose="020F0502020204030204" pitchFamily="34" charset="0"/>
              </a:rPr>
              <a:t>Deve ser entendido que as funções do responsável pela conformidade perante a COVID-19 são semelhantes às do responsável pela segurança organizacional tradicional. Em outros casos, as funções são desempenhadas por um representante de HST.</a:t>
            </a:r>
          </a:p>
          <a:p>
            <a:pPr algn="just">
              <a:spcBef>
                <a:spcPts val="0"/>
              </a:spcBef>
              <a:defRPr/>
            </a:pPr>
            <a:r>
              <a:rPr lang="pt-PT" sz="1800">
                <a:solidFill>
                  <a:srgbClr val="000000"/>
                </a:solidFill>
                <a:latin typeface="Calibri" panose="020F0502020204030204" pitchFamily="34" charset="0"/>
              </a:rPr>
              <a:t>Portanto, a nomeação de um responsável pela conformidade deve, tanto quanto razoavelmente praticável, ser financeiramente sustentável para as organizações.</a:t>
            </a:r>
          </a:p>
          <a:p>
            <a:pPr algn="just">
              <a:spcBef>
                <a:spcPts val="0"/>
              </a:spcBef>
              <a:defRPr/>
            </a:pPr>
            <a:r>
              <a:rPr lang="pt-PT" sz="1800">
                <a:solidFill>
                  <a:srgbClr val="000000"/>
                </a:solidFill>
                <a:latin typeface="Calibri" panose="020F0502020204030204" pitchFamily="34" charset="0"/>
              </a:rPr>
              <a:t>A organização deve definir claramente as funções de um responsável pela conformidade perante a COVID-19, de acordo com os requisitos legais do país.</a:t>
            </a:r>
          </a:p>
          <a:p>
            <a:pPr marL="0" indent="0" algn="just">
              <a:spcBef>
                <a:spcPts val="0"/>
              </a:spcBef>
              <a:buFont typeface="Arial" panose="020B0604020202020204" pitchFamily="34" charset="0"/>
              <a:buNone/>
              <a:defRPr/>
            </a:pPr>
            <a:endParaRPr lang="en-GB" altLang="en-US" sz="2400" dirty="0">
              <a:solidFill>
                <a:srgbClr val="000000"/>
              </a:solidFill>
              <a:latin typeface="Calibri" panose="020F0502020204030204" pitchFamily="34" charset="0"/>
            </a:endParaRPr>
          </a:p>
        </p:txBody>
      </p:sp>
      <p:sp>
        <p:nvSpPr>
          <p:cNvPr id="77828"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rgbClr val="000000"/>
                </a:solidFill>
              </a:rPr>
              <a:t>
</a:t>
            </a:r>
            <a:br>
              <a:rPr lang="pt-PT" sz="1800">
                <a:solidFill>
                  <a:srgbClr val="000000"/>
                </a:solidFill>
              </a:rPr>
            </a:br>
            <a:endParaRPr lang="pt-PT" sz="1800">
              <a:solidFill>
                <a:srgbClr val="000000"/>
              </a:solidFill>
            </a:endParaRPr>
          </a:p>
        </p:txBody>
      </p:sp>
      <p:cxnSp>
        <p:nvCxnSpPr>
          <p:cNvPr id="7" name="Straight Connector 6"/>
          <p:cNvCxnSpPr/>
          <p:nvPr/>
        </p:nvCxnSpPr>
        <p:spPr>
          <a:xfrm flipV="1">
            <a:off x="165100" y="1017588"/>
            <a:ext cx="6369050" cy="26987"/>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7783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6291263"/>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3D67B2-08C5-40F9-84B4-56BE15C000AF}" type="slidenum">
              <a:rPr lang="en-US" altLang="en-US" smtClean="0">
                <a:solidFill>
                  <a:srgbClr val="A79D99"/>
                </a:solidFill>
              </a:rPr>
              <a:pPr fontAlgn="base">
                <a:spcBef>
                  <a:spcPct val="0"/>
                </a:spcBef>
                <a:spcAft>
                  <a:spcPct val="0"/>
                </a:spcAft>
              </a:pPr>
              <a:t>29</a:t>
            </a:fld>
            <a:endParaRPr lang="en-US" altLang="en-US">
              <a:solidFill>
                <a:srgbClr val="A79D99"/>
              </a:solidFill>
            </a:endParaRPr>
          </a:p>
        </p:txBody>
      </p:sp>
      <p:sp>
        <p:nvSpPr>
          <p:cNvPr id="77832"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Contextualização </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45059" name="Content Placeholder 2"/>
          <p:cNvSpPr txBox="1">
            <a:spLocks noGrp="1"/>
          </p:cNvSpPr>
          <p:nvPr>
            <p:ph idx="1"/>
          </p:nvPr>
        </p:nvSpPr>
        <p:spPr>
          <a:xfrm>
            <a:off x="0" y="1304925"/>
            <a:ext cx="9144000" cy="5553075"/>
          </a:xfrm>
        </p:spPr>
        <p:txBody>
          <a:bodyPr/>
          <a:lstStyle/>
          <a:p>
            <a:pPr algn="just"/>
            <a:r>
              <a:rPr lang="pt-PT" sz="1800">
                <a:solidFill>
                  <a:srgbClr val="000000"/>
                </a:solidFill>
                <a:latin typeface="Calibri" panose="020F0502020204030204" pitchFamily="34" charset="0"/>
              </a:rPr>
              <a:t>A propagação da COVID-19 continua desde Dezembro de 2019.</a:t>
            </a:r>
          </a:p>
          <a:p>
            <a:pPr algn="just"/>
            <a:r>
              <a:rPr lang="pt-PT" sz="1800">
                <a:solidFill>
                  <a:srgbClr val="000000"/>
                </a:solidFill>
                <a:latin typeface="Calibri" panose="020F0502020204030204" pitchFamily="34" charset="0"/>
              </a:rPr>
              <a:t>Desde então, os países comprometeram-se com várias restrições para conter a propagação.</a:t>
            </a:r>
          </a:p>
          <a:p>
            <a:pPr algn="just"/>
            <a:r>
              <a:rPr lang="pt-PT" sz="1800">
                <a:solidFill>
                  <a:srgbClr val="000000"/>
                </a:solidFill>
                <a:latin typeface="Calibri" panose="020F0502020204030204" pitchFamily="34" charset="0"/>
              </a:rPr>
              <a:t>As ordens para ficar em casa em todo o mundo mudaram a forma como vivemos as nossas vidas</a:t>
            </a:r>
          </a:p>
          <a:p>
            <a:pPr algn="just"/>
            <a:r>
              <a:rPr lang="pt-PT" sz="1800">
                <a:solidFill>
                  <a:srgbClr val="000000"/>
                </a:solidFill>
                <a:latin typeface="Calibri" panose="020F0502020204030204" pitchFamily="34" charset="0"/>
              </a:rPr>
              <a:t>Principalmente de interacções físicas para virtuais, como ir à escola e fazer o nosso trabalho; </a:t>
            </a:r>
          </a:p>
          <a:p>
            <a:pPr algn="just"/>
            <a:r>
              <a:rPr lang="pt-PT" sz="1800">
                <a:solidFill>
                  <a:srgbClr val="000000"/>
                </a:solidFill>
                <a:latin typeface="Calibri" panose="020F0502020204030204" pitchFamily="34" charset="0"/>
              </a:rPr>
              <a:t>No entanto, algumas actividades são basicamente impossíveis de serem executadas virtualmente, como as actividades de construção.</a:t>
            </a:r>
          </a:p>
          <a:p>
            <a:pPr algn="just"/>
            <a:r>
              <a:rPr lang="pt-PT" sz="1800">
                <a:solidFill>
                  <a:srgbClr val="000000"/>
                </a:solidFill>
                <a:latin typeface="Calibri" panose="020F0502020204030204" pitchFamily="34" charset="0"/>
              </a:rPr>
              <a:t>A indústria da construção foi afectada pela actual pandemia.</a:t>
            </a:r>
          </a:p>
          <a:p>
            <a:pPr algn="just"/>
            <a:r>
              <a:rPr lang="pt-PT" sz="1800">
                <a:solidFill>
                  <a:srgbClr val="000000"/>
                </a:solidFill>
                <a:latin typeface="Calibri" panose="020F0502020204030204" pitchFamily="34" charset="0"/>
              </a:rPr>
              <a:t>O sector de construção representa um componente-chave das economias dos países, é cerca de 13% do PIB global.</a:t>
            </a:r>
          </a:p>
          <a:p>
            <a:pPr algn="just"/>
            <a:r>
              <a:rPr lang="pt-PT" sz="1800">
                <a:solidFill>
                  <a:srgbClr val="000000"/>
                </a:solidFill>
                <a:latin typeface="Calibri" panose="020F0502020204030204" pitchFamily="34" charset="0"/>
              </a:rPr>
              <a:t>Assim, ter a disponibilidade para realizar actividades de construção com uma propagação mínima da COVID-19 pode ajudar na resposta financeira à pandemia.</a:t>
            </a:r>
          </a:p>
        </p:txBody>
      </p:sp>
      <p:sp>
        <p:nvSpPr>
          <p:cNvPr id="45060"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cxnSp>
        <p:nvCxnSpPr>
          <p:cNvPr id="7" name="Straight Connector 6"/>
          <p:cNvCxnSpPr/>
          <p:nvPr/>
        </p:nvCxnSpPr>
        <p:spPr>
          <a:xfrm>
            <a:off x="0" y="1076325"/>
            <a:ext cx="5791200" cy="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4506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3B16AD-45FB-4B9E-B7A8-4ABE0FDE1613}" type="slidenum">
              <a:rPr lang="en-US" altLang="en-US" smtClean="0">
                <a:solidFill>
                  <a:srgbClr val="A79D99"/>
                </a:solidFill>
              </a:rPr>
              <a:pPr fontAlgn="base">
                <a:spcBef>
                  <a:spcPct val="0"/>
                </a:spcBef>
                <a:spcAft>
                  <a:spcPct val="0"/>
                </a:spcAft>
              </a:pPr>
              <a:t>3</a:t>
            </a:fld>
            <a:endParaRPr lang="en-US" altLang="en-US">
              <a:solidFill>
                <a:srgbClr val="A79D99"/>
              </a:solidFill>
            </a:endParaRPr>
          </a:p>
        </p:txBody>
      </p:sp>
      <p:sp>
        <p:nvSpPr>
          <p:cNvPr id="45064"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t>COVID-19, Curso de Formação de Formadores; sector hoteleiro e de construção</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20850"/>
          </a:xfrm>
          <a:solidFill>
            <a:srgbClr val="C00000"/>
          </a:solidFill>
        </p:spPr>
        <p:txBody>
          <a:bodyPr/>
          <a:lstStyle/>
          <a:p>
            <a:pPr hangingPunct="1">
              <a:defRPr/>
            </a:pPr>
            <a:r>
              <a:rPr lang="pt-PT" sz="2800">
                <a:solidFill>
                  <a:schemeClr val="tx1"/>
                </a:solidFill>
                <a:latin typeface="Tahoma" panose="020B0604030504040204" pitchFamily="34" charset="0"/>
                <a:ea typeface="Tahoma" panose="020B0604030504040204" pitchFamily="34" charset="0"/>
                <a:cs typeface="Tahoma" panose="020B0604030504040204" pitchFamily="34" charset="0"/>
              </a:rPr>
              <a:t>Comité de COVID 19 </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15363" name="Content Placeholder 2"/>
          <p:cNvSpPr txBox="1">
            <a:spLocks noGrp="1"/>
          </p:cNvSpPr>
          <p:nvPr>
            <p:ph idx="1"/>
          </p:nvPr>
        </p:nvSpPr>
        <p:spPr>
          <a:xfrm>
            <a:off x="0" y="1720850"/>
            <a:ext cx="9144000" cy="4019550"/>
          </a:xfrm>
          <a:solidFill>
            <a:srgbClr val="C00000"/>
          </a:solidFill>
        </p:spPr>
        <p:txBody>
          <a:bodyPr/>
          <a:lstStyle/>
          <a:p>
            <a:pPr algn="just">
              <a:spcBef>
                <a:spcPts val="0"/>
              </a:spcBef>
              <a:defRPr/>
            </a:pPr>
            <a:endParaRPr lang="en-GB" altLang="en-US" sz="2600" dirty="0">
              <a:solidFill>
                <a:srgbClr val="000000"/>
              </a:solidFill>
              <a:latin typeface="Calibri" panose="020F0502020204030204" pitchFamily="34" charset="0"/>
            </a:endParaRPr>
          </a:p>
          <a:p>
            <a:pPr algn="just">
              <a:spcBef>
                <a:spcPts val="0"/>
              </a:spcBef>
              <a:defRPr/>
            </a:pPr>
            <a:r>
              <a:rPr lang="pt-PT" sz="2600">
                <a:solidFill>
                  <a:srgbClr val="000000"/>
                </a:solidFill>
                <a:latin typeface="Calibri" panose="020F0502020204030204" pitchFamily="34" charset="0"/>
              </a:rPr>
              <a:t>Existe um comité de COVID-19 no seu local de trabalho?</a:t>
            </a:r>
          </a:p>
          <a:p>
            <a:pPr marL="0" indent="0" algn="just">
              <a:spcBef>
                <a:spcPts val="0"/>
              </a:spcBef>
              <a:buFont typeface="Arial" panose="020B0604020202020204" pitchFamily="34" charset="0"/>
              <a:buNone/>
              <a:defRPr/>
            </a:pPr>
            <a:endParaRPr lang="en-GB" altLang="en-US" sz="2600" dirty="0">
              <a:solidFill>
                <a:srgbClr val="000000"/>
              </a:solidFill>
              <a:latin typeface="Calibri" panose="020F0502020204030204" pitchFamily="34" charset="0"/>
            </a:endParaRPr>
          </a:p>
          <a:p>
            <a:pPr algn="just">
              <a:spcBef>
                <a:spcPts val="0"/>
              </a:spcBef>
              <a:defRPr/>
            </a:pPr>
            <a:endParaRPr lang="en-GB" altLang="en-US" sz="2600" dirty="0">
              <a:solidFill>
                <a:srgbClr val="000000"/>
              </a:solidFill>
              <a:latin typeface="Calibri" panose="020F0502020204030204" pitchFamily="34" charset="0"/>
            </a:endParaRPr>
          </a:p>
          <a:p>
            <a:pPr algn="just">
              <a:spcBef>
                <a:spcPts val="0"/>
              </a:spcBef>
              <a:defRPr/>
            </a:pPr>
            <a:r>
              <a:rPr lang="pt-PT" sz="2600">
                <a:solidFill>
                  <a:srgbClr val="000000"/>
                </a:solidFill>
                <a:latin typeface="Calibri" panose="020F0502020204030204" pitchFamily="34" charset="0"/>
              </a:rPr>
              <a:t>Se sim, qual é a composição desse comité?</a:t>
            </a:r>
          </a:p>
          <a:p>
            <a:pPr algn="just">
              <a:spcBef>
                <a:spcPts val="0"/>
              </a:spcBef>
              <a:defRPr/>
            </a:pPr>
            <a:endParaRPr lang="en-GB" altLang="en-US" sz="2600" dirty="0">
              <a:solidFill>
                <a:srgbClr val="000000"/>
              </a:solidFill>
              <a:latin typeface="Calibri" panose="020F0502020204030204" pitchFamily="34" charset="0"/>
            </a:endParaRPr>
          </a:p>
          <a:p>
            <a:pPr marL="0" indent="0" algn="just">
              <a:spcBef>
                <a:spcPts val="0"/>
              </a:spcBef>
              <a:buFont typeface="Arial" panose="020B0604020202020204" pitchFamily="34" charset="0"/>
              <a:buNone/>
              <a:defRPr/>
            </a:pPr>
            <a:endParaRPr lang="en-GB" altLang="en-US" sz="2600" dirty="0">
              <a:solidFill>
                <a:srgbClr val="000000"/>
              </a:solidFill>
              <a:latin typeface="Calibri" panose="020F0502020204030204" pitchFamily="34" charset="0"/>
            </a:endParaRPr>
          </a:p>
          <a:p>
            <a:pPr algn="just">
              <a:spcBef>
                <a:spcPts val="0"/>
              </a:spcBef>
              <a:defRPr/>
            </a:pPr>
            <a:r>
              <a:rPr lang="pt-PT" sz="2600">
                <a:solidFill>
                  <a:srgbClr val="000000"/>
                </a:solidFill>
                <a:latin typeface="Calibri" panose="020F0502020204030204" pitchFamily="34" charset="0"/>
              </a:rPr>
              <a:t>Se não, porque um comité não foi estabelecido?</a:t>
            </a:r>
          </a:p>
        </p:txBody>
      </p:sp>
      <p:sp>
        <p:nvSpPr>
          <p:cNvPr id="78852"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rgbClr val="000000"/>
                </a:solidFill>
              </a:rPr>
              <a:t>
</a:t>
            </a:r>
            <a:br>
              <a:rPr lang="pt-PT" sz="1800">
                <a:solidFill>
                  <a:srgbClr val="000000"/>
                </a:solidFill>
              </a:rPr>
            </a:br>
            <a:endParaRPr lang="pt-PT" sz="1800">
              <a:solidFill>
                <a:srgbClr val="000000"/>
              </a:solidFill>
            </a:endParaRPr>
          </a:p>
        </p:txBody>
      </p:sp>
      <p:cxnSp>
        <p:nvCxnSpPr>
          <p:cNvPr id="7" name="Straight Connector 6"/>
          <p:cNvCxnSpPr/>
          <p:nvPr/>
        </p:nvCxnSpPr>
        <p:spPr>
          <a:xfrm flipV="1">
            <a:off x="144463" y="1284288"/>
            <a:ext cx="6235700" cy="17462"/>
          </a:xfrm>
          <a:prstGeom prst="line">
            <a:avLst/>
          </a:prstGeom>
          <a:ln w="95250">
            <a:solidFill>
              <a:schemeClr val="bg1"/>
            </a:solidFill>
          </a:ln>
        </p:spPr>
        <p:style>
          <a:lnRef idx="1">
            <a:schemeClr val="accent1"/>
          </a:lnRef>
          <a:fillRef idx="0">
            <a:schemeClr val="accent1"/>
          </a:fillRef>
          <a:effectRef idx="0">
            <a:schemeClr val="accent1"/>
          </a:effectRef>
          <a:fontRef idx="minor">
            <a:schemeClr val="tx1"/>
          </a:fontRef>
        </p:style>
      </p:cxnSp>
      <p:pic>
        <p:nvPicPr>
          <p:cNvPr id="7885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4DD860C-2E1A-4A56-8BE5-B4727C7AC335}" type="slidenum">
              <a:rPr lang="en-US" altLang="en-US" smtClean="0">
                <a:solidFill>
                  <a:srgbClr val="A79D99"/>
                </a:solidFill>
              </a:rPr>
              <a:pPr fontAlgn="base">
                <a:spcBef>
                  <a:spcPct val="0"/>
                </a:spcBef>
                <a:spcAft>
                  <a:spcPct val="0"/>
                </a:spcAft>
              </a:pPr>
              <a:t>30</a:t>
            </a:fld>
            <a:endParaRPr lang="en-US" altLang="en-US">
              <a:solidFill>
                <a:srgbClr val="A79D99"/>
              </a:solidFill>
            </a:endParaRPr>
          </a:p>
        </p:txBody>
      </p:sp>
      <p:sp>
        <p:nvSpPr>
          <p:cNvPr id="78856"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Funções de um responsável pela conformidade perante a COVID-19</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79875" name="Content Placeholder 2"/>
          <p:cNvSpPr txBox="1">
            <a:spLocks noGrp="1"/>
          </p:cNvSpPr>
          <p:nvPr>
            <p:ph idx="1"/>
          </p:nvPr>
        </p:nvSpPr>
        <p:spPr>
          <a:xfrm>
            <a:off x="0" y="1222375"/>
            <a:ext cx="9144000" cy="5635625"/>
          </a:xfrm>
        </p:spPr>
        <p:txBody>
          <a:bodyPr/>
          <a:lstStyle/>
          <a:p>
            <a:pPr algn="just">
              <a:spcBef>
                <a:spcPct val="0"/>
              </a:spcBef>
            </a:pPr>
            <a:r>
              <a:rPr lang="pt-PT" sz="1800">
                <a:solidFill>
                  <a:srgbClr val="000000"/>
                </a:solidFill>
                <a:latin typeface="Calibri" panose="020F0502020204030204" pitchFamily="34" charset="0"/>
              </a:rPr>
              <a:t>Implementar um plano de segurança contra a COVID-19 no local de trabalho </a:t>
            </a:r>
          </a:p>
          <a:p>
            <a:pPr algn="just">
              <a:spcBef>
                <a:spcPct val="0"/>
              </a:spcBef>
            </a:pPr>
            <a:r>
              <a:rPr lang="pt-PT" sz="1800">
                <a:solidFill>
                  <a:srgbClr val="000000"/>
                </a:solidFill>
                <a:latin typeface="Calibri" panose="020F0502020204030204" pitchFamily="34" charset="0"/>
              </a:rPr>
              <a:t>Inspeccionar o local de trabalho e identificar os factores de risco da COVID-19 </a:t>
            </a:r>
          </a:p>
          <a:p>
            <a:pPr algn="just">
              <a:spcBef>
                <a:spcPct val="0"/>
              </a:spcBef>
            </a:pPr>
            <a:r>
              <a:rPr lang="pt-PT" sz="1800">
                <a:solidFill>
                  <a:srgbClr val="000000"/>
                </a:solidFill>
                <a:latin typeface="Calibri" panose="020F0502020204030204" pitchFamily="34" charset="0"/>
              </a:rPr>
              <a:t>Comunicar informações de segurança contra a COVID-19</a:t>
            </a:r>
          </a:p>
          <a:p>
            <a:pPr algn="just">
              <a:spcBef>
                <a:spcPct val="0"/>
              </a:spcBef>
            </a:pPr>
            <a:r>
              <a:rPr lang="pt-PT" sz="1800">
                <a:solidFill>
                  <a:srgbClr val="000000"/>
                </a:solidFill>
                <a:latin typeface="Calibri" panose="020F0502020204030204" pitchFamily="34" charset="0"/>
              </a:rPr>
              <a:t>Promover a conformidade com os protocolos e procedimentos de segurança </a:t>
            </a:r>
          </a:p>
          <a:p>
            <a:pPr algn="just">
              <a:spcBef>
                <a:spcPct val="0"/>
              </a:spcBef>
            </a:pPr>
            <a:r>
              <a:rPr lang="pt-PT" sz="1800">
                <a:solidFill>
                  <a:srgbClr val="000000"/>
                </a:solidFill>
                <a:latin typeface="Calibri" panose="020F0502020204030204" pitchFamily="34" charset="0"/>
              </a:rPr>
              <a:t>Responder continuamente às preocupações de segurança contra a COVID-19 </a:t>
            </a:r>
          </a:p>
          <a:p>
            <a:pPr algn="just">
              <a:spcBef>
                <a:spcPct val="0"/>
              </a:spcBef>
            </a:pPr>
            <a:r>
              <a:rPr lang="pt-PT" sz="1800">
                <a:solidFill>
                  <a:srgbClr val="000000"/>
                </a:solidFill>
                <a:latin typeface="Calibri" panose="020F0502020204030204" pitchFamily="34" charset="0"/>
              </a:rPr>
              <a:t>Garantir o cumprimento rigoroso dos padrões de higiene organizacional</a:t>
            </a:r>
          </a:p>
          <a:p>
            <a:pPr algn="just">
              <a:spcBef>
                <a:spcPct val="0"/>
              </a:spcBef>
            </a:pPr>
            <a:r>
              <a:rPr lang="pt-PT" sz="1800">
                <a:solidFill>
                  <a:srgbClr val="000000"/>
                </a:solidFill>
                <a:latin typeface="Calibri" panose="020F0502020204030204" pitchFamily="34" charset="0"/>
              </a:rPr>
              <a:t>Liderar a investigação de casos de COVID-19</a:t>
            </a:r>
          </a:p>
          <a:p>
            <a:pPr algn="just">
              <a:spcBef>
                <a:spcPct val="0"/>
              </a:spcBef>
            </a:pPr>
            <a:r>
              <a:rPr lang="pt-PT" sz="1800">
                <a:solidFill>
                  <a:srgbClr val="000000"/>
                </a:solidFill>
                <a:latin typeface="Calibri" panose="020F0502020204030204" pitchFamily="34" charset="0"/>
              </a:rPr>
              <a:t>Compilar e comparar todas as documentações relacionadas aos relatórios sobre a COVID-19 para o departamento do governo relevante</a:t>
            </a:r>
          </a:p>
          <a:p>
            <a:pPr algn="just">
              <a:spcBef>
                <a:spcPct val="0"/>
              </a:spcBef>
            </a:pPr>
            <a:r>
              <a:rPr lang="pt-PT" sz="1800">
                <a:solidFill>
                  <a:srgbClr val="000000"/>
                </a:solidFill>
                <a:latin typeface="Calibri" panose="020F0502020204030204" pitchFamily="34" charset="0"/>
              </a:rPr>
              <a:t>Organizar, se necessário, uma consulta com o hospital ou pessoal médico.</a:t>
            </a:r>
          </a:p>
          <a:p>
            <a:pPr algn="just">
              <a:spcBef>
                <a:spcPct val="0"/>
              </a:spcBef>
            </a:pPr>
            <a:endParaRPr lang="en-GB" altLang="en-US" sz="2600">
              <a:solidFill>
                <a:srgbClr val="000000"/>
              </a:solidFill>
              <a:latin typeface="Calibri" panose="020F0502020204030204" pitchFamily="34" charset="0"/>
            </a:endParaRPr>
          </a:p>
        </p:txBody>
      </p:sp>
      <p:sp>
        <p:nvSpPr>
          <p:cNvPr id="79876"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rgbClr val="000000"/>
                </a:solidFill>
              </a:rPr>
              <a:t>
</a:t>
            </a:r>
            <a:br>
              <a:rPr lang="pt-PT" sz="1800">
                <a:solidFill>
                  <a:srgbClr val="000000"/>
                </a:solidFill>
              </a:rPr>
            </a:br>
            <a:endParaRPr lang="pt-PT" sz="1800">
              <a:solidFill>
                <a:srgbClr val="000000"/>
              </a:solidFill>
            </a:endParaRPr>
          </a:p>
        </p:txBody>
      </p:sp>
      <p:sp>
        <p:nvSpPr>
          <p:cNvPr id="7987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6B64BEF-C518-45C7-94EA-DAAD24C7CF7F}" type="slidenum">
              <a:rPr lang="en-US" altLang="en-US" smtClean="0">
                <a:solidFill>
                  <a:srgbClr val="A79D99"/>
                </a:solidFill>
              </a:rPr>
              <a:pPr fontAlgn="base">
                <a:spcBef>
                  <a:spcPct val="0"/>
                </a:spcBef>
                <a:spcAft>
                  <a:spcPct val="0"/>
                </a:spcAft>
              </a:pPr>
              <a:t>31</a:t>
            </a:fld>
            <a:endParaRPr lang="en-US" altLang="en-US">
              <a:solidFill>
                <a:srgbClr val="A79D99"/>
              </a:solidFill>
            </a:endParaRPr>
          </a:p>
        </p:txBody>
      </p:sp>
      <p:cxnSp>
        <p:nvCxnSpPr>
          <p:cNvPr id="7" name="Straight Connector 6"/>
          <p:cNvCxnSpPr/>
          <p:nvPr/>
        </p:nvCxnSpPr>
        <p:spPr>
          <a:xfrm>
            <a:off x="169863" y="1044575"/>
            <a:ext cx="6221412" cy="14288"/>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7987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35950" y="6270625"/>
            <a:ext cx="9017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Funções de uma inspecção da COVID-19 no local de trabalho </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15363" name="Content Placeholder 2"/>
          <p:cNvSpPr txBox="1">
            <a:spLocks noGrp="1"/>
          </p:cNvSpPr>
          <p:nvPr>
            <p:ph idx="1"/>
          </p:nvPr>
        </p:nvSpPr>
        <p:spPr>
          <a:xfrm>
            <a:off x="0" y="1263650"/>
            <a:ext cx="9144000" cy="5594350"/>
          </a:xfrm>
        </p:spPr>
        <p:txBody>
          <a:bodyPr/>
          <a:lstStyle/>
          <a:p>
            <a:pPr marL="0" indent="0" algn="ctr">
              <a:spcBef>
                <a:spcPts val="0"/>
              </a:spcBef>
              <a:buFont typeface="Arial" panose="020B0604020202020204" pitchFamily="34" charset="0"/>
              <a:buNone/>
              <a:defRPr/>
            </a:pPr>
            <a:r>
              <a:rPr lang="pt-PT" b="1" u="sng">
                <a:solidFill>
                  <a:schemeClr val="tx1"/>
                </a:solidFill>
              </a:rPr>
              <a:t>A inspecção deve ser específica da COVID-19 </a:t>
            </a:r>
          </a:p>
          <a:p>
            <a:pPr algn="just">
              <a:spcBef>
                <a:spcPts val="0"/>
              </a:spcBef>
              <a:defRPr/>
            </a:pPr>
            <a:r>
              <a:rPr lang="pt-PT" sz="1800">
                <a:solidFill>
                  <a:schemeClr val="tx1"/>
                </a:solidFill>
              </a:rPr>
              <a:t>A inspecção deve tentar identificar a possível transmissão de COVID-19</a:t>
            </a:r>
          </a:p>
          <a:p>
            <a:pPr algn="just">
              <a:spcBef>
                <a:spcPts val="0"/>
              </a:spcBef>
              <a:defRPr/>
            </a:pPr>
            <a:r>
              <a:rPr lang="pt-PT" sz="1800">
                <a:solidFill>
                  <a:schemeClr val="tx1"/>
                </a:solidFill>
              </a:rPr>
              <a:t>Verificar se os trabalhadores e supervisores entendem os modos de transmissão </a:t>
            </a:r>
          </a:p>
          <a:p>
            <a:pPr algn="just">
              <a:spcBef>
                <a:spcPts val="0"/>
              </a:spcBef>
              <a:defRPr/>
            </a:pPr>
            <a:r>
              <a:rPr lang="pt-PT" sz="1800">
                <a:solidFill>
                  <a:schemeClr val="tx1"/>
                </a:solidFill>
              </a:rPr>
              <a:t>Verificar se as medidas de controlo são conhecidas e seguidas.</a:t>
            </a:r>
          </a:p>
          <a:p>
            <a:pPr algn="just">
              <a:spcBef>
                <a:spcPts val="0"/>
              </a:spcBef>
              <a:defRPr/>
            </a:pPr>
            <a:r>
              <a:rPr lang="pt-PT" sz="1800">
                <a:solidFill>
                  <a:schemeClr val="tx1"/>
                </a:solidFill>
              </a:rPr>
              <a:t>Verificar se os trabalhadores e supervisores estão a seguir os procedimentos de trabalho seguro e estão em conformidade com todas as medidas de controlo documentadas no plano</a:t>
            </a:r>
          </a:p>
          <a:p>
            <a:pPr algn="just">
              <a:spcBef>
                <a:spcPts val="0"/>
              </a:spcBef>
              <a:defRPr/>
            </a:pPr>
            <a:r>
              <a:rPr lang="pt-PT" sz="1800">
                <a:solidFill>
                  <a:schemeClr val="tx1"/>
                </a:solidFill>
              </a:rPr>
              <a:t>Identificar quaisquer considerações psicossociais ou químicas relacionadas com o trabalho durante a pandemia </a:t>
            </a:r>
          </a:p>
          <a:p>
            <a:pPr algn="just">
              <a:spcBef>
                <a:spcPts val="0"/>
              </a:spcBef>
              <a:defRPr/>
            </a:pPr>
            <a:r>
              <a:rPr lang="pt-PT" sz="1800">
                <a:solidFill>
                  <a:schemeClr val="tx1"/>
                </a:solidFill>
              </a:rPr>
              <a:t>Verificar como os factores de risco podem mudar quando mais trabalhadores retornam ao trabalho (factores de risco potenciais)</a:t>
            </a:r>
          </a:p>
        </p:txBody>
      </p:sp>
      <p:sp>
        <p:nvSpPr>
          <p:cNvPr id="80900"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rgbClr val="000000"/>
                </a:solidFill>
              </a:rPr>
              <a:t>
</a:t>
            </a:r>
            <a:br>
              <a:rPr lang="pt-PT" sz="1800">
                <a:solidFill>
                  <a:srgbClr val="000000"/>
                </a:solidFill>
              </a:rPr>
            </a:br>
            <a:endParaRPr lang="pt-PT" sz="1800">
              <a:solidFill>
                <a:srgbClr val="000000"/>
              </a:solidFill>
            </a:endParaRPr>
          </a:p>
        </p:txBody>
      </p:sp>
      <p:sp>
        <p:nvSpPr>
          <p:cNvPr id="8090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11AD42C-D963-4B4F-BDA8-EFEFA64391AC}" type="slidenum">
              <a:rPr lang="en-US" altLang="en-US" smtClean="0">
                <a:solidFill>
                  <a:srgbClr val="A79D99"/>
                </a:solidFill>
              </a:rPr>
              <a:pPr fontAlgn="base">
                <a:spcBef>
                  <a:spcPct val="0"/>
                </a:spcBef>
                <a:spcAft>
                  <a:spcPct val="0"/>
                </a:spcAft>
              </a:pPr>
              <a:t>32</a:t>
            </a:fld>
            <a:endParaRPr lang="en-US" altLang="en-US">
              <a:solidFill>
                <a:srgbClr val="A79D99"/>
              </a:solidFill>
            </a:endParaRPr>
          </a:p>
        </p:txBody>
      </p:sp>
      <p:cxnSp>
        <p:nvCxnSpPr>
          <p:cNvPr id="7" name="Straight Connector 6"/>
          <p:cNvCxnSpPr/>
          <p:nvPr/>
        </p:nvCxnSpPr>
        <p:spPr>
          <a:xfrm flipV="1">
            <a:off x="103188" y="1089025"/>
            <a:ext cx="7140575" cy="3810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8090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000000"/>
                </a:solidFill>
                <a:latin typeface="Calibri" panose="020F0502020204030204" pitchFamily="34" charset="0"/>
              </a:rPr>
              <a:t>
</a:t>
            </a:r>
            <a:br>
              <a:rPr lang="pt-PT" sz="2800">
                <a:solidFill>
                  <a:srgbClr val="000000"/>
                </a:solidFill>
                <a:latin typeface="Calibri" panose="020F0502020204030204" pitchFamily="34" charset="0"/>
              </a:rPr>
            </a:br>
            <a:r>
              <a:rPr lang="pt-PT" sz="2800"/>
              <a:t>
</a:t>
            </a:r>
            <a:br>
              <a:rPr lang="pt-PT" sz="2800"/>
            </a:br>
            <a:endParaRPr lang="pt-PT" sz="2800"/>
          </a:p>
        </p:txBody>
      </p:sp>
      <p:sp>
        <p:nvSpPr>
          <p:cNvPr id="81923" name="Content Placeholder 2"/>
          <p:cNvSpPr txBox="1">
            <a:spLocks noGrp="1"/>
          </p:cNvSpPr>
          <p:nvPr>
            <p:ph idx="1"/>
          </p:nvPr>
        </p:nvSpPr>
        <p:spPr>
          <a:xfrm>
            <a:off x="246063" y="0"/>
            <a:ext cx="8897937" cy="6858000"/>
          </a:xfrm>
        </p:spPr>
        <p:txBody>
          <a:bodyPr/>
          <a:lstStyle/>
          <a:p>
            <a:pPr marL="0" indent="0" algn="ctr">
              <a:lnSpc>
                <a:spcPct val="150000"/>
              </a:lnSpc>
              <a:buFont typeface="Arial" panose="020B0604020202020204" pitchFamily="34" charset="0"/>
              <a:buNone/>
            </a:pPr>
            <a:r>
              <a:rPr lang="pt-PT" b="1">
                <a:solidFill>
                  <a:srgbClr val="C00000"/>
                </a:solidFill>
                <a:latin typeface="Tahoma" panose="020B0604030504040204" pitchFamily="34" charset="0"/>
                <a:cs typeface="Tahoma" panose="020B0604030504040204" pitchFamily="34" charset="0"/>
              </a:rPr>
              <a:t>Parte 2: Avaliação de risco da COVID-19 no ambiente hoteleiro e de construção</a:t>
            </a:r>
          </a:p>
          <a:p>
            <a:pPr marL="0" indent="0" algn="ctr">
              <a:lnSpc>
                <a:spcPct val="200000"/>
              </a:lnSpc>
              <a:buFont typeface="Arial" panose="020B0604020202020204" pitchFamily="34" charset="0"/>
              <a:buNone/>
            </a:pPr>
            <a:endParaRPr lang="en-GB" altLang="en-US" b="1">
              <a:solidFill>
                <a:srgbClr val="000000"/>
              </a:solidFill>
              <a:latin typeface="Calibri" panose="020F0502020204030204" pitchFamily="34" charset="0"/>
            </a:endParaRPr>
          </a:p>
          <a:p>
            <a:pPr marL="0" indent="0" algn="ctr">
              <a:lnSpc>
                <a:spcPct val="200000"/>
              </a:lnSpc>
              <a:buFont typeface="Arial" panose="020B0604020202020204" pitchFamily="34" charset="0"/>
              <a:buNone/>
            </a:pPr>
            <a:endParaRPr lang="en-GB" altLang="en-US" b="1">
              <a:solidFill>
                <a:srgbClr val="000000"/>
              </a:solidFill>
              <a:latin typeface="Calibri" panose="020F0502020204030204" pitchFamily="34" charset="0"/>
            </a:endParaRPr>
          </a:p>
        </p:txBody>
      </p:sp>
      <p:sp>
        <p:nvSpPr>
          <p:cNvPr id="81924"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rgbClr val="000000"/>
                </a:solidFill>
              </a:rPr>
              <a:t>
</a:t>
            </a:r>
            <a:br>
              <a:rPr lang="pt-PT" sz="1800">
                <a:solidFill>
                  <a:srgbClr val="000000"/>
                </a:solidFill>
              </a:rPr>
            </a:br>
            <a:endParaRPr lang="pt-PT" sz="1800">
              <a:solidFill>
                <a:srgbClr val="000000"/>
              </a:solidFill>
            </a:endParaRPr>
          </a:p>
        </p:txBody>
      </p:sp>
      <p:pic>
        <p:nvPicPr>
          <p:cNvPr id="8192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720850"/>
            <a:ext cx="7705725"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33350" y="1538288"/>
            <a:ext cx="7243763" cy="85725"/>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8192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4363" y="6289675"/>
            <a:ext cx="9096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8631B3-41EA-440F-B430-B0C62C0AC30A}" type="slidenum">
              <a:rPr lang="en-US" altLang="en-US" smtClean="0">
                <a:solidFill>
                  <a:srgbClr val="A79D99"/>
                </a:solidFill>
              </a:rPr>
              <a:pPr fontAlgn="base">
                <a:spcBef>
                  <a:spcPct val="0"/>
                </a:spcBef>
                <a:spcAft>
                  <a:spcPct val="0"/>
                </a:spcAft>
              </a:pPr>
              <a:t>33</a:t>
            </a:fld>
            <a:endParaRPr lang="en-US" altLang="en-US">
              <a:solidFill>
                <a:srgbClr val="A79D99"/>
              </a:solidFill>
            </a:endParaRPr>
          </a:p>
        </p:txBody>
      </p:sp>
      <p:sp>
        <p:nvSpPr>
          <p:cNvPr id="81929" name="Footer Placeholder 6"/>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
        <p:nvSpPr>
          <p:cNvPr id="9" name="Rectangle 8"/>
          <p:cNvSpPr/>
          <p:nvPr/>
        </p:nvSpPr>
        <p:spPr>
          <a:xfrm>
            <a:off x="1468438" y="5597525"/>
            <a:ext cx="4572000" cy="657225"/>
          </a:xfrm>
          <a:prstGeom prst="rect">
            <a:avLst/>
          </a:prstGeom>
        </p:spPr>
        <p:txBody>
          <a:bodyPr>
            <a:spAutoFit/>
          </a:bodyPr>
          <a:lstStyle/>
          <a:p>
            <a:pPr>
              <a:lnSpc>
                <a:spcPts val="2200"/>
              </a:lnSpc>
              <a:buClr>
                <a:srgbClr val="C00000"/>
              </a:buClr>
              <a:defRPr/>
            </a:pPr>
            <a:r>
              <a:rPr lang="pt-PT">
                <a:solidFill>
                  <a:schemeClr val="tx1">
                    <a:lumMod val="75000"/>
                    <a:lumOff val="25000"/>
                  </a:schemeClr>
                </a:solidFill>
                <a:latin typeface="Arial" panose="020B0604020202020204" pitchFamily="34" charset="0"/>
                <a:cs typeface="Arial" panose="020B0604020202020204" pitchFamily="34" charset="0"/>
                <a:hlinkClick r:id="rId4"/>
              </a:rPr>
              <a:t>https://www.who.int/emergencies/diseases/novel-coronavirus-2019</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Avaliação de risco</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pic>
        <p:nvPicPr>
          <p:cNvPr id="82947"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84300" y="1479550"/>
            <a:ext cx="6105525" cy="4433888"/>
          </a:xfrm>
        </p:spPr>
      </p:pic>
      <p:sp>
        <p:nvSpPr>
          <p:cNvPr id="82948"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rgbClr val="000000"/>
                </a:solidFill>
              </a:rPr>
              <a:t>
</a:t>
            </a:r>
            <a:br>
              <a:rPr lang="pt-PT" sz="1800">
                <a:solidFill>
                  <a:srgbClr val="000000"/>
                </a:solidFill>
              </a:rPr>
            </a:br>
            <a:endParaRPr lang="pt-PT" sz="1800">
              <a:solidFill>
                <a:srgbClr val="000000"/>
              </a:solidFill>
            </a:endParaRPr>
          </a:p>
        </p:txBody>
      </p:sp>
      <p:cxnSp>
        <p:nvCxnSpPr>
          <p:cNvPr id="7" name="Straight Connector 6"/>
          <p:cNvCxnSpPr/>
          <p:nvPr/>
        </p:nvCxnSpPr>
        <p:spPr>
          <a:xfrm flipV="1">
            <a:off x="0" y="1171575"/>
            <a:ext cx="6175375" cy="17463"/>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8295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E9CD3A-21F5-4E4E-A8C3-7769BF05C706}" type="slidenum">
              <a:rPr lang="en-US" altLang="en-US" smtClean="0">
                <a:solidFill>
                  <a:srgbClr val="A79D99"/>
                </a:solidFill>
              </a:rPr>
              <a:pPr fontAlgn="base">
                <a:spcBef>
                  <a:spcPct val="0"/>
                </a:spcBef>
                <a:spcAft>
                  <a:spcPct val="0"/>
                </a:spcAft>
              </a:pPr>
              <a:t>34</a:t>
            </a:fld>
            <a:endParaRPr lang="en-US" altLang="en-US">
              <a:solidFill>
                <a:srgbClr val="A79D99"/>
              </a:solidFill>
            </a:endParaRPr>
          </a:p>
        </p:txBody>
      </p:sp>
      <p:sp>
        <p:nvSpPr>
          <p:cNvPr id="82952"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97000"/>
          </a:xfrm>
          <a:solidFill>
            <a:srgbClr val="C00000"/>
          </a:solidFill>
        </p:spPr>
        <p:txBody>
          <a:bodyPr/>
          <a:lstStyle/>
          <a:p>
            <a:pPr hangingPunct="1">
              <a:defRPr/>
            </a:pPr>
            <a:r>
              <a:rPr lang="pt-PT" sz="2800">
                <a:solidFill>
                  <a:schemeClr val="tx1"/>
                </a:solidFill>
                <a:latin typeface="Tahoma" panose="020B0604030504040204" pitchFamily="34" charset="0"/>
                <a:ea typeface="Tahoma" panose="020B0604030504040204" pitchFamily="34" charset="0"/>
                <a:cs typeface="Tahoma" panose="020B0604030504040204" pitchFamily="34" charset="0"/>
              </a:rPr>
              <a:t>Avaliação de risco </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15363" name="Content Placeholder 2"/>
          <p:cNvSpPr txBox="1">
            <a:spLocks noGrp="1"/>
          </p:cNvSpPr>
          <p:nvPr>
            <p:ph idx="1"/>
          </p:nvPr>
        </p:nvSpPr>
        <p:spPr>
          <a:xfrm>
            <a:off x="0" y="1274763"/>
            <a:ext cx="9144000" cy="4581525"/>
          </a:xfrm>
          <a:solidFill>
            <a:srgbClr val="C00000"/>
          </a:solidFill>
        </p:spPr>
        <p:txBody>
          <a:bodyPr/>
          <a:lstStyle/>
          <a:p>
            <a:pPr algn="just">
              <a:spcBef>
                <a:spcPts val="0"/>
              </a:spcBef>
              <a:defRPr/>
            </a:pPr>
            <a:r>
              <a:rPr lang="pt-PT" sz="1800" b="1" u="sng">
                <a:solidFill>
                  <a:schemeClr val="tx1"/>
                </a:solidFill>
              </a:rPr>
              <a:t>Cenário específico do local  </a:t>
            </a:r>
          </a:p>
          <a:p>
            <a:pPr algn="just">
              <a:spcBef>
                <a:spcPts val="0"/>
              </a:spcBef>
              <a:buFontTx/>
              <a:buChar char="-"/>
              <a:defRPr/>
            </a:pPr>
            <a:r>
              <a:rPr lang="pt-PT" sz="1800">
                <a:solidFill>
                  <a:schemeClr val="tx1"/>
                </a:solidFill>
                <a:latin typeface="Calibri" panose="020F0502020204030204" pitchFamily="34" charset="0"/>
              </a:rPr>
              <a:t>O João trabalha como COZINHEIRO num hotel, ele fica numa povoação informal já identificada como um foco de crise da COVID-19. Ele apresenta-se ao serviço de segunda a sábado. Ele trabalha numa cozinha com outros 4 cozinheiros. Ele ajuda no atendimento aos clientes que jantam no restaurante do hotel todos os dias.</a:t>
            </a:r>
          </a:p>
          <a:p>
            <a:pPr algn="just">
              <a:spcBef>
                <a:spcPts val="0"/>
              </a:spcBef>
              <a:buFontTx/>
              <a:buChar char="-"/>
              <a:defRPr/>
            </a:pPr>
            <a:endParaRPr lang="en-ZA" altLang="en-US" sz="1800" dirty="0">
              <a:solidFill>
                <a:schemeClr val="tx1"/>
              </a:solidFill>
              <a:latin typeface="Calibri" panose="020F0502020204030204" pitchFamily="34" charset="0"/>
            </a:endParaRPr>
          </a:p>
          <a:p>
            <a:pPr algn="just">
              <a:spcBef>
                <a:spcPts val="0"/>
              </a:spcBef>
              <a:buFontTx/>
              <a:buChar char="-"/>
              <a:defRPr/>
            </a:pPr>
            <a:r>
              <a:rPr lang="pt-PT" sz="1800">
                <a:solidFill>
                  <a:schemeClr val="tx1"/>
                </a:solidFill>
                <a:latin typeface="Calibri" panose="020F0502020204030204" pitchFamily="34" charset="0"/>
              </a:rPr>
              <a:t>Agora que está familiarizado com o contexto do cenário do local, como avaliará o risco.</a:t>
            </a:r>
          </a:p>
          <a:p>
            <a:pPr marL="0" indent="0" algn="just">
              <a:spcBef>
                <a:spcPts val="0"/>
              </a:spcBef>
              <a:buFont typeface="Arial" panose="020B0604020202020204" pitchFamily="34" charset="0"/>
              <a:buNone/>
              <a:defRPr/>
            </a:pPr>
            <a:endParaRPr lang="en-ZA" altLang="en-US" sz="1800" dirty="0">
              <a:solidFill>
                <a:schemeClr val="tx1"/>
              </a:solidFill>
              <a:latin typeface="Calibri" panose="020F0502020204030204" pitchFamily="34" charset="0"/>
            </a:endParaRPr>
          </a:p>
          <a:p>
            <a:pPr algn="just">
              <a:spcBef>
                <a:spcPts val="0"/>
              </a:spcBef>
              <a:buFontTx/>
              <a:buChar char="-"/>
              <a:defRPr/>
            </a:pPr>
            <a:r>
              <a:rPr lang="pt-PT" sz="1800">
                <a:solidFill>
                  <a:schemeClr val="tx1"/>
                </a:solidFill>
                <a:latin typeface="Calibri" panose="020F0502020204030204" pitchFamily="34" charset="0"/>
              </a:rPr>
              <a:t>Identifique as possíveis áreas de exposição (consumidor, residentes e ocupacional)</a:t>
            </a:r>
          </a:p>
          <a:p>
            <a:pPr algn="just">
              <a:spcBef>
                <a:spcPts val="0"/>
              </a:spcBef>
              <a:buFontTx/>
              <a:buChar char="-"/>
              <a:defRPr/>
            </a:pPr>
            <a:r>
              <a:rPr lang="pt-PT" sz="1800">
                <a:solidFill>
                  <a:schemeClr val="tx1"/>
                </a:solidFill>
                <a:latin typeface="Calibri" panose="020F0502020204030204" pitchFamily="34" charset="0"/>
              </a:rPr>
              <a:t>Classifique o risco com base na não existência de monitoria de exposição no local de trabalho (triagem) e prevenção (higienização, desinfecção, controlo de acesso, ventilação, rotação de pessoal e EPI) </a:t>
            </a:r>
          </a:p>
        </p:txBody>
      </p:sp>
      <p:sp>
        <p:nvSpPr>
          <p:cNvPr id="83972"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rgbClr val="000000"/>
                </a:solidFill>
              </a:rPr>
              <a:t>
</a:t>
            </a:r>
            <a:br>
              <a:rPr lang="pt-PT" sz="1800">
                <a:solidFill>
                  <a:srgbClr val="000000"/>
                </a:solidFill>
              </a:rPr>
            </a:br>
            <a:endParaRPr lang="pt-PT" sz="1800">
              <a:solidFill>
                <a:srgbClr val="000000"/>
              </a:solidFill>
            </a:endParaRPr>
          </a:p>
        </p:txBody>
      </p:sp>
      <p:cxnSp>
        <p:nvCxnSpPr>
          <p:cNvPr id="7" name="Straight Connector 6"/>
          <p:cNvCxnSpPr/>
          <p:nvPr/>
        </p:nvCxnSpPr>
        <p:spPr>
          <a:xfrm>
            <a:off x="123825" y="1065213"/>
            <a:ext cx="6369050" cy="53975"/>
          </a:xfrm>
          <a:prstGeom prst="line">
            <a:avLst/>
          </a:prstGeom>
          <a:ln w="95250">
            <a:solidFill>
              <a:schemeClr val="bg1"/>
            </a:solidFill>
          </a:ln>
        </p:spPr>
        <p:style>
          <a:lnRef idx="1">
            <a:schemeClr val="accent1"/>
          </a:lnRef>
          <a:fillRef idx="0">
            <a:schemeClr val="accent1"/>
          </a:fillRef>
          <a:effectRef idx="0">
            <a:schemeClr val="accent1"/>
          </a:effectRef>
          <a:fontRef idx="minor">
            <a:schemeClr val="tx1"/>
          </a:fontRef>
        </p:style>
      </p:cxnSp>
      <p:pic>
        <p:nvPicPr>
          <p:cNvPr id="8397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D96A24-40E0-45AB-8690-54A143059829}" type="slidenum">
              <a:rPr lang="en-US" altLang="en-US" smtClean="0">
                <a:solidFill>
                  <a:srgbClr val="A79D99"/>
                </a:solidFill>
              </a:rPr>
              <a:pPr fontAlgn="base">
                <a:spcBef>
                  <a:spcPct val="0"/>
                </a:spcBef>
                <a:spcAft>
                  <a:spcPct val="0"/>
                </a:spcAft>
              </a:pPr>
              <a:t>35</a:t>
            </a:fld>
            <a:endParaRPr lang="en-US" altLang="en-US">
              <a:solidFill>
                <a:srgbClr val="A79D99"/>
              </a:solidFill>
            </a:endParaRPr>
          </a:p>
        </p:txBody>
      </p:sp>
      <p:sp>
        <p:nvSpPr>
          <p:cNvPr id="83976"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93900"/>
          </a:xfrm>
          <a:solidFill>
            <a:srgbClr val="C00000"/>
          </a:solidFill>
        </p:spPr>
        <p:txBody>
          <a:bodyPr/>
          <a:lstStyle/>
          <a:p>
            <a:pPr hangingPunct="1">
              <a:defRPr/>
            </a:pPr>
            <a:r>
              <a:rPr lang="pt-PT" sz="2800">
                <a:solidFill>
                  <a:srgbClr val="000000"/>
                </a:solidFill>
                <a:latin typeface="Calibri" panose="020F0502020204030204" pitchFamily="34" charset="0"/>
              </a:rPr>
              <a:t>Avaliação de risco 
</a:t>
            </a:r>
            <a:br>
              <a:rPr lang="pt-PT" sz="2800">
                <a:solidFill>
                  <a:srgbClr val="000000"/>
                </a:solidFill>
                <a:latin typeface="Calibri" panose="020F0502020204030204" pitchFamily="34" charset="0"/>
              </a:rPr>
            </a:br>
            <a:r>
              <a:rPr lang="pt-PT" sz="2800"/>
              <a:t>
</a:t>
            </a:r>
            <a:br>
              <a:rPr lang="pt-PT" sz="2800"/>
            </a:br>
            <a:endParaRPr lang="pt-PT" sz="2800"/>
          </a:p>
        </p:txBody>
      </p:sp>
      <p:sp>
        <p:nvSpPr>
          <p:cNvPr id="15363" name="Content Placeholder 2"/>
          <p:cNvSpPr txBox="1">
            <a:spLocks noGrp="1"/>
          </p:cNvSpPr>
          <p:nvPr>
            <p:ph idx="1"/>
          </p:nvPr>
        </p:nvSpPr>
        <p:spPr>
          <a:xfrm>
            <a:off x="0" y="1993900"/>
            <a:ext cx="9144000" cy="3841750"/>
          </a:xfrm>
          <a:solidFill>
            <a:srgbClr val="C00000"/>
          </a:solidFill>
        </p:spPr>
        <p:txBody>
          <a:bodyPr/>
          <a:lstStyle/>
          <a:p>
            <a:pPr algn="just">
              <a:spcBef>
                <a:spcPts val="0"/>
              </a:spcBef>
              <a:defRPr/>
            </a:pPr>
            <a:r>
              <a:rPr lang="pt-PT" sz="2500" b="1" u="sng">
                <a:solidFill>
                  <a:schemeClr val="tx1"/>
                </a:solidFill>
              </a:rPr>
              <a:t>Cenário específico do local  </a:t>
            </a:r>
          </a:p>
          <a:p>
            <a:pPr algn="just">
              <a:spcBef>
                <a:spcPts val="0"/>
              </a:spcBef>
              <a:buFontTx/>
              <a:buChar char="-"/>
              <a:defRPr/>
            </a:pPr>
            <a:r>
              <a:rPr lang="pt-PT" sz="1800">
                <a:solidFill>
                  <a:schemeClr val="tx1"/>
                </a:solidFill>
                <a:latin typeface="Calibri" panose="020F0502020204030204" pitchFamily="34" charset="0"/>
              </a:rPr>
              <a:t>A Maria trabalha como supervisora numa empresa de construção. A empresa está a reabilitar um prédio de 23 andares. Existem dois elevadores de mercadorias disponíveis para o pessoal. A Maria lidera uma equipa de 15 trabalhadores gerais e eles estão a trabalhar actualmente no 10º andar. A capacidade máxima do elevador é de 20 pessoas (&lt;2500 kg) e 1m</a:t>
            </a:r>
            <a:r>
              <a:rPr lang="pt-PT" sz="1800" baseline="30000">
                <a:solidFill>
                  <a:schemeClr val="tx1"/>
                </a:solidFill>
                <a:latin typeface="Calibri" panose="020F0502020204030204" pitchFamily="34" charset="0"/>
              </a:rPr>
              <a:t>2</a:t>
            </a:r>
            <a:r>
              <a:rPr lang="pt-PT" sz="1800">
                <a:solidFill>
                  <a:schemeClr val="tx1"/>
                </a:solidFill>
                <a:latin typeface="Calibri" panose="020F0502020204030204" pitchFamily="34" charset="0"/>
              </a:rPr>
              <a:t> por pessoa.</a:t>
            </a:r>
          </a:p>
          <a:p>
            <a:pPr algn="just">
              <a:spcBef>
                <a:spcPts val="0"/>
              </a:spcBef>
              <a:buFontTx/>
              <a:buChar char="-"/>
              <a:defRPr/>
            </a:pPr>
            <a:r>
              <a:rPr lang="pt-PT" sz="1800">
                <a:solidFill>
                  <a:schemeClr val="tx1"/>
                </a:solidFill>
                <a:latin typeface="Calibri" panose="020F0502020204030204" pitchFamily="34" charset="0"/>
              </a:rPr>
              <a:t>Agora que está familiarizado com o contexto do cenário do local, como avaliará o risco.</a:t>
            </a:r>
          </a:p>
          <a:p>
            <a:pPr marL="0" indent="0" algn="just">
              <a:spcBef>
                <a:spcPts val="0"/>
              </a:spcBef>
              <a:buFont typeface="Arial" panose="020B0604020202020204" pitchFamily="34" charset="0"/>
              <a:buNone/>
              <a:defRPr/>
            </a:pPr>
            <a:endParaRPr lang="en-ZA" altLang="en-US" sz="1800" dirty="0">
              <a:solidFill>
                <a:schemeClr val="tx1"/>
              </a:solidFill>
              <a:latin typeface="Calibri" panose="020F0502020204030204" pitchFamily="34" charset="0"/>
            </a:endParaRPr>
          </a:p>
          <a:p>
            <a:pPr algn="just">
              <a:spcBef>
                <a:spcPts val="0"/>
              </a:spcBef>
              <a:buFontTx/>
              <a:buChar char="-"/>
              <a:defRPr/>
            </a:pPr>
            <a:r>
              <a:rPr lang="pt-PT" sz="1800">
                <a:solidFill>
                  <a:schemeClr val="tx1"/>
                </a:solidFill>
                <a:latin typeface="Calibri" panose="020F0502020204030204" pitchFamily="34" charset="0"/>
              </a:rPr>
              <a:t>Identifique as possíveis áreas de exposição (ocupacional)</a:t>
            </a:r>
          </a:p>
          <a:p>
            <a:pPr algn="just">
              <a:spcBef>
                <a:spcPts val="0"/>
              </a:spcBef>
              <a:buFontTx/>
              <a:buChar char="-"/>
              <a:defRPr/>
            </a:pPr>
            <a:r>
              <a:rPr lang="pt-PT" sz="1800">
                <a:solidFill>
                  <a:schemeClr val="tx1"/>
                </a:solidFill>
                <a:latin typeface="Calibri" panose="020F0502020204030204" pitchFamily="34" charset="0"/>
              </a:rPr>
              <a:t>Classifique o risco com base na não existência de monitoria de exposição no local de trabalho (rastreio) e prevenção (higienização, desinfecção, controlo de acesso, ventilação, rotação de pessoal e EPI) </a:t>
            </a:r>
          </a:p>
        </p:txBody>
      </p:sp>
      <p:sp>
        <p:nvSpPr>
          <p:cNvPr id="86020"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rgbClr val="000000"/>
                </a:solidFill>
              </a:rPr>
              <a:t>
</a:t>
            </a:r>
            <a:br>
              <a:rPr lang="pt-PT" sz="1800">
                <a:solidFill>
                  <a:srgbClr val="000000"/>
                </a:solidFill>
              </a:rPr>
            </a:br>
            <a:endParaRPr lang="pt-PT" sz="1800">
              <a:solidFill>
                <a:srgbClr val="000000"/>
              </a:solidFill>
            </a:endParaRPr>
          </a:p>
        </p:txBody>
      </p:sp>
      <p:sp>
        <p:nvSpPr>
          <p:cNvPr id="8602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37D435-FD49-4561-AC67-4E70A8E39496}" type="slidenum">
              <a:rPr lang="en-US" altLang="en-US" smtClean="0">
                <a:solidFill>
                  <a:srgbClr val="A79D99"/>
                </a:solidFill>
              </a:rPr>
              <a:pPr fontAlgn="base">
                <a:spcBef>
                  <a:spcPct val="0"/>
                </a:spcBef>
                <a:spcAft>
                  <a:spcPct val="0"/>
                </a:spcAft>
              </a:pPr>
              <a:t>36</a:t>
            </a:fld>
            <a:endParaRPr lang="en-US" altLang="en-US">
              <a:solidFill>
                <a:srgbClr val="A79D99"/>
              </a:solidFill>
            </a:endParaRPr>
          </a:p>
        </p:txBody>
      </p:sp>
      <p:cxnSp>
        <p:nvCxnSpPr>
          <p:cNvPr id="7" name="Straight Connector 6"/>
          <p:cNvCxnSpPr/>
          <p:nvPr/>
        </p:nvCxnSpPr>
        <p:spPr>
          <a:xfrm>
            <a:off x="0" y="1784350"/>
            <a:ext cx="5791200" cy="0"/>
          </a:xfrm>
          <a:prstGeom prst="line">
            <a:avLst/>
          </a:prstGeom>
          <a:ln w="95250">
            <a:solidFill>
              <a:schemeClr val="bg1"/>
            </a:solidFill>
          </a:ln>
        </p:spPr>
        <p:style>
          <a:lnRef idx="1">
            <a:schemeClr val="accent1"/>
          </a:lnRef>
          <a:fillRef idx="0">
            <a:schemeClr val="accent1"/>
          </a:fillRef>
          <a:effectRef idx="0">
            <a:schemeClr val="accent1"/>
          </a:effectRef>
          <a:fontRef idx="minor">
            <a:schemeClr val="tx1"/>
          </a:fontRef>
        </p:style>
      </p:cxnSp>
      <p:pic>
        <p:nvPicPr>
          <p:cNvPr id="8602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291263"/>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000000"/>
                </a:solidFill>
                <a:latin typeface="Calibri" panose="020F0502020204030204" pitchFamily="34" charset="0"/>
              </a:rPr>
              <a:t>
</a:t>
            </a:r>
            <a:br>
              <a:rPr lang="pt-PT" sz="2800">
                <a:solidFill>
                  <a:srgbClr val="000000"/>
                </a:solidFill>
                <a:latin typeface="Calibri" panose="020F0502020204030204" pitchFamily="34" charset="0"/>
              </a:rPr>
            </a:br>
            <a:r>
              <a:rPr lang="pt-PT" sz="2800"/>
              <a:t>
</a:t>
            </a:r>
            <a:br>
              <a:rPr lang="pt-PT" sz="2800"/>
            </a:br>
            <a:endParaRPr lang="pt-PT" sz="2800"/>
          </a:p>
        </p:txBody>
      </p:sp>
      <p:sp>
        <p:nvSpPr>
          <p:cNvPr id="88067" name="Content Placeholder 2"/>
          <p:cNvSpPr txBox="1">
            <a:spLocks noGrp="1"/>
          </p:cNvSpPr>
          <p:nvPr>
            <p:ph idx="1"/>
          </p:nvPr>
        </p:nvSpPr>
        <p:spPr>
          <a:xfrm>
            <a:off x="246063" y="0"/>
            <a:ext cx="8897937" cy="6858000"/>
          </a:xfrm>
        </p:spPr>
        <p:txBody>
          <a:bodyPr/>
          <a:lstStyle/>
          <a:p>
            <a:pPr marL="0" indent="0" algn="ctr">
              <a:lnSpc>
                <a:spcPct val="150000"/>
              </a:lnSpc>
              <a:buFont typeface="Arial" panose="020B0604020202020204" pitchFamily="34" charset="0"/>
              <a:buNone/>
            </a:pPr>
            <a:r>
              <a:rPr lang="pt-PT" b="1">
                <a:solidFill>
                  <a:srgbClr val="C00000"/>
                </a:solidFill>
                <a:latin typeface="Tahoma" panose="020B0604030504040204" pitchFamily="34" charset="0"/>
                <a:cs typeface="Tahoma" panose="020B0604030504040204" pitchFamily="34" charset="0"/>
              </a:rPr>
              <a:t>Parte 2: Gestão de risco de COVID-19 no ambiente hoteleiro e de construção</a:t>
            </a:r>
          </a:p>
          <a:p>
            <a:pPr marL="0" indent="0" algn="ctr">
              <a:lnSpc>
                <a:spcPct val="200000"/>
              </a:lnSpc>
              <a:buFont typeface="Arial" panose="020B0604020202020204" pitchFamily="34" charset="0"/>
              <a:buNone/>
            </a:pPr>
            <a:endParaRPr lang="en-GB" altLang="en-US" b="1">
              <a:solidFill>
                <a:srgbClr val="000000"/>
              </a:solidFill>
              <a:latin typeface="Calibri" panose="020F0502020204030204" pitchFamily="34" charset="0"/>
            </a:endParaRPr>
          </a:p>
          <a:p>
            <a:pPr marL="0" indent="0" algn="ctr">
              <a:lnSpc>
                <a:spcPct val="200000"/>
              </a:lnSpc>
              <a:buFont typeface="Arial" panose="020B0604020202020204" pitchFamily="34" charset="0"/>
              <a:buNone/>
            </a:pPr>
            <a:endParaRPr lang="en-GB" altLang="en-US" b="1">
              <a:solidFill>
                <a:srgbClr val="000000"/>
              </a:solidFill>
              <a:latin typeface="Calibri" panose="020F0502020204030204" pitchFamily="34" charset="0"/>
            </a:endParaRPr>
          </a:p>
        </p:txBody>
      </p:sp>
      <p:sp>
        <p:nvSpPr>
          <p:cNvPr id="88068"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rgbClr val="000000"/>
                </a:solidFill>
              </a:rPr>
              <a:t>
</a:t>
            </a:r>
            <a:br>
              <a:rPr lang="pt-PT" sz="1800">
                <a:solidFill>
                  <a:srgbClr val="000000"/>
                </a:solidFill>
              </a:rPr>
            </a:br>
            <a:endParaRPr lang="pt-PT" sz="1800">
              <a:solidFill>
                <a:srgbClr val="000000"/>
              </a:solidFill>
            </a:endParaRPr>
          </a:p>
        </p:txBody>
      </p:sp>
      <p:pic>
        <p:nvPicPr>
          <p:cNvPr id="8806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560513"/>
            <a:ext cx="8043863"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flipV="1">
            <a:off x="92075" y="1293813"/>
            <a:ext cx="6421438" cy="1905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8807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BAA60D-260B-4299-AEFA-958893EA0C8B}" type="slidenum">
              <a:rPr lang="en-US" altLang="en-US" smtClean="0">
                <a:solidFill>
                  <a:srgbClr val="A79D99"/>
                </a:solidFill>
              </a:rPr>
              <a:pPr fontAlgn="base">
                <a:spcBef>
                  <a:spcPct val="0"/>
                </a:spcBef>
                <a:spcAft>
                  <a:spcPct val="0"/>
                </a:spcAft>
              </a:pPr>
              <a:t>37</a:t>
            </a:fld>
            <a:endParaRPr lang="en-US" altLang="en-US">
              <a:solidFill>
                <a:srgbClr val="A79D99"/>
              </a:solidFill>
            </a:endParaRPr>
          </a:p>
        </p:txBody>
      </p:sp>
      <p:sp>
        <p:nvSpPr>
          <p:cNvPr id="88073" name="Footer Placeholder 6"/>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Gestão de risco</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15363" name="Content Placeholder 2"/>
          <p:cNvSpPr txBox="1">
            <a:spLocks noGrp="1"/>
          </p:cNvSpPr>
          <p:nvPr>
            <p:ph idx="1"/>
          </p:nvPr>
        </p:nvSpPr>
        <p:spPr>
          <a:xfrm>
            <a:off x="0" y="1150938"/>
            <a:ext cx="9144000" cy="5707062"/>
          </a:xfrm>
        </p:spPr>
        <p:txBody>
          <a:bodyPr/>
          <a:lstStyle/>
          <a:p>
            <a:pPr algn="just">
              <a:spcBef>
                <a:spcPts val="0"/>
              </a:spcBef>
              <a:defRPr/>
            </a:pPr>
            <a:r>
              <a:rPr lang="pt-PT" sz="1800">
                <a:solidFill>
                  <a:schemeClr val="tx1"/>
                </a:solidFill>
                <a:latin typeface="Calibri" panose="020F0502020204030204" pitchFamily="34" charset="0"/>
              </a:rPr>
              <a:t>Seguindo o processo de avaliação de risco, o comité deve desenvolver um plano de gestão de exposição.</a:t>
            </a:r>
          </a:p>
          <a:p>
            <a:pPr algn="just">
              <a:spcBef>
                <a:spcPts val="0"/>
              </a:spcBef>
              <a:defRPr/>
            </a:pPr>
            <a:r>
              <a:rPr lang="pt-PT" sz="1800">
                <a:solidFill>
                  <a:schemeClr val="tx1"/>
                </a:solidFill>
                <a:latin typeface="Calibri" panose="020F0502020204030204" pitchFamily="34" charset="0"/>
              </a:rPr>
              <a:t>O plano de gestão de exposição deve indicar como a exposição será evitada.</a:t>
            </a:r>
          </a:p>
          <a:p>
            <a:pPr marL="0" indent="0" algn="just">
              <a:spcBef>
                <a:spcPts val="0"/>
              </a:spcBef>
              <a:buFont typeface="Arial" panose="020B0604020202020204" pitchFamily="34" charset="0"/>
              <a:buNone/>
              <a:defRPr/>
            </a:pPr>
            <a:r>
              <a:rPr lang="pt-PT" sz="1800">
                <a:solidFill>
                  <a:schemeClr val="tx1"/>
                </a:solidFill>
                <a:latin typeface="Calibri" panose="020F0502020204030204" pitchFamily="34" charset="0"/>
              </a:rPr>
              <a:t>Por exemplo,</a:t>
            </a:r>
          </a:p>
          <a:p>
            <a:pPr algn="just">
              <a:spcBef>
                <a:spcPts val="0"/>
              </a:spcBef>
              <a:buFontTx/>
              <a:buChar char="-"/>
              <a:defRPr/>
            </a:pPr>
            <a:r>
              <a:rPr lang="pt-PT" sz="1800">
                <a:solidFill>
                  <a:schemeClr val="tx1"/>
                </a:solidFill>
                <a:latin typeface="Calibri" panose="020F0502020204030204" pitchFamily="34" charset="0"/>
              </a:rPr>
              <a:t>Certificar-se de que os trabalhadores sempre se distanciam socialmente  </a:t>
            </a:r>
          </a:p>
          <a:p>
            <a:pPr algn="just">
              <a:spcBef>
                <a:spcPts val="0"/>
              </a:spcBef>
              <a:buFontTx/>
              <a:buChar char="-"/>
              <a:defRPr/>
            </a:pPr>
            <a:r>
              <a:rPr lang="pt-PT" sz="1800">
                <a:solidFill>
                  <a:schemeClr val="tx1"/>
                </a:solidFill>
                <a:latin typeface="Calibri" panose="020F0502020204030204" pitchFamily="34" charset="0"/>
              </a:rPr>
              <a:t>Estabelecer postos de higienização em todos os pontos onde o contacto da superfície é previsto</a:t>
            </a:r>
          </a:p>
          <a:p>
            <a:pPr algn="just">
              <a:spcBef>
                <a:spcPts val="0"/>
              </a:spcBef>
              <a:buFontTx/>
              <a:buChar char="-"/>
              <a:defRPr/>
            </a:pPr>
            <a:r>
              <a:rPr lang="pt-PT" sz="1800">
                <a:solidFill>
                  <a:schemeClr val="tx1"/>
                </a:solidFill>
                <a:latin typeface="Calibri" panose="020F0502020204030204" pitchFamily="34" charset="0"/>
              </a:rPr>
              <a:t>Colocar cartazes e distribuir gráficos para aumentar a consciencialização</a:t>
            </a:r>
          </a:p>
          <a:p>
            <a:pPr algn="just">
              <a:spcBef>
                <a:spcPts val="0"/>
              </a:spcBef>
              <a:buFontTx/>
              <a:buChar char="-"/>
              <a:defRPr/>
            </a:pPr>
            <a:r>
              <a:rPr lang="pt-PT" sz="1800">
                <a:solidFill>
                  <a:schemeClr val="tx1"/>
                </a:solidFill>
                <a:latin typeface="Calibri" panose="020F0502020204030204" pitchFamily="34" charset="0"/>
              </a:rPr>
              <a:t>Certificar-se de que todas as áreas estão bem ventiladas </a:t>
            </a:r>
          </a:p>
          <a:p>
            <a:pPr algn="just">
              <a:spcBef>
                <a:spcPts val="0"/>
              </a:spcBef>
              <a:buFontTx/>
              <a:buChar char="-"/>
              <a:defRPr/>
            </a:pPr>
            <a:r>
              <a:rPr lang="pt-PT" sz="1800">
                <a:solidFill>
                  <a:schemeClr val="tx1"/>
                </a:solidFill>
                <a:latin typeface="Calibri" panose="020F0502020204030204" pitchFamily="34" charset="0"/>
              </a:rPr>
              <a:t>Incluir sistema rotativo baseado em COVID-19</a:t>
            </a:r>
          </a:p>
          <a:p>
            <a:pPr algn="just">
              <a:spcBef>
                <a:spcPts val="0"/>
              </a:spcBef>
              <a:buFontTx/>
              <a:buChar char="-"/>
              <a:defRPr/>
            </a:pPr>
            <a:r>
              <a:rPr lang="pt-PT" sz="1800">
                <a:solidFill>
                  <a:schemeClr val="tx1"/>
                </a:solidFill>
                <a:latin typeface="Calibri" panose="020F0502020204030204" pitchFamily="34" charset="0"/>
              </a:rPr>
              <a:t>Introduzir licença médica flexível para o pessoal  </a:t>
            </a:r>
          </a:p>
          <a:p>
            <a:pPr algn="just">
              <a:spcBef>
                <a:spcPts val="0"/>
              </a:spcBef>
              <a:buFontTx/>
              <a:buChar char="-"/>
              <a:defRPr/>
            </a:pPr>
            <a:r>
              <a:rPr lang="pt-PT" sz="1800">
                <a:solidFill>
                  <a:schemeClr val="tx1"/>
                </a:solidFill>
                <a:latin typeface="Calibri" panose="020F0502020204030204" pitchFamily="34" charset="0"/>
              </a:rPr>
              <a:t>Estabelecer instalações para lavagem das mãos</a:t>
            </a:r>
          </a:p>
          <a:p>
            <a:pPr algn="just">
              <a:spcBef>
                <a:spcPts val="0"/>
              </a:spcBef>
              <a:buFontTx/>
              <a:buChar char="-"/>
              <a:defRPr/>
            </a:pPr>
            <a:r>
              <a:rPr lang="pt-PT" sz="1800">
                <a:solidFill>
                  <a:schemeClr val="tx1"/>
                </a:solidFill>
                <a:latin typeface="Calibri" panose="020F0502020204030204" pitchFamily="34" charset="0"/>
              </a:rPr>
              <a:t>Introduzir um sistema de triagem</a:t>
            </a:r>
          </a:p>
          <a:p>
            <a:pPr algn="just">
              <a:spcBef>
                <a:spcPts val="0"/>
              </a:spcBef>
              <a:buFontTx/>
              <a:buChar char="-"/>
              <a:defRPr/>
            </a:pPr>
            <a:r>
              <a:rPr lang="pt-PT" sz="1800">
                <a:solidFill>
                  <a:schemeClr val="tx1"/>
                </a:solidFill>
                <a:latin typeface="Calibri" panose="020F0502020204030204" pitchFamily="34" charset="0"/>
              </a:rPr>
              <a:t>Limitar o acesso às instalações </a:t>
            </a:r>
          </a:p>
          <a:p>
            <a:pPr algn="just">
              <a:spcBef>
                <a:spcPts val="0"/>
              </a:spcBef>
              <a:buFontTx/>
              <a:buChar char="-"/>
              <a:defRPr/>
            </a:pPr>
            <a:r>
              <a:rPr lang="pt-PT" sz="1800">
                <a:solidFill>
                  <a:schemeClr val="tx1"/>
                </a:solidFill>
                <a:latin typeface="Calibri" panose="020F0502020204030204" pitchFamily="34" charset="0"/>
              </a:rPr>
              <a:t>Dar aos trabalhadores e visitantes os EPIs</a:t>
            </a:r>
          </a:p>
          <a:p>
            <a:pPr algn="just">
              <a:spcBef>
                <a:spcPts val="0"/>
              </a:spcBef>
              <a:buFontTx/>
              <a:buChar char="-"/>
              <a:defRPr/>
            </a:pPr>
            <a:r>
              <a:rPr lang="pt-PT" sz="1800">
                <a:solidFill>
                  <a:schemeClr val="tx1"/>
                </a:solidFill>
                <a:latin typeface="Calibri" panose="020F0502020204030204" pitchFamily="34" charset="0"/>
              </a:rPr>
              <a:t>Não permitir o acesso ao local sem EPI, se os EPIs não puderem ser fornecidos</a:t>
            </a:r>
          </a:p>
          <a:p>
            <a:pPr algn="just">
              <a:spcBef>
                <a:spcPts val="0"/>
              </a:spcBef>
              <a:buFontTx/>
              <a:buChar char="-"/>
              <a:defRPr/>
            </a:pPr>
            <a:r>
              <a:rPr lang="pt-PT" sz="1800">
                <a:solidFill>
                  <a:schemeClr val="tx1"/>
                </a:solidFill>
                <a:latin typeface="Calibri" panose="020F0502020204030204" pitchFamily="34" charset="0"/>
              </a:rPr>
              <a:t>Introduzir uma cozinha online e ETC.</a:t>
            </a:r>
          </a:p>
        </p:txBody>
      </p:sp>
      <p:sp>
        <p:nvSpPr>
          <p:cNvPr id="89092"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rgbClr val="000000"/>
                </a:solidFill>
              </a:rPr>
              <a:t>
</a:t>
            </a:r>
            <a:br>
              <a:rPr lang="pt-PT" sz="1800">
                <a:solidFill>
                  <a:srgbClr val="000000"/>
                </a:solidFill>
              </a:rPr>
            </a:br>
            <a:endParaRPr lang="pt-PT" sz="1800">
              <a:solidFill>
                <a:srgbClr val="000000"/>
              </a:solidFill>
            </a:endParaRPr>
          </a:p>
        </p:txBody>
      </p:sp>
      <p:sp>
        <p:nvSpPr>
          <p:cNvPr id="8909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3E824D-BC2B-4B07-9C0E-C675340DE089}" type="slidenum">
              <a:rPr lang="en-US" altLang="en-US" smtClean="0">
                <a:solidFill>
                  <a:srgbClr val="A79D99"/>
                </a:solidFill>
              </a:rPr>
              <a:pPr fontAlgn="base">
                <a:spcBef>
                  <a:spcPct val="0"/>
                </a:spcBef>
                <a:spcAft>
                  <a:spcPct val="0"/>
                </a:spcAft>
              </a:pPr>
              <a:t>38</a:t>
            </a:fld>
            <a:endParaRPr lang="en-US" altLang="en-US">
              <a:solidFill>
                <a:srgbClr val="A79D99"/>
              </a:solidFill>
            </a:endParaRPr>
          </a:p>
        </p:txBody>
      </p:sp>
      <p:cxnSp>
        <p:nvCxnSpPr>
          <p:cNvPr id="7" name="Straight Connector 6"/>
          <p:cNvCxnSpPr/>
          <p:nvPr/>
        </p:nvCxnSpPr>
        <p:spPr>
          <a:xfrm>
            <a:off x="92075" y="1085850"/>
            <a:ext cx="6513513" cy="65088"/>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8909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Controlo do SARS CoV-2</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91139" name="Content Placeholder 2"/>
          <p:cNvSpPr txBox="1">
            <a:spLocks noGrp="1"/>
          </p:cNvSpPr>
          <p:nvPr>
            <p:ph idx="1"/>
          </p:nvPr>
        </p:nvSpPr>
        <p:spPr>
          <a:xfrm>
            <a:off x="0" y="1346200"/>
            <a:ext cx="9144000" cy="5511800"/>
          </a:xfrm>
        </p:spPr>
        <p:txBody>
          <a:bodyPr/>
          <a:lstStyle/>
          <a:p>
            <a:pPr marL="0" indent="0">
              <a:lnSpc>
                <a:spcPct val="200000"/>
              </a:lnSpc>
              <a:buFont typeface="Arial" panose="020B0604020202020204" pitchFamily="34" charset="0"/>
              <a:buNone/>
            </a:pPr>
            <a:endParaRPr lang="en-GB" altLang="en-US" sz="2400">
              <a:solidFill>
                <a:srgbClr val="000000"/>
              </a:solidFill>
              <a:latin typeface="Calibri" panose="020F0502020204030204" pitchFamily="34" charset="0"/>
            </a:endParaRPr>
          </a:p>
          <a:p>
            <a:pPr marL="0" indent="0">
              <a:lnSpc>
                <a:spcPct val="200000"/>
              </a:lnSpc>
              <a:buFont typeface="Arial" panose="020B0604020202020204" pitchFamily="34" charset="0"/>
              <a:buNone/>
            </a:pPr>
            <a:endParaRPr lang="en-GB" altLang="en-US" sz="2400">
              <a:solidFill>
                <a:srgbClr val="000000"/>
              </a:solidFill>
              <a:latin typeface="Calibri" panose="020F0502020204030204" pitchFamily="34" charset="0"/>
            </a:endParaRPr>
          </a:p>
          <a:p>
            <a:pPr marL="0" indent="0">
              <a:lnSpc>
                <a:spcPct val="200000"/>
              </a:lnSpc>
              <a:buFont typeface="Arial" panose="020B0604020202020204" pitchFamily="34" charset="0"/>
              <a:buNone/>
            </a:pPr>
            <a:endParaRPr lang="en-GB" altLang="en-US" sz="2400">
              <a:solidFill>
                <a:srgbClr val="000000"/>
              </a:solidFill>
              <a:latin typeface="Calibri" panose="020F0502020204030204" pitchFamily="34" charset="0"/>
            </a:endParaRPr>
          </a:p>
        </p:txBody>
      </p:sp>
      <p:sp>
        <p:nvSpPr>
          <p:cNvPr id="91140"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pic>
        <p:nvPicPr>
          <p:cNvPr id="9114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0" y="2346325"/>
            <a:ext cx="313055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solidFill>
                  <a:srgbClr val="8D9CAD"/>
                </a:solidFill>
              </a:rPr>
              <a:t>COVID-19, Curso de Formação de Formadores; sector hoteleiro e de construção</a:t>
            </a:r>
          </a:p>
        </p:txBody>
      </p:sp>
      <p:sp>
        <p:nvSpPr>
          <p:cNvPr id="9114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04C99AF-CA3D-4B09-991F-7A88669A24CE}" type="slidenum">
              <a:rPr lang="en-US" altLang="en-US" smtClean="0">
                <a:solidFill>
                  <a:srgbClr val="A79D99"/>
                </a:solidFill>
              </a:rPr>
              <a:pPr fontAlgn="base">
                <a:spcBef>
                  <a:spcPct val="0"/>
                </a:spcBef>
                <a:spcAft>
                  <a:spcPct val="0"/>
                </a:spcAft>
              </a:pPr>
              <a:t>39</a:t>
            </a:fld>
            <a:endParaRPr lang="en-US" altLang="en-US">
              <a:solidFill>
                <a:srgbClr val="A79D99"/>
              </a:solidFill>
            </a:endParaRPr>
          </a:p>
        </p:txBody>
      </p:sp>
      <p:cxnSp>
        <p:nvCxnSpPr>
          <p:cNvPr id="8" name="Straight Connector 7"/>
          <p:cNvCxnSpPr/>
          <p:nvPr/>
        </p:nvCxnSpPr>
        <p:spPr>
          <a:xfrm>
            <a:off x="92075" y="1085850"/>
            <a:ext cx="6862763" cy="1270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9114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Continuar…..</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47107" name="Content Placeholder 2"/>
          <p:cNvSpPr txBox="1">
            <a:spLocks noGrp="1"/>
          </p:cNvSpPr>
          <p:nvPr>
            <p:ph idx="1"/>
          </p:nvPr>
        </p:nvSpPr>
        <p:spPr>
          <a:xfrm>
            <a:off x="0" y="1222375"/>
            <a:ext cx="9144000" cy="5635625"/>
          </a:xfrm>
        </p:spPr>
        <p:txBody>
          <a:bodyPr/>
          <a:lstStyle/>
          <a:p>
            <a:pPr algn="just"/>
            <a:r>
              <a:rPr lang="pt-PT" sz="1800">
                <a:solidFill>
                  <a:srgbClr val="000000"/>
                </a:solidFill>
                <a:latin typeface="Calibri" panose="020F0502020204030204" pitchFamily="34" charset="0"/>
              </a:rPr>
              <a:t>O bloqueio forçado pela COVID-19 fechou o fluxo do</a:t>
            </a:r>
            <a:r>
              <a:rPr lang="pt-PT" sz="1800" b="1">
                <a:solidFill>
                  <a:srgbClr val="000000"/>
                </a:solidFill>
                <a:latin typeface="Calibri" panose="020F0502020204030204" pitchFamily="34" charset="0"/>
              </a:rPr>
              <a:t>dinheiro da hotelaria </a:t>
            </a:r>
            <a:r>
              <a:rPr lang="pt-PT" sz="1800">
                <a:solidFill>
                  <a:srgbClr val="000000"/>
                </a:solidFill>
                <a:latin typeface="Calibri" panose="020F0502020204030204" pitchFamily="34" charset="0"/>
              </a:rPr>
              <a:t>e retornos de investimentos de um dia para o outro.</a:t>
            </a:r>
          </a:p>
          <a:p>
            <a:pPr algn="just"/>
            <a:r>
              <a:rPr lang="pt-PT" sz="1800">
                <a:solidFill>
                  <a:srgbClr val="000000"/>
                </a:solidFill>
                <a:latin typeface="Calibri" panose="020F0502020204030204" pitchFamily="34" charset="0"/>
              </a:rPr>
              <a:t>O governo e empresas estão mais preocupados com a saúde e segurança dos trabalhadores e clientes.</a:t>
            </a:r>
          </a:p>
          <a:p>
            <a:pPr algn="just"/>
            <a:r>
              <a:rPr lang="pt-PT" sz="1800">
                <a:solidFill>
                  <a:srgbClr val="000000"/>
                </a:solidFill>
                <a:latin typeface="Calibri" panose="020F0502020204030204" pitchFamily="34" charset="0"/>
              </a:rPr>
              <a:t>Até à data, mais de 50% dos turistas em todo o mundo não estão dispostos a viajar, hospedar-se em hotéis e jantar em restaurantes por medo da COVID-19.</a:t>
            </a:r>
          </a:p>
          <a:p>
            <a:pPr algn="just"/>
            <a:r>
              <a:rPr lang="pt-PT" sz="1800">
                <a:solidFill>
                  <a:srgbClr val="000000"/>
                </a:solidFill>
                <a:latin typeface="Calibri" panose="020F0502020204030204" pitchFamily="34" charset="0"/>
              </a:rPr>
              <a:t>Espera-se que a indústria hoteleira faça grandes mudanças para cumprir as orientações das autoridades.</a:t>
            </a:r>
          </a:p>
          <a:p>
            <a:pPr algn="just"/>
            <a:r>
              <a:rPr lang="pt-PT" sz="1800">
                <a:solidFill>
                  <a:srgbClr val="000000"/>
                </a:solidFill>
                <a:latin typeface="Calibri" panose="020F0502020204030204" pitchFamily="34" charset="0"/>
              </a:rPr>
              <a:t>Praticamente, pode haver menos pedidos de serviços de bufete nos estabelecimentos de comidas e bebidas, substituídos por mais refeições no quarto, </a:t>
            </a:r>
          </a:p>
          <a:p>
            <a:pPr algn="just"/>
            <a:r>
              <a:rPr lang="pt-PT" sz="1800">
                <a:solidFill>
                  <a:srgbClr val="000000"/>
                </a:solidFill>
                <a:latin typeface="Calibri" panose="020F0502020204030204" pitchFamily="34" charset="0"/>
              </a:rPr>
              <a:t>Interacções sem toque por meio de check-in online e cartões-chave do quarto em smartphones. </a:t>
            </a:r>
          </a:p>
          <a:p>
            <a:pPr algn="just"/>
            <a:r>
              <a:rPr lang="pt-PT" sz="1800">
                <a:solidFill>
                  <a:srgbClr val="000000"/>
                </a:solidFill>
                <a:latin typeface="Calibri" panose="020F0502020204030204" pitchFamily="34" charset="0"/>
              </a:rPr>
              <a:t>A concepção de espaços públicos e quartos de hotel exigirá uma mudança importante na selecção de materiais, usando menos carpetes e tapetes e mais azulejos e pedra.</a:t>
            </a:r>
          </a:p>
          <a:p>
            <a:pPr algn="just"/>
            <a:endParaRPr lang="en-GB" altLang="en-US" sz="2200">
              <a:solidFill>
                <a:srgbClr val="000000"/>
              </a:solidFill>
              <a:latin typeface="Calibri" panose="020F0502020204030204" pitchFamily="34" charset="0"/>
            </a:endParaRPr>
          </a:p>
        </p:txBody>
      </p:sp>
      <p:sp>
        <p:nvSpPr>
          <p:cNvPr id="47108"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sp>
        <p:nvSpPr>
          <p:cNvPr id="471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29F2CE1-637F-4BF7-9F96-0F31CBB66D8C}" type="slidenum">
              <a:rPr lang="en-US" altLang="en-US" smtClean="0">
                <a:solidFill>
                  <a:srgbClr val="A79D99"/>
                </a:solidFill>
              </a:rPr>
              <a:pPr fontAlgn="base">
                <a:spcBef>
                  <a:spcPct val="0"/>
                </a:spcBef>
                <a:spcAft>
                  <a:spcPct val="0"/>
                </a:spcAft>
              </a:pPr>
              <a:t>4</a:t>
            </a:fld>
            <a:endParaRPr lang="en-US" altLang="en-US">
              <a:solidFill>
                <a:srgbClr val="A79D99"/>
              </a:solidFill>
            </a:endParaRPr>
          </a:p>
        </p:txBody>
      </p:sp>
      <p:cxnSp>
        <p:nvCxnSpPr>
          <p:cNvPr id="7" name="Straight Connector 6"/>
          <p:cNvCxnSpPr/>
          <p:nvPr/>
        </p:nvCxnSpPr>
        <p:spPr>
          <a:xfrm>
            <a:off x="0" y="1044575"/>
            <a:ext cx="5791200" cy="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471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t>COVID-19, Curso de Formação de Formadores; sector hoteleiro e de construção</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xmlns="" id="{120D05C9-E005-0A4B-8C28-60F4E2C7A1BC}"/>
              </a:ext>
            </a:extLst>
          </p:cNvPr>
          <p:cNvSpPr/>
          <p:nvPr/>
        </p:nvSpPr>
        <p:spPr>
          <a:xfrm>
            <a:off x="104775" y="301625"/>
            <a:ext cx="8918575" cy="6237288"/>
          </a:xfrm>
          <a:prstGeom prst="rect">
            <a:avLst/>
          </a:prstGeom>
          <a:solidFill>
            <a:srgbClr val="C80F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97" eaLnBrk="1" fontAlgn="auto" hangingPunct="1">
              <a:spcBef>
                <a:spcPts val="0"/>
              </a:spcBef>
              <a:spcAft>
                <a:spcPts val="0"/>
              </a:spcAft>
              <a:defRPr/>
            </a:pPr>
            <a:endParaRPr lang="de-DE" sz="1539">
              <a:solidFill>
                <a:prstClr val="white"/>
              </a:solidFill>
            </a:endParaRPr>
          </a:p>
        </p:txBody>
      </p:sp>
      <p:pic>
        <p:nvPicPr>
          <p:cNvPr id="92163" name="Grafik 10" descr="Ein Bild, das Kette enthält.&#10;&#10;Automatisch generierte Beschreibung"/>
          <p:cNvPicPr>
            <a:picLocks/>
          </p:cNvPicPr>
          <p:nvPr/>
        </p:nvPicPr>
        <p:blipFill>
          <a:blip r:embed="rId2">
            <a:extLst>
              <a:ext uri="{28A0092B-C50C-407E-A947-70E740481C1C}">
                <a14:useLocalDpi xmlns:a14="http://schemas.microsoft.com/office/drawing/2010/main" val="0"/>
              </a:ext>
            </a:extLst>
          </a:blip>
          <a:srcRect l="1096" t="319" r="4904" b="314"/>
          <a:stretch>
            <a:fillRect/>
          </a:stretch>
        </p:blipFill>
        <p:spPr bwMode="gray">
          <a:xfrm>
            <a:off x="0" y="82550"/>
            <a:ext cx="9144000" cy="6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Bar">
            <a:extLst>
              <a:ext uri="{FF2B5EF4-FFF2-40B4-BE49-F238E27FC236}">
                <a16:creationId xmlns:a16="http://schemas.microsoft.com/office/drawing/2014/main" xmlns="" id="{BBA46369-7FB5-B84C-9A1D-80B4195A18BB}"/>
              </a:ext>
            </a:extLst>
          </p:cNvPr>
          <p:cNvSpPr/>
          <p:nvPr/>
        </p:nvSpPr>
        <p:spPr bwMode="gray">
          <a:xfrm>
            <a:off x="0" y="4716463"/>
            <a:ext cx="9144000" cy="2122487"/>
          </a:xfrm>
          <a:prstGeom prst="rect">
            <a:avLst/>
          </a:prstGeom>
          <a:solidFill>
            <a:schemeClr val="bg1"/>
          </a:solidFill>
          <a:ln w="9525" cap="flat" cmpd="sng" algn="ctr">
            <a:noFill/>
            <a:prstDash val="solid"/>
            <a:round/>
            <a:headEnd type="none" w="med" len="med"/>
            <a:tailEnd type="none" w="med" len="med"/>
          </a:ln>
          <a:effectLst/>
        </p:spPr>
        <p:txBody>
          <a:bodyPr lIns="78203" tIns="39101" rIns="78203" bIns="39101"/>
          <a:lstStyle/>
          <a:p>
            <a:pPr defTabSz="390997">
              <a:defRPr/>
            </a:pPr>
            <a:endParaRPr lang="de-DE" sz="1355" err="1">
              <a:solidFill>
                <a:srgbClr val="44546A"/>
              </a:solidFill>
              <a:latin typeface="Arial" charset="0"/>
            </a:endParaRPr>
          </a:p>
        </p:txBody>
      </p:sp>
      <p:sp>
        <p:nvSpPr>
          <p:cNvPr id="25" name="Titel 13">
            <a:extLst>
              <a:ext uri="{FF2B5EF4-FFF2-40B4-BE49-F238E27FC236}">
                <a16:creationId xmlns:a16="http://schemas.microsoft.com/office/drawing/2014/main" xmlns="" id="{658800BE-D92B-1049-820E-B345EE9B213C}"/>
              </a:ext>
            </a:extLst>
          </p:cNvPr>
          <p:cNvSpPr txBox="1">
            <a:spLocks/>
          </p:cNvSpPr>
          <p:nvPr/>
        </p:nvSpPr>
        <p:spPr bwMode="gray">
          <a:xfrm>
            <a:off x="384175" y="2949575"/>
            <a:ext cx="8151813" cy="1452563"/>
          </a:xfrm>
          <a:prstGeom prst="rect">
            <a:avLst/>
          </a:prstGeom>
        </p:spPr>
        <p:txBody>
          <a:bodyPr lIns="78203" tIns="39101" rIns="78203" bIns="39101" anchor="b"/>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pPr algn="l" defTabSz="861993" fontAlgn="auto">
              <a:spcAft>
                <a:spcPts val="0"/>
              </a:spcAft>
              <a:defRPr/>
            </a:pPr>
            <a:r>
              <a:rPr lang="pt-PT" sz="6842" b="1">
                <a:solidFill>
                  <a:srgbClr val="C80F0F"/>
                </a:solidFill>
                <a:latin typeface="Arial" panose="020B0604020202020204" pitchFamily="34" charset="0"/>
                <a:cs typeface="Arial" panose="020B0604020202020204" pitchFamily="34" charset="0"/>
              </a:rPr>
              <a:t>
</a:t>
            </a:r>
            <a:br>
              <a:rPr lang="pt-PT" sz="6842" b="1">
                <a:solidFill>
                  <a:srgbClr val="C80F0F"/>
                </a:solidFill>
                <a:latin typeface="Arial" panose="020B0604020202020204" pitchFamily="34" charset="0"/>
                <a:cs typeface="Arial" panose="020B0604020202020204" pitchFamily="34" charset="0"/>
              </a:rPr>
            </a:br>
            <a:r>
              <a:rPr lang="pt-PT" sz="6842" b="1">
                <a:solidFill>
                  <a:srgbClr val="C80F0F"/>
                </a:solidFill>
                <a:latin typeface="Arial" panose="020B0604020202020204" pitchFamily="34" charset="0"/>
                <a:cs typeface="Arial" panose="020B0604020202020204" pitchFamily="34" charset="0"/>
              </a:rPr>
              <a:t>
</a:t>
            </a:r>
            <a:br>
              <a:rPr lang="pt-PT" sz="6842" b="1">
                <a:solidFill>
                  <a:srgbClr val="C80F0F"/>
                </a:solidFill>
                <a:latin typeface="Arial" panose="020B0604020202020204" pitchFamily="34" charset="0"/>
                <a:cs typeface="Arial" panose="020B0604020202020204" pitchFamily="34" charset="0"/>
              </a:rPr>
            </a:br>
            <a:r>
              <a:rPr lang="pt-PT" sz="6842">
                <a:solidFill>
                  <a:prstClr val="black">
                    <a:lumMod val="75000"/>
                    <a:lumOff val="25000"/>
                  </a:prstClr>
                </a:solidFill>
                <a:latin typeface="Arial" panose="020B0604020202020204" pitchFamily="34" charset="0"/>
                <a:cs typeface="Arial" panose="020B0604020202020204" pitchFamily="34" charset="0"/>
              </a:rPr>
              <a:t> </a:t>
            </a:r>
          </a:p>
          <a:p>
            <a:pPr algn="l" defTabSz="861993" fontAlgn="auto">
              <a:spcAft>
                <a:spcPts val="0"/>
              </a:spcAft>
              <a:defRPr/>
            </a:pPr>
            <a:r>
              <a:rPr lang="pt-PT" sz="6842" b="1">
                <a:solidFill>
                  <a:prstClr val="white"/>
                </a:solidFill>
                <a:latin typeface="Arial" panose="020B0604020202020204" pitchFamily="34" charset="0"/>
                <a:cs typeface="Arial" panose="020B0604020202020204" pitchFamily="34" charset="0"/>
              </a:rPr>
              <a:t>Obrigado!</a:t>
            </a:r>
          </a:p>
          <a:p>
            <a:pPr algn="l" defTabSz="861993" fontAlgn="auto">
              <a:spcAft>
                <a:spcPts val="0"/>
              </a:spcAft>
              <a:defRPr/>
            </a:pPr>
            <a:r>
              <a:rPr lang="pt-PT" sz="6842" b="1">
                <a:solidFill>
                  <a:prstClr val="white"/>
                </a:solidFill>
                <a:latin typeface="Arial" panose="020B0604020202020204" pitchFamily="34" charset="0"/>
                <a:cs typeface="Arial" panose="020B0604020202020204" pitchFamily="34" charset="0"/>
              </a:rPr>
              <a:t>Mantenha-se seguro </a:t>
            </a:r>
          </a:p>
          <a:p>
            <a:pPr algn="l" defTabSz="861993" fontAlgn="auto">
              <a:spcAft>
                <a:spcPts val="0"/>
              </a:spcAft>
              <a:defRPr/>
            </a:pPr>
            <a:r>
              <a:rPr lang="pt-PT" sz="6842" b="1">
                <a:solidFill>
                  <a:prstClr val="white"/>
                </a:solidFill>
                <a:latin typeface="Arial" panose="020B0604020202020204" pitchFamily="34" charset="0"/>
                <a:cs typeface="Arial" panose="020B0604020202020204" pitchFamily="34" charset="0"/>
              </a:rPr>
              <a:t>e saudável</a:t>
            </a:r>
          </a:p>
        </p:txBody>
      </p:sp>
      <p:sp>
        <p:nvSpPr>
          <p:cNvPr id="7" name="Bar">
            <a:extLst>
              <a:ext uri="{FF2B5EF4-FFF2-40B4-BE49-F238E27FC236}">
                <a16:creationId xmlns:a16="http://schemas.microsoft.com/office/drawing/2014/main" xmlns="" id="{2735DD78-1EE3-E341-81DA-AE308D230719}"/>
              </a:ext>
            </a:extLst>
          </p:cNvPr>
          <p:cNvSpPr/>
          <p:nvPr/>
        </p:nvSpPr>
        <p:spPr bwMode="gray">
          <a:xfrm>
            <a:off x="5365750" y="4606925"/>
            <a:ext cx="3657600" cy="223838"/>
          </a:xfrm>
          <a:prstGeom prst="rect">
            <a:avLst/>
          </a:prstGeom>
          <a:solidFill>
            <a:schemeClr val="bg1"/>
          </a:solidFill>
          <a:ln w="9525" cap="flat" cmpd="sng" algn="ctr">
            <a:noFill/>
            <a:prstDash val="solid"/>
            <a:round/>
            <a:headEnd type="none" w="med" len="med"/>
            <a:tailEnd type="none" w="med" len="med"/>
          </a:ln>
          <a:effectLst/>
        </p:spPr>
        <p:txBody>
          <a:bodyPr lIns="78203" tIns="39101" rIns="78203" bIns="39101"/>
          <a:lstStyle/>
          <a:p>
            <a:pPr defTabSz="390997">
              <a:defRPr/>
            </a:pPr>
            <a:endParaRPr lang="de-DE" sz="1355" err="1">
              <a:solidFill>
                <a:srgbClr val="44546A"/>
              </a:solidFill>
              <a:latin typeface="Arial" charset="0"/>
            </a:endParaRPr>
          </a:p>
        </p:txBody>
      </p:sp>
      <p:pic>
        <p:nvPicPr>
          <p:cNvPr id="92167" name="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461963" y="5557838"/>
            <a:ext cx="26955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3"/>
          <p:cNvSpPr>
            <a:spLocks noGrp="1"/>
          </p:cNvSpPr>
          <p:nvPr>
            <p:ph type="sldNum" sz="quarter" idx="12"/>
          </p:nvPr>
        </p:nvSpPr>
        <p:spPr>
          <a:xfrm>
            <a:off x="8686800" y="5740400"/>
            <a:ext cx="381000" cy="365125"/>
          </a:xfrm>
        </p:spPr>
        <p:txBody>
          <a:bodyPr/>
          <a:lstStyle/>
          <a:p>
            <a:pPr algn="ctr">
              <a:defRPr/>
            </a:pPr>
            <a:fld id="{940CB4A1-0C23-41B6-900A-A65BBA51C312}" type="slidenum">
              <a:rPr lang="en-US"/>
              <a:pPr algn="ctr">
                <a:defRPr/>
              </a:pPr>
              <a:t>40</a:t>
            </a:fld>
            <a:endParaRPr lang="en-US"/>
          </a:p>
        </p:txBody>
      </p:sp>
      <p:sp>
        <p:nvSpPr>
          <p:cNvPr id="3" name="Footer Placeholder 2"/>
          <p:cNvSpPr>
            <a:spLocks noGrp="1"/>
          </p:cNvSpPr>
          <p:nvPr>
            <p:ph type="ftr" sz="quarter" idx="11"/>
          </p:nvPr>
        </p:nvSpPr>
        <p:spPr/>
        <p:txBody>
          <a:bodyPr/>
          <a:lstStyle/>
          <a:p>
            <a:pPr>
              <a:defRPr/>
            </a:pPr>
            <a:r>
              <a:rPr lang="pt-PT"/>
              <a:t>COVID-19, Curso de Formação de Formadores; sector hoteleiro e de construção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988"/>
            <a:ext cx="8774113" cy="1314450"/>
          </a:xfrm>
        </p:spPr>
        <p:txBody>
          <a:bodyPr/>
          <a:lstStyle/>
          <a:p>
            <a:pPr hangingPunct="1">
              <a:defRPr/>
            </a:pPr>
            <a:r>
              <a:rPr lang="pt-PT" sz="2800">
                <a:solidFill>
                  <a:srgbClr val="C00000"/>
                </a:solidFill>
                <a:latin typeface="Calibri" panose="020F0502020204030204" pitchFamily="34" charset="0"/>
              </a:rPr>
              <a:t>Modelo de exposição-receptor</a:t>
            </a:r>
            <a:r>
              <a:rPr lang="pt-PT" sz="2800">
                <a:solidFill>
                  <a:srgbClr val="000000"/>
                </a:solidFill>
                <a:latin typeface="Calibri" panose="020F0502020204030204" pitchFamily="34" charset="0"/>
              </a:rPr>
              <a:t>
</a:t>
            </a:r>
            <a:br>
              <a:rPr lang="pt-PT" sz="2800">
                <a:solidFill>
                  <a:srgbClr val="000000"/>
                </a:solidFill>
                <a:latin typeface="Calibri" panose="020F0502020204030204" pitchFamily="34" charset="0"/>
              </a:rPr>
            </a:br>
            <a:r>
              <a:rPr lang="pt-PT" sz="2800"/>
              <a:t>
</a:t>
            </a:r>
            <a:br>
              <a:rPr lang="pt-PT" sz="2800"/>
            </a:br>
            <a:endParaRPr lang="pt-PT" sz="2800"/>
          </a:p>
        </p:txBody>
      </p:sp>
      <p:sp>
        <p:nvSpPr>
          <p:cNvPr id="18435" name="Content Placeholder 2"/>
          <p:cNvSpPr txBox="1">
            <a:spLocks noGrp="1"/>
          </p:cNvSpPr>
          <p:nvPr>
            <p:ph idx="1"/>
          </p:nvPr>
        </p:nvSpPr>
        <p:spPr>
          <a:xfrm>
            <a:off x="101600" y="790575"/>
            <a:ext cx="9042400" cy="5954713"/>
          </a:xfrm>
        </p:spPr>
        <p:txBody>
          <a:bodyPr/>
          <a:lstStyle/>
          <a:p>
            <a:pPr>
              <a:defRPr/>
            </a:pPr>
            <a:r>
              <a:rPr lang="pt-PT" sz="1800">
                <a:solidFill>
                  <a:schemeClr val="tx1"/>
                </a:solidFill>
                <a:latin typeface="Calibri" panose="020F0502020204030204" pitchFamily="34" charset="0"/>
              </a:rPr>
              <a:t>Na figura abaixo, é mostrada uma via de exposição  para determinar um resultado de exposição à saúde.</a:t>
            </a:r>
          </a:p>
          <a:p>
            <a:pPr>
              <a:defRPr/>
            </a:pPr>
            <a:r>
              <a:rPr lang="pt-PT" sz="1800">
                <a:solidFill>
                  <a:schemeClr val="tx1"/>
                </a:solidFill>
                <a:latin typeface="Calibri" panose="020F0502020204030204" pitchFamily="34" charset="0"/>
              </a:rPr>
              <a:t> Um entendimento claro sobre o tipo de estressor em questão é essencial para que se possa entender os determinantes para a liberação de um determinado agente. </a:t>
            </a:r>
          </a:p>
          <a:p>
            <a:pPr>
              <a:defRPr/>
            </a:pPr>
            <a:r>
              <a:rPr lang="pt-PT" sz="1800">
                <a:solidFill>
                  <a:schemeClr val="tx1"/>
                </a:solidFill>
                <a:latin typeface="Calibri" panose="020F0502020204030204" pitchFamily="34" charset="0"/>
              </a:rPr>
              <a:t>A parte do meio concentra-se no receptor (trabalhador) e no estressor. </a:t>
            </a:r>
          </a:p>
          <a:p>
            <a:pPr>
              <a:defRPr/>
            </a:pPr>
            <a:r>
              <a:rPr lang="pt-PT" sz="1800">
                <a:solidFill>
                  <a:schemeClr val="tx1"/>
                </a:solidFill>
                <a:latin typeface="Calibri" panose="020F0502020204030204" pitchFamily="34" charset="0"/>
              </a:rPr>
              <a:t>Vários factores precisam de ser compreendidos pela pessoa que pode ser exposta ou que pode ser portadora de doenças. O foco deve ser na susceptibilidade individual, área geográfica, modo de transporte ou qualquer outro factor que possa aumentar o risco. </a:t>
            </a:r>
          </a:p>
          <a:p>
            <a:pPr>
              <a:defRPr/>
            </a:pPr>
            <a:r>
              <a:rPr lang="pt-PT" sz="1800">
                <a:solidFill>
                  <a:schemeClr val="tx1"/>
                </a:solidFill>
                <a:latin typeface="Calibri" panose="020F0502020204030204" pitchFamily="34" charset="0"/>
              </a:rPr>
              <a:t>A interacção entre o agente biológico e o trabalhador resulta num evento de exposição. Portanto, como gestor, precisará evitar a exposição ao estressor ou receptor ou à combinação dos dois domínios. </a:t>
            </a:r>
          </a:p>
          <a:p>
            <a:pPr>
              <a:defRPr/>
            </a:pPr>
            <a:r>
              <a:rPr lang="pt-PT" sz="1800">
                <a:solidFill>
                  <a:schemeClr val="tx1"/>
                </a:solidFill>
                <a:latin typeface="Calibri" panose="020F0502020204030204" pitchFamily="34" charset="0"/>
              </a:rPr>
              <a:t>Ao garantir que o seu local de trabalho minimiza a liberação de microgotículas e garantir que a imunidade do receptor seja alta, haverá um resultado relacionado com a menor exposição. </a:t>
            </a:r>
          </a:p>
          <a:p>
            <a:pPr marL="0" indent="0" algn="just">
              <a:buFont typeface="Arial" panose="020B0604020202020204" pitchFamily="34" charset="0"/>
              <a:buNone/>
              <a:defRPr/>
            </a:pPr>
            <a:endParaRPr lang="en-ZA" altLang="en-US" sz="1800" dirty="0">
              <a:solidFill>
                <a:srgbClr val="000000"/>
              </a:solidFill>
              <a:latin typeface="Calibri" panose="020F0502020204030204" pitchFamily="34" charset="0"/>
            </a:endParaRPr>
          </a:p>
          <a:p>
            <a:pPr marL="0" indent="0" algn="just">
              <a:buFont typeface="Arial" panose="020B0604020202020204" pitchFamily="34" charset="0"/>
              <a:buNone/>
              <a:defRPr/>
            </a:pPr>
            <a:endParaRPr lang="en-ZA" altLang="en-US" sz="1800" dirty="0">
              <a:solidFill>
                <a:srgbClr val="000000"/>
              </a:solidFill>
              <a:latin typeface="Calibri" panose="020F0502020204030204" pitchFamily="34" charset="0"/>
            </a:endParaRPr>
          </a:p>
          <a:p>
            <a:pPr marL="0" indent="0" algn="just">
              <a:buFont typeface="Arial" panose="020B0604020202020204" pitchFamily="34" charset="0"/>
              <a:buNone/>
              <a:defRPr/>
            </a:pPr>
            <a:endParaRPr lang="en-ZA" altLang="en-US" sz="1800" dirty="0">
              <a:solidFill>
                <a:srgbClr val="000000"/>
              </a:solidFill>
              <a:latin typeface="Calibri" panose="020F0502020204030204" pitchFamily="34" charset="0"/>
            </a:endParaRPr>
          </a:p>
          <a:p>
            <a:pPr marL="0" indent="0" algn="just">
              <a:buFont typeface="Arial" panose="020B0604020202020204" pitchFamily="34" charset="0"/>
              <a:buNone/>
              <a:defRPr/>
            </a:pPr>
            <a:endParaRPr lang="en-ZA" altLang="en-US" sz="2200" dirty="0">
              <a:solidFill>
                <a:srgbClr val="000000"/>
              </a:solidFill>
              <a:latin typeface="Calibri" panose="020F0502020204030204" pitchFamily="34" charset="0"/>
            </a:endParaRPr>
          </a:p>
          <a:p>
            <a:pPr marL="0" indent="0" algn="just">
              <a:buFont typeface="Arial" panose="020B0604020202020204" pitchFamily="34" charset="0"/>
              <a:buNone/>
              <a:defRPr/>
            </a:pPr>
            <a:endParaRPr lang="en-ZA" altLang="en-US" sz="2200" dirty="0">
              <a:solidFill>
                <a:srgbClr val="000000"/>
              </a:solidFill>
              <a:latin typeface="Calibri" panose="020F0502020204030204" pitchFamily="34" charset="0"/>
            </a:endParaRPr>
          </a:p>
          <a:p>
            <a:pPr marL="0" indent="0" algn="just">
              <a:buFont typeface="Arial" panose="020B0604020202020204" pitchFamily="34" charset="0"/>
              <a:buNone/>
              <a:defRPr/>
            </a:pPr>
            <a:endParaRPr lang="en-ZA" altLang="en-US" sz="2200" dirty="0">
              <a:solidFill>
                <a:srgbClr val="000000"/>
              </a:solidFill>
              <a:latin typeface="Calibri" panose="020F0502020204030204" pitchFamily="34" charset="0"/>
            </a:endParaRPr>
          </a:p>
          <a:p>
            <a:pPr marL="0" indent="0" algn="just">
              <a:buFont typeface="Arial" panose="020B0604020202020204" pitchFamily="34" charset="0"/>
              <a:buNone/>
              <a:defRPr/>
            </a:pPr>
            <a:endParaRPr lang="en-GB" altLang="en-US" sz="2200" dirty="0">
              <a:solidFill>
                <a:srgbClr val="000000"/>
              </a:solidFill>
              <a:latin typeface="Calibri" panose="020F0502020204030204" pitchFamily="34" charset="0"/>
            </a:endParaRPr>
          </a:p>
        </p:txBody>
      </p:sp>
      <p:sp>
        <p:nvSpPr>
          <p:cNvPr id="49156"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pic>
        <p:nvPicPr>
          <p:cNvPr id="4915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 y="5035550"/>
            <a:ext cx="51689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698500"/>
            <a:ext cx="5791200" cy="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4915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3E0A279-B3B0-4211-9DFD-5E3D97A93278}" type="slidenum">
              <a:rPr lang="en-US" altLang="en-US" smtClean="0">
                <a:solidFill>
                  <a:srgbClr val="A79D99"/>
                </a:solidFill>
              </a:rPr>
              <a:pPr fontAlgn="base">
                <a:spcBef>
                  <a:spcPct val="0"/>
                </a:spcBef>
                <a:spcAft>
                  <a:spcPct val="0"/>
                </a:spcAft>
              </a:pPr>
              <a:t>5</a:t>
            </a:fld>
            <a:endParaRPr lang="en-US" altLang="en-US">
              <a:solidFill>
                <a:srgbClr val="A79D99"/>
              </a:solidFill>
            </a:endParaRPr>
          </a:p>
        </p:txBody>
      </p:sp>
      <p:sp>
        <p:nvSpPr>
          <p:cNvPr id="49161"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t>COVID-19, Curso de Formação de Formadores; sector hoteleiro e de construção</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Calibri" panose="020F0502020204030204" pitchFamily="34" charset="0"/>
              </a:rPr>
              <a:t>Compreender os conceitos básicos e mecanismos de exposição</a:t>
            </a:r>
            <a:r>
              <a:rPr lang="pt-PT" sz="2800">
                <a:solidFill>
                  <a:srgbClr val="000000"/>
                </a:solidFill>
                <a:latin typeface="Calibri" panose="020F0502020204030204" pitchFamily="34" charset="0"/>
              </a:rPr>
              <a:t>
</a:t>
            </a:r>
            <a:br>
              <a:rPr lang="pt-PT" sz="2800">
                <a:solidFill>
                  <a:srgbClr val="000000"/>
                </a:solidFill>
                <a:latin typeface="Calibri" panose="020F0502020204030204" pitchFamily="34" charset="0"/>
              </a:rPr>
            </a:br>
            <a:r>
              <a:rPr lang="pt-PT" sz="2800"/>
              <a:t>
</a:t>
            </a:r>
            <a:br>
              <a:rPr lang="pt-PT" sz="2800"/>
            </a:br>
            <a:endParaRPr lang="pt-PT" sz="2800"/>
          </a:p>
        </p:txBody>
      </p:sp>
      <p:sp>
        <p:nvSpPr>
          <p:cNvPr id="15363" name="Content Placeholder 2"/>
          <p:cNvSpPr txBox="1">
            <a:spLocks noGrp="1"/>
          </p:cNvSpPr>
          <p:nvPr>
            <p:ph idx="1"/>
          </p:nvPr>
        </p:nvSpPr>
        <p:spPr>
          <a:xfrm>
            <a:off x="0" y="1582738"/>
            <a:ext cx="6775450" cy="4397375"/>
          </a:xfrm>
        </p:spPr>
        <p:txBody>
          <a:bodyPr/>
          <a:lstStyle/>
          <a:p>
            <a:pPr algn="just">
              <a:lnSpc>
                <a:spcPct val="150000"/>
              </a:lnSpc>
              <a:buFont typeface="Wingdings" panose="05000000000000000000" pitchFamily="2" charset="2"/>
              <a:buChar char="§"/>
            </a:pPr>
            <a:r>
              <a:rPr lang="pt-PT" sz="1800">
                <a:solidFill>
                  <a:schemeClr val="tx1"/>
                </a:solidFill>
                <a:latin typeface="Calibri" panose="020F0502020204030204" pitchFamily="34" charset="0"/>
              </a:rPr>
              <a:t>O que significa COVID-19?</a:t>
            </a:r>
          </a:p>
          <a:p>
            <a:pPr algn="just">
              <a:lnSpc>
                <a:spcPct val="150000"/>
              </a:lnSpc>
              <a:buFont typeface="Wingdings" panose="05000000000000000000" pitchFamily="2" charset="2"/>
              <a:buChar char="§"/>
            </a:pPr>
            <a:r>
              <a:rPr lang="pt-PT" sz="1800">
                <a:solidFill>
                  <a:schemeClr val="tx1"/>
                </a:solidFill>
                <a:latin typeface="Calibri" panose="020F0502020204030204" pitchFamily="34" charset="0"/>
              </a:rPr>
              <a:t>O que é SARS-CoV-2?</a:t>
            </a:r>
          </a:p>
          <a:p>
            <a:pPr algn="just">
              <a:lnSpc>
                <a:spcPct val="150000"/>
              </a:lnSpc>
              <a:buFont typeface="Wingdings" panose="05000000000000000000" pitchFamily="2" charset="2"/>
              <a:buChar char="§"/>
            </a:pPr>
            <a:r>
              <a:rPr lang="pt-PT" sz="1800">
                <a:solidFill>
                  <a:schemeClr val="tx1"/>
                </a:solidFill>
                <a:latin typeface="Calibri" panose="020F0502020204030204" pitchFamily="34" charset="0"/>
              </a:rPr>
              <a:t>Como o SARS-CoV-2 se propaga? </a:t>
            </a:r>
          </a:p>
          <a:p>
            <a:pPr algn="just">
              <a:lnSpc>
                <a:spcPct val="150000"/>
              </a:lnSpc>
              <a:buFont typeface="Wingdings" panose="05000000000000000000" pitchFamily="2" charset="2"/>
              <a:buChar char="§"/>
            </a:pPr>
            <a:r>
              <a:rPr lang="pt-PT" sz="1800">
                <a:solidFill>
                  <a:schemeClr val="tx1"/>
                </a:solidFill>
                <a:latin typeface="Calibri" panose="020F0502020204030204" pitchFamily="34" charset="0"/>
              </a:rPr>
              <a:t>Quais são os sinais e sintomas?</a:t>
            </a:r>
          </a:p>
          <a:p>
            <a:pPr algn="just">
              <a:lnSpc>
                <a:spcPct val="150000"/>
              </a:lnSpc>
              <a:buFont typeface="Wingdings" panose="05000000000000000000" pitchFamily="2" charset="2"/>
              <a:buChar char="§"/>
            </a:pPr>
            <a:r>
              <a:rPr lang="pt-PT" sz="1800">
                <a:solidFill>
                  <a:schemeClr val="tx1"/>
                </a:solidFill>
                <a:latin typeface="Calibri" panose="020F0502020204030204" pitchFamily="34" charset="0"/>
              </a:rPr>
              <a:t>Como ocorre a exposição?</a:t>
            </a:r>
          </a:p>
          <a:p>
            <a:pPr algn="just">
              <a:lnSpc>
                <a:spcPct val="150000"/>
              </a:lnSpc>
              <a:buFont typeface="Wingdings" panose="05000000000000000000" pitchFamily="2" charset="2"/>
              <a:buChar char="§"/>
            </a:pPr>
            <a:r>
              <a:rPr lang="pt-PT" sz="1800">
                <a:solidFill>
                  <a:schemeClr val="tx1"/>
                </a:solidFill>
                <a:latin typeface="Calibri" panose="020F0502020204030204" pitchFamily="34" charset="0"/>
              </a:rPr>
              <a:t>Que medidas de controlo existem em relação à COVID-19 na sua organização</a:t>
            </a:r>
            <a:r>
              <a:rPr lang="pt-PT" sz="2000">
                <a:solidFill>
                  <a:schemeClr val="tx1"/>
                </a:solidFill>
                <a:latin typeface="Calibri" panose="020F0502020204030204" pitchFamily="34" charset="0"/>
              </a:rPr>
              <a:t>?</a:t>
            </a:r>
          </a:p>
        </p:txBody>
      </p:sp>
      <p:sp>
        <p:nvSpPr>
          <p:cNvPr id="51204"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sp>
        <p:nvSpPr>
          <p:cNvPr id="5120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A5EF8BA-BD9E-4338-BB69-9D73C20A8FAE}" type="slidenum">
              <a:rPr lang="en-US" altLang="en-US" smtClean="0">
                <a:solidFill>
                  <a:srgbClr val="A79D99"/>
                </a:solidFill>
              </a:rPr>
              <a:pPr fontAlgn="base">
                <a:spcBef>
                  <a:spcPct val="0"/>
                </a:spcBef>
                <a:spcAft>
                  <a:spcPct val="0"/>
                </a:spcAft>
              </a:pPr>
              <a:t>6</a:t>
            </a:fld>
            <a:endParaRPr lang="en-US" altLang="en-US">
              <a:solidFill>
                <a:srgbClr val="A79D99"/>
              </a:solidFill>
            </a:endParaRPr>
          </a:p>
        </p:txBody>
      </p:sp>
      <p:grpSp>
        <p:nvGrpSpPr>
          <p:cNvPr id="51206" name="Gruppieren 12"/>
          <p:cNvGrpSpPr>
            <a:grpSpLocks/>
          </p:cNvGrpSpPr>
          <p:nvPr/>
        </p:nvGrpSpPr>
        <p:grpSpPr bwMode="auto">
          <a:xfrm rot="1365104">
            <a:off x="6946900" y="668338"/>
            <a:ext cx="2386013" cy="2578100"/>
            <a:chOff x="5857912" y="824680"/>
            <a:chExt cx="3446433" cy="3724517"/>
          </a:xfrm>
        </p:grpSpPr>
        <p:pic>
          <p:nvPicPr>
            <p:cNvPr id="9" name="Grafik 16">
              <a:extLst>
                <a:ext uri="{FF2B5EF4-FFF2-40B4-BE49-F238E27FC236}">
                  <a16:creationId xmlns:a16="http://schemas.microsoft.com/office/drawing/2014/main" xmlns="" id="{5B05906A-FCA5-4149-BEEB-44B4C1E080A5}"/>
                </a:ext>
              </a:extLst>
            </p:cNvPr>
            <p:cNvPicPr>
              <a:picLocks noChangeAspect="1"/>
            </p:cNvPicPr>
            <p:nvPr/>
          </p:nvPicPr>
          <p:blipFill>
            <a:blip r:embed="rId2">
              <a:duotone>
                <a:schemeClr val="bg2">
                  <a:shade val="45000"/>
                  <a:satMod val="135000"/>
                </a:schemeClr>
                <a:prstClr val="white"/>
              </a:duotone>
            </a:blip>
            <a:stretch>
              <a:fillRect/>
            </a:stretch>
          </p:blipFill>
          <p:spPr>
            <a:xfrm>
              <a:off x="5857912" y="1702134"/>
              <a:ext cx="1751023" cy="1751023"/>
            </a:xfrm>
            <a:prstGeom prst="rect">
              <a:avLst/>
            </a:prstGeom>
          </p:spPr>
        </p:pic>
        <p:pic>
          <p:nvPicPr>
            <p:cNvPr id="10" name="Grafik 23">
              <a:extLst>
                <a:ext uri="{FF2B5EF4-FFF2-40B4-BE49-F238E27FC236}">
                  <a16:creationId xmlns:a16="http://schemas.microsoft.com/office/drawing/2014/main" xmlns="" id="{1A5B37B9-6191-F342-A9A6-36EA8BF69615}"/>
                </a:ext>
              </a:extLst>
            </p:cNvPr>
            <p:cNvPicPr>
              <a:picLocks noChangeAspect="1"/>
            </p:cNvPicPr>
            <p:nvPr/>
          </p:nvPicPr>
          <p:blipFill>
            <a:blip r:embed="rId2">
              <a:duotone>
                <a:schemeClr val="bg2">
                  <a:shade val="45000"/>
                  <a:satMod val="135000"/>
                </a:schemeClr>
                <a:prstClr val="white"/>
              </a:duotone>
            </a:blip>
            <a:stretch>
              <a:fillRect/>
            </a:stretch>
          </p:blipFill>
          <p:spPr>
            <a:xfrm>
              <a:off x="8002578" y="824680"/>
              <a:ext cx="877454" cy="877454"/>
            </a:xfrm>
            <a:prstGeom prst="rect">
              <a:avLst/>
            </a:prstGeom>
          </p:spPr>
        </p:pic>
        <p:pic>
          <p:nvPicPr>
            <p:cNvPr id="51212" name="Grafik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7274" y="1812126"/>
              <a:ext cx="2737071" cy="273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Straight Connector 11"/>
          <p:cNvCxnSpPr/>
          <p:nvPr/>
        </p:nvCxnSpPr>
        <p:spPr>
          <a:xfrm>
            <a:off x="225425" y="1281113"/>
            <a:ext cx="6515100" cy="6350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5120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t>COVID-19, Curso de Formação de Formadores; sector hoteleiro e de construção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circle(in)">
                                      <p:cBhvr>
                                        <p:cTn id="7" dur="2000"/>
                                        <p:tgtEl>
                                          <p:spTgt spid="153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1000"/>
                                        <p:tgtEl>
                                          <p:spTgt spid="15363">
                                            <p:txEl>
                                              <p:pRg st="2" end="2"/>
                                            </p:txEl>
                                          </p:spTgt>
                                        </p:tgtEl>
                                      </p:cBhvr>
                                    </p:animEffect>
                                    <p:anim calcmode="lin" valueType="num">
                                      <p:cBhvr>
                                        <p:cTn id="13"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Effect transition="in" filter="fade">
                                      <p:cBhvr>
                                        <p:cTn id="19" dur="1000"/>
                                        <p:tgtEl>
                                          <p:spTgt spid="15363">
                                            <p:txEl>
                                              <p:pRg st="3" end="3"/>
                                            </p:txEl>
                                          </p:spTgt>
                                        </p:tgtEl>
                                      </p:cBhvr>
                                    </p:animEffect>
                                    <p:anim calcmode="lin" valueType="num">
                                      <p:cBhvr>
                                        <p:cTn id="20"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53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5363">
                                            <p:txEl>
                                              <p:pRg st="4" end="4"/>
                                            </p:txEl>
                                          </p:spTgt>
                                        </p:tgtEl>
                                        <p:attrNameLst>
                                          <p:attrName>style.visibility</p:attrName>
                                        </p:attrNameLst>
                                      </p:cBhvr>
                                      <p:to>
                                        <p:strVal val="visible"/>
                                      </p:to>
                                    </p:set>
                                    <p:animEffect transition="in" filter="fade">
                                      <p:cBhvr>
                                        <p:cTn id="26" dur="1000"/>
                                        <p:tgtEl>
                                          <p:spTgt spid="15363">
                                            <p:txEl>
                                              <p:pRg st="4" end="4"/>
                                            </p:txEl>
                                          </p:spTgt>
                                        </p:tgtEl>
                                      </p:cBhvr>
                                    </p:animEffect>
                                    <p:anim calcmode="lin" valueType="num">
                                      <p:cBhvr>
                                        <p:cTn id="27"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5363">
                                            <p:txEl>
                                              <p:pRg st="5" end="5"/>
                                            </p:txEl>
                                          </p:spTgt>
                                        </p:tgtEl>
                                        <p:attrNameLst>
                                          <p:attrName>style.visibility</p:attrName>
                                        </p:attrNameLst>
                                      </p:cBhvr>
                                      <p:to>
                                        <p:strVal val="visible"/>
                                      </p:to>
                                    </p:set>
                                    <p:anim calcmode="lin" valueType="num">
                                      <p:cBhvr additive="base">
                                        <p:cTn id="33"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Status quo (actualizado em 05/03/2021)</a:t>
            </a:r>
            <a:r>
              <a:rPr lang="pt-PT" sz="2800">
                <a:solidFill>
                  <a:srgbClr val="C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C00000"/>
                </a:solidFill>
                <a:latin typeface="Calibri" panose="020F0502020204030204" pitchFamily="34" charset="0"/>
                <a:ea typeface="Tahoma" panose="020B0604030504040204" pitchFamily="34" charset="0"/>
                <a:cs typeface="Tahoma" panose="020B0604030504040204" pitchFamily="34" charset="0"/>
              </a:rPr>
            </a:br>
            <a:r>
              <a:rPr lang="pt-PT" sz="2800">
                <a:solidFill>
                  <a:srgbClr val="C00000"/>
                </a:solidFill>
              </a:rPr>
              <a:t>
</a:t>
            </a:r>
            <a:br>
              <a:rPr lang="pt-PT" sz="2800">
                <a:solidFill>
                  <a:srgbClr val="C00000"/>
                </a:solidFill>
              </a:rPr>
            </a:br>
            <a:endParaRPr lang="pt-PT" sz="2800">
              <a:solidFill>
                <a:srgbClr val="C00000"/>
              </a:solidFill>
            </a:endParaRPr>
          </a:p>
        </p:txBody>
      </p:sp>
      <p:sp>
        <p:nvSpPr>
          <p:cNvPr id="52227"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95825" y="3679825"/>
            <a:ext cx="4448175" cy="2073275"/>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9088" y="923925"/>
            <a:ext cx="4335462"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38700" y="922338"/>
            <a:ext cx="43053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7650" y="3749675"/>
            <a:ext cx="4281488"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E6647B-A63F-4D3D-9E81-2DBB462B07EC}" type="slidenum">
              <a:rPr lang="en-US" altLang="en-US" smtClean="0">
                <a:solidFill>
                  <a:srgbClr val="A79D99"/>
                </a:solidFill>
              </a:rPr>
              <a:pPr fontAlgn="base">
                <a:spcBef>
                  <a:spcPct val="0"/>
                </a:spcBef>
                <a:spcAft>
                  <a:spcPct val="0"/>
                </a:spcAft>
              </a:pPr>
              <a:t>7</a:t>
            </a:fld>
            <a:endParaRPr lang="en-US" altLang="en-US">
              <a:solidFill>
                <a:srgbClr val="A79D99"/>
              </a:solidFill>
            </a:endParaRPr>
          </a:p>
        </p:txBody>
      </p:sp>
      <p:pic>
        <p:nvPicPr>
          <p:cNvPr id="52233"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058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t>COVID-19, Curso de Formação de Formadores; sector hoteleiro e de construção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0"/>
            <a:ext cx="8774112" cy="1720850"/>
          </a:xfrm>
        </p:spPr>
        <p:txBody>
          <a:bodyPr/>
          <a:lstStyle/>
          <a:p>
            <a:pPr hangingPunct="1">
              <a:defRPr/>
            </a:pPr>
            <a:r>
              <a:rPr lang="pt-PT" sz="2800">
                <a:solidFill>
                  <a:srgbClr val="C00000"/>
                </a:solidFill>
                <a:latin typeface="Tahoma" panose="020B0604030504040204" pitchFamily="34" charset="0"/>
                <a:ea typeface="Tahoma" panose="020B0604030504040204" pitchFamily="34" charset="0"/>
                <a:cs typeface="Tahoma" panose="020B0604030504040204" pitchFamily="34" charset="0"/>
              </a:rPr>
              <a:t>COVID-19</a:t>
            </a:r>
            <a: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t>
</a:t>
            </a:r>
            <a:br>
              <a:rPr lang="pt-PT" sz="2800">
                <a:solidFill>
                  <a:srgbClr val="000000"/>
                </a:solidFill>
                <a:latin typeface="Calibri" panose="020F0502020204030204" pitchFamily="34" charset="0"/>
                <a:ea typeface="Tahoma" panose="020B0604030504040204" pitchFamily="34" charset="0"/>
                <a:cs typeface="Tahoma" panose="020B0604030504040204" pitchFamily="34" charset="0"/>
              </a:rPr>
            </a:br>
            <a:r>
              <a:rPr lang="pt-PT" sz="2800"/>
              <a:t>
</a:t>
            </a:r>
            <a:br>
              <a:rPr lang="pt-PT" sz="2800"/>
            </a:br>
            <a:endParaRPr lang="pt-PT" sz="2800"/>
          </a:p>
        </p:txBody>
      </p:sp>
      <p:sp>
        <p:nvSpPr>
          <p:cNvPr id="54275" name="Content Placeholder 2"/>
          <p:cNvSpPr txBox="1">
            <a:spLocks noGrp="1"/>
          </p:cNvSpPr>
          <p:nvPr>
            <p:ph idx="1"/>
          </p:nvPr>
        </p:nvSpPr>
        <p:spPr>
          <a:xfrm>
            <a:off x="71438" y="1160463"/>
            <a:ext cx="9072562" cy="5697537"/>
          </a:xfrm>
        </p:spPr>
        <p:txBody>
          <a:bodyPr/>
          <a:lstStyle/>
          <a:p>
            <a:r>
              <a:rPr lang="pt-PT" sz="1800">
                <a:solidFill>
                  <a:schemeClr val="tx1"/>
                </a:solidFill>
                <a:latin typeface="Calibri" panose="020F0502020204030204" pitchFamily="34" charset="0"/>
              </a:rPr>
              <a:t>A doença do coronavírus (COVID-19) é uma doença infecciosa causada por um coronavírus recém-descoberto.</a:t>
            </a:r>
          </a:p>
          <a:p>
            <a:r>
              <a:rPr lang="pt-PT" sz="1800">
                <a:solidFill>
                  <a:schemeClr val="tx1"/>
                </a:solidFill>
                <a:latin typeface="Calibri" panose="020F0502020204030204" pitchFamily="34" charset="0"/>
              </a:rPr>
              <a:t>A maioria das pessoas que adoecem com COVID-19 apresentam sintomas leves a moderados e recuperam-se sem tratamento especial.</a:t>
            </a:r>
          </a:p>
          <a:p>
            <a:pPr algn="just">
              <a:buFontTx/>
              <a:buChar char="-"/>
            </a:pPr>
            <a:r>
              <a:rPr lang="pt-PT" sz="1800">
                <a:solidFill>
                  <a:schemeClr val="tx1"/>
                </a:solidFill>
                <a:latin typeface="Calibri" panose="020F0502020204030204" pitchFamily="34" charset="0"/>
              </a:rPr>
              <a:t>O vírus que causa a COVID-19 é transmitido principalmente por meio de gotículas geradas quando uma pessoa infectada tosse, espirra ou expira. </a:t>
            </a:r>
          </a:p>
          <a:p>
            <a:pPr algn="just">
              <a:buFontTx/>
              <a:buChar char="-"/>
            </a:pPr>
            <a:r>
              <a:rPr lang="pt-PT" sz="1800">
                <a:solidFill>
                  <a:schemeClr val="tx1"/>
                </a:solidFill>
                <a:latin typeface="Calibri" panose="020F0502020204030204" pitchFamily="34" charset="0"/>
              </a:rPr>
              <a:t>Essas gotículas são muito pesadas para ficarem suspensas no ar e caem rapidamente no chão ou nas superfícies.</a:t>
            </a:r>
          </a:p>
          <a:p>
            <a:pPr algn="just">
              <a:buFontTx/>
              <a:buChar char="-"/>
            </a:pPr>
            <a:r>
              <a:rPr lang="pt-PT" sz="1800">
                <a:solidFill>
                  <a:schemeClr val="tx1"/>
                </a:solidFill>
                <a:latin typeface="Calibri" panose="020F0502020204030204" pitchFamily="34" charset="0"/>
              </a:rPr>
              <a:t>Mesmo pessoas sem sintomas de COVID-19 podem ser infectantes.</a:t>
            </a:r>
          </a:p>
          <a:p>
            <a:pPr algn="just">
              <a:lnSpc>
                <a:spcPct val="150000"/>
              </a:lnSpc>
              <a:buFont typeface="Wingdings" panose="05000000000000000000" pitchFamily="2" charset="2"/>
              <a:buChar char="§"/>
            </a:pPr>
            <a:endParaRPr lang="en-GB" altLang="en-US" sz="2400">
              <a:solidFill>
                <a:srgbClr val="000000"/>
              </a:solidFill>
              <a:latin typeface="Calibri" panose="020F0502020204030204" pitchFamily="34" charset="0"/>
            </a:endParaRPr>
          </a:p>
        </p:txBody>
      </p:sp>
      <p:sp>
        <p:nvSpPr>
          <p:cNvPr id="54276"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sp>
        <p:nvSpPr>
          <p:cNvPr id="5427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ADFF8C1-CE56-4243-B7D3-9DCCA13A7CA9}" type="slidenum">
              <a:rPr lang="en-US" altLang="en-US" smtClean="0">
                <a:solidFill>
                  <a:srgbClr val="A79D99"/>
                </a:solidFill>
              </a:rPr>
              <a:pPr fontAlgn="base">
                <a:spcBef>
                  <a:spcPct val="0"/>
                </a:spcBef>
                <a:spcAft>
                  <a:spcPct val="0"/>
                </a:spcAft>
              </a:pPr>
              <a:t>8</a:t>
            </a:fld>
            <a:endParaRPr lang="en-US" altLang="en-US">
              <a:solidFill>
                <a:srgbClr val="A79D99"/>
              </a:solidFill>
            </a:endParaRPr>
          </a:p>
        </p:txBody>
      </p:sp>
      <p:cxnSp>
        <p:nvCxnSpPr>
          <p:cNvPr id="7" name="Straight Connector 6"/>
          <p:cNvCxnSpPr/>
          <p:nvPr/>
        </p:nvCxnSpPr>
        <p:spPr>
          <a:xfrm>
            <a:off x="204788" y="1020763"/>
            <a:ext cx="6515100" cy="6350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pic>
        <p:nvPicPr>
          <p:cNvPr id="5427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t>COVID-19, Curso de Formação de Formadores; sector hoteleiro e de construção</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44650"/>
          </a:xfrm>
          <a:solidFill>
            <a:srgbClr val="C00000"/>
          </a:solidFill>
        </p:spPr>
        <p:txBody>
          <a:bodyPr/>
          <a:lstStyle/>
          <a:p>
            <a:pPr hangingPunct="1">
              <a:defRPr/>
            </a:pPr>
            <a:r>
              <a:rPr lang="pt-PT" sz="2800">
                <a:solidFill>
                  <a:srgbClr val="000000"/>
                </a:solidFill>
                <a:latin typeface="Calibri" panose="020F0502020204030204" pitchFamily="34" charset="0"/>
              </a:rPr>
              <a:t>Pergunta?
</a:t>
            </a:r>
            <a:br>
              <a:rPr lang="pt-PT" sz="2800">
                <a:solidFill>
                  <a:srgbClr val="000000"/>
                </a:solidFill>
                <a:latin typeface="Calibri" panose="020F0502020204030204" pitchFamily="34" charset="0"/>
              </a:rPr>
            </a:br>
            <a:r>
              <a:rPr lang="pt-PT" sz="2800"/>
              <a:t>
</a:t>
            </a:r>
            <a:br>
              <a:rPr lang="pt-PT" sz="2800"/>
            </a:br>
            <a:endParaRPr lang="pt-PT" sz="2800"/>
          </a:p>
        </p:txBody>
      </p:sp>
      <p:sp>
        <p:nvSpPr>
          <p:cNvPr id="55299" name="Content Placeholder 2"/>
          <p:cNvSpPr txBox="1">
            <a:spLocks noGrp="1"/>
          </p:cNvSpPr>
          <p:nvPr>
            <p:ph idx="1"/>
          </p:nvPr>
        </p:nvSpPr>
        <p:spPr>
          <a:xfrm>
            <a:off x="0" y="844550"/>
            <a:ext cx="9144000" cy="5032375"/>
          </a:xfrm>
          <a:solidFill>
            <a:srgbClr val="C00000"/>
          </a:solidFill>
        </p:spPr>
        <p:txBody>
          <a:bodyPr/>
          <a:lstStyle/>
          <a:p>
            <a:endParaRPr lang="en-ZA" altLang="en-US">
              <a:solidFill>
                <a:schemeClr val="tx1"/>
              </a:solidFill>
              <a:latin typeface="Calibri" panose="020F0502020204030204" pitchFamily="34" charset="0"/>
            </a:endParaRPr>
          </a:p>
          <a:p>
            <a:r>
              <a:rPr lang="pt-PT" sz="2400">
                <a:solidFill>
                  <a:schemeClr val="tx1"/>
                </a:solidFill>
                <a:latin typeface="Calibri" panose="020F0502020204030204" pitchFamily="34" charset="0"/>
              </a:rPr>
              <a:t>As suas gotículas contaminadas tornam-se infecciosas quando apresenta sintomas da COVID-19. Verdadeiro/Falso?</a:t>
            </a:r>
          </a:p>
          <a:p>
            <a:endParaRPr lang="en-ZA" altLang="en-US" sz="2400">
              <a:solidFill>
                <a:schemeClr val="tx1"/>
              </a:solidFill>
              <a:latin typeface="Calibri" panose="020F0502020204030204" pitchFamily="34" charset="0"/>
            </a:endParaRPr>
          </a:p>
          <a:p>
            <a:r>
              <a:rPr lang="pt-PT" sz="2400">
                <a:solidFill>
                  <a:schemeClr val="tx1"/>
                </a:solidFill>
                <a:latin typeface="Calibri" panose="020F0502020204030204" pitchFamily="34" charset="0"/>
              </a:rPr>
              <a:t>Cite três possíveis SARS- CoV-2, possíveis vias de entrada no corpo humano </a:t>
            </a:r>
          </a:p>
        </p:txBody>
      </p:sp>
      <p:sp>
        <p:nvSpPr>
          <p:cNvPr id="55300" name="Rectangle 4"/>
          <p:cNvSpPr>
            <a:spLocks noChangeArrowheads="1"/>
          </p:cNvSpPr>
          <p:nvPr/>
        </p:nvSpPr>
        <p:spPr bwMode="auto">
          <a:xfrm>
            <a:off x="121920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700"/>
              </a:spcBef>
              <a:buSzPct val="100000"/>
              <a:buFont typeface="Arial" panose="020B0604020202020204" pitchFamily="34" charset="0"/>
              <a:buChar char="»"/>
              <a:defRPr sz="2800">
                <a:solidFill>
                  <a:srgbClr val="675D59"/>
                </a:solidFill>
                <a:latin typeface="Calibri" panose="020F0502020204030204" pitchFamily="34" charset="0"/>
              </a:defRPr>
            </a:lvl1pPr>
            <a:lvl2pPr marL="742950" indent="-285750">
              <a:spcBef>
                <a:spcPts val="400"/>
              </a:spcBef>
              <a:buSzPct val="100000"/>
              <a:buFont typeface="Arial" panose="020B0604020202020204" pitchFamily="34" charset="0"/>
              <a:buChar char="˃"/>
              <a:defRPr>
                <a:solidFill>
                  <a:srgbClr val="4D5B6B"/>
                </a:solidFill>
                <a:latin typeface="Calibri" panose="020F0502020204030204" pitchFamily="34" charset="0"/>
              </a:defRPr>
            </a:lvl2pPr>
            <a:lvl3pPr marL="1143000" indent="-228600">
              <a:spcBef>
                <a:spcPts val="400"/>
              </a:spcBef>
              <a:buSzPct val="100000"/>
              <a:buFont typeface="Calibri" panose="020F0502020204030204" pitchFamily="34" charset="0"/>
              <a:buChar char="+"/>
              <a:defRPr>
                <a:solidFill>
                  <a:srgbClr val="4D5B6B"/>
                </a:solidFill>
                <a:latin typeface="Calibri" panose="020F0502020204030204" pitchFamily="34" charset="0"/>
              </a:defRPr>
            </a:lvl3pPr>
            <a:lvl4pPr marL="16002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4pPr>
            <a:lvl5pPr marL="2057400" indent="-228600">
              <a:spcBef>
                <a:spcPts val="400"/>
              </a:spcBef>
              <a:buSzPct val="100000"/>
              <a:buFont typeface="Arial" panose="020B0604020202020204" pitchFamily="34" charset="0"/>
              <a:buChar char="»"/>
              <a:defRPr>
                <a:solidFill>
                  <a:srgbClr val="4D5B6B"/>
                </a:solidFill>
                <a:latin typeface="Calibri" panose="020F0502020204030204" pitchFamily="34" charset="0"/>
              </a:defRPr>
            </a:lvl5pPr>
            <a:lvl6pPr marL="25146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6pPr>
            <a:lvl7pPr marL="29718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7pPr>
            <a:lvl8pPr marL="34290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8pPr>
            <a:lvl9pPr marL="3886200" indent="-228600" eaLnBrk="0" fontAlgn="base" hangingPunct="0">
              <a:spcBef>
                <a:spcPts val="400"/>
              </a:spcBef>
              <a:spcAft>
                <a:spcPct val="0"/>
              </a:spcAft>
              <a:buSzPct val="100000"/>
              <a:buFont typeface="Arial" panose="020B0604020202020204" pitchFamily="34" charset="0"/>
              <a:buChar char="»"/>
              <a:defRPr>
                <a:solidFill>
                  <a:srgbClr val="4D5B6B"/>
                </a:solidFill>
                <a:latin typeface="Calibri" panose="020F0502020204030204" pitchFamily="34" charset="0"/>
              </a:defRPr>
            </a:lvl9pPr>
          </a:lstStyle>
          <a:p>
            <a:pPr>
              <a:spcBef>
                <a:spcPct val="0"/>
              </a:spcBef>
              <a:buSzTx/>
              <a:buFontTx/>
              <a:buNone/>
            </a:pPr>
            <a:r>
              <a:rPr lang="pt-PT" sz="1800">
                <a:solidFill>
                  <a:schemeClr val="tx1"/>
                </a:solidFill>
              </a:rPr>
              <a:t>
</a:t>
            </a:r>
            <a:br>
              <a:rPr lang="pt-PT" sz="1800">
                <a:solidFill>
                  <a:schemeClr val="tx1"/>
                </a:solidFill>
              </a:rPr>
            </a:br>
            <a:endParaRPr lang="pt-PT" sz="1800">
              <a:solidFill>
                <a:schemeClr val="tx1"/>
              </a:solidFill>
            </a:endParaRPr>
          </a:p>
        </p:txBody>
      </p:sp>
      <p:cxnSp>
        <p:nvCxnSpPr>
          <p:cNvPr id="6" name="Straight Connector 5"/>
          <p:cNvCxnSpPr/>
          <p:nvPr/>
        </p:nvCxnSpPr>
        <p:spPr>
          <a:xfrm>
            <a:off x="0" y="844550"/>
            <a:ext cx="4572000" cy="0"/>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pic>
        <p:nvPicPr>
          <p:cNvPr id="5530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6334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B355C4-50CE-48E0-BE6B-C76F350A128C}" type="slidenum">
              <a:rPr lang="en-US" altLang="en-US" smtClean="0">
                <a:solidFill>
                  <a:srgbClr val="A79D99"/>
                </a:solidFill>
              </a:rPr>
              <a:pPr fontAlgn="base">
                <a:spcBef>
                  <a:spcPct val="0"/>
                </a:spcBef>
                <a:spcAft>
                  <a:spcPct val="0"/>
                </a:spcAft>
              </a:pPr>
              <a:t>9</a:t>
            </a:fld>
            <a:endParaRPr lang="en-US" altLang="en-US">
              <a:solidFill>
                <a:srgbClr val="A79D99"/>
              </a:solidFill>
            </a:endParaRPr>
          </a:p>
        </p:txBody>
      </p:sp>
      <p:sp>
        <p:nvSpPr>
          <p:cNvPr id="55304"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pt-PT"/>
              <a:t>COVID-19, Curso de Formação de Formadores; sector hoteleiro e de construção</a:t>
            </a:r>
          </a:p>
        </p:txBody>
      </p:sp>
    </p:spTree>
  </p:cSld>
  <p:clrMapOvr>
    <a:masterClrMapping/>
  </p:clrMapOvr>
  <p:transition spd="slow"/>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er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ie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Comic Sans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TC101859868%5b%5bfn=Thermal%5d%5d</Template>
  <TotalTime>22597</TotalTime>
  <Words>3613</Words>
  <Application>Microsoft Office PowerPoint</Application>
  <PresentationFormat>Apresentação no Ecrã (4:3)</PresentationFormat>
  <Paragraphs>367</Paragraphs>
  <Slides>40</Slides>
  <Notes>11</Notes>
  <HiddenSlides>0</HiddenSlides>
  <MMClips>0</MMClips>
  <ScaleCrop>false</ScaleCrop>
  <HeadingPairs>
    <vt:vector size="6" baseType="variant">
      <vt:variant>
        <vt:lpstr>Tipos de letra usados</vt:lpstr>
      </vt:variant>
      <vt:variant>
        <vt:i4>10</vt:i4>
      </vt:variant>
      <vt:variant>
        <vt:lpstr>Tema</vt:lpstr>
      </vt:variant>
      <vt:variant>
        <vt:i4>4</vt:i4>
      </vt:variant>
      <vt:variant>
        <vt:lpstr>Títulos dos diapositivos</vt:lpstr>
      </vt:variant>
      <vt:variant>
        <vt:i4>40</vt:i4>
      </vt:variant>
    </vt:vector>
  </HeadingPairs>
  <TitlesOfParts>
    <vt:vector size="54" baseType="lpstr">
      <vt:lpstr>ＭＳ Ｐゴシック</vt:lpstr>
      <vt:lpstr>Arial</vt:lpstr>
      <vt:lpstr>Calibri</vt:lpstr>
      <vt:lpstr>Calibri Light</vt:lpstr>
      <vt:lpstr>Century Schoolbook</vt:lpstr>
      <vt:lpstr>Comic Sans MS</vt:lpstr>
      <vt:lpstr>Tahoma</vt:lpstr>
      <vt:lpstr>Times New Roman</vt:lpstr>
      <vt:lpstr>Wingdings</vt:lpstr>
      <vt:lpstr>Wingdings 2</vt:lpstr>
      <vt:lpstr>Thermal</vt:lpstr>
      <vt:lpstr>Oriel</vt:lpstr>
      <vt:lpstr>3_Office Theme</vt:lpstr>
      <vt:lpstr>Office</vt:lpstr>
      <vt:lpstr>
 Dr Masilu Daniel Masekameni
 ND, B-TECH: Saúde Ambiental
 MPHIL, PhD: Energia e Saúde
 SAIOH (ROT) 
 Especialista em sherq 
 16 de Março de 2021
 </vt:lpstr>
      <vt:lpstr>RESULTADO DO PROGRAMA
 </vt:lpstr>
      <vt:lpstr>Contextualização 
 </vt:lpstr>
      <vt:lpstr>Continuar…..
 </vt:lpstr>
      <vt:lpstr>Modelo de exposição-receptor
 </vt:lpstr>
      <vt:lpstr>Compreender os conceitos básicos e mecanismos de exposição
 </vt:lpstr>
      <vt:lpstr>Status quo (actualizado em 05/03/2021)
 </vt:lpstr>
      <vt:lpstr>COVID-19
 </vt:lpstr>
      <vt:lpstr>Pergunta?
 </vt:lpstr>
      <vt:lpstr>Mecanismo de propagação e sintomas do SARS SAR CoV-2
 </vt:lpstr>
      <vt:lpstr>Eventos de exposição ao SARS CoV-2 
 </vt:lpstr>
      <vt:lpstr>O foco de crise da COVID-19 na indústria de construção 
 </vt:lpstr>
      <vt:lpstr>O foco de crise da COVID-19 na indústria de construção 
 </vt:lpstr>
      <vt:lpstr>O foco de crise da COVID-19 na indústria hoteleira   
 </vt:lpstr>
      <vt:lpstr>O foco de crise da COVID-19 na indústria de construção 
 </vt:lpstr>
      <vt:lpstr>Ambientes de exposição ocupacional e não ocupacional
 Propagação do vírus SARS-CoV-2</vt:lpstr>
      <vt:lpstr>Cenário de exposição
 </vt:lpstr>
      <vt:lpstr>Abordagem baseada em princípios</vt:lpstr>
      <vt:lpstr>Cenário de exposição do local  
 </vt:lpstr>
      <vt:lpstr>Mecanismo de propagação  e sintomas do SARS SAR CoV-2
 </vt:lpstr>
      <vt:lpstr>Propagação do SARS CoV-2 (vídeo)
 </vt:lpstr>
      <vt:lpstr>Quais são os grupos vulneráveis 
 </vt:lpstr>
      <vt:lpstr>Como controlamos o SARS Cov-2 
 </vt:lpstr>
      <vt:lpstr>Lavar as mãos como uma medida de controlo de engenharia
 </vt:lpstr>
      <vt:lpstr>Lavar as mãos como uma medida de controlo de engenharia
 </vt:lpstr>
      <vt:lpstr>Prevenção da COVID-19 do domínio do receptor
 </vt:lpstr>
      <vt:lpstr>Controlo da SARS CoV-2 (Vídeo 2 e 3)
 </vt:lpstr>
      <vt:lpstr>Comité de COVID 19 
 </vt:lpstr>
      <vt:lpstr>Responsável pela conformidade perante a COVID-19
 </vt:lpstr>
      <vt:lpstr>Comité de COVID 19 
 </vt:lpstr>
      <vt:lpstr>Funções de um responsável pela conformidade perante a COVID-19
 </vt:lpstr>
      <vt:lpstr>Funções de uma inspecção da COVID-19 no local de trabalho 
 </vt:lpstr>
      <vt:lpstr>
 </vt:lpstr>
      <vt:lpstr>Avaliação de risco
 </vt:lpstr>
      <vt:lpstr>Avaliação de risco 
 </vt:lpstr>
      <vt:lpstr>Avaliação de risco 
 </vt:lpstr>
      <vt:lpstr>
 </vt:lpstr>
      <vt:lpstr>Gestão de risco
 </vt:lpstr>
      <vt:lpstr>Controlo do SARS CoV-2
 </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190</cp:revision>
  <dcterms:created xsi:type="dcterms:W3CDTF">2013-03-05T20:25:27Z</dcterms:created>
  <dcterms:modified xsi:type="dcterms:W3CDTF">2021-04-02T03:26:31Z</dcterms:modified>
</cp:coreProperties>
</file>