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9" r:id="rId1"/>
  </p:sldMasterIdLst>
  <p:notesMasterIdLst>
    <p:notesMasterId r:id="rId22"/>
  </p:notesMasterIdLst>
  <p:handoutMasterIdLst>
    <p:handoutMasterId r:id="rId23"/>
  </p:handoutMasterIdLst>
  <p:sldIdLst>
    <p:sldId id="300" r:id="rId2"/>
    <p:sldId id="282" r:id="rId3"/>
    <p:sldId id="270" r:id="rId4"/>
    <p:sldId id="271" r:id="rId5"/>
    <p:sldId id="273" r:id="rId6"/>
    <p:sldId id="274" r:id="rId7"/>
    <p:sldId id="315" r:id="rId8"/>
    <p:sldId id="329" r:id="rId9"/>
    <p:sldId id="332" r:id="rId10"/>
    <p:sldId id="312" r:id="rId11"/>
    <p:sldId id="323" r:id="rId12"/>
    <p:sldId id="331" r:id="rId13"/>
    <p:sldId id="328" r:id="rId14"/>
    <p:sldId id="2542" r:id="rId15"/>
    <p:sldId id="2566" r:id="rId16"/>
    <p:sldId id="335" r:id="rId17"/>
    <p:sldId id="2569" r:id="rId18"/>
    <p:sldId id="327" r:id="rId19"/>
    <p:sldId id="334" r:id="rId20"/>
    <p:sldId id="278" r:id="rId21"/>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3612">
          <p15:clr>
            <a:srgbClr val="A4A3A4"/>
          </p15:clr>
        </p15:guide>
        <p15:guide id="2" orient="horz" pos="1026">
          <p15:clr>
            <a:srgbClr val="A4A3A4"/>
          </p15:clr>
        </p15:guide>
        <p15:guide id="3" pos="5465">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guide id="3" orient="horz" pos="3126">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ane Vaneker" initials="C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0"/>
    <a:srgbClr val="FF0000"/>
    <a:srgbClr val="C40046"/>
    <a:srgbClr val="76AEB6"/>
    <a:srgbClr val="1E3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0584" autoAdjust="0"/>
  </p:normalViewPr>
  <p:slideViewPr>
    <p:cSldViewPr>
      <p:cViewPr varScale="1">
        <p:scale>
          <a:sx n="54" d="100"/>
          <a:sy n="54" d="100"/>
        </p:scale>
        <p:origin x="1372" y="48"/>
      </p:cViewPr>
      <p:guideLst>
        <p:guide orient="horz" pos="3612"/>
        <p:guide orient="horz" pos="1026"/>
        <p:guide pos="5465"/>
      </p:guideLst>
    </p:cSldViewPr>
  </p:slideViewPr>
  <p:outlineViewPr>
    <p:cViewPr>
      <p:scale>
        <a:sx n="33" d="100"/>
        <a:sy n="33" d="100"/>
      </p:scale>
      <p:origin x="0" y="-4824"/>
    </p:cViewPr>
  </p:outlineViewPr>
  <p:notesTextViewPr>
    <p:cViewPr>
      <p:scale>
        <a:sx n="100" d="100"/>
        <a:sy n="100" d="100"/>
      </p:scale>
      <p:origin x="0" y="0"/>
    </p:cViewPr>
  </p:notesTextViewPr>
  <p:sorterViewPr>
    <p:cViewPr>
      <p:scale>
        <a:sx n="90" d="100"/>
        <a:sy n="90" d="100"/>
      </p:scale>
      <p:origin x="0" y="0"/>
    </p:cViewPr>
  </p:sorterViewPr>
  <p:notesViewPr>
    <p:cSldViewPr>
      <p:cViewPr>
        <p:scale>
          <a:sx n="166" d="100"/>
          <a:sy n="166" d="100"/>
        </p:scale>
        <p:origin x="2166" y="-3624"/>
      </p:cViewPr>
      <p:guideLst>
        <p:guide orient="horz" pos="3223"/>
        <p:guide pos="2236"/>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74450644273219E-2"/>
          <c:y val="2.1421077835971566E-2"/>
          <c:w val="0.80597285756047732"/>
          <c:h val="0.8691820579676065"/>
        </c:manualLayout>
      </c:layout>
      <c:barChart>
        <c:barDir val="col"/>
        <c:grouping val="stacked"/>
        <c:varyColors val="0"/>
        <c:ser>
          <c:idx val="0"/>
          <c:order val="0"/>
          <c:tx>
            <c:strRef>
              <c:f>Sheet1!$A$2</c:f>
              <c:strCache>
                <c:ptCount val="1"/>
                <c:pt idx="0">
                  <c:v>Hydro</c:v>
                </c:pt>
              </c:strCache>
            </c:strRef>
          </c:tx>
          <c:spPr>
            <a:solidFill>
              <a:srgbClr val="13405F"/>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Sheet1!$B$2:$AC$2</c:f>
              <c:numCache>
                <c:formatCode>0</c:formatCode>
                <c:ptCount val="19"/>
                <c:pt idx="0">
                  <c:v>17426</c:v>
                </c:pt>
                <c:pt idx="1">
                  <c:v>21732</c:v>
                </c:pt>
                <c:pt idx="2">
                  <c:v>22733</c:v>
                </c:pt>
                <c:pt idx="3">
                  <c:v>23124</c:v>
                </c:pt>
                <c:pt idx="4">
                  <c:v>17722</c:v>
                </c:pt>
                <c:pt idx="5">
                  <c:v>20095</c:v>
                </c:pt>
                <c:pt idx="6">
                  <c:v>19638</c:v>
                </c:pt>
                <c:pt idx="7">
                  <c:v>20008</c:v>
                </c:pt>
                <c:pt idx="8">
                  <c:v>21170</c:v>
                </c:pt>
                <c:pt idx="9">
                  <c:v>20443</c:v>
                </c:pt>
                <c:pt idx="10">
                  <c:v>19031</c:v>
                </c:pt>
                <c:pt idx="11">
                  <c:v>20953</c:v>
                </c:pt>
                <c:pt idx="12">
                  <c:v>17671</c:v>
                </c:pt>
                <c:pt idx="13">
                  <c:v>22091</c:v>
                </c:pt>
                <c:pt idx="14">
                  <c:v>22998</c:v>
                </c:pt>
                <c:pt idx="15">
                  <c:v>19587</c:v>
                </c:pt>
                <c:pt idx="16">
                  <c:v>18977</c:v>
                </c:pt>
                <c:pt idx="17" formatCode="#,##0">
                  <c:v>20546</c:v>
                </c:pt>
                <c:pt idx="18" formatCode="#,##0">
                  <c:v>19800</c:v>
                </c:pt>
              </c:numCache>
            </c:numRef>
          </c:val>
          <c:extLst>
            <c:ext xmlns:c16="http://schemas.microsoft.com/office/drawing/2014/chart" uri="{C3380CC4-5D6E-409C-BE32-E72D297353CC}">
              <c16:uniqueId val="{00000000-B1C6-433E-8DDA-C6DB520BBAEE}"/>
            </c:ext>
          </c:extLst>
        </c:ser>
        <c:ser>
          <c:idx val="1"/>
          <c:order val="1"/>
          <c:tx>
            <c:strRef>
              <c:f>Sheet1!$A$3</c:f>
              <c:strCache>
                <c:ptCount val="1"/>
                <c:pt idx="0">
                  <c:v>Wind (offshore)</c:v>
                </c:pt>
              </c:strCache>
            </c:strRef>
          </c:tx>
          <c:spPr>
            <a:solidFill>
              <a:srgbClr val="0B78A3"/>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Sheet1!$B$3:$AC$3</c:f>
              <c:numCache>
                <c:formatCode>0</c:formatCode>
                <c:ptCount val="19"/>
                <c:pt idx="0">
                  <c:v>0</c:v>
                </c:pt>
                <c:pt idx="1">
                  <c:v>0</c:v>
                </c:pt>
                <c:pt idx="2">
                  <c:v>0</c:v>
                </c:pt>
                <c:pt idx="3">
                  <c:v>0</c:v>
                </c:pt>
                <c:pt idx="4">
                  <c:v>0</c:v>
                </c:pt>
                <c:pt idx="5">
                  <c:v>0</c:v>
                </c:pt>
                <c:pt idx="6">
                  <c:v>0</c:v>
                </c:pt>
                <c:pt idx="7">
                  <c:v>0</c:v>
                </c:pt>
                <c:pt idx="8">
                  <c:v>0</c:v>
                </c:pt>
                <c:pt idx="9">
                  <c:v>0</c:v>
                </c:pt>
                <c:pt idx="10">
                  <c:v>38</c:v>
                </c:pt>
                <c:pt idx="11">
                  <c:v>176</c:v>
                </c:pt>
                <c:pt idx="12">
                  <c:v>577</c:v>
                </c:pt>
                <c:pt idx="13">
                  <c:v>732</c:v>
                </c:pt>
                <c:pt idx="14">
                  <c:v>918</c:v>
                </c:pt>
                <c:pt idx="15">
                  <c:v>1471</c:v>
                </c:pt>
                <c:pt idx="16">
                  <c:v>8284</c:v>
                </c:pt>
                <c:pt idx="17" formatCode="#,##0">
                  <c:v>12274</c:v>
                </c:pt>
                <c:pt idx="18" formatCode="#,##0">
                  <c:v>17947</c:v>
                </c:pt>
              </c:numCache>
            </c:numRef>
          </c:val>
          <c:extLst>
            <c:ext xmlns:c16="http://schemas.microsoft.com/office/drawing/2014/chart" uri="{C3380CC4-5D6E-409C-BE32-E72D297353CC}">
              <c16:uniqueId val="{00000001-B1C6-433E-8DDA-C6DB520BBAEE}"/>
            </c:ext>
          </c:extLst>
        </c:ser>
        <c:ser>
          <c:idx val="2"/>
          <c:order val="2"/>
          <c:tx>
            <c:strRef>
              <c:f>Sheet1!$A$4</c:f>
              <c:strCache>
                <c:ptCount val="1"/>
                <c:pt idx="0">
                  <c:v>Wind (onshore)</c:v>
                </c:pt>
              </c:strCache>
            </c:strRef>
          </c:tx>
          <c:spPr>
            <a:solidFill>
              <a:srgbClr val="004E80"/>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Sheet1!$B$4:$AC$4</c:f>
              <c:numCache>
                <c:formatCode>0</c:formatCode>
                <c:ptCount val="19"/>
                <c:pt idx="0">
                  <c:v>71</c:v>
                </c:pt>
                <c:pt idx="1">
                  <c:v>9513</c:v>
                </c:pt>
                <c:pt idx="2">
                  <c:v>10509</c:v>
                </c:pt>
                <c:pt idx="3">
                  <c:v>15786</c:v>
                </c:pt>
                <c:pt idx="4">
                  <c:v>18713</c:v>
                </c:pt>
                <c:pt idx="5">
                  <c:v>25509</c:v>
                </c:pt>
                <c:pt idx="6">
                  <c:v>27229</c:v>
                </c:pt>
                <c:pt idx="7">
                  <c:v>31324</c:v>
                </c:pt>
                <c:pt idx="8">
                  <c:v>40507</c:v>
                </c:pt>
                <c:pt idx="9">
                  <c:v>41385</c:v>
                </c:pt>
                <c:pt idx="10">
                  <c:v>39382</c:v>
                </c:pt>
                <c:pt idx="11">
                  <c:v>38371</c:v>
                </c:pt>
                <c:pt idx="12">
                  <c:v>49280</c:v>
                </c:pt>
                <c:pt idx="13">
                  <c:v>50948</c:v>
                </c:pt>
                <c:pt idx="14">
                  <c:v>51819</c:v>
                </c:pt>
                <c:pt idx="15">
                  <c:v>57026</c:v>
                </c:pt>
                <c:pt idx="16">
                  <c:v>72340</c:v>
                </c:pt>
                <c:pt idx="17" formatCode="#,##0">
                  <c:v>67650</c:v>
                </c:pt>
                <c:pt idx="18" formatCode="#,##0">
                  <c:v>88667</c:v>
                </c:pt>
              </c:numCache>
            </c:numRef>
          </c:val>
          <c:extLst>
            <c:ext xmlns:c16="http://schemas.microsoft.com/office/drawing/2014/chart" uri="{C3380CC4-5D6E-409C-BE32-E72D297353CC}">
              <c16:uniqueId val="{00000002-B1C6-433E-8DDA-C6DB520BBAEE}"/>
            </c:ext>
          </c:extLst>
        </c:ser>
        <c:ser>
          <c:idx val="3"/>
          <c:order val="3"/>
          <c:tx>
            <c:strRef>
              <c:f>Sheet1!$A$5</c:f>
              <c:strCache>
                <c:ptCount val="1"/>
                <c:pt idx="0">
                  <c:v>Photovoltaics</c:v>
                </c:pt>
              </c:strCache>
            </c:strRef>
          </c:tx>
          <c:spPr>
            <a:solidFill>
              <a:srgbClr val="FFFF00"/>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Sheet1!$B$5:$AC$5</c:f>
              <c:numCache>
                <c:formatCode>0</c:formatCode>
                <c:ptCount val="19"/>
                <c:pt idx="0">
                  <c:v>1</c:v>
                </c:pt>
                <c:pt idx="1">
                  <c:v>60</c:v>
                </c:pt>
                <c:pt idx="2">
                  <c:v>76</c:v>
                </c:pt>
                <c:pt idx="3">
                  <c:v>162</c:v>
                </c:pt>
                <c:pt idx="4">
                  <c:v>313</c:v>
                </c:pt>
                <c:pt idx="5">
                  <c:v>557</c:v>
                </c:pt>
                <c:pt idx="6">
                  <c:v>1282</c:v>
                </c:pt>
                <c:pt idx="7">
                  <c:v>2220</c:v>
                </c:pt>
                <c:pt idx="8">
                  <c:v>3075</c:v>
                </c:pt>
                <c:pt idx="9">
                  <c:v>4420</c:v>
                </c:pt>
                <c:pt idx="10">
                  <c:v>6583</c:v>
                </c:pt>
                <c:pt idx="11">
                  <c:v>11729</c:v>
                </c:pt>
                <c:pt idx="12">
                  <c:v>19599</c:v>
                </c:pt>
                <c:pt idx="13">
                  <c:v>26380</c:v>
                </c:pt>
                <c:pt idx="14">
                  <c:v>31010</c:v>
                </c:pt>
                <c:pt idx="15">
                  <c:v>36056</c:v>
                </c:pt>
                <c:pt idx="16">
                  <c:v>38726</c:v>
                </c:pt>
                <c:pt idx="17" formatCode="#,##0">
                  <c:v>38098</c:v>
                </c:pt>
                <c:pt idx="18" formatCode="#,##0">
                  <c:v>39895</c:v>
                </c:pt>
              </c:numCache>
            </c:numRef>
          </c:val>
          <c:extLst>
            <c:ext xmlns:c16="http://schemas.microsoft.com/office/drawing/2014/chart" uri="{C3380CC4-5D6E-409C-BE32-E72D297353CC}">
              <c16:uniqueId val="{00000003-B1C6-433E-8DDA-C6DB520BBAEE}"/>
            </c:ext>
          </c:extLst>
        </c:ser>
        <c:ser>
          <c:idx val="4"/>
          <c:order val="4"/>
          <c:tx>
            <c:strRef>
              <c:f>Sheet1!$A$6</c:f>
              <c:strCache>
                <c:ptCount val="1"/>
                <c:pt idx="0">
                  <c:v>Biomass</c:v>
                </c:pt>
              </c:strCache>
            </c:strRef>
          </c:tx>
          <c:spPr>
            <a:solidFill>
              <a:srgbClr val="76B31E"/>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Sheet1!$B$6:$AC$6</c:f>
              <c:numCache>
                <c:formatCode>0</c:formatCode>
                <c:ptCount val="19"/>
                <c:pt idx="0">
                  <c:v>1435</c:v>
                </c:pt>
                <c:pt idx="1">
                  <c:v>4731</c:v>
                </c:pt>
                <c:pt idx="2">
                  <c:v>5214</c:v>
                </c:pt>
                <c:pt idx="3">
                  <c:v>6048</c:v>
                </c:pt>
                <c:pt idx="4">
                  <c:v>8841</c:v>
                </c:pt>
                <c:pt idx="5">
                  <c:v>10471</c:v>
                </c:pt>
                <c:pt idx="6">
                  <c:v>14354</c:v>
                </c:pt>
                <c:pt idx="7">
                  <c:v>18700</c:v>
                </c:pt>
                <c:pt idx="8">
                  <c:v>24363</c:v>
                </c:pt>
                <c:pt idx="9">
                  <c:v>27792</c:v>
                </c:pt>
                <c:pt idx="10">
                  <c:v>30657</c:v>
                </c:pt>
                <c:pt idx="11">
                  <c:v>33925</c:v>
                </c:pt>
                <c:pt idx="12">
                  <c:v>36891</c:v>
                </c:pt>
                <c:pt idx="13">
                  <c:v>43217</c:v>
                </c:pt>
                <c:pt idx="14">
                  <c:v>45528</c:v>
                </c:pt>
                <c:pt idx="15">
                  <c:v>48301</c:v>
                </c:pt>
                <c:pt idx="16">
                  <c:v>50341</c:v>
                </c:pt>
                <c:pt idx="17" formatCode="#,##0">
                  <c:v>50926</c:v>
                </c:pt>
                <c:pt idx="18" formatCode="#,##0">
                  <c:v>51393</c:v>
                </c:pt>
              </c:numCache>
            </c:numRef>
          </c:val>
          <c:extLst>
            <c:ext xmlns:c16="http://schemas.microsoft.com/office/drawing/2014/chart" uri="{C3380CC4-5D6E-409C-BE32-E72D297353CC}">
              <c16:uniqueId val="{00000004-B1C6-433E-8DDA-C6DB520BBAEE}"/>
            </c:ext>
          </c:extLst>
        </c:ser>
        <c:ser>
          <c:idx val="5"/>
          <c:order val="5"/>
          <c:tx>
            <c:strRef>
              <c:f>Sheet1!$A$7</c:f>
              <c:strCache>
                <c:ptCount val="1"/>
                <c:pt idx="0">
                  <c:v>Geothermal</c:v>
                </c:pt>
              </c:strCache>
            </c:strRef>
          </c:tx>
          <c:spPr>
            <a:solidFill>
              <a:srgbClr val="C00000"/>
            </a:solidFill>
            <a:ln>
              <a:noFill/>
            </a:ln>
            <a:effectLst/>
          </c:spPr>
          <c:invertIfNegative val="0"/>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Sheet1!$B$7:$AC$7</c:f>
              <c:numCache>
                <c:formatCode>0</c:formatCode>
                <c:ptCount val="19"/>
                <c:pt idx="0">
                  <c:v>0</c:v>
                </c:pt>
                <c:pt idx="1">
                  <c:v>0</c:v>
                </c:pt>
                <c:pt idx="2">
                  <c:v>0</c:v>
                </c:pt>
                <c:pt idx="3">
                  <c:v>0</c:v>
                </c:pt>
                <c:pt idx="4">
                  <c:v>0</c:v>
                </c:pt>
                <c:pt idx="5">
                  <c:v>0.2</c:v>
                </c:pt>
                <c:pt idx="6">
                  <c:v>0.2</c:v>
                </c:pt>
                <c:pt idx="7">
                  <c:v>0.4</c:v>
                </c:pt>
                <c:pt idx="8">
                  <c:v>0.4</c:v>
                </c:pt>
                <c:pt idx="9">
                  <c:v>18</c:v>
                </c:pt>
                <c:pt idx="10">
                  <c:v>19</c:v>
                </c:pt>
                <c:pt idx="11">
                  <c:v>28</c:v>
                </c:pt>
                <c:pt idx="12">
                  <c:v>19</c:v>
                </c:pt>
                <c:pt idx="13">
                  <c:v>25</c:v>
                </c:pt>
                <c:pt idx="14">
                  <c:v>80</c:v>
                </c:pt>
                <c:pt idx="15">
                  <c:v>98</c:v>
                </c:pt>
                <c:pt idx="16">
                  <c:v>133</c:v>
                </c:pt>
                <c:pt idx="17" formatCode="#,##0">
                  <c:v>175</c:v>
                </c:pt>
                <c:pt idx="18" formatCode="#,##0">
                  <c:v>155</c:v>
                </c:pt>
              </c:numCache>
            </c:numRef>
          </c:val>
          <c:extLst>
            <c:ext xmlns:c16="http://schemas.microsoft.com/office/drawing/2014/chart" uri="{C3380CC4-5D6E-409C-BE32-E72D297353CC}">
              <c16:uniqueId val="{00000020-B1C6-433E-8DDA-C6DB520BBAEE}"/>
            </c:ext>
          </c:extLst>
        </c:ser>
        <c:dLbls>
          <c:showLegendKey val="0"/>
          <c:showVal val="0"/>
          <c:showCatName val="0"/>
          <c:showSerName val="0"/>
          <c:showPercent val="0"/>
          <c:showBubbleSize val="0"/>
        </c:dLbls>
        <c:gapWidth val="150"/>
        <c:overlap val="100"/>
        <c:axId val="160501120"/>
        <c:axId val="160507008"/>
      </c:barChart>
      <c:lineChart>
        <c:grouping val="standard"/>
        <c:varyColors val="0"/>
        <c:ser>
          <c:idx val="6"/>
          <c:order val="6"/>
          <c:tx>
            <c:strRef>
              <c:f>Sheet1!$A$8</c:f>
              <c:strCache>
                <c:ptCount val="1"/>
              </c:strCache>
            </c:strRef>
          </c:tx>
          <c:spPr>
            <a:ln w="25400" cap="rnd">
              <a:noFill/>
              <a:round/>
            </a:ln>
            <a:effectLst/>
          </c:spPr>
          <c:marker>
            <c:symbol val="none"/>
          </c:marker>
          <c:dLbls>
            <c:dLbl>
              <c:idx val="17"/>
              <c:layout>
                <c:manualLayout>
                  <c:x val="-2.9612252164956634E-2"/>
                  <c:y val="-3.0887237679733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19-4915-A023-17863710B3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sr-Latn-R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Sheet1!$B$1:$AC$1</c:f>
              <c:strCache>
                <c:ptCount val="19"/>
                <c:pt idx="0">
                  <c:v>1990</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Sheet1!$B$8:$AC$8</c:f>
              <c:numCache>
                <c:formatCode>0</c:formatCode>
                <c:ptCount val="19"/>
                <c:pt idx="0">
                  <c:v>18933</c:v>
                </c:pt>
                <c:pt idx="1">
                  <c:v>36036</c:v>
                </c:pt>
                <c:pt idx="2">
                  <c:v>38532</c:v>
                </c:pt>
                <c:pt idx="3">
                  <c:v>45120</c:v>
                </c:pt>
                <c:pt idx="4">
                  <c:v>45589</c:v>
                </c:pt>
                <c:pt idx="5">
                  <c:v>56632.2</c:v>
                </c:pt>
                <c:pt idx="6">
                  <c:v>62503.199999999997</c:v>
                </c:pt>
                <c:pt idx="7">
                  <c:v>72252.399999999994</c:v>
                </c:pt>
                <c:pt idx="8">
                  <c:v>89115.4</c:v>
                </c:pt>
                <c:pt idx="9">
                  <c:v>94058</c:v>
                </c:pt>
                <c:pt idx="10">
                  <c:v>95710</c:v>
                </c:pt>
                <c:pt idx="11">
                  <c:v>105182</c:v>
                </c:pt>
                <c:pt idx="12">
                  <c:v>124037</c:v>
                </c:pt>
                <c:pt idx="13">
                  <c:v>143393</c:v>
                </c:pt>
                <c:pt idx="14">
                  <c:v>152353</c:v>
                </c:pt>
                <c:pt idx="15">
                  <c:v>162539</c:v>
                </c:pt>
                <c:pt idx="16">
                  <c:v>188801</c:v>
                </c:pt>
                <c:pt idx="17">
                  <c:v>189669</c:v>
                </c:pt>
                <c:pt idx="18">
                  <c:v>217857</c:v>
                </c:pt>
              </c:numCache>
            </c:numRef>
          </c:val>
          <c:smooth val="0"/>
          <c:extLst>
            <c:ext xmlns:c16="http://schemas.microsoft.com/office/drawing/2014/chart" uri="{C3380CC4-5D6E-409C-BE32-E72D297353CC}">
              <c16:uniqueId val="{00000000-F76C-467F-A0AB-64A224037341}"/>
            </c:ext>
          </c:extLst>
        </c:ser>
        <c:dLbls>
          <c:showLegendKey val="0"/>
          <c:showVal val="0"/>
          <c:showCatName val="0"/>
          <c:showSerName val="0"/>
          <c:showPercent val="0"/>
          <c:showBubbleSize val="0"/>
        </c:dLbls>
        <c:marker val="1"/>
        <c:smooth val="0"/>
        <c:axId val="160501120"/>
        <c:axId val="160507008"/>
      </c:lineChart>
      <c:catAx>
        <c:axId val="1605011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sr-Latn-RS"/>
          </a:p>
        </c:txPr>
        <c:crossAx val="160507008"/>
        <c:crosses val="autoZero"/>
        <c:auto val="1"/>
        <c:lblAlgn val="ctr"/>
        <c:lblOffset val="100"/>
        <c:noMultiLvlLbl val="0"/>
      </c:catAx>
      <c:valAx>
        <c:axId val="160507008"/>
        <c:scaling>
          <c:orientation val="minMax"/>
          <c:max val="2000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de-DE" sz="1100" dirty="0">
                    <a:solidFill>
                      <a:schemeClr val="tx1"/>
                    </a:solidFill>
                    <a:latin typeface="Arial" panose="020B0604020202020204" pitchFamily="34" charset="0"/>
                    <a:cs typeface="Arial" panose="020B0604020202020204" pitchFamily="34" charset="0"/>
                  </a:rPr>
                  <a:t>Final</a:t>
                </a:r>
                <a:r>
                  <a:rPr lang="de-DE" sz="1100" baseline="0" dirty="0">
                    <a:solidFill>
                      <a:schemeClr val="tx1"/>
                    </a:solidFill>
                    <a:latin typeface="Arial" panose="020B0604020202020204" pitchFamily="34" charset="0"/>
                    <a:cs typeface="Arial" panose="020B0604020202020204" pitchFamily="34" charset="0"/>
                  </a:rPr>
                  <a:t> electricity generation in TWh</a:t>
                </a:r>
                <a:endParaRPr lang="en-GB" sz="1100" dirty="0">
                  <a:solidFill>
                    <a:schemeClr val="tx1"/>
                  </a:solidFill>
                  <a:latin typeface="Arial" panose="020B0604020202020204" pitchFamily="34" charset="0"/>
                  <a:cs typeface="Arial" panose="020B0604020202020204" pitchFamily="34" charset="0"/>
                </a:endParaRPr>
              </a:p>
            </c:rich>
          </c:tx>
          <c:overlay val="0"/>
          <c:spPr>
            <a:noFill/>
            <a:ln>
              <a:noFill/>
            </a:ln>
            <a:effectLst/>
          </c:sp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sr-Latn-RS"/>
          </a:p>
        </c:txPr>
        <c:crossAx val="160501120"/>
        <c:crosses val="autoZero"/>
        <c:crossBetween val="between"/>
        <c:dispUnits>
          <c:builtInUnit val="thousands"/>
        </c:dispUnits>
      </c:valAx>
      <c:spPr>
        <a:gradFill>
          <a:gsLst>
            <a:gs pos="100000">
              <a:schemeClr val="bg1">
                <a:lumMod val="5000"/>
                <a:lumOff val="95000"/>
              </a:schemeClr>
            </a:gs>
            <a:gs pos="3000">
              <a:schemeClr val="accent2">
                <a:lumMod val="20000"/>
                <a:lumOff val="8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r"/>
      <c:layout>
        <c:manualLayout>
          <c:xMode val="edge"/>
          <c:yMode val="edge"/>
          <c:x val="0.87825733863116651"/>
          <c:y val="8.1944832019894082E-2"/>
          <c:w val="0.11277399483998583"/>
          <c:h val="0.74086419053937058"/>
        </c:manualLayout>
      </c:layout>
      <c:overlay val="0"/>
      <c:txPr>
        <a:bodyPr/>
        <a:lstStyle/>
        <a:p>
          <a:pPr>
            <a:defRPr sz="1000">
              <a:latin typeface="Arial" panose="020B0604020202020204" pitchFamily="34" charset="0"/>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a:pPr>
      <a:endParaRPr lang="sr-Latn-R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r>
              <a:rPr lang="en-US" sz="1800" b="1" i="0" u="none" strike="noStrike" kern="1200" spc="0" baseline="0" dirty="0">
                <a:solidFill>
                  <a:srgbClr val="004F80"/>
                </a:solidFill>
                <a:latin typeface="Arial" panose="020B0604020202020204" pitchFamily="34" charset="0"/>
                <a:ea typeface="+mn-ea"/>
                <a:cs typeface="Arial" panose="020B0604020202020204" pitchFamily="34" charset="0"/>
              </a:rPr>
              <a:t>Gross electricity generation in 2017 (654,8 TWh)</a:t>
            </a:r>
          </a:p>
        </c:rich>
      </c:tx>
      <c:overlay val="0"/>
      <c:spPr>
        <a:noFill/>
        <a:ln>
          <a:noFill/>
        </a:ln>
        <a:effectLst/>
      </c:spPr>
      <c:txPr>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endParaRPr lang="sr-Latn-RS"/>
        </a:p>
      </c:txPr>
    </c:title>
    <c:autoTitleDeleted val="0"/>
    <c:plotArea>
      <c:layout>
        <c:manualLayout>
          <c:layoutTarget val="inner"/>
          <c:xMode val="edge"/>
          <c:yMode val="edge"/>
          <c:x val="0.26341189969214857"/>
          <c:y val="0.16053103332161425"/>
          <c:w val="0.36495432760665564"/>
          <c:h val="0.75397489454100319"/>
        </c:manualLayout>
      </c:layout>
      <c:doughnutChart>
        <c:varyColors val="1"/>
        <c:ser>
          <c:idx val="0"/>
          <c:order val="0"/>
          <c:tx>
            <c:strRef>
              <c:f>Tabelle1!$B$1</c:f>
              <c:strCache>
                <c:ptCount val="1"/>
                <c:pt idx="0">
                  <c:v>Gross electricity generation 2017 (in TWh)</c:v>
                </c:pt>
              </c:strCache>
            </c:strRef>
          </c:tx>
          <c:explosion val="1"/>
          <c:dPt>
            <c:idx val="0"/>
            <c:bubble3D val="0"/>
            <c:spPr>
              <a:solidFill>
                <a:srgbClr val="996633"/>
              </a:solidFill>
              <a:ln w="19050">
                <a:solidFill>
                  <a:schemeClr val="lt1"/>
                </a:solidFill>
              </a:ln>
              <a:effectLst/>
            </c:spPr>
            <c:extLst>
              <c:ext xmlns:c16="http://schemas.microsoft.com/office/drawing/2014/chart" uri="{C3380CC4-5D6E-409C-BE32-E72D297353CC}">
                <c16:uniqueId val="{00000001-5F0B-4D8E-A4C5-8B56D747C500}"/>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5F0B-4D8E-A4C5-8B56D747C500}"/>
              </c:ext>
            </c:extLst>
          </c:dPt>
          <c:dPt>
            <c:idx val="2"/>
            <c:bubble3D val="0"/>
            <c:spPr>
              <a:solidFill>
                <a:srgbClr val="E32321"/>
              </a:solidFill>
              <a:ln w="19050">
                <a:solidFill>
                  <a:schemeClr val="lt1"/>
                </a:solidFill>
              </a:ln>
              <a:effectLst/>
            </c:spPr>
            <c:extLst>
              <c:ext xmlns:c16="http://schemas.microsoft.com/office/drawing/2014/chart" uri="{C3380CC4-5D6E-409C-BE32-E72D297353CC}">
                <c16:uniqueId val="{00000005-5F0B-4D8E-A4C5-8B56D747C500}"/>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7-5F0B-4D8E-A4C5-8B56D747C500}"/>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5F0B-4D8E-A4C5-8B56D747C500}"/>
              </c:ext>
            </c:extLst>
          </c:dPt>
          <c:dPt>
            <c:idx val="5"/>
            <c:bubble3D val="0"/>
            <c:spPr>
              <a:solidFill>
                <a:srgbClr val="B696B5"/>
              </a:solidFill>
              <a:ln w="19050">
                <a:solidFill>
                  <a:schemeClr val="lt1"/>
                </a:solidFill>
              </a:ln>
              <a:effectLst/>
            </c:spPr>
            <c:extLst>
              <c:ext xmlns:c16="http://schemas.microsoft.com/office/drawing/2014/chart" uri="{C3380CC4-5D6E-409C-BE32-E72D297353CC}">
                <c16:uniqueId val="{0000000B-5F0B-4D8E-A4C5-8B56D747C50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F0B-4D8E-A4C5-8B56D747C500}"/>
              </c:ext>
            </c:extLst>
          </c:dPt>
          <c:dLbls>
            <c:dLbl>
              <c:idx val="0"/>
              <c:layout>
                <c:manualLayout>
                  <c:x val="0.19189935526572613"/>
                  <c:y val="-1.299846423656795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F0B-4D8E-A4C5-8B56D747C500}"/>
                </c:ext>
              </c:extLst>
            </c:dLbl>
            <c:dLbl>
              <c:idx val="1"/>
              <c:layout>
                <c:manualLayout>
                  <c:x val="9.7522623167828087E-2"/>
                  <c:y val="0.1234854102473955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F0B-4D8E-A4C5-8B56D747C500}"/>
                </c:ext>
              </c:extLst>
            </c:dLbl>
            <c:dLbl>
              <c:idx val="2"/>
              <c:layout>
                <c:manualLayout>
                  <c:x val="0.14942982582167208"/>
                  <c:y val="7.992034090775325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F0B-4D8E-A4C5-8B56D747C500}"/>
                </c:ext>
              </c:extLst>
            </c:dLbl>
            <c:dLbl>
              <c:idx val="3"/>
              <c:layout>
                <c:manualLayout>
                  <c:x val="-0.24537950345453519"/>
                  <c:y val="2.599692847313602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F0B-4D8E-A4C5-8B56D747C500}"/>
                </c:ext>
              </c:extLst>
            </c:dLbl>
            <c:dLbl>
              <c:idx val="4"/>
              <c:layout>
                <c:manualLayout>
                  <c:x val="-0.15100277135663703"/>
                  <c:y val="-5.849308906455583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5F0B-4D8E-A4C5-8B56D747C500}"/>
                </c:ext>
              </c:extLst>
            </c:dLbl>
            <c:dLbl>
              <c:idx val="5"/>
              <c:layout>
                <c:manualLayout>
                  <c:x val="-0.16830517224125169"/>
                  <c:y val="-7.090254287204859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5F0B-4D8E-A4C5-8B56D747C500}"/>
                </c:ext>
              </c:extLst>
            </c:dLbl>
            <c:dLbl>
              <c:idx val="6"/>
              <c:layout>
                <c:manualLayout>
                  <c:x val="0.1195438606573376"/>
                  <c:y val="-4.87442408871298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5F0B-4D8E-A4C5-8B56D747C5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sr-Latn-R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Tabelle1!$A$2:$A$7</c:f>
              <c:strCache>
                <c:ptCount val="6"/>
                <c:pt idx="0">
                  <c:v>Lignite</c:v>
                </c:pt>
                <c:pt idx="1">
                  <c:v>Hard coal</c:v>
                </c:pt>
                <c:pt idx="2">
                  <c:v>Nuclear</c:v>
                </c:pt>
                <c:pt idx="3">
                  <c:v>Natural gas</c:v>
                </c:pt>
                <c:pt idx="4">
                  <c:v>Renewables</c:v>
                </c:pt>
                <c:pt idx="5">
                  <c:v>Waste and Other</c:v>
                </c:pt>
              </c:strCache>
            </c:strRef>
          </c:cat>
          <c:val>
            <c:numRef>
              <c:f>Tabelle1!$B$2:$B$7</c:f>
              <c:numCache>
                <c:formatCode>0.0</c:formatCode>
                <c:ptCount val="6"/>
                <c:pt idx="0">
                  <c:v>148</c:v>
                </c:pt>
                <c:pt idx="1">
                  <c:v>93</c:v>
                </c:pt>
                <c:pt idx="2">
                  <c:v>76</c:v>
                </c:pt>
                <c:pt idx="3">
                  <c:v>87</c:v>
                </c:pt>
                <c:pt idx="4">
                  <c:v>218</c:v>
                </c:pt>
                <c:pt idx="5">
                  <c:v>34</c:v>
                </c:pt>
              </c:numCache>
            </c:numRef>
          </c:val>
          <c:extLst>
            <c:ext xmlns:c16="http://schemas.microsoft.com/office/drawing/2014/chart" uri="{C3380CC4-5D6E-409C-BE32-E72D297353CC}">
              <c16:uniqueId val="{0000000E-5F0B-4D8E-A4C5-8B56D747C50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81944220131126688"/>
          <c:y val="0.36877727210437866"/>
          <c:w val="0.17112012547894334"/>
          <c:h val="0.4264062488730535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r>
              <a:rPr lang="en-US" sz="1800" b="1" i="0" u="none" strike="noStrike" kern="1200" spc="0" baseline="0" dirty="0">
                <a:solidFill>
                  <a:srgbClr val="92D050"/>
                </a:solidFill>
                <a:latin typeface="Arial" panose="020B0604020202020204" pitchFamily="34" charset="0"/>
                <a:ea typeface="+mn-ea"/>
                <a:cs typeface="Arial" panose="020B0604020202020204" pitchFamily="34" charset="0"/>
              </a:rPr>
              <a:t>Renewable</a:t>
            </a:r>
            <a:r>
              <a:rPr lang="en-US" sz="1800" b="1" i="0" u="none" strike="noStrike" kern="1200" spc="0" baseline="0" dirty="0">
                <a:solidFill>
                  <a:srgbClr val="004F80"/>
                </a:solidFill>
                <a:latin typeface="Arial" panose="020B0604020202020204" pitchFamily="34" charset="0"/>
                <a:ea typeface="+mn-ea"/>
                <a:cs typeface="Arial" panose="020B0604020202020204" pitchFamily="34" charset="0"/>
              </a:rPr>
              <a:t> electricity production 2017 (218 TWh)</a:t>
            </a:r>
          </a:p>
        </c:rich>
      </c:tx>
      <c:overlay val="0"/>
      <c:spPr>
        <a:noFill/>
        <a:ln>
          <a:noFill/>
        </a:ln>
        <a:effectLst/>
      </c:spPr>
      <c:txPr>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endParaRPr lang="sr-Latn-RS"/>
        </a:p>
      </c:txPr>
    </c:title>
    <c:autoTitleDeleted val="0"/>
    <c:plotArea>
      <c:layout>
        <c:manualLayout>
          <c:layoutTarget val="inner"/>
          <c:xMode val="edge"/>
          <c:yMode val="edge"/>
          <c:x val="0.26341189969214857"/>
          <c:y val="0.16053103332161425"/>
          <c:w val="0.36495432760665564"/>
          <c:h val="0.75397489454100319"/>
        </c:manualLayout>
      </c:layout>
      <c:doughnutChart>
        <c:varyColors val="1"/>
        <c:ser>
          <c:idx val="0"/>
          <c:order val="0"/>
          <c:tx>
            <c:strRef>
              <c:f>Tabelle1!$B$1</c:f>
              <c:strCache>
                <c:ptCount val="1"/>
                <c:pt idx="0">
                  <c:v>Renewable electricity generation 2017 (in TWh)</c:v>
                </c:pt>
              </c:strCache>
            </c:strRef>
          </c:tx>
          <c:dPt>
            <c:idx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1-F77B-45A5-817E-F6272CD8DF22}"/>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F77B-45A5-817E-F6272CD8DF22}"/>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77B-45A5-817E-F6272CD8DF22}"/>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F77B-45A5-817E-F6272CD8DF22}"/>
              </c:ext>
            </c:extLst>
          </c:dPt>
          <c:dPt>
            <c:idx val="4"/>
            <c:bubble3D val="0"/>
            <c:spPr>
              <a:solidFill>
                <a:srgbClr val="00B050"/>
              </a:solidFill>
              <a:ln w="19050">
                <a:solidFill>
                  <a:schemeClr val="lt1"/>
                </a:solidFill>
              </a:ln>
              <a:effectLst/>
            </c:spPr>
            <c:extLst>
              <c:ext xmlns:c16="http://schemas.microsoft.com/office/drawing/2014/chart" uri="{C3380CC4-5D6E-409C-BE32-E72D297353CC}">
                <c16:uniqueId val="{00000009-F77B-45A5-817E-F6272CD8DF22}"/>
              </c:ext>
            </c:extLst>
          </c:dPt>
          <c:dPt>
            <c:idx val="5"/>
            <c:bubble3D val="0"/>
            <c:spPr>
              <a:solidFill>
                <a:srgbClr val="996633"/>
              </a:solidFill>
              <a:ln w="19050">
                <a:solidFill>
                  <a:schemeClr val="lt1"/>
                </a:solidFill>
              </a:ln>
              <a:effectLst/>
            </c:spPr>
            <c:extLst>
              <c:ext xmlns:c16="http://schemas.microsoft.com/office/drawing/2014/chart" uri="{C3380CC4-5D6E-409C-BE32-E72D297353CC}">
                <c16:uniqueId val="{0000000B-F77B-45A5-817E-F6272CD8DF22}"/>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F77B-45A5-817E-F6272CD8DF22}"/>
              </c:ext>
            </c:extLst>
          </c:dPt>
          <c:dLbls>
            <c:dLbl>
              <c:idx val="0"/>
              <c:layout>
                <c:manualLayout>
                  <c:x val="0.19189935526572613"/>
                  <c:y val="-1.299846423656795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77B-45A5-817E-F6272CD8DF22}"/>
                </c:ext>
              </c:extLst>
            </c:dLbl>
            <c:dLbl>
              <c:idx val="1"/>
              <c:layout>
                <c:manualLayout>
                  <c:x val="9.7522623167828087E-2"/>
                  <c:y val="0.1234854102473955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77B-45A5-817E-F6272CD8DF22}"/>
                </c:ext>
              </c:extLst>
            </c:dLbl>
            <c:dLbl>
              <c:idx val="2"/>
              <c:layout>
                <c:manualLayout>
                  <c:x val="-0.13055447940209244"/>
                  <c:y val="9.29188051443213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77B-45A5-817E-F6272CD8DF22}"/>
                </c:ext>
              </c:extLst>
            </c:dLbl>
            <c:dLbl>
              <c:idx val="3"/>
              <c:layout>
                <c:manualLayout>
                  <c:x val="-0.11797091512237269"/>
                  <c:y val="5.849308906455579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77B-45A5-817E-F6272CD8DF22}"/>
                </c:ext>
              </c:extLst>
            </c:dLbl>
            <c:dLbl>
              <c:idx val="4"/>
              <c:layout>
                <c:manualLayout>
                  <c:x val="-0.15100277135663703"/>
                  <c:y val="-5.849308906455583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F77B-45A5-817E-F6272CD8DF22}"/>
                </c:ext>
              </c:extLst>
            </c:dLbl>
            <c:dLbl>
              <c:idx val="5"/>
              <c:layout>
                <c:manualLayout>
                  <c:x val="-0.12583564279719758"/>
                  <c:y val="-6.17427051236977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F77B-45A5-817E-F6272CD8DF22}"/>
                </c:ext>
              </c:extLst>
            </c:dLbl>
            <c:dLbl>
              <c:idx val="6"/>
              <c:layout>
                <c:manualLayout>
                  <c:x val="0.1195438606573376"/>
                  <c:y val="-4.87442408871298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F77B-45A5-817E-F6272CD8DF2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sr-Latn-R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Tabelle1!$A$2:$A$8</c:f>
              <c:strCache>
                <c:ptCount val="7"/>
                <c:pt idx="0">
                  <c:v>Hydropower</c:v>
                </c:pt>
                <c:pt idx="1">
                  <c:v>Wind onshore</c:v>
                </c:pt>
                <c:pt idx="2">
                  <c:v>Wind offshore</c:v>
                </c:pt>
                <c:pt idx="3">
                  <c:v>Photovoltaic</c:v>
                </c:pt>
                <c:pt idx="4">
                  <c:v>Biomass/Biogas</c:v>
                </c:pt>
                <c:pt idx="5">
                  <c:v>Waste</c:v>
                </c:pt>
                <c:pt idx="6">
                  <c:v>Geothermal </c:v>
                </c:pt>
              </c:strCache>
            </c:strRef>
          </c:cat>
          <c:val>
            <c:numRef>
              <c:f>Tabelle1!$B$2:$B$8</c:f>
              <c:numCache>
                <c:formatCode>General</c:formatCode>
                <c:ptCount val="7"/>
                <c:pt idx="0">
                  <c:v>19.8</c:v>
                </c:pt>
                <c:pt idx="1">
                  <c:v>88.667000000000002</c:v>
                </c:pt>
                <c:pt idx="2">
                  <c:v>17.946999999999999</c:v>
                </c:pt>
                <c:pt idx="3">
                  <c:v>39.895000000000003</c:v>
                </c:pt>
                <c:pt idx="4">
                  <c:v>45.485999999999997</c:v>
                </c:pt>
                <c:pt idx="5">
                  <c:v>5.907</c:v>
                </c:pt>
                <c:pt idx="6">
                  <c:v>0.155</c:v>
                </c:pt>
              </c:numCache>
            </c:numRef>
          </c:val>
          <c:extLst>
            <c:ext xmlns:c16="http://schemas.microsoft.com/office/drawing/2014/chart" uri="{C3380CC4-5D6E-409C-BE32-E72D297353CC}">
              <c16:uniqueId val="{0000000E-F77B-45A5-817E-F6272CD8DF2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1600" b="1" i="0" u="none" strike="noStrike" kern="1200" baseline="0">
                <a:solidFill>
                  <a:srgbClr val="004F80"/>
                </a:solidFill>
                <a:latin typeface="Arial" panose="020B0604020202020204" pitchFamily="34" charset="0"/>
                <a:ea typeface="+mn-ea"/>
                <a:cs typeface="Arial" panose="020B0604020202020204" pitchFamily="34" charset="0"/>
              </a:defRPr>
            </a:pPr>
            <a:r>
              <a:rPr lang="en-US" dirty="0"/>
              <a:t>Global cumulative installed wind capacity (GW)</a:t>
            </a:r>
          </a:p>
        </c:rich>
      </c:tx>
      <c:overlay val="0"/>
    </c:title>
    <c:autoTitleDeleted val="0"/>
    <c:plotArea>
      <c:layout>
        <c:manualLayout>
          <c:layoutTarget val="inner"/>
          <c:xMode val="edge"/>
          <c:yMode val="edge"/>
          <c:x val="0.11364139922565721"/>
          <c:y val="0.10684306481133307"/>
          <c:w val="0.85529719956731054"/>
          <c:h val="0.6990511319200382"/>
        </c:manualLayout>
      </c:layout>
      <c:barChart>
        <c:barDir val="col"/>
        <c:grouping val="clustered"/>
        <c:varyColors val="0"/>
        <c:ser>
          <c:idx val="0"/>
          <c:order val="0"/>
          <c:tx>
            <c:strRef>
              <c:f>'GWEC 2015 '!$B$1</c:f>
              <c:strCache>
                <c:ptCount val="1"/>
                <c:pt idx="0">
                  <c:v>Global cumulative installed wind capacity (in GW)</c:v>
                </c:pt>
              </c:strCache>
            </c:strRef>
          </c:tx>
          <c:spPr>
            <a:solidFill>
              <a:srgbClr val="2C638A"/>
            </a:solidFill>
          </c:spPr>
          <c:invertIfNegative val="0"/>
          <c:dPt>
            <c:idx val="12"/>
            <c:invertIfNegative val="0"/>
            <c:bubble3D val="0"/>
            <c:spPr>
              <a:solidFill>
                <a:srgbClr val="FFC000"/>
              </a:solidFill>
            </c:spPr>
            <c:extLst>
              <c:ext xmlns:c16="http://schemas.microsoft.com/office/drawing/2014/chart" uri="{C3380CC4-5D6E-409C-BE32-E72D297353CC}">
                <c16:uniqueId val="{00000001-1617-45B4-BF42-CE39D9230398}"/>
              </c:ext>
            </c:extLst>
          </c:dPt>
          <c:dPt>
            <c:idx val="13"/>
            <c:invertIfNegative val="0"/>
            <c:bubble3D val="0"/>
            <c:spPr>
              <a:solidFill>
                <a:srgbClr val="FFC000"/>
              </a:solidFill>
            </c:spPr>
            <c:extLst>
              <c:ext xmlns:c16="http://schemas.microsoft.com/office/drawing/2014/chart" uri="{C3380CC4-5D6E-409C-BE32-E72D297353CC}">
                <c16:uniqueId val="{00000003-1617-45B4-BF42-CE39D9230398}"/>
              </c:ext>
            </c:extLst>
          </c:dPt>
          <c:dPt>
            <c:idx val="14"/>
            <c:invertIfNegative val="0"/>
            <c:bubble3D val="0"/>
            <c:spPr>
              <a:solidFill>
                <a:srgbClr val="FFC000"/>
              </a:solidFill>
            </c:spPr>
            <c:extLst>
              <c:ext xmlns:c16="http://schemas.microsoft.com/office/drawing/2014/chart" uri="{C3380CC4-5D6E-409C-BE32-E72D297353CC}">
                <c16:uniqueId val="{00000005-1617-45B4-BF42-CE39D9230398}"/>
              </c:ext>
            </c:extLst>
          </c:dPt>
          <c:dPt>
            <c:idx val="15"/>
            <c:invertIfNegative val="0"/>
            <c:bubble3D val="0"/>
            <c:spPr>
              <a:solidFill>
                <a:srgbClr val="FFC000"/>
              </a:solidFill>
            </c:spPr>
            <c:extLst>
              <c:ext xmlns:c16="http://schemas.microsoft.com/office/drawing/2014/chart" uri="{C3380CC4-5D6E-409C-BE32-E72D297353CC}">
                <c16:uniqueId val="{00000007-1617-45B4-BF42-CE39D9230398}"/>
              </c:ext>
            </c:extLst>
          </c:dPt>
          <c:dPt>
            <c:idx val="16"/>
            <c:invertIfNegative val="0"/>
            <c:bubble3D val="0"/>
            <c:spPr>
              <a:solidFill>
                <a:srgbClr val="FFC000"/>
              </a:solidFill>
            </c:spPr>
            <c:extLst>
              <c:ext xmlns:c16="http://schemas.microsoft.com/office/drawing/2014/chart" uri="{C3380CC4-5D6E-409C-BE32-E72D297353CC}">
                <c16:uniqueId val="{00000009-1617-45B4-BF42-CE39D9230398}"/>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'GWEC 2015 '!$A$2:$A$18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strCache>
            </c:strRef>
          </c:cat>
          <c:val>
            <c:numRef>
              <c:f>'GWEC 2015 '!$B$2:$B$18</c:f>
              <c:numCache>
                <c:formatCode>0.0000</c:formatCode>
                <c:ptCount val="17"/>
                <c:pt idx="0">
                  <c:v>73.959000000000003</c:v>
                </c:pt>
                <c:pt idx="1">
                  <c:v>93.924000000000007</c:v>
                </c:pt>
                <c:pt idx="2">
                  <c:v>120.696</c:v>
                </c:pt>
                <c:pt idx="3">
                  <c:v>159.05199999999999</c:v>
                </c:pt>
                <c:pt idx="4">
                  <c:v>197.95599999999999</c:v>
                </c:pt>
                <c:pt idx="5">
                  <c:v>238.11</c:v>
                </c:pt>
                <c:pt idx="6">
                  <c:v>283.85000000000002</c:v>
                </c:pt>
                <c:pt idx="7">
                  <c:v>318.697</c:v>
                </c:pt>
                <c:pt idx="8">
                  <c:v>369.86200000000002</c:v>
                </c:pt>
                <c:pt idx="9">
                  <c:v>432.68</c:v>
                </c:pt>
                <c:pt idx="10">
                  <c:v>486.74900000000002</c:v>
                </c:pt>
                <c:pt idx="11">
                  <c:v>539.58100000000002</c:v>
                </c:pt>
                <c:pt idx="12">
                  <c:v>592</c:v>
                </c:pt>
                <c:pt idx="13">
                  <c:v>649.5</c:v>
                </c:pt>
                <c:pt idx="14">
                  <c:v>711.8</c:v>
                </c:pt>
                <c:pt idx="15">
                  <c:v>774.4</c:v>
                </c:pt>
                <c:pt idx="16">
                  <c:v>840.9</c:v>
                </c:pt>
              </c:numCache>
            </c:numRef>
          </c:val>
          <c:extLst>
            <c:ext xmlns:c16="http://schemas.microsoft.com/office/drawing/2014/chart" uri="{C3380CC4-5D6E-409C-BE32-E72D297353CC}">
              <c16:uniqueId val="{0000000A-1617-45B4-BF42-CE39D9230398}"/>
            </c:ext>
          </c:extLst>
        </c:ser>
        <c:dLbls>
          <c:showLegendKey val="0"/>
          <c:showVal val="0"/>
          <c:showCatName val="0"/>
          <c:showSerName val="0"/>
          <c:showPercent val="0"/>
          <c:showBubbleSize val="0"/>
        </c:dLbls>
        <c:gapWidth val="150"/>
        <c:axId val="180680576"/>
        <c:axId val="180682112"/>
      </c:barChart>
      <c:catAx>
        <c:axId val="180680576"/>
        <c:scaling>
          <c:orientation val="minMax"/>
        </c:scaling>
        <c:delete val="0"/>
        <c:axPos val="b"/>
        <c:numFmt formatCode="General" sourceLinked="1"/>
        <c:majorTickMark val="none"/>
        <c:minorTickMark val="none"/>
        <c:tickLblPos val="nextTo"/>
        <c:crossAx val="180682112"/>
        <c:crosses val="autoZero"/>
        <c:auto val="1"/>
        <c:lblAlgn val="ctr"/>
        <c:lblOffset val="100"/>
        <c:noMultiLvlLbl val="0"/>
      </c:catAx>
      <c:valAx>
        <c:axId val="180682112"/>
        <c:scaling>
          <c:orientation val="minMax"/>
        </c:scaling>
        <c:delete val="0"/>
        <c:axPos val="l"/>
        <c:majorGridlines>
          <c:spPr>
            <a:ln>
              <a:solidFill>
                <a:schemeClr val="bg2">
                  <a:lumMod val="20000"/>
                  <a:lumOff val="80000"/>
                </a:schemeClr>
              </a:solidFill>
            </a:ln>
          </c:spPr>
        </c:majorGridlines>
        <c:title>
          <c:tx>
            <c:rich>
              <a:bodyPr/>
              <a:lstStyle/>
              <a:p>
                <a:pPr>
                  <a:defRPr b="0"/>
                </a:pPr>
                <a:r>
                  <a:rPr lang="en-GB" b="0" dirty="0"/>
                  <a:t>GW</a:t>
                </a:r>
              </a:p>
            </c:rich>
          </c:tx>
          <c:layout>
            <c:manualLayout>
              <c:xMode val="edge"/>
              <c:yMode val="edge"/>
              <c:x val="4.3284554707587273E-3"/>
              <c:y val="0.39814520608821241"/>
            </c:manualLayout>
          </c:layout>
          <c:overlay val="0"/>
        </c:title>
        <c:numFmt formatCode="#,##0" sourceLinked="0"/>
        <c:majorTickMark val="none"/>
        <c:minorTickMark val="none"/>
        <c:tickLblPos val="nextTo"/>
        <c:crossAx val="180680576"/>
        <c:crosses val="autoZero"/>
        <c:crossBetween val="between"/>
      </c:valAx>
      <c:spPr>
        <a:gradFill>
          <a:gsLst>
            <a:gs pos="3000">
              <a:schemeClr val="accent1">
                <a:lumMod val="20000"/>
                <a:lumOff val="80000"/>
              </a:schemeClr>
            </a:gs>
            <a:gs pos="100000">
              <a:schemeClr val="bg1"/>
            </a:gs>
          </a:gsLst>
          <a:lin ang="5400000" scaled="0"/>
        </a:gradFill>
      </c:spPr>
    </c:plotArea>
    <c:plotVisOnly val="1"/>
    <c:dispBlanksAs val="gap"/>
    <c:showDLblsOverMax val="0"/>
  </c:chart>
  <c:txPr>
    <a:bodyPr/>
    <a:lstStyle/>
    <a:p>
      <a:pPr>
        <a:defRPr sz="1200">
          <a:latin typeface="Arial" pitchFamily="34" charset="0"/>
          <a:cs typeface="Arial" pitchFamily="34" charset="0"/>
        </a:defRPr>
      </a:pPr>
      <a:endParaRPr lang="sr-Latn-R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95562" tIns="47781" rIns="95562" bIns="47781" rtlCol="0"/>
          <a:lstStyle>
            <a:lvl1pPr algn="l">
              <a:defRPr sz="1300"/>
            </a:lvl1pPr>
          </a:lstStyle>
          <a:p>
            <a:pPr>
              <a:defRPr/>
            </a:pPr>
            <a:endParaRPr lang="de-DE" dirty="0">
              <a:latin typeface="Times"/>
              <a:ea typeface="Times"/>
            </a:endParaRPr>
          </a:p>
        </p:txBody>
      </p:sp>
      <p:sp>
        <p:nvSpPr>
          <p:cNvPr id="3" name="Datumsplatzhalter 2"/>
          <p:cNvSpPr>
            <a:spLocks noGrp="1"/>
          </p:cNvSpPr>
          <p:nvPr>
            <p:ph type="dt" sz="quarter" idx="1"/>
          </p:nvPr>
        </p:nvSpPr>
        <p:spPr>
          <a:xfrm>
            <a:off x="3850294" y="0"/>
            <a:ext cx="2945862" cy="495793"/>
          </a:xfrm>
          <a:prstGeom prst="rect">
            <a:avLst/>
          </a:prstGeom>
        </p:spPr>
        <p:txBody>
          <a:bodyPr vert="horz" lIns="95562" tIns="47781" rIns="95562" bIns="47781" rtlCol="0"/>
          <a:lstStyle>
            <a:lvl1pPr algn="r">
              <a:defRPr sz="1300"/>
            </a:lvl1pPr>
          </a:lstStyle>
          <a:p>
            <a:pPr>
              <a:defRPr/>
            </a:pPr>
            <a:fld id="{908FCEED-0728-4934-AA77-C20330B476D3}" type="datetimeFigureOut">
              <a:rPr lang="de-DE">
                <a:latin typeface="Times"/>
                <a:ea typeface="Times"/>
              </a:rPr>
              <a:pPr>
                <a:defRPr/>
              </a:pPr>
              <a:t>31.10.2018</a:t>
            </a:fld>
            <a:endParaRPr lang="de-DE" dirty="0">
              <a:latin typeface="Times"/>
              <a:ea typeface="Times"/>
            </a:endParaRPr>
          </a:p>
        </p:txBody>
      </p:sp>
      <p:sp>
        <p:nvSpPr>
          <p:cNvPr id="4" name="Fußzeilenplatzhalter 3"/>
          <p:cNvSpPr>
            <a:spLocks noGrp="1"/>
          </p:cNvSpPr>
          <p:nvPr>
            <p:ph type="ftr" sz="quarter" idx="2"/>
          </p:nvPr>
        </p:nvSpPr>
        <p:spPr>
          <a:xfrm>
            <a:off x="0" y="9429305"/>
            <a:ext cx="2945862" cy="495793"/>
          </a:xfrm>
          <a:prstGeom prst="rect">
            <a:avLst/>
          </a:prstGeom>
        </p:spPr>
        <p:txBody>
          <a:bodyPr vert="horz" lIns="95562" tIns="47781" rIns="95562" bIns="47781" rtlCol="0" anchor="b"/>
          <a:lstStyle>
            <a:lvl1pPr algn="l">
              <a:defRPr sz="1300"/>
            </a:lvl1pPr>
          </a:lstStyle>
          <a:p>
            <a:pPr>
              <a:defRPr/>
            </a:pPr>
            <a:r>
              <a:rPr lang="de-DE" dirty="0">
                <a:latin typeface="Times"/>
                <a:ea typeface="Times"/>
              </a:rPr>
              <a:t>Fußzeile</a:t>
            </a:r>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95562" tIns="47781" rIns="95562" bIns="47781" rtlCol="0" anchor="b"/>
          <a:lstStyle>
            <a:lvl1pPr algn="r">
              <a:defRPr sz="1300"/>
            </a:lvl1pPr>
          </a:lstStyle>
          <a:p>
            <a:pPr>
              <a:defRPr/>
            </a:pPr>
            <a:fld id="{FD02C1D2-A2AA-447F-B73B-11AE9475ECD4}" type="slidenum">
              <a:rPr lang="de-DE">
                <a:latin typeface="Times"/>
                <a:ea typeface="Times"/>
              </a:rPr>
              <a:pPr>
                <a:defRPr/>
              </a:pPr>
              <a:t>‹#›</a:t>
            </a:fld>
            <a:endParaRPr lang="de-DE" dirty="0">
              <a:latin typeface="Times"/>
              <a:ea typeface="Times"/>
            </a:endParaRPr>
          </a:p>
        </p:txBody>
      </p:sp>
    </p:spTree>
    <p:extLst>
      <p:ext uri="{BB962C8B-B14F-4D97-AF65-F5344CB8AC3E}">
        <p14:creationId xmlns:p14="http://schemas.microsoft.com/office/powerpoint/2010/main" val="2507452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95562" tIns="47781" rIns="95562" bIns="47781" rtlCol="0"/>
          <a:lstStyle>
            <a:lvl1pPr algn="l">
              <a:defRPr sz="1300">
                <a:latin typeface="Times"/>
                <a:ea typeface="Times"/>
              </a:defRPr>
            </a:lvl1pPr>
          </a:lstStyle>
          <a:p>
            <a:pPr>
              <a:defRPr/>
            </a:pPr>
            <a:endParaRPr lang="de-DE" dirty="0"/>
          </a:p>
        </p:txBody>
      </p:sp>
      <p:sp>
        <p:nvSpPr>
          <p:cNvPr id="3" name="Datumsplatzhalter 2"/>
          <p:cNvSpPr>
            <a:spLocks noGrp="1"/>
          </p:cNvSpPr>
          <p:nvPr>
            <p:ph type="dt" idx="1"/>
          </p:nvPr>
        </p:nvSpPr>
        <p:spPr>
          <a:xfrm>
            <a:off x="3850294" y="0"/>
            <a:ext cx="2945862" cy="495793"/>
          </a:xfrm>
          <a:prstGeom prst="rect">
            <a:avLst/>
          </a:prstGeom>
        </p:spPr>
        <p:txBody>
          <a:bodyPr vert="horz" lIns="95562" tIns="47781" rIns="95562" bIns="47781" rtlCol="0"/>
          <a:lstStyle>
            <a:lvl1pPr algn="r">
              <a:defRPr sz="1300">
                <a:latin typeface="Times"/>
                <a:ea typeface="Times"/>
              </a:defRPr>
            </a:lvl1pPr>
          </a:lstStyle>
          <a:p>
            <a:pPr>
              <a:defRPr/>
            </a:pPr>
            <a:fld id="{614CF948-7B6E-408A-9769-D75D0886CAC0}" type="datetimeFigureOut">
              <a:rPr lang="de-DE" smtClean="0"/>
              <a:pPr>
                <a:defRPr/>
              </a:pPr>
              <a:t>31.10.2018</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pPr lvl="0"/>
            <a:endParaRPr lang="de-DE" noProof="0"/>
          </a:p>
        </p:txBody>
      </p:sp>
      <p:sp>
        <p:nvSpPr>
          <p:cNvPr id="5" name="Notizenplatzhalter 4"/>
          <p:cNvSpPr>
            <a:spLocks noGrp="1"/>
          </p:cNvSpPr>
          <p:nvPr>
            <p:ph type="body" sz="quarter" idx="3"/>
          </p:nvPr>
        </p:nvSpPr>
        <p:spPr>
          <a:xfrm>
            <a:off x="679464" y="4714653"/>
            <a:ext cx="5438748" cy="4466756"/>
          </a:xfrm>
          <a:prstGeom prst="rect">
            <a:avLst/>
          </a:prstGeom>
        </p:spPr>
        <p:txBody>
          <a:bodyPr vert="horz" lIns="95562" tIns="47781" rIns="95562" bIns="4778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9305"/>
            <a:ext cx="2945862" cy="495793"/>
          </a:xfrm>
          <a:prstGeom prst="rect">
            <a:avLst/>
          </a:prstGeom>
        </p:spPr>
        <p:txBody>
          <a:bodyPr vert="horz" lIns="95562" tIns="47781" rIns="95562" bIns="47781" rtlCol="0" anchor="b"/>
          <a:lstStyle>
            <a:lvl1pPr algn="l">
              <a:defRPr sz="1300">
                <a:latin typeface="Times"/>
                <a:ea typeface="Times"/>
              </a:defRPr>
            </a:lvl1pPr>
          </a:lstStyle>
          <a:p>
            <a:pPr>
              <a:defRPr/>
            </a:pPr>
            <a:r>
              <a:rPr lang="de-DE" dirty="0"/>
              <a:t>Fußzeile</a:t>
            </a:r>
          </a:p>
        </p:txBody>
      </p:sp>
      <p:sp>
        <p:nvSpPr>
          <p:cNvPr id="7" name="Foliennummernplatzhalter 6"/>
          <p:cNvSpPr>
            <a:spLocks noGrp="1"/>
          </p:cNvSpPr>
          <p:nvPr>
            <p:ph type="sldNum" sz="quarter" idx="5"/>
          </p:nvPr>
        </p:nvSpPr>
        <p:spPr>
          <a:xfrm>
            <a:off x="3850294" y="9429305"/>
            <a:ext cx="2945862" cy="495793"/>
          </a:xfrm>
          <a:prstGeom prst="rect">
            <a:avLst/>
          </a:prstGeom>
        </p:spPr>
        <p:txBody>
          <a:bodyPr vert="horz" lIns="95562" tIns="47781" rIns="95562" bIns="47781" rtlCol="0" anchor="b"/>
          <a:lstStyle>
            <a:lvl1pPr algn="r">
              <a:defRPr sz="1300">
                <a:latin typeface="Times"/>
                <a:ea typeface="Times"/>
              </a:defRPr>
            </a:lvl1pPr>
          </a:lstStyle>
          <a:p>
            <a:pPr>
              <a:defRPr/>
            </a:pPr>
            <a:fld id="{1E97BDFF-0AC5-494C-90C2-63A8BE427F09}" type="slidenum">
              <a:rPr lang="de-DE" smtClean="0"/>
              <a:pPr>
                <a:defRPr/>
              </a:pPr>
              <a:t>‹#›</a:t>
            </a:fld>
            <a:endParaRPr lang="de-DE" dirty="0"/>
          </a:p>
        </p:txBody>
      </p:sp>
    </p:spTree>
    <p:extLst>
      <p:ext uri="{BB962C8B-B14F-4D97-AF65-F5344CB8AC3E}">
        <p14:creationId xmlns:p14="http://schemas.microsoft.com/office/powerpoint/2010/main" val="254675433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rneuerbare-energien.de/fileadmin/eeimport/files/pdfs/allgemein/application/pdf/endbericht_ausbau_ee_2009.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a:t>
            </a:fld>
            <a:endParaRPr lang="de-DE" dirty="0"/>
          </a:p>
        </p:txBody>
      </p:sp>
    </p:spTree>
    <p:extLst>
      <p:ext uri="{BB962C8B-B14F-4D97-AF65-F5344CB8AC3E}">
        <p14:creationId xmlns:p14="http://schemas.microsoft.com/office/powerpoint/2010/main" val="409336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sz="1100" dirty="0" err="1"/>
              <a:t>Energy</a:t>
            </a:r>
            <a:r>
              <a:rPr lang="de-DE" sz="1100" dirty="0"/>
              <a:t> </a:t>
            </a:r>
            <a:r>
              <a:rPr lang="de-DE" sz="1100" dirty="0" err="1"/>
              <a:t>security</a:t>
            </a:r>
            <a:r>
              <a:rPr lang="de-DE" sz="1100" dirty="0"/>
              <a:t> </a:t>
            </a:r>
            <a:r>
              <a:rPr lang="de-DE" sz="1100" dirty="0" err="1"/>
              <a:t>reflects</a:t>
            </a:r>
            <a:r>
              <a:rPr lang="de-DE" sz="1100" dirty="0"/>
              <a:t> </a:t>
            </a:r>
            <a:r>
              <a:rPr lang="de-DE" sz="1100" dirty="0" err="1"/>
              <a:t>the</a:t>
            </a:r>
            <a:r>
              <a:rPr lang="de-DE" sz="1100" dirty="0"/>
              <a:t> </a:t>
            </a:r>
            <a:r>
              <a:rPr lang="de-DE" sz="1100" dirty="0" err="1"/>
              <a:t>availability</a:t>
            </a:r>
            <a:r>
              <a:rPr lang="de-DE" sz="1100" dirty="0"/>
              <a:t> </a:t>
            </a:r>
            <a:r>
              <a:rPr lang="de-DE" sz="1100" dirty="0" err="1"/>
              <a:t>of</a:t>
            </a:r>
            <a:r>
              <a:rPr lang="de-DE" sz="1100" dirty="0"/>
              <a:t> </a:t>
            </a:r>
            <a:r>
              <a:rPr lang="de-DE" sz="1100" dirty="0" err="1"/>
              <a:t>affordable</a:t>
            </a:r>
            <a:r>
              <a:rPr lang="de-DE" sz="1100" dirty="0"/>
              <a:t> </a:t>
            </a:r>
            <a:r>
              <a:rPr lang="de-DE" sz="1100" dirty="0" err="1"/>
              <a:t>energy</a:t>
            </a:r>
            <a:r>
              <a:rPr lang="de-DE" sz="1100" dirty="0"/>
              <a:t>. </a:t>
            </a:r>
            <a:r>
              <a:rPr lang="de-DE" sz="1100" dirty="0" err="1"/>
              <a:t>Because</a:t>
            </a:r>
            <a:r>
              <a:rPr lang="de-DE" sz="1100" dirty="0"/>
              <a:t> </a:t>
            </a:r>
            <a:r>
              <a:rPr lang="de-DE" sz="1100" dirty="0" err="1"/>
              <a:t>germany</a:t>
            </a:r>
            <a:r>
              <a:rPr lang="de-DE" sz="1100" dirty="0"/>
              <a:t> </a:t>
            </a:r>
            <a:r>
              <a:rPr lang="de-DE" sz="1100" dirty="0" err="1"/>
              <a:t>imports</a:t>
            </a:r>
            <a:r>
              <a:rPr lang="de-DE" sz="1100" dirty="0"/>
              <a:t> so </a:t>
            </a:r>
            <a:r>
              <a:rPr lang="de-DE" sz="1100" dirty="0" err="1"/>
              <a:t>much</a:t>
            </a:r>
            <a:r>
              <a:rPr lang="de-DE" sz="1100" dirty="0"/>
              <a:t> </a:t>
            </a:r>
            <a:r>
              <a:rPr lang="de-DE" sz="1100" dirty="0" err="1"/>
              <a:t>of</a:t>
            </a:r>
            <a:r>
              <a:rPr lang="de-DE" sz="1100" dirty="0"/>
              <a:t> </a:t>
            </a:r>
            <a:r>
              <a:rPr lang="de-DE" sz="1100" dirty="0" err="1"/>
              <a:t>its</a:t>
            </a:r>
            <a:r>
              <a:rPr lang="de-DE" sz="1100" dirty="0"/>
              <a:t> </a:t>
            </a:r>
            <a:r>
              <a:rPr lang="de-DE" sz="1100" dirty="0" err="1"/>
              <a:t>energy</a:t>
            </a:r>
            <a:r>
              <a:rPr lang="de-DE" sz="1100" dirty="0"/>
              <a:t>, </a:t>
            </a:r>
            <a:r>
              <a:rPr lang="de-DE" sz="1100" dirty="0" err="1"/>
              <a:t>it</a:t>
            </a:r>
            <a:r>
              <a:rPr lang="de-DE" sz="1100" dirty="0"/>
              <a:t> </a:t>
            </a:r>
            <a:r>
              <a:rPr lang="de-DE" sz="1100" dirty="0" err="1"/>
              <a:t>is</a:t>
            </a:r>
            <a:r>
              <a:rPr lang="de-DE" sz="1100" dirty="0"/>
              <a:t> </a:t>
            </a:r>
            <a:r>
              <a:rPr lang="de-DE" sz="1100" dirty="0" err="1"/>
              <a:t>especially</a:t>
            </a:r>
            <a:r>
              <a:rPr lang="de-DE" sz="1100" dirty="0"/>
              <a:t> vulnerable </a:t>
            </a:r>
            <a:r>
              <a:rPr lang="de-DE" sz="1100" dirty="0" err="1"/>
              <a:t>to</a:t>
            </a:r>
            <a:r>
              <a:rPr lang="de-DE" sz="1100" dirty="0"/>
              <a:t> </a:t>
            </a:r>
            <a:r>
              <a:rPr lang="de-DE" sz="1100" dirty="0" err="1"/>
              <a:t>unexpected</a:t>
            </a:r>
            <a:r>
              <a:rPr lang="de-DE" sz="1100" dirty="0"/>
              <a:t> </a:t>
            </a:r>
            <a:r>
              <a:rPr lang="de-DE" sz="1100" dirty="0" err="1"/>
              <a:t>price</a:t>
            </a:r>
            <a:r>
              <a:rPr lang="de-DE" sz="1100" dirty="0"/>
              <a:t> </a:t>
            </a:r>
            <a:r>
              <a:rPr lang="de-DE" sz="1100" dirty="0" err="1"/>
              <a:t>hikes</a:t>
            </a:r>
            <a:r>
              <a:rPr lang="de-DE" sz="1100" dirty="0"/>
              <a:t>.</a:t>
            </a:r>
            <a:br>
              <a:rPr lang="de-DE" sz="1100" dirty="0"/>
            </a:br>
            <a:r>
              <a:rPr lang="de-DE" sz="1100" dirty="0"/>
              <a:t>- </a:t>
            </a:r>
            <a:r>
              <a:rPr lang="de-DE" sz="1100" dirty="0" err="1"/>
              <a:t>Sometimes</a:t>
            </a:r>
            <a:r>
              <a:rPr lang="de-DE" sz="1100" dirty="0"/>
              <a:t> </a:t>
            </a:r>
            <a:r>
              <a:rPr lang="de-DE" sz="1100" dirty="0" err="1"/>
              <a:t>energy</a:t>
            </a:r>
            <a:r>
              <a:rPr lang="de-DE" sz="1100" dirty="0"/>
              <a:t> </a:t>
            </a:r>
            <a:r>
              <a:rPr lang="de-DE" sz="1100" dirty="0" err="1"/>
              <a:t>imports</a:t>
            </a:r>
            <a:r>
              <a:rPr lang="de-DE" sz="1100" dirty="0"/>
              <a:t> </a:t>
            </a:r>
            <a:r>
              <a:rPr lang="de-DE" sz="1100" dirty="0" err="1"/>
              <a:t>can</a:t>
            </a:r>
            <a:r>
              <a:rPr lang="de-DE" sz="1100" dirty="0"/>
              <a:t> dry </a:t>
            </a:r>
            <a:r>
              <a:rPr lang="de-DE" sz="1100" dirty="0" err="1"/>
              <a:t>up</a:t>
            </a:r>
            <a:r>
              <a:rPr lang="de-DE" sz="1100" dirty="0"/>
              <a:t> </a:t>
            </a:r>
            <a:r>
              <a:rPr lang="de-DE" sz="1100" dirty="0" err="1"/>
              <a:t>for</a:t>
            </a:r>
            <a:r>
              <a:rPr lang="de-DE" sz="1100" dirty="0"/>
              <a:t> </a:t>
            </a:r>
            <a:r>
              <a:rPr lang="de-DE" sz="1100" dirty="0" err="1"/>
              <a:t>political</a:t>
            </a:r>
            <a:r>
              <a:rPr lang="de-DE" sz="1100" dirty="0"/>
              <a:t> </a:t>
            </a:r>
            <a:r>
              <a:rPr lang="de-DE" sz="1100" dirty="0" err="1"/>
              <a:t>reasons</a:t>
            </a:r>
            <a:r>
              <a:rPr lang="de-DE" sz="1100" dirty="0"/>
              <a:t> </a:t>
            </a:r>
            <a:r>
              <a:rPr lang="de-DE" sz="1100" dirty="0" err="1"/>
              <a:t>overnight</a:t>
            </a:r>
            <a:r>
              <a:rPr lang="de-DE" sz="1100" dirty="0"/>
              <a:t>. </a:t>
            </a:r>
          </a:p>
          <a:p>
            <a:pPr marL="171450" indent="-171450">
              <a:buFontTx/>
              <a:buChar char="-"/>
            </a:pPr>
            <a:r>
              <a:rPr lang="de-DE" sz="1100" dirty="0"/>
              <a:t>The </a:t>
            </a:r>
            <a:r>
              <a:rPr lang="de-DE" sz="1100" dirty="0" err="1"/>
              <a:t>burning</a:t>
            </a:r>
            <a:r>
              <a:rPr lang="de-DE" sz="1100" dirty="0"/>
              <a:t> </a:t>
            </a:r>
            <a:r>
              <a:rPr lang="de-DE" sz="1100" dirty="0" err="1"/>
              <a:t>of</a:t>
            </a:r>
            <a:r>
              <a:rPr lang="de-DE" sz="1100" dirty="0"/>
              <a:t> </a:t>
            </a:r>
            <a:r>
              <a:rPr lang="de-DE" sz="1100" dirty="0" err="1"/>
              <a:t>coal</a:t>
            </a:r>
            <a:r>
              <a:rPr lang="de-DE" sz="1100" dirty="0"/>
              <a:t>, </a:t>
            </a:r>
            <a:r>
              <a:rPr lang="de-DE" sz="1100" dirty="0" err="1"/>
              <a:t>oil</a:t>
            </a:r>
            <a:r>
              <a:rPr lang="de-DE" sz="1100" dirty="0"/>
              <a:t> </a:t>
            </a:r>
            <a:r>
              <a:rPr lang="de-DE" sz="1100" dirty="0" err="1"/>
              <a:t>and</a:t>
            </a:r>
            <a:r>
              <a:rPr lang="de-DE" sz="1100" dirty="0"/>
              <a:t> gas </a:t>
            </a:r>
            <a:r>
              <a:rPr lang="de-DE" sz="1100" dirty="0" err="1"/>
              <a:t>is</a:t>
            </a:r>
            <a:r>
              <a:rPr lang="de-DE" sz="1100" dirty="0"/>
              <a:t> </a:t>
            </a:r>
            <a:r>
              <a:rPr lang="de-DE" sz="1100" dirty="0" err="1"/>
              <a:t>causing</a:t>
            </a:r>
            <a:r>
              <a:rPr lang="de-DE" sz="1100" dirty="0"/>
              <a:t> </a:t>
            </a:r>
            <a:r>
              <a:rPr lang="de-DE" sz="1100" dirty="0" err="1"/>
              <a:t>our</a:t>
            </a:r>
            <a:r>
              <a:rPr lang="de-DE" sz="1100" dirty="0"/>
              <a:t> </a:t>
            </a:r>
            <a:r>
              <a:rPr lang="de-DE" sz="1100" dirty="0" err="1"/>
              <a:t>climate</a:t>
            </a:r>
            <a:r>
              <a:rPr lang="de-DE" sz="1100" dirty="0"/>
              <a:t> </a:t>
            </a:r>
            <a:r>
              <a:rPr lang="de-DE" sz="1100" dirty="0" err="1"/>
              <a:t>to</a:t>
            </a:r>
            <a:r>
              <a:rPr lang="de-DE" sz="1100" dirty="0"/>
              <a:t> </a:t>
            </a:r>
            <a:r>
              <a:rPr lang="de-DE" sz="1100" dirty="0" err="1"/>
              <a:t>overheat</a:t>
            </a:r>
            <a:r>
              <a:rPr lang="de-DE" sz="1100" dirty="0"/>
              <a:t>. </a:t>
            </a:r>
            <a:r>
              <a:rPr lang="de-DE" sz="1100" dirty="0" err="1"/>
              <a:t>Our</a:t>
            </a:r>
            <a:r>
              <a:rPr lang="de-DE" sz="1100" dirty="0"/>
              <a:t> </a:t>
            </a:r>
            <a:r>
              <a:rPr lang="de-DE" sz="1100" dirty="0" err="1"/>
              <a:t>current</a:t>
            </a:r>
            <a:r>
              <a:rPr lang="de-DE" sz="1100" dirty="0"/>
              <a:t> </a:t>
            </a:r>
            <a:r>
              <a:rPr lang="de-DE" sz="1100" dirty="0" err="1"/>
              <a:t>energy</a:t>
            </a:r>
            <a:r>
              <a:rPr lang="de-DE" sz="1100" dirty="0"/>
              <a:t> </a:t>
            </a:r>
            <a:r>
              <a:rPr lang="de-DE" sz="1100" dirty="0" err="1"/>
              <a:t>supply</a:t>
            </a:r>
            <a:r>
              <a:rPr lang="de-DE" sz="1100" dirty="0"/>
              <a:t> </a:t>
            </a:r>
            <a:r>
              <a:rPr lang="de-DE" sz="1100" dirty="0" err="1"/>
              <a:t>is</a:t>
            </a:r>
            <a:r>
              <a:rPr lang="de-DE" sz="1100" dirty="0"/>
              <a:t> not </a:t>
            </a:r>
            <a:r>
              <a:rPr lang="de-DE" sz="1100" dirty="0" err="1"/>
              <a:t>sustainable</a:t>
            </a:r>
            <a:r>
              <a:rPr lang="de-DE" sz="1100" dirty="0"/>
              <a:t>. </a:t>
            </a:r>
            <a:r>
              <a:rPr lang="de-DE" sz="1100" dirty="0" err="1"/>
              <a:t>One</a:t>
            </a:r>
            <a:r>
              <a:rPr lang="de-DE" sz="1100" dirty="0"/>
              <a:t> </a:t>
            </a:r>
            <a:r>
              <a:rPr lang="de-DE" sz="1100" dirty="0" err="1"/>
              <a:t>major</a:t>
            </a:r>
            <a:r>
              <a:rPr lang="de-DE" sz="1100" dirty="0"/>
              <a:t> </a:t>
            </a:r>
            <a:r>
              <a:rPr lang="de-DE" sz="1100" dirty="0" err="1"/>
              <a:t>aim</a:t>
            </a:r>
            <a:r>
              <a:rPr lang="de-DE" sz="1100" dirty="0"/>
              <a:t> </a:t>
            </a:r>
            <a:r>
              <a:rPr lang="de-DE" sz="1100" dirty="0" err="1"/>
              <a:t>of</a:t>
            </a:r>
            <a:r>
              <a:rPr lang="de-DE" sz="1100" dirty="0"/>
              <a:t> </a:t>
            </a:r>
            <a:r>
              <a:rPr lang="de-DE" sz="1100" dirty="0" err="1"/>
              <a:t>the</a:t>
            </a:r>
            <a:r>
              <a:rPr lang="de-DE" sz="1100" dirty="0"/>
              <a:t> Energiewende </a:t>
            </a:r>
            <a:r>
              <a:rPr lang="de-DE" sz="1100" dirty="0" err="1"/>
              <a:t>is</a:t>
            </a:r>
            <a:r>
              <a:rPr lang="de-DE" sz="1100" dirty="0"/>
              <a:t> </a:t>
            </a:r>
            <a:r>
              <a:rPr lang="de-DE" sz="1100" dirty="0" err="1"/>
              <a:t>to</a:t>
            </a:r>
            <a:r>
              <a:rPr lang="de-DE" sz="1100" dirty="0"/>
              <a:t> </a:t>
            </a:r>
            <a:r>
              <a:rPr lang="de-DE" sz="1100" dirty="0" err="1"/>
              <a:t>decarbonize</a:t>
            </a:r>
            <a:r>
              <a:rPr lang="de-DE" sz="1100" dirty="0"/>
              <a:t> </a:t>
            </a:r>
            <a:r>
              <a:rPr lang="de-DE" sz="1100" dirty="0" err="1"/>
              <a:t>energy</a:t>
            </a:r>
            <a:r>
              <a:rPr lang="de-DE" sz="1100" dirty="0"/>
              <a:t> </a:t>
            </a:r>
            <a:r>
              <a:rPr lang="de-DE" sz="1100" dirty="0" err="1"/>
              <a:t>suuplied</a:t>
            </a:r>
            <a:r>
              <a:rPr lang="de-DE" sz="1100" dirty="0"/>
              <a:t> </a:t>
            </a:r>
            <a:r>
              <a:rPr lang="de-DE" sz="1100" dirty="0" err="1"/>
              <a:t>by</a:t>
            </a:r>
            <a:r>
              <a:rPr lang="de-DE" sz="1100" dirty="0"/>
              <a:t> </a:t>
            </a:r>
            <a:r>
              <a:rPr lang="de-DE" sz="1100" dirty="0" err="1"/>
              <a:t>switching</a:t>
            </a:r>
            <a:r>
              <a:rPr lang="de-DE" sz="1100" dirty="0"/>
              <a:t> </a:t>
            </a:r>
            <a:r>
              <a:rPr lang="de-DE" sz="1100" dirty="0" err="1"/>
              <a:t>to</a:t>
            </a:r>
            <a:r>
              <a:rPr lang="de-DE" sz="1100" dirty="0"/>
              <a:t> </a:t>
            </a:r>
            <a:r>
              <a:rPr lang="de-DE" sz="1100" dirty="0" err="1"/>
              <a:t>renewable</a:t>
            </a:r>
            <a:r>
              <a:rPr lang="de-DE" sz="1100" dirty="0"/>
              <a:t> </a:t>
            </a:r>
            <a:r>
              <a:rPr lang="de-DE" sz="1100" dirty="0" err="1"/>
              <a:t>resources</a:t>
            </a:r>
            <a:r>
              <a:rPr lang="de-DE" sz="1100" dirty="0"/>
              <a:t>. </a:t>
            </a:r>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10</a:t>
            </a:fld>
            <a:endParaRPr lang="de-DE" dirty="0"/>
          </a:p>
        </p:txBody>
      </p:sp>
    </p:spTree>
    <p:extLst>
      <p:ext uri="{BB962C8B-B14F-4D97-AF65-F5344CB8AC3E}">
        <p14:creationId xmlns:p14="http://schemas.microsoft.com/office/powerpoint/2010/main" val="73419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cs typeface="Arial" panose="020B0604020202020204" pitchFamily="34" charset="0"/>
              </a:rPr>
              <a:t>Efficiency first means: prioritizing energy efficiency – measures to raise energy efficiency are always cheaper than providing energy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cs typeface="Arial" panose="020B0604020202020204" pitchFamily="34" charset="0"/>
              </a:rPr>
              <a:t>The greatest share of the remaining energy demand (what is not covered by improving energy efficiency) is to be covered by the direct use of renewables.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a:cs typeface="Arial" panose="020B0604020202020204" pitchFamily="34" charset="0"/>
              </a:rPr>
              <a:t>Sector coupling means using electricity from renewables to bring the energy transition to other sectors (</a:t>
            </a:r>
            <a:r>
              <a:rPr lang="en-US" sz="1600" dirty="0" err="1">
                <a:cs typeface="Arial" panose="020B0604020202020204" pitchFamily="34" charset="0"/>
              </a:rPr>
              <a:t>heating&amp;cooling</a:t>
            </a:r>
            <a:r>
              <a:rPr lang="en-US" sz="1600" dirty="0">
                <a:cs typeface="Arial" panose="020B0604020202020204" pitchFamily="34" charset="0"/>
              </a:rPr>
              <a:t>, transport) and so reduce the amount of fossil energy </a:t>
            </a:r>
            <a:r>
              <a:rPr lang="en-US" sz="1600" dirty="0" err="1">
                <a:cs typeface="Arial" panose="020B0604020202020204" pitchFamily="34" charset="0"/>
              </a:rPr>
              <a:t>energy</a:t>
            </a:r>
            <a:r>
              <a:rPr lang="en-US" sz="1600" dirty="0">
                <a:cs typeface="Arial" panose="020B0604020202020204" pitchFamily="34" charset="0"/>
              </a:rPr>
              <a:t> required</a:t>
            </a:r>
            <a:endParaRPr lang="en-US"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noProof="0"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noProof="0" dirty="0">
                <a:solidFill>
                  <a:schemeClr val="tx2"/>
                </a:solidFill>
                <a:latin typeface="Arial" panose="020B0604020202020204" pitchFamily="34" charset="0"/>
                <a:cs typeface="Arial" panose="020B0604020202020204" pitchFamily="34" charset="0"/>
              </a:rPr>
              <a:t>Background information</a:t>
            </a:r>
          </a:p>
          <a:p>
            <a:pPr marL="177815" lvl="0" indent="-177815">
              <a:buFont typeface="Arial" panose="020B0604020202020204" pitchFamily="34" charset="0"/>
              <a:buChar char="•"/>
            </a:pPr>
            <a:r>
              <a:rPr lang="de-DE" sz="1200" b="0" u="none" baseline="0" noProof="0" dirty="0">
                <a:solidFill>
                  <a:schemeClr val="tx2"/>
                </a:solidFill>
                <a:latin typeface="Arial" panose="020B0604020202020204" pitchFamily="34" charset="0"/>
                <a:cs typeface="Arial" panose="020B0604020202020204" pitchFamily="34" charset="0"/>
              </a:rPr>
              <a:t>European </a:t>
            </a:r>
            <a:r>
              <a:rPr lang="de-DE" sz="1200" b="0" u="none" baseline="0" noProof="0" dirty="0" err="1">
                <a:solidFill>
                  <a:schemeClr val="tx2"/>
                </a:solidFill>
                <a:latin typeface="Arial" panose="020B0604020202020204" pitchFamily="34" charset="0"/>
                <a:cs typeface="Arial" panose="020B0604020202020204" pitchFamily="34" charset="0"/>
              </a:rPr>
              <a:t>energy</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and</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climate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policy</a:t>
            </a:r>
            <a:br>
              <a:rPr lang="de-DE" sz="1200" b="0" u="none" baseline="0" noProof="0" dirty="0">
                <a:solidFill>
                  <a:schemeClr val="tx2"/>
                </a:solidFill>
                <a:latin typeface="Arial" panose="020B0604020202020204" pitchFamily="34" charset="0"/>
                <a:cs typeface="Arial" panose="020B0604020202020204" pitchFamily="34" charset="0"/>
              </a:rPr>
            </a:br>
            <a:r>
              <a:rPr lang="de-DE" sz="1200" b="0" u="none" baseline="0" noProof="0" dirty="0">
                <a:solidFill>
                  <a:schemeClr val="tx2"/>
                </a:solidFill>
                <a:latin typeface="Arial" panose="020B0604020202020204" pitchFamily="34" charset="0"/>
                <a:cs typeface="Arial" panose="020B0604020202020204" pitchFamily="34" charset="0"/>
              </a:rPr>
              <a:t>The </a:t>
            </a:r>
            <a:r>
              <a:rPr lang="en-US" sz="1200" b="0" u="none" baseline="0" noProof="0" dirty="0">
                <a:solidFill>
                  <a:schemeClr val="tx2"/>
                </a:solidFill>
                <a:latin typeface="Arial" panose="020B0604020202020204" pitchFamily="34" charset="0"/>
                <a:cs typeface="Arial" panose="020B0604020202020204" pitchFamily="34" charset="0"/>
              </a:rPr>
              <a:t>EU's 2030 framework for climate and energy policies is a decisive factor in the future direction of national energy policy, and the successful delivery of the energy transition</a:t>
            </a:r>
            <a:endParaRPr lang="de-DE" sz="1200" b="1" u="none" baseline="0" noProof="0" dirty="0">
              <a:solidFill>
                <a:schemeClr val="tx2"/>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baseline="0" noProof="0" dirty="0">
                <a:solidFill>
                  <a:schemeClr val="tx2"/>
                </a:solidFill>
                <a:latin typeface="Arial" panose="020B0604020202020204" pitchFamily="34" charset="0"/>
                <a:cs typeface="Arial" panose="020B0604020202020204" pitchFamily="34" charset="0"/>
              </a:rPr>
              <a:t>Current wording speaks of Energy Efficiency and Renewables as “fundamental strategies” and “core objectives”. Past documents mentioned them as “key pillars” (e.g. the coalition agreement, </a:t>
            </a:r>
            <a:r>
              <a:rPr lang="en-GB" sz="1200" b="0" u="none" baseline="0" noProof="0" dirty="0" err="1">
                <a:solidFill>
                  <a:schemeClr val="tx2"/>
                </a:solidFill>
                <a:latin typeface="Arial" panose="020B0604020202020204" pitchFamily="34" charset="0"/>
                <a:cs typeface="Arial" panose="020B0604020202020204" pitchFamily="34" charset="0"/>
              </a:rPr>
              <a:t>KoaV</a:t>
            </a:r>
            <a:r>
              <a:rPr lang="en-GB" sz="1200" b="0" u="none" baseline="0" noProof="0" dirty="0">
                <a:solidFill>
                  <a:schemeClr val="tx2"/>
                </a:solidFill>
                <a:latin typeface="Arial" panose="020B0604020202020204" pitchFamily="34" charset="0"/>
                <a:cs typeface="Arial" panose="020B0604020202020204" pitchFamily="34" charset="0"/>
              </a:rPr>
              <a:t> 2013), and the “cornerstones” of the </a:t>
            </a:r>
            <a:r>
              <a:rPr lang="en-GB" sz="1200" b="0" u="none" baseline="0" noProof="0" dirty="0" err="1">
                <a:solidFill>
                  <a:schemeClr val="tx2"/>
                </a:solidFill>
                <a:latin typeface="Arial" panose="020B0604020202020204" pitchFamily="34" charset="0"/>
                <a:cs typeface="Arial" panose="020B0604020202020204" pitchFamily="34" charset="0"/>
              </a:rPr>
              <a:t>Energiewende</a:t>
            </a:r>
            <a:r>
              <a:rPr lang="en-GB" sz="1200" b="0" u="none" baseline="0" noProof="0" dirty="0">
                <a:solidFill>
                  <a:schemeClr val="tx2"/>
                </a:solidFill>
                <a:latin typeface="Arial" panose="020B0604020202020204" pitchFamily="34" charset="0"/>
                <a:cs typeface="Arial" panose="020B0604020202020204" pitchFamily="34" charset="0"/>
              </a:rPr>
              <a:t> (</a:t>
            </a:r>
            <a:r>
              <a:rPr lang="en-GB" sz="1200" b="0" u="none" baseline="0" noProof="0" dirty="0" err="1">
                <a:solidFill>
                  <a:schemeClr val="tx2"/>
                </a:solidFill>
                <a:latin typeface="Arial" panose="020B0604020202020204" pitchFamily="34" charset="0"/>
                <a:cs typeface="Arial" panose="020B0604020202020204" pitchFamily="34" charset="0"/>
              </a:rPr>
              <a:t>Eckpunkte</a:t>
            </a:r>
            <a:r>
              <a:rPr lang="en-GB" sz="1200" b="0" u="none" baseline="0" noProof="0" dirty="0">
                <a:solidFill>
                  <a:schemeClr val="tx2"/>
                </a:solidFill>
                <a:latin typeface="Arial" panose="020B0604020202020204" pitchFamily="34" charset="0"/>
                <a:cs typeface="Arial" panose="020B0604020202020204" pitchFamily="34" charset="0"/>
              </a:rPr>
              <a:t> 1.7.2015). “Key pillars” is outdated</a:t>
            </a:r>
          </a:p>
        </p:txBody>
      </p:sp>
      <p:sp>
        <p:nvSpPr>
          <p:cNvPr id="4" name="Fußzeilenplatzhalter 3"/>
          <p:cNvSpPr>
            <a:spLocks noGrp="1"/>
          </p:cNvSpPr>
          <p:nvPr>
            <p:ph type="ftr" sz="quarter" idx="10"/>
          </p:nvPr>
        </p:nvSpPr>
        <p:spPr/>
        <p:txBody>
          <a:bodyPr/>
          <a:lstStyle/>
          <a:p>
            <a:pPr>
              <a:defRPr/>
            </a:pPr>
            <a:r>
              <a:rPr lang="de-DE">
                <a:solidFill>
                  <a:prstClr val="black"/>
                </a:solidFill>
              </a:rPr>
              <a:t>Fußzeile</a:t>
            </a:r>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solidFill>
                  <a:prstClr val="black"/>
                </a:solidFill>
              </a:rPr>
              <a:pPr>
                <a:defRPr/>
              </a:pPr>
              <a:t>11</a:t>
            </a:fld>
            <a:endParaRPr lang="de-DE">
              <a:solidFill>
                <a:prstClr val="black"/>
              </a:solidFill>
            </a:endParaRPr>
          </a:p>
        </p:txBody>
      </p:sp>
    </p:spTree>
    <p:extLst>
      <p:ext uri="{BB962C8B-B14F-4D97-AF65-F5344CB8AC3E}">
        <p14:creationId xmlns:p14="http://schemas.microsoft.com/office/powerpoint/2010/main" val="315928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marL="0" indent="0">
              <a:buFontTx/>
              <a:buNone/>
            </a:pPr>
            <a:r>
              <a:rPr lang="en-GB" dirty="0"/>
              <a:t>This is what we reached so far regarding the different renewable energy technologies.</a:t>
            </a:r>
            <a:br>
              <a:rPr lang="en-GB" dirty="0"/>
            </a:br>
            <a:r>
              <a:rPr lang="en-GB" dirty="0"/>
              <a:t>In the early 90’s, renewable were limited to hydro power.</a:t>
            </a:r>
            <a:br>
              <a:rPr lang="en-GB" dirty="0"/>
            </a:br>
            <a:r>
              <a:rPr lang="en-GB" dirty="0"/>
              <a:t>By continuously implementing and adapting a package of support mechanisms, we are now at:</a:t>
            </a:r>
            <a:br>
              <a:rPr lang="en-GB" dirty="0"/>
            </a:br>
            <a:br>
              <a:rPr lang="en-GB" dirty="0"/>
            </a:br>
            <a:r>
              <a:rPr lang="en-GB" dirty="0"/>
              <a:t>- 28.000 wind energy power plants with a capacity of 50 GW (on-shore) and 4000 MW off-shore</a:t>
            </a:r>
            <a:br>
              <a:rPr lang="en-GB" dirty="0"/>
            </a:br>
            <a:r>
              <a:rPr lang="en-GB" dirty="0"/>
              <a:t>- 1,5 Million PV power plants with a capacity of 41 GW</a:t>
            </a:r>
            <a:br>
              <a:rPr lang="en-GB" dirty="0"/>
            </a:br>
            <a:r>
              <a:rPr lang="en-GB" dirty="0"/>
              <a:t>- 8000 biogas plants with a capacity of 4000 MW</a:t>
            </a:r>
            <a:br>
              <a:rPr lang="en-GB" dirty="0"/>
            </a:br>
            <a:r>
              <a:rPr lang="en-GB" dirty="0"/>
              <a:t>= about 50% of installed  capacity for power generation comes from renewables</a:t>
            </a:r>
          </a:p>
          <a:p>
            <a:pPr marL="0" indent="0">
              <a:buFontTx/>
              <a:buNone/>
            </a:pPr>
            <a:endParaRPr lang="en-GB" dirty="0"/>
          </a:p>
          <a:p>
            <a:pPr marL="0" indent="0">
              <a:buFontTx/>
              <a:buNone/>
            </a:pPr>
            <a:endParaRPr lang="en-GB" dirty="0"/>
          </a:p>
          <a:p>
            <a:pPr marL="0" indent="0">
              <a:buFontTx/>
              <a:buNone/>
            </a:pPr>
            <a:r>
              <a:rPr lang="en-GB" dirty="0" err="1"/>
              <a:t>Für</a:t>
            </a:r>
            <a:r>
              <a:rPr lang="en-GB" dirty="0"/>
              <a:t> </a:t>
            </a:r>
            <a:r>
              <a:rPr lang="en-GB" dirty="0" err="1"/>
              <a:t>Fragen</a:t>
            </a:r>
            <a:r>
              <a:rPr lang="en-GB" dirty="0"/>
              <a:t> </a:t>
            </a:r>
            <a:r>
              <a:rPr lang="en-GB" dirty="0" err="1"/>
              <a:t>zu</a:t>
            </a:r>
            <a:r>
              <a:rPr lang="en-GB" dirty="0"/>
              <a:t> den </a:t>
            </a:r>
            <a:r>
              <a:rPr lang="en-GB" dirty="0" err="1"/>
              <a:t>Daten</a:t>
            </a:r>
            <a:r>
              <a:rPr lang="en-GB" dirty="0"/>
              <a:t> = main laws promoting RES: </a:t>
            </a:r>
          </a:p>
          <a:p>
            <a:pPr marL="171450" indent="-171450">
              <a:buFontTx/>
              <a:buChar char="-"/>
            </a:pPr>
            <a:r>
              <a:rPr lang="en-GB" dirty="0"/>
              <a:t>In order to support Solar PV pioneers, the „</a:t>
            </a:r>
            <a:r>
              <a:rPr lang="en-GB" b="1" dirty="0"/>
              <a:t>1000 Roofs Programme </a:t>
            </a:r>
            <a:r>
              <a:rPr lang="en-GB" dirty="0"/>
              <a:t>(1000 </a:t>
            </a:r>
            <a:r>
              <a:rPr lang="en-GB" dirty="0" err="1"/>
              <a:t>Dächer</a:t>
            </a:r>
            <a:r>
              <a:rPr lang="en-GB" dirty="0"/>
              <a:t> </a:t>
            </a:r>
            <a:r>
              <a:rPr lang="en-GB" dirty="0" err="1"/>
              <a:t>Programm</a:t>
            </a:r>
            <a:r>
              <a:rPr lang="en-GB" dirty="0"/>
              <a:t>) was established, which supported the installation of roughly 2000 PV installations between 1990 and 1992.</a:t>
            </a:r>
          </a:p>
          <a:p>
            <a:pPr marL="171450" indent="-171450">
              <a:buFontTx/>
              <a:buChar char="-"/>
            </a:pPr>
            <a:r>
              <a:rPr lang="en-GB" dirty="0"/>
              <a:t>In 1991 the „</a:t>
            </a:r>
            <a:r>
              <a:rPr lang="en-GB" b="1" dirty="0"/>
              <a:t>Electricity Feed-In Law</a:t>
            </a:r>
            <a:r>
              <a:rPr lang="en-GB" dirty="0"/>
              <a:t>“ obliged power corporations to buy renewable electricity for predefined price. (16.61 </a:t>
            </a:r>
            <a:r>
              <a:rPr lang="en-GB" dirty="0" err="1"/>
              <a:t>Pfennige</a:t>
            </a:r>
            <a:r>
              <a:rPr lang="en-GB" dirty="0"/>
              <a:t>/kWh for Wind and Solar). This was a milestone for RES support policies in Germany.</a:t>
            </a:r>
          </a:p>
          <a:p>
            <a:pPr marL="171450" indent="-171450">
              <a:buFontTx/>
              <a:buChar char="-"/>
            </a:pPr>
            <a:r>
              <a:rPr lang="en-GB" dirty="0"/>
              <a:t>In 2000 the electricity feed-in law was replaced by the first „</a:t>
            </a:r>
            <a:r>
              <a:rPr lang="en-GB" b="1" dirty="0"/>
              <a:t>Renewable Energy Sources Act“ (EEG)</a:t>
            </a:r>
          </a:p>
          <a:p>
            <a:pPr marL="171450" indent="-171450">
              <a:buFontTx/>
              <a:buChar char="-"/>
            </a:pPr>
            <a:r>
              <a:rPr lang="en-GB" b="1" dirty="0"/>
              <a:t>2010: The Integrated Energy and Climate Programme (IEKP) </a:t>
            </a:r>
            <a:r>
              <a:rPr lang="en-GB" dirty="0"/>
              <a:t>translates the corresponding EU policies into German law and tackles all areas of sustainable energy supply, not only renewables, but also efficiency in the various sectors. </a:t>
            </a:r>
          </a:p>
          <a:p>
            <a:pPr marL="171450" indent="-171450">
              <a:buFontTx/>
              <a:buChar char="-"/>
            </a:pPr>
            <a:r>
              <a:rPr lang="en-GB" dirty="0"/>
              <a:t>The 2011 nuclear disaster in </a:t>
            </a:r>
            <a:r>
              <a:rPr lang="en-GB" b="1" dirty="0"/>
              <a:t>Fukushima</a:t>
            </a:r>
            <a:r>
              <a:rPr lang="en-GB" dirty="0"/>
              <a:t>, Japan, led the German government to re-think their nuclear power strategy. A phase-out of all nuclear power generation by 2022 was agreed and a corresponding ramp up of renewables (</a:t>
            </a:r>
            <a:r>
              <a:rPr lang="en-GB" dirty="0" err="1"/>
              <a:t>Energiewende</a:t>
            </a:r>
            <a:r>
              <a:rPr lang="en-GB" dirty="0"/>
              <a:t> package).</a:t>
            </a:r>
          </a:p>
          <a:p>
            <a:pPr marL="171450" indent="-171450">
              <a:buFontTx/>
              <a:buChar char="-"/>
            </a:pPr>
            <a:r>
              <a:rPr lang="en-GB" dirty="0"/>
              <a:t>The EEG was amended several time. Major changes occurred in 2014 when feed-in </a:t>
            </a:r>
            <a:r>
              <a:rPr lang="en-GB" dirty="0" err="1"/>
              <a:t>traiffs</a:t>
            </a:r>
            <a:r>
              <a:rPr lang="en-GB" dirty="0"/>
              <a:t> were substantially lowered. In 2016 a major novelty was the introduction of tenders for PV, Wind and Biomass, representing a shift away from the well-established feed-in tariff system.</a:t>
            </a:r>
          </a:p>
          <a:p>
            <a:pPr marL="171450" indent="-171450">
              <a:buFontTx/>
              <a:buChar char="-"/>
            </a:pPr>
            <a:r>
              <a:rPr lang="en-GB" dirty="0"/>
              <a:t>After initial tenders in PV in 2016, the new auctioning/tender support </a:t>
            </a:r>
            <a:r>
              <a:rPr lang="en-GB" dirty="0" err="1"/>
              <a:t>instrumnets</a:t>
            </a:r>
            <a:r>
              <a:rPr lang="en-GB" dirty="0"/>
              <a:t> will be in place from 2017 onwards. Smaller RE systems (PV below 100 kW) are not affected.</a:t>
            </a:r>
          </a:p>
          <a:p>
            <a:pPr marL="171450" indent="-171450">
              <a:buFontTx/>
              <a:buChar char="-"/>
            </a:pPr>
            <a:endParaRPr lang="de-DE" dirty="0"/>
          </a:p>
          <a:p>
            <a:r>
              <a:rPr lang="de-DE" b="1" dirty="0"/>
              <a:t>Background info</a:t>
            </a:r>
          </a:p>
          <a:p>
            <a:pPr marL="171450" indent="-171450" eaLnBrk="1" fontAlgn="auto" hangingPunct="1">
              <a:spcBef>
                <a:spcPts val="0"/>
              </a:spcBef>
              <a:spcAft>
                <a:spcPts val="0"/>
              </a:spcAft>
              <a:buFontTx/>
              <a:buChar char="-"/>
              <a:defRPr/>
            </a:pPr>
            <a:r>
              <a:rPr lang="de-DE" dirty="0"/>
              <a:t>The </a:t>
            </a:r>
            <a:r>
              <a:rPr lang="de-DE" b="1" dirty="0" err="1"/>
              <a:t>Electricity</a:t>
            </a:r>
            <a:r>
              <a:rPr lang="de-DE" b="1" dirty="0"/>
              <a:t> Feed-In Law </a:t>
            </a:r>
            <a:r>
              <a:rPr lang="en-US" dirty="0"/>
              <a:t>entered into force on 1.1.1991 and required power companies to buy electricity from renewable energy sources and to remunerate for a fixed price. This was based on the average returns of the power company in the penultimate calendar year; when introducing the price was 13,84 Pfennig per kilowatt-hour (kWh), and 16.61 cent / kWh for electricity from wind and solar energy.</a:t>
            </a:r>
          </a:p>
          <a:p>
            <a:pPr marL="171450" indent="-171450" eaLnBrk="1" fontAlgn="auto" hangingPunct="1">
              <a:spcBef>
                <a:spcPts val="0"/>
              </a:spcBef>
              <a:spcAft>
                <a:spcPts val="0"/>
              </a:spcAft>
              <a:buFontTx/>
              <a:buChar char="-"/>
              <a:defRPr/>
            </a:pPr>
            <a:r>
              <a:rPr lang="en-US" dirty="0"/>
              <a:t>In 1999 the </a:t>
            </a:r>
            <a:r>
              <a:rPr lang="en-US" b="1" dirty="0"/>
              <a:t>100,000 Roofs Program </a:t>
            </a:r>
            <a:r>
              <a:rPr lang="en-US" dirty="0"/>
              <a:t>(based on the 1000 roofs program) was supposed to expand the role of photovoltaics and offered interest-reduced loans.</a:t>
            </a:r>
          </a:p>
          <a:p>
            <a:pPr marL="171450" indent="-171450" eaLnBrk="1" fontAlgn="auto" hangingPunct="1">
              <a:spcBef>
                <a:spcPts val="0"/>
              </a:spcBef>
              <a:spcAft>
                <a:spcPts val="0"/>
              </a:spcAft>
              <a:buFontTx/>
              <a:buChar char="-"/>
              <a:defRPr/>
            </a:pPr>
            <a:r>
              <a:rPr lang="en-US" dirty="0"/>
              <a:t>The first </a:t>
            </a:r>
            <a:r>
              <a:rPr lang="en-US" b="1" dirty="0"/>
              <a:t>Renewable Energies Act</a:t>
            </a:r>
            <a:r>
              <a:rPr lang="en-US" dirty="0"/>
              <a:t> </a:t>
            </a:r>
            <a:r>
              <a:rPr lang="en-US" b="1" dirty="0"/>
              <a:t>(EEG) </a:t>
            </a:r>
            <a:r>
              <a:rPr lang="en-US" dirty="0"/>
              <a:t>came into force in 2000 and defined feed-in tariffs for the different renewable energy technologies.</a:t>
            </a:r>
          </a:p>
          <a:p>
            <a:pPr marL="171450" indent="-171450" eaLnBrk="1" fontAlgn="auto" hangingPunct="1">
              <a:spcBef>
                <a:spcPts val="0"/>
              </a:spcBef>
              <a:spcAft>
                <a:spcPts val="0"/>
              </a:spcAft>
              <a:buFontTx/>
              <a:buChar char="-"/>
              <a:defRPr/>
            </a:pPr>
            <a:r>
              <a:rPr lang="en-US" dirty="0"/>
              <a:t>2007 the IEKP was adopted.</a:t>
            </a:r>
          </a:p>
          <a:p>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12</a:t>
            </a:fld>
            <a:endParaRPr lang="de-DE" dirty="0"/>
          </a:p>
        </p:txBody>
      </p:sp>
    </p:spTree>
    <p:extLst>
      <p:ext uri="{BB962C8B-B14F-4D97-AF65-F5344CB8AC3E}">
        <p14:creationId xmlns:p14="http://schemas.microsoft.com/office/powerpoint/2010/main" val="173156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GB" dirty="0"/>
              <a:t>So energy transition in Germany touches all sectors, it is like an “integrated concept” and it is a long-term strategy along the pathway until 2050.</a:t>
            </a:r>
          </a:p>
          <a:p>
            <a:pPr marL="0" indent="0">
              <a:buFont typeface="Arial" panose="020B0604020202020204" pitchFamily="34" charset="0"/>
              <a:buNone/>
            </a:pPr>
            <a:br>
              <a:rPr lang="en-GB" dirty="0"/>
            </a:br>
            <a:r>
              <a:rPr lang="en-GB" dirty="0"/>
              <a:t>Specific targets have been set in the extension of renewable energy capacities as well as in the field of energy efficiency. </a:t>
            </a:r>
            <a:br>
              <a:rPr lang="en-GB" dirty="0"/>
            </a:br>
            <a:r>
              <a:rPr lang="en-GB" dirty="0"/>
              <a:t>While where is a good progress in the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Sources:</a:t>
            </a:r>
          </a:p>
          <a:p>
            <a:pPr marL="0" indent="0">
              <a:buFont typeface="Arial" panose="020B0604020202020204" pitchFamily="34" charset="0"/>
              <a:buNone/>
            </a:pPr>
            <a:endParaRPr lang="en-GB" dirty="0"/>
          </a:p>
          <a:p>
            <a:pPr marL="0" marR="0" lvl="1" indent="0" algn="l" defTabSz="914400" rtl="0" eaLnBrk="1" fontAlgn="base" latinLnBrk="0" hangingPunct="1">
              <a:lnSpc>
                <a:spcPct val="100000"/>
              </a:lnSpc>
              <a:spcBef>
                <a:spcPct val="30000"/>
              </a:spcBef>
              <a:spcAft>
                <a:spcPct val="0"/>
              </a:spcAft>
              <a:buClrTx/>
              <a:buSzTx/>
              <a:buFont typeface="Symbol" panose="05050102010706020507" pitchFamily="18" charset="2"/>
              <a:buNone/>
              <a:tabLst/>
              <a:defRPr/>
            </a:pPr>
            <a:r>
              <a:rPr lang="de-DE" sz="1100" b="1" dirty="0" err="1"/>
              <a:t>BMWi</a:t>
            </a:r>
            <a:r>
              <a:rPr lang="de-DE" sz="1100" b="1" dirty="0"/>
              <a:t> 2018: </a:t>
            </a:r>
            <a:r>
              <a:rPr lang="de-DE" sz="1100" b="0" dirty="0"/>
              <a:t>Sechster Monitoring-Bericht zur Energiewende. Berichtsjahr 2016, Juni 2018, https://www.bmwi.de/Redaktion/DE/Publikationen/Energie/sechster-monitoring-bericht-zur-energiewende.pdf?__blob=publicationFile&amp;v=16, </a:t>
            </a:r>
            <a:r>
              <a:rPr lang="de-DE" sz="1100" b="0" dirty="0" err="1"/>
              <a:t>page</a:t>
            </a:r>
            <a:r>
              <a:rPr lang="de-DE" sz="1100" b="0" dirty="0"/>
              <a:t> 10.</a:t>
            </a:r>
            <a:endParaRPr lang="en-GB" sz="1100" b="0" dirty="0"/>
          </a:p>
          <a:p>
            <a:pPr marL="0" marR="0" lvl="1" indent="0" algn="l" defTabSz="914400" rtl="0" eaLnBrk="1" fontAlgn="base" latinLnBrk="0" hangingPunct="1">
              <a:lnSpc>
                <a:spcPct val="100000"/>
              </a:lnSpc>
              <a:spcBef>
                <a:spcPct val="30000"/>
              </a:spcBef>
              <a:spcAft>
                <a:spcPct val="0"/>
              </a:spcAft>
              <a:buClrTx/>
              <a:buSzTx/>
              <a:buFont typeface="Symbol" panose="05050102010706020507" pitchFamily="18" charset="2"/>
              <a:buNone/>
              <a:tabLst/>
              <a:defRPr/>
            </a:pPr>
            <a:r>
              <a:rPr lang="de-DE" sz="1100" b="1" kern="1200" noProof="0" dirty="0" err="1">
                <a:solidFill>
                  <a:schemeClr val="tx1"/>
                </a:solidFill>
                <a:latin typeface="Arial" pitchFamily="34" charset="0"/>
                <a:ea typeface="+mn-ea"/>
                <a:cs typeface="Arial" pitchFamily="34" charset="0"/>
              </a:rPr>
              <a:t>BMWi</a:t>
            </a:r>
            <a:r>
              <a:rPr lang="de-DE" sz="1100" b="1" kern="1200" noProof="0" dirty="0">
                <a:solidFill>
                  <a:schemeClr val="tx1"/>
                </a:solidFill>
                <a:latin typeface="Arial" pitchFamily="34" charset="0"/>
                <a:ea typeface="+mn-ea"/>
                <a:cs typeface="Arial" pitchFamily="34" charset="0"/>
              </a:rPr>
              <a:t> 2016</a:t>
            </a:r>
            <a:r>
              <a:rPr lang="de-DE" sz="1100" b="0" kern="1200" noProof="0" dirty="0">
                <a:solidFill>
                  <a:schemeClr val="tx1"/>
                </a:solidFill>
                <a:latin typeface="Arial" pitchFamily="34" charset="0"/>
                <a:ea typeface="+mn-ea"/>
                <a:cs typeface="Arial" pitchFamily="34" charset="0"/>
              </a:rPr>
              <a:t>: Fünfter Monitoring</a:t>
            </a:r>
            <a:r>
              <a:rPr lang="de-DE" sz="1100" b="0" kern="1200" baseline="0" noProof="0" dirty="0">
                <a:solidFill>
                  <a:schemeClr val="tx1"/>
                </a:solidFill>
                <a:latin typeface="Arial" pitchFamily="34" charset="0"/>
                <a:ea typeface="+mn-ea"/>
                <a:cs typeface="Arial" pitchFamily="34" charset="0"/>
              </a:rPr>
              <a:t> </a:t>
            </a:r>
            <a:r>
              <a:rPr lang="de-DE" sz="1100" b="0" kern="1200" noProof="0" dirty="0">
                <a:solidFill>
                  <a:schemeClr val="tx1"/>
                </a:solidFill>
                <a:latin typeface="Arial" pitchFamily="34" charset="0"/>
                <a:ea typeface="+mn-ea"/>
                <a:cs typeface="Arial" pitchFamily="34" charset="0"/>
              </a:rPr>
              <a:t>Bericht</a:t>
            </a:r>
            <a:r>
              <a:rPr lang="de-DE" sz="1100" b="0" kern="1200" baseline="0" noProof="0" dirty="0">
                <a:solidFill>
                  <a:schemeClr val="tx1"/>
                </a:solidFill>
                <a:latin typeface="Arial" pitchFamily="34" charset="0"/>
                <a:ea typeface="+mn-ea"/>
                <a:cs typeface="Arial" pitchFamily="34" charset="0"/>
              </a:rPr>
              <a:t> zur Energiewende Berichtsjahr 2015., Dezember 2016, https://www.bmwi.de/Redaktion/DE/Publikationen/Energie/fuenfter-monitoring-bericht-energie-der-zukunft.pdf;jsessionid=243FCA6521D2909EEF8AE6AD3840E98E?__blob=publicationFile&amp;v=24, Seite 3.</a:t>
            </a:r>
            <a:endParaRPr lang="de-DE" sz="1100" b="1" baseline="0" dirty="0">
              <a:solidFill>
                <a:schemeClr val="tx2"/>
              </a:solidFill>
              <a:latin typeface="Arial" panose="020B0604020202020204" pitchFamily="34" charset="0"/>
              <a:cs typeface="Arial" panose="020B0604020202020204" pitchFamily="34" charset="0"/>
            </a:endParaRPr>
          </a:p>
          <a:p>
            <a:pPr marL="0" lvl="1" indent="0">
              <a:buFont typeface="Symbol" panose="05050102010706020507" pitchFamily="18" charset="2"/>
              <a:buNone/>
            </a:pPr>
            <a:r>
              <a:rPr lang="de-DE" sz="1100" b="1" baseline="0" dirty="0" err="1">
                <a:solidFill>
                  <a:schemeClr val="tx2"/>
                </a:solidFill>
                <a:latin typeface="Arial" panose="020B0604020202020204" pitchFamily="34" charset="0"/>
                <a:cs typeface="Arial" panose="020B0604020202020204" pitchFamily="34" charset="0"/>
              </a:rPr>
              <a:t>BMWi</a:t>
            </a:r>
            <a:r>
              <a:rPr lang="de-DE" sz="1100" b="1" baseline="0" dirty="0">
                <a:solidFill>
                  <a:schemeClr val="tx2"/>
                </a:solidFill>
                <a:latin typeface="Arial" panose="020B0604020202020204" pitchFamily="34" charset="0"/>
                <a:cs typeface="Arial" panose="020B0604020202020204" pitchFamily="34" charset="0"/>
              </a:rPr>
              <a:t> 2016: </a:t>
            </a:r>
            <a:r>
              <a:rPr lang="de-DE" sz="1100" dirty="0">
                <a:solidFill>
                  <a:schemeClr val="tx2"/>
                </a:solidFill>
                <a:latin typeface="Arial" panose="020B0604020202020204" pitchFamily="34" charset="0"/>
                <a:cs typeface="Arial" panose="020B0604020202020204" pitchFamily="34" charset="0"/>
              </a:rPr>
              <a:t>Erneuerbare Energien in Deutschland: Daten zur Entwicklung im</a:t>
            </a:r>
            <a:r>
              <a:rPr lang="de-DE" sz="1100" baseline="0" dirty="0">
                <a:solidFill>
                  <a:schemeClr val="tx2"/>
                </a:solidFill>
                <a:latin typeface="Arial" panose="020B0604020202020204" pitchFamily="34" charset="0"/>
                <a:cs typeface="Arial" panose="020B0604020202020204" pitchFamily="34" charset="0"/>
              </a:rPr>
              <a:t> Jahr 2015, http://www.erneuerbare-energien.de/EE/Redaktion/DE/Downloads/erneuerbare-energien-in-zahlen-2015.pdf?__blob=publicationFile&amp;v=3, </a:t>
            </a:r>
            <a:r>
              <a:rPr lang="de-DE" sz="1100" baseline="0" dirty="0" err="1">
                <a:solidFill>
                  <a:schemeClr val="tx2"/>
                </a:solidFill>
                <a:latin typeface="Arial" panose="020B0604020202020204" pitchFamily="34" charset="0"/>
                <a:cs typeface="Arial" panose="020B0604020202020204" pitchFamily="34" charset="0"/>
              </a:rPr>
              <a:t>as</a:t>
            </a:r>
            <a:r>
              <a:rPr lang="de-DE" sz="1100" baseline="0" dirty="0">
                <a:solidFill>
                  <a:schemeClr val="tx2"/>
                </a:solidFill>
                <a:latin typeface="Arial" panose="020B0604020202020204" pitchFamily="34" charset="0"/>
                <a:cs typeface="Arial" panose="020B0604020202020204" pitchFamily="34" charset="0"/>
              </a:rPr>
              <a:t> </a:t>
            </a:r>
            <a:r>
              <a:rPr lang="de-DE" sz="1100" baseline="0" dirty="0" err="1">
                <a:solidFill>
                  <a:schemeClr val="tx2"/>
                </a:solidFill>
                <a:latin typeface="Arial" panose="020B0604020202020204" pitchFamily="34" charset="0"/>
                <a:cs typeface="Arial" panose="020B0604020202020204" pitchFamily="34" charset="0"/>
              </a:rPr>
              <a:t>of</a:t>
            </a:r>
            <a:r>
              <a:rPr lang="de-DE" sz="1100" baseline="0" dirty="0">
                <a:solidFill>
                  <a:schemeClr val="tx2"/>
                </a:solidFill>
                <a:latin typeface="Arial" panose="020B0604020202020204" pitchFamily="34" charset="0"/>
                <a:cs typeface="Arial" panose="020B0604020202020204" pitchFamily="34" charset="0"/>
              </a:rPr>
              <a:t> </a:t>
            </a:r>
            <a:r>
              <a:rPr lang="de-DE" sz="1100" baseline="0" dirty="0" err="1">
                <a:solidFill>
                  <a:schemeClr val="tx2"/>
                </a:solidFill>
                <a:latin typeface="Arial" panose="020B0604020202020204" pitchFamily="34" charset="0"/>
                <a:cs typeface="Arial" panose="020B0604020202020204" pitchFamily="34" charset="0"/>
              </a:rPr>
              <a:t>February</a:t>
            </a:r>
            <a:r>
              <a:rPr lang="de-DE" sz="1100" baseline="0" dirty="0">
                <a:solidFill>
                  <a:schemeClr val="tx2"/>
                </a:solidFill>
                <a:latin typeface="Arial" panose="020B0604020202020204" pitchFamily="34" charset="0"/>
                <a:cs typeface="Arial" panose="020B0604020202020204" pitchFamily="34" charset="0"/>
              </a:rPr>
              <a:t> 2016, last </a:t>
            </a:r>
            <a:r>
              <a:rPr lang="de-DE" sz="1100" baseline="0" dirty="0" err="1">
                <a:solidFill>
                  <a:schemeClr val="tx2"/>
                </a:solidFill>
                <a:latin typeface="Arial" panose="020B0604020202020204" pitchFamily="34" charset="0"/>
                <a:cs typeface="Arial" panose="020B0604020202020204" pitchFamily="34" charset="0"/>
              </a:rPr>
              <a:t>accessed</a:t>
            </a:r>
            <a:r>
              <a:rPr lang="de-DE" sz="1100" baseline="0" dirty="0">
                <a:solidFill>
                  <a:schemeClr val="tx2"/>
                </a:solidFill>
                <a:latin typeface="Arial" panose="020B0604020202020204" pitchFamily="34" charset="0"/>
                <a:cs typeface="Arial" panose="020B0604020202020204" pitchFamily="34" charset="0"/>
              </a:rPr>
              <a:t> </a:t>
            </a:r>
            <a:r>
              <a:rPr lang="de-DE" sz="1100" baseline="0" dirty="0" err="1">
                <a:solidFill>
                  <a:schemeClr val="tx2"/>
                </a:solidFill>
                <a:latin typeface="Arial" panose="020B0604020202020204" pitchFamily="34" charset="0"/>
                <a:cs typeface="Arial" panose="020B0604020202020204" pitchFamily="34" charset="0"/>
              </a:rPr>
              <a:t>July</a:t>
            </a:r>
            <a:r>
              <a:rPr lang="de-DE" sz="1100" baseline="0" dirty="0">
                <a:solidFill>
                  <a:schemeClr val="tx2"/>
                </a:solidFill>
                <a:latin typeface="Arial" panose="020B0604020202020204" pitchFamily="34" charset="0"/>
                <a:cs typeface="Arial" panose="020B0604020202020204" pitchFamily="34" charset="0"/>
              </a:rPr>
              <a:t> 2016.</a:t>
            </a:r>
            <a:endParaRPr lang="de-DE" sz="1100" dirty="0">
              <a:solidFill>
                <a:schemeClr val="tx2"/>
              </a:solidFill>
              <a:latin typeface="Arial" panose="020B0604020202020204" pitchFamily="34" charset="0"/>
              <a:cs typeface="Arial" panose="020B0604020202020204" pitchFamily="34" charset="0"/>
            </a:endParaRPr>
          </a:p>
          <a:p>
            <a:pPr marL="0" lvl="1" indent="0">
              <a:buFont typeface="Symbol" panose="05050102010706020507" pitchFamily="18" charset="2"/>
              <a:buNone/>
            </a:pPr>
            <a:r>
              <a:rPr lang="de-DE" sz="1100" b="1" dirty="0">
                <a:solidFill>
                  <a:schemeClr val="tx2"/>
                </a:solidFill>
                <a:latin typeface="Arial" panose="020B0604020202020204" pitchFamily="34" charset="0"/>
                <a:cs typeface="Arial" panose="020B0604020202020204" pitchFamily="34" charset="0"/>
              </a:rPr>
              <a:t>Treibhausgasemissionen: UBA</a:t>
            </a:r>
            <a:r>
              <a:rPr lang="de-DE" sz="1100" b="1" baseline="0" dirty="0">
                <a:solidFill>
                  <a:schemeClr val="tx2"/>
                </a:solidFill>
                <a:latin typeface="Arial" panose="020B0604020202020204" pitchFamily="34" charset="0"/>
                <a:cs typeface="Arial" panose="020B0604020202020204" pitchFamily="34" charset="0"/>
              </a:rPr>
              <a:t> (2015): </a:t>
            </a:r>
            <a:r>
              <a:rPr lang="de-DE" sz="1100" baseline="0" dirty="0">
                <a:solidFill>
                  <a:schemeClr val="tx2"/>
                </a:solidFill>
                <a:latin typeface="Arial" panose="020B0604020202020204" pitchFamily="34" charset="0"/>
                <a:cs typeface="Arial" panose="020B0604020202020204" pitchFamily="34" charset="0"/>
              </a:rPr>
              <a:t>http://www.umweltbundesamt.de/daten/klimawandel/treibhausgas-emissionen-in-deutschland </a:t>
            </a:r>
            <a:endParaRPr lang="en-GB" sz="1100" dirty="0">
              <a:solidFill>
                <a:schemeClr val="tx2"/>
              </a:solidFill>
              <a:latin typeface="Arial" panose="020B0604020202020204" pitchFamily="34" charset="0"/>
              <a:cs typeface="Arial" panose="020B0604020202020204" pitchFamily="34" charset="0"/>
            </a:endParaRPr>
          </a:p>
          <a:p>
            <a:pPr marL="0" lvl="1" indent="0">
              <a:buFont typeface="Symbol" panose="05050102010706020507" pitchFamily="18" charset="2"/>
              <a:buNone/>
            </a:pPr>
            <a:r>
              <a:rPr lang="en-GB" sz="1100" dirty="0" err="1">
                <a:solidFill>
                  <a:schemeClr val="tx2"/>
                </a:solidFill>
                <a:latin typeface="Arial" panose="020B0604020202020204" pitchFamily="34" charset="0"/>
                <a:cs typeface="Arial" panose="020B0604020202020204" pitchFamily="34" charset="0"/>
              </a:rPr>
              <a:t>Ziele</a:t>
            </a:r>
            <a:r>
              <a:rPr lang="en-GB" sz="1100" dirty="0">
                <a:solidFill>
                  <a:schemeClr val="tx2"/>
                </a:solidFill>
                <a:latin typeface="Arial" panose="020B0604020202020204" pitchFamily="34" charset="0"/>
                <a:cs typeface="Arial" panose="020B0604020202020204" pitchFamily="34" charset="0"/>
              </a:rPr>
              <a:t>: </a:t>
            </a:r>
            <a:r>
              <a:rPr lang="en-GB" sz="1100" dirty="0" err="1">
                <a:solidFill>
                  <a:schemeClr val="tx2"/>
                </a:solidFill>
                <a:latin typeface="Arial" panose="020B0604020202020204" pitchFamily="34" charset="0"/>
                <a:cs typeface="Arial" panose="020B0604020202020204" pitchFamily="34" charset="0"/>
              </a:rPr>
              <a:t>BMWi</a:t>
            </a:r>
            <a:r>
              <a:rPr lang="en-GB" sz="1100" dirty="0">
                <a:solidFill>
                  <a:schemeClr val="tx2"/>
                </a:solidFill>
                <a:latin typeface="Arial" panose="020B0604020202020204" pitchFamily="34" charset="0"/>
                <a:cs typeface="Arial" panose="020B0604020202020204" pitchFamily="34" charset="0"/>
              </a:rPr>
              <a:t>/BMU (2010): Energy Concept. </a:t>
            </a:r>
            <a:r>
              <a:rPr lang="en-US" sz="1100" dirty="0">
                <a:solidFill>
                  <a:schemeClr val="tx2"/>
                </a:solidFill>
                <a:latin typeface="Arial" panose="020B0604020202020204" pitchFamily="34" charset="0"/>
                <a:cs typeface="Arial" panose="020B0604020202020204" pitchFamily="34" charset="0"/>
              </a:rPr>
              <a:t>for an Environmentally Sound, Reliable </a:t>
            </a:r>
            <a:r>
              <a:rPr lang="de-DE" sz="1100" dirty="0">
                <a:solidFill>
                  <a:schemeClr val="tx2"/>
                </a:solidFill>
                <a:latin typeface="Arial" panose="020B0604020202020204" pitchFamily="34" charset="0"/>
                <a:cs typeface="Arial" panose="020B0604020202020204" pitchFamily="34" charset="0"/>
              </a:rPr>
              <a:t>and </a:t>
            </a:r>
            <a:r>
              <a:rPr lang="de-DE" sz="1100" dirty="0" err="1">
                <a:solidFill>
                  <a:schemeClr val="tx2"/>
                </a:solidFill>
                <a:latin typeface="Arial" panose="020B0604020202020204" pitchFamily="34" charset="0"/>
                <a:cs typeface="Arial" panose="020B0604020202020204" pitchFamily="34" charset="0"/>
              </a:rPr>
              <a:t>Affordable</a:t>
            </a:r>
            <a:r>
              <a:rPr lang="de-DE" sz="1100" dirty="0">
                <a:solidFill>
                  <a:schemeClr val="tx2"/>
                </a:solidFill>
                <a:latin typeface="Arial" panose="020B0604020202020204" pitchFamily="34" charset="0"/>
                <a:cs typeface="Arial" panose="020B0604020202020204" pitchFamily="34" charset="0"/>
              </a:rPr>
              <a:t> Energy Supply. 28. September </a:t>
            </a:r>
            <a:r>
              <a:rPr lang="en-GB" sz="1100" dirty="0">
                <a:solidFill>
                  <a:schemeClr val="tx2"/>
                </a:solidFill>
                <a:latin typeface="Arial" panose="020B0604020202020204" pitchFamily="34" charset="0"/>
                <a:cs typeface="Arial" panose="020B0604020202020204" pitchFamily="34" charset="0"/>
              </a:rPr>
              <a:t>2010: </a:t>
            </a:r>
            <a:r>
              <a:rPr lang="en-GB" dirty="0"/>
              <a:t>field of renewable energy, we have to extend our efforts in the field of energy efficiency</a:t>
            </a:r>
          </a:p>
        </p:txBody>
      </p:sp>
      <p:sp>
        <p:nvSpPr>
          <p:cNvPr id="4" name="Foliennummernplatzhalter 3"/>
          <p:cNvSpPr>
            <a:spLocks noGrp="1"/>
          </p:cNvSpPr>
          <p:nvPr>
            <p:ph type="sldNum" sz="quarter" idx="10"/>
          </p:nvPr>
        </p:nvSpPr>
        <p:spPr/>
        <p:txBody>
          <a:bodyPr/>
          <a:lstStyle/>
          <a:p>
            <a:fld id="{EC8E54D8-71A2-43C2-AA02-845615887188}" type="slidenum">
              <a:rPr lang="de-DE" smtClean="0">
                <a:solidFill>
                  <a:srgbClr val="000000"/>
                </a:solidFill>
              </a:rPr>
              <a:pPr/>
              <a:t>13</a:t>
            </a:fld>
            <a:endParaRPr lang="de-DE">
              <a:solidFill>
                <a:srgbClr val="000000"/>
              </a:solidFill>
            </a:endParaRPr>
          </a:p>
        </p:txBody>
      </p:sp>
    </p:spTree>
    <p:extLst>
      <p:ext uri="{BB962C8B-B14F-4D97-AF65-F5344CB8AC3E}">
        <p14:creationId xmlns:p14="http://schemas.microsoft.com/office/powerpoint/2010/main" val="249981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p:spPr>
      </p:sp>
      <p:sp>
        <p:nvSpPr>
          <p:cNvPr id="57347" name="Notizenplatzhalt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eaLnBrk="1" hangingPunct="1"/>
            <a:r>
              <a:rPr lang="de-DE" altLang="de-DE" b="1" dirty="0"/>
              <a:t>Notes</a:t>
            </a:r>
          </a:p>
          <a:p>
            <a:pPr eaLnBrk="1" hangingPunct="1"/>
            <a:endParaRPr lang="de-DE" altLang="de-DE" b="1" dirty="0"/>
          </a:p>
          <a:p>
            <a:pPr eaLnBrk="1" hangingPunct="1"/>
            <a:r>
              <a:rPr lang="en-GB" altLang="de-DE" b="1" dirty="0"/>
              <a:t>The slides illustrates the structure of gross electricity production (</a:t>
            </a:r>
            <a:r>
              <a:rPr lang="en-GB" altLang="de-DE" b="1" dirty="0" err="1"/>
              <a:t>Bruttostromerzeugung</a:t>
            </a:r>
            <a:r>
              <a:rPr lang="en-GB" altLang="de-DE" b="1" dirty="0"/>
              <a:t>) in Germany in 2017.</a:t>
            </a:r>
          </a:p>
          <a:p>
            <a:pPr eaLnBrk="1" hangingPunct="1"/>
            <a:endParaRPr lang="en-GB" altLang="de-DE" b="1" dirty="0"/>
          </a:p>
          <a:p>
            <a:pPr marL="177742" indent="-177742" defTabSz="947958" fontAlgn="auto">
              <a:spcBef>
                <a:spcPts val="0"/>
              </a:spcBef>
              <a:spcAft>
                <a:spcPts val="0"/>
              </a:spcAft>
              <a:buFont typeface="Arial" panose="020B0604020202020204" pitchFamily="34" charset="0"/>
              <a:buChar char="•"/>
              <a:defRPr/>
            </a:pPr>
            <a:r>
              <a:rPr lang="en-GB" dirty="0"/>
              <a:t>Since 2014, </a:t>
            </a:r>
            <a:r>
              <a:rPr lang="en-GB" b="1" baseline="0" noProof="0" dirty="0">
                <a:solidFill>
                  <a:schemeClr val="tx2"/>
                </a:solidFill>
                <a:latin typeface="Arial" pitchFamily="34" charset="0"/>
                <a:cs typeface="Arial" pitchFamily="34" charset="0"/>
              </a:rPr>
              <a:t>Renewables</a:t>
            </a:r>
            <a:r>
              <a:rPr lang="en-GB" b="0" baseline="0" noProof="0" dirty="0">
                <a:solidFill>
                  <a:schemeClr val="tx2"/>
                </a:solidFill>
                <a:latin typeface="Arial" pitchFamily="34" charset="0"/>
                <a:cs typeface="Arial" pitchFamily="34" charset="0"/>
              </a:rPr>
              <a:t> (25.8%) are the biggest source of electricity followed lignite, and hard coal.</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Hard coal and brown coal and natural gas still constitute the back bone of German electricity production.</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Among renewables, </a:t>
            </a:r>
            <a:r>
              <a:rPr lang="en-GB" b="1" baseline="0" noProof="0" dirty="0">
                <a:solidFill>
                  <a:schemeClr val="tx2"/>
                </a:solidFill>
                <a:latin typeface="Arial" pitchFamily="34" charset="0"/>
                <a:cs typeface="Arial" pitchFamily="34" charset="0"/>
              </a:rPr>
              <a:t>wind onshore (88 TWh)</a:t>
            </a:r>
            <a:r>
              <a:rPr lang="en-GB" b="0" baseline="0" noProof="0" dirty="0">
                <a:solidFill>
                  <a:schemeClr val="tx2"/>
                </a:solidFill>
                <a:latin typeface="Arial" pitchFamily="34" charset="0"/>
                <a:cs typeface="Arial" pitchFamily="34" charset="0"/>
              </a:rPr>
              <a:t>, </a:t>
            </a:r>
            <a:r>
              <a:rPr lang="en-GB" b="1" baseline="0" noProof="0" dirty="0">
                <a:solidFill>
                  <a:schemeClr val="tx2"/>
                </a:solidFill>
                <a:latin typeface="Arial" pitchFamily="34" charset="0"/>
                <a:cs typeface="Arial" pitchFamily="34" charset="0"/>
              </a:rPr>
              <a:t>solar PV </a:t>
            </a:r>
            <a:r>
              <a:rPr lang="en-GB" b="0" baseline="0" noProof="0" dirty="0">
                <a:solidFill>
                  <a:schemeClr val="tx2"/>
                </a:solidFill>
                <a:latin typeface="Arial" pitchFamily="34" charset="0"/>
                <a:cs typeface="Arial" pitchFamily="34" charset="0"/>
              </a:rPr>
              <a:t>(40 TWh) and </a:t>
            </a:r>
            <a:r>
              <a:rPr lang="en-GB" b="1" baseline="0" noProof="0" dirty="0">
                <a:solidFill>
                  <a:schemeClr val="tx2"/>
                </a:solidFill>
                <a:latin typeface="Arial" pitchFamily="34" charset="0"/>
                <a:cs typeface="Arial" pitchFamily="34" charset="0"/>
              </a:rPr>
              <a:t>biomass</a:t>
            </a:r>
            <a:r>
              <a:rPr lang="en-GB" b="0" baseline="0" noProof="0" dirty="0">
                <a:solidFill>
                  <a:schemeClr val="tx2"/>
                </a:solidFill>
                <a:latin typeface="Arial" pitchFamily="34" charset="0"/>
                <a:cs typeface="Arial" pitchFamily="34" charset="0"/>
              </a:rPr>
              <a:t> (solid biomass and biogas: 45 TWh) were the most important sources of renewable electricity. </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The share of </a:t>
            </a:r>
            <a:r>
              <a:rPr lang="en-GB" b="1" baseline="0" noProof="0" dirty="0">
                <a:solidFill>
                  <a:schemeClr val="tx2"/>
                </a:solidFill>
                <a:latin typeface="Arial" pitchFamily="34" charset="0"/>
                <a:cs typeface="Arial" pitchFamily="34" charset="0"/>
              </a:rPr>
              <a:t>nuclear</a:t>
            </a:r>
            <a:r>
              <a:rPr lang="en-GB" b="0" baseline="0" noProof="0" dirty="0">
                <a:solidFill>
                  <a:schemeClr val="tx2"/>
                </a:solidFill>
                <a:latin typeface="Arial" pitchFamily="34" charset="0"/>
                <a:cs typeface="Arial" pitchFamily="34" charset="0"/>
              </a:rPr>
              <a:t> in German electricity production decreased significantly (from 27.1% in 2004 to 11.7% in 2017 (15.9% in 2014 / 15.4% in 2013), due to the federal government‘s decision to phase-out nuclear. Over the coming years the remaining nuclear plants will be shut down, so the share will decline to zero by 2022.</a:t>
            </a:r>
          </a:p>
          <a:p>
            <a:pPr algn="l"/>
            <a:endParaRPr lang="en-GB" b="1" dirty="0">
              <a:solidFill>
                <a:srgbClr val="356491"/>
              </a:solidFill>
            </a:endParaRPr>
          </a:p>
          <a:p>
            <a:pPr algn="l"/>
            <a:r>
              <a:rPr lang="en-GB" b="1" dirty="0">
                <a:solidFill>
                  <a:srgbClr val="356491"/>
                </a:solidFill>
              </a:rPr>
              <a:t>TOTAL 2017:  654,8 TWh</a:t>
            </a:r>
          </a:p>
          <a:p>
            <a:pPr algn="l"/>
            <a:r>
              <a:rPr lang="en-GB" dirty="0">
                <a:solidFill>
                  <a:srgbClr val="356491"/>
                </a:solidFill>
              </a:rPr>
              <a:t>Lignite: 	22,5% =  147,5 TWh </a:t>
            </a:r>
          </a:p>
          <a:p>
            <a:pPr defTabSz="947958">
              <a:defRPr/>
            </a:pPr>
            <a:r>
              <a:rPr lang="en-GB" dirty="0">
                <a:solidFill>
                  <a:srgbClr val="A0BBDD"/>
                </a:solidFill>
              </a:rPr>
              <a:t>Oil and other 	 3,9% =    25,7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153E5B"/>
                </a:solidFill>
              </a:rPr>
              <a:t>Hard coal 	14,1% =    92,6 TWh</a:t>
            </a:r>
          </a:p>
          <a:p>
            <a:pPr algn="l"/>
            <a:r>
              <a:rPr lang="en-GB" dirty="0">
                <a:solidFill>
                  <a:srgbClr val="709FCC"/>
                </a:solidFill>
              </a:rPr>
              <a:t>Natural gas 	13,2% =    86,5 TWh</a:t>
            </a:r>
          </a:p>
          <a:p>
            <a:pPr defTabSz="947958">
              <a:defRPr/>
            </a:pPr>
            <a:r>
              <a:rPr lang="en-GB" dirty="0">
                <a:solidFill>
                  <a:srgbClr val="5E7897"/>
                </a:solidFill>
              </a:rPr>
              <a:t>Nuclear	11,7% =   76,3 TWh</a:t>
            </a:r>
          </a:p>
          <a:p>
            <a:pPr defTabSz="947958">
              <a:defRPr/>
            </a:pPr>
            <a:r>
              <a:rPr lang="en-GB" dirty="0">
                <a:solidFill>
                  <a:srgbClr val="1B567E"/>
                </a:solidFill>
              </a:rPr>
              <a:t>Renewables 	34,5% = 217,9 TWh</a:t>
            </a:r>
          </a:p>
          <a:p>
            <a:pPr algn="l"/>
            <a:endParaRPr lang="en-GB" b="1" dirty="0">
              <a:solidFill>
                <a:srgbClr val="356491"/>
              </a:solidFill>
            </a:endParaRPr>
          </a:p>
          <a:p>
            <a:pPr algn="l"/>
            <a:r>
              <a:rPr lang="en-GB" b="1" dirty="0">
                <a:solidFill>
                  <a:srgbClr val="356491"/>
                </a:solidFill>
              </a:rPr>
              <a:t>TOTAL 2016:  648,4 TWh </a:t>
            </a:r>
          </a:p>
          <a:p>
            <a:pPr algn="l"/>
            <a:r>
              <a:rPr lang="en-GB" dirty="0">
                <a:solidFill>
                  <a:srgbClr val="356491"/>
                </a:solidFill>
              </a:rPr>
              <a:t>Lignite	  23,1% = 150,0 TWh</a:t>
            </a:r>
          </a:p>
          <a:p>
            <a:pPr defTabSz="947958">
              <a:defRPr/>
            </a:pPr>
            <a:r>
              <a:rPr lang="en-GB" dirty="0">
                <a:solidFill>
                  <a:srgbClr val="A0BBDD"/>
                </a:solidFill>
              </a:rPr>
              <a:t>Oil and other       5,2% =   33,4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709FCC"/>
                </a:solidFill>
              </a:rPr>
              <a:t>H</a:t>
            </a:r>
            <a:r>
              <a:rPr lang="en-GB" dirty="0">
                <a:solidFill>
                  <a:srgbClr val="153E5B"/>
                </a:solidFill>
              </a:rPr>
              <a:t>ard coal 	  17,2% = 111,5 TWh</a:t>
            </a:r>
          </a:p>
          <a:p>
            <a:pPr algn="l"/>
            <a:r>
              <a:rPr lang="en-GB" dirty="0">
                <a:solidFill>
                  <a:srgbClr val="709FCC"/>
                </a:solidFill>
              </a:rPr>
              <a:t>Natural gas 	  12,4% =   80,5 TWh</a:t>
            </a:r>
          </a:p>
          <a:p>
            <a:pPr defTabSz="947958">
              <a:defRPr/>
            </a:pPr>
            <a:r>
              <a:rPr lang="en-GB" dirty="0">
                <a:solidFill>
                  <a:srgbClr val="5E7897"/>
                </a:solidFill>
              </a:rPr>
              <a:t>Nuclear 	 13,1% =   84,6 TWh</a:t>
            </a:r>
          </a:p>
          <a:p>
            <a:pPr defTabSz="947958">
              <a:defRPr/>
            </a:pPr>
            <a:r>
              <a:rPr lang="en-GB" dirty="0">
                <a:solidFill>
                  <a:srgbClr val="1B567E"/>
                </a:solidFill>
              </a:rPr>
              <a:t>Renewables 	 29,0% = 188,3 TWh</a:t>
            </a:r>
          </a:p>
          <a:p>
            <a:pPr algn="l"/>
            <a:endParaRPr lang="en-GB" b="1" noProof="0" dirty="0">
              <a:solidFill>
                <a:schemeClr val="tx2"/>
              </a:solidFill>
              <a:latin typeface="Arial" pitchFamily="34" charset="0"/>
              <a:cs typeface="Arial" pitchFamily="34" charset="0"/>
            </a:endParaRPr>
          </a:p>
          <a:p>
            <a:r>
              <a:rPr lang="en-GB" b="1" noProof="0" dirty="0">
                <a:solidFill>
                  <a:schemeClr val="tx2"/>
                </a:solidFill>
                <a:latin typeface="Arial" pitchFamily="34" charset="0"/>
                <a:cs typeface="Arial" pitchFamily="34" charset="0"/>
              </a:rPr>
              <a:t>Sources</a:t>
            </a:r>
            <a:endParaRPr lang="en-GB" dirty="0">
              <a:solidFill>
                <a:schemeClr val="tx2"/>
              </a:solidFill>
              <a:latin typeface="Arial" pitchFamily="34" charset="0"/>
              <a:cs typeface="Arial" pitchFamily="34" charset="0"/>
            </a:endParaRPr>
          </a:p>
          <a:p>
            <a:pPr marL="0" lvl="1" defTabSz="947958">
              <a:defRPr/>
            </a:pPr>
            <a:r>
              <a:rPr lang="de-DE" sz="1100" b="1" dirty="0"/>
              <a:t>BMWi 2018: </a:t>
            </a:r>
            <a:r>
              <a:rPr lang="de-DE" sz="1100" dirty="0"/>
              <a:t>Energiedaten, Gesamtausgabe der Energiedaten, Datensammlung des BMWi, https://www.bmwi.de/Redaktion/DE/Artikel/Energie/energiedaten-gesamtausgabe.html, August 2018.</a:t>
            </a:r>
            <a:endParaRPr lang="de-DE" sz="1100" b="1" dirty="0"/>
          </a:p>
          <a:p>
            <a:pPr marL="0" lvl="1" defTabSz="947958">
              <a:defRPr/>
            </a:pPr>
            <a:r>
              <a:rPr lang="de-DE" sz="1100" b="1" dirty="0"/>
              <a:t>BMWi 2018: </a:t>
            </a:r>
            <a:r>
              <a:rPr lang="de-DE" sz="1100" dirty="0"/>
              <a:t>Sechster Monitoring-Bericht zur Energiewende. Berichtsjahr 2016, Juni 2018, https://www.bmwi.de/Redaktion/DE/Publikationen/Energie/sechster-monitoring-bericht-zur-energiewende.pdf?__blob=publicationFile&amp;v=16, </a:t>
            </a:r>
            <a:r>
              <a:rPr lang="de-DE" sz="1100" dirty="0" err="1"/>
              <a:t>page</a:t>
            </a:r>
            <a:endParaRPr lang="de-DE" b="1" dirty="0"/>
          </a:p>
          <a:p>
            <a:pPr defTabSz="947958">
              <a:defRPr/>
            </a:pPr>
            <a:r>
              <a:rPr lang="de-DE" b="1" dirty="0"/>
              <a:t>UBA/AGEE-</a:t>
            </a:r>
            <a:r>
              <a:rPr lang="de-DE" b="1" dirty="0" err="1"/>
              <a:t>Stat</a:t>
            </a:r>
            <a:r>
              <a:rPr lang="de-DE" b="1" dirty="0"/>
              <a:t> 2018: </a:t>
            </a:r>
            <a:r>
              <a:rPr lang="de-DE" dirty="0">
                <a:effectLst/>
                <a:latin typeface="Arial" panose="020B0604020202020204" pitchFamily="34" charset="0"/>
              </a:rPr>
              <a:t>Erneuerbare Energien in Deutschland, Daten zur Entwicklung im Jahr 2017, </a:t>
            </a:r>
            <a:r>
              <a:rPr lang="de-DE" dirty="0"/>
              <a:t>https://www.umweltbundesamt.de/sites/default/files/medien/376/publikationen/180315_uba_hg_eeinzahlen_2018_bf.pdf, </a:t>
            </a:r>
            <a:r>
              <a:rPr lang="de-DE" dirty="0" err="1"/>
              <a:t>page</a:t>
            </a:r>
            <a:r>
              <a:rPr lang="de-DE" dirty="0"/>
              <a:t> 11. </a:t>
            </a:r>
          </a:p>
          <a:p>
            <a:pPr defTabSz="947958">
              <a:defRPr/>
            </a:pPr>
            <a:r>
              <a:rPr lang="de-DE" b="1" dirty="0"/>
              <a:t>AGEB 2018: </a:t>
            </a:r>
            <a:r>
              <a:rPr lang="en-GB" b="0" dirty="0" err="1"/>
              <a:t>Bruttostrome</a:t>
            </a:r>
            <a:r>
              <a:rPr lang="de-DE" dirty="0" err="1"/>
              <a:t>rzeugung</a:t>
            </a:r>
            <a:r>
              <a:rPr lang="de-DE" dirty="0"/>
              <a:t> in Deutschland nach Energieträgern 1990 - 2017 (Stand Februar 2018), https://ag-energiebilanzen.de/index.php?article_id=29&amp;fileName=20171221_brd_stromerzeugung1990-2017.pdf, </a:t>
            </a:r>
            <a:r>
              <a:rPr lang="de-DE" dirty="0" err="1"/>
              <a:t>February</a:t>
            </a:r>
            <a:r>
              <a:rPr lang="de-DE" dirty="0"/>
              <a:t> 2018. </a:t>
            </a:r>
            <a:endParaRPr lang="de-DE" b="1" dirty="0"/>
          </a:p>
        </p:txBody>
      </p:sp>
      <p:sp>
        <p:nvSpPr>
          <p:cNvPr id="5734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0EC06-1EEA-4B9B-83DD-01CC80A6EFD6}" type="slidenum">
              <a:rPr lang="de-DE" smtClean="0"/>
              <a:pPr/>
              <a:t>14</a:t>
            </a:fld>
            <a:endParaRPr lang="de-DE"/>
          </a:p>
        </p:txBody>
      </p:sp>
    </p:spTree>
    <p:extLst>
      <p:ext uri="{BB962C8B-B14F-4D97-AF65-F5344CB8AC3E}">
        <p14:creationId xmlns:p14="http://schemas.microsoft.com/office/powerpoint/2010/main" val="369157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p:spPr>
      </p:sp>
      <p:sp>
        <p:nvSpPr>
          <p:cNvPr id="57347" name="Notizenplatzhalt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eaLnBrk="1" hangingPunct="1"/>
            <a:r>
              <a:rPr lang="de-DE" altLang="de-DE" b="1" dirty="0"/>
              <a:t>Notes</a:t>
            </a:r>
          </a:p>
          <a:p>
            <a:pPr eaLnBrk="1" hangingPunct="1"/>
            <a:endParaRPr lang="de-DE" altLang="de-DE" b="1" dirty="0"/>
          </a:p>
          <a:p>
            <a:pPr eaLnBrk="1" hangingPunct="1"/>
            <a:r>
              <a:rPr lang="en-GB" altLang="de-DE" b="1" dirty="0"/>
              <a:t>The slides illustrates the structure of gross electricity production (</a:t>
            </a:r>
            <a:r>
              <a:rPr lang="en-GB" altLang="de-DE" b="1" dirty="0" err="1"/>
              <a:t>Bruttostromerzeugung</a:t>
            </a:r>
            <a:r>
              <a:rPr lang="en-GB" altLang="de-DE" b="1" dirty="0"/>
              <a:t>) in Germany in 2017.</a:t>
            </a:r>
          </a:p>
          <a:p>
            <a:pPr eaLnBrk="1" hangingPunct="1"/>
            <a:endParaRPr lang="en-GB" altLang="de-DE" b="1" dirty="0"/>
          </a:p>
          <a:p>
            <a:pPr marL="177742" indent="-177742" defTabSz="947958" fontAlgn="auto">
              <a:spcBef>
                <a:spcPts val="0"/>
              </a:spcBef>
              <a:spcAft>
                <a:spcPts val="0"/>
              </a:spcAft>
              <a:buFont typeface="Arial" panose="020B0604020202020204" pitchFamily="34" charset="0"/>
              <a:buChar char="•"/>
              <a:defRPr/>
            </a:pPr>
            <a:r>
              <a:rPr lang="en-GB" dirty="0"/>
              <a:t>Since 2014, </a:t>
            </a:r>
            <a:r>
              <a:rPr lang="en-GB" b="1" baseline="0" noProof="0" dirty="0">
                <a:solidFill>
                  <a:schemeClr val="tx2"/>
                </a:solidFill>
                <a:latin typeface="Arial" pitchFamily="34" charset="0"/>
                <a:cs typeface="Arial" pitchFamily="34" charset="0"/>
              </a:rPr>
              <a:t>Renewables</a:t>
            </a:r>
            <a:r>
              <a:rPr lang="en-GB" b="0" baseline="0" noProof="0" dirty="0">
                <a:solidFill>
                  <a:schemeClr val="tx2"/>
                </a:solidFill>
                <a:latin typeface="Arial" pitchFamily="34" charset="0"/>
                <a:cs typeface="Arial" pitchFamily="34" charset="0"/>
              </a:rPr>
              <a:t> (25.8%) are the biggest source of electricity followed lignite, and hard coal.</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Hard coal and brown coal and natural gas still constitute the back bone of German electricity production.</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Among renewables, </a:t>
            </a:r>
            <a:r>
              <a:rPr lang="en-GB" b="1" baseline="0" noProof="0" dirty="0">
                <a:solidFill>
                  <a:schemeClr val="tx2"/>
                </a:solidFill>
                <a:latin typeface="Arial" pitchFamily="34" charset="0"/>
                <a:cs typeface="Arial" pitchFamily="34" charset="0"/>
              </a:rPr>
              <a:t>wind onshore (88 TWh)</a:t>
            </a:r>
            <a:r>
              <a:rPr lang="en-GB" b="0" baseline="0" noProof="0" dirty="0">
                <a:solidFill>
                  <a:schemeClr val="tx2"/>
                </a:solidFill>
                <a:latin typeface="Arial" pitchFamily="34" charset="0"/>
                <a:cs typeface="Arial" pitchFamily="34" charset="0"/>
              </a:rPr>
              <a:t>, </a:t>
            </a:r>
            <a:r>
              <a:rPr lang="en-GB" b="1" baseline="0" noProof="0" dirty="0">
                <a:solidFill>
                  <a:schemeClr val="tx2"/>
                </a:solidFill>
                <a:latin typeface="Arial" pitchFamily="34" charset="0"/>
                <a:cs typeface="Arial" pitchFamily="34" charset="0"/>
              </a:rPr>
              <a:t>solar PV </a:t>
            </a:r>
            <a:r>
              <a:rPr lang="en-GB" b="0" baseline="0" noProof="0" dirty="0">
                <a:solidFill>
                  <a:schemeClr val="tx2"/>
                </a:solidFill>
                <a:latin typeface="Arial" pitchFamily="34" charset="0"/>
                <a:cs typeface="Arial" pitchFamily="34" charset="0"/>
              </a:rPr>
              <a:t>(40 TWh) and </a:t>
            </a:r>
            <a:r>
              <a:rPr lang="en-GB" b="1" baseline="0" noProof="0" dirty="0">
                <a:solidFill>
                  <a:schemeClr val="tx2"/>
                </a:solidFill>
                <a:latin typeface="Arial" pitchFamily="34" charset="0"/>
                <a:cs typeface="Arial" pitchFamily="34" charset="0"/>
              </a:rPr>
              <a:t>biomass</a:t>
            </a:r>
            <a:r>
              <a:rPr lang="en-GB" b="0" baseline="0" noProof="0" dirty="0">
                <a:solidFill>
                  <a:schemeClr val="tx2"/>
                </a:solidFill>
                <a:latin typeface="Arial" pitchFamily="34" charset="0"/>
                <a:cs typeface="Arial" pitchFamily="34" charset="0"/>
              </a:rPr>
              <a:t> (solid biomass and biogas: 45 TWh) were the most important sources of renewable electricity. </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The share of </a:t>
            </a:r>
            <a:r>
              <a:rPr lang="en-GB" b="1" baseline="0" noProof="0" dirty="0">
                <a:solidFill>
                  <a:schemeClr val="tx2"/>
                </a:solidFill>
                <a:latin typeface="Arial" pitchFamily="34" charset="0"/>
                <a:cs typeface="Arial" pitchFamily="34" charset="0"/>
              </a:rPr>
              <a:t>nuclear</a:t>
            </a:r>
            <a:r>
              <a:rPr lang="en-GB" b="0" baseline="0" noProof="0" dirty="0">
                <a:solidFill>
                  <a:schemeClr val="tx2"/>
                </a:solidFill>
                <a:latin typeface="Arial" pitchFamily="34" charset="0"/>
                <a:cs typeface="Arial" pitchFamily="34" charset="0"/>
              </a:rPr>
              <a:t> in German electricity production decreased significantly (from 27.1% in 2004 to 11.7% in 2017 (15.9% in 2014 / 15.4% in 2013), due to the federal government‘s decision to phase-out nuclear. Over the coming years the remaining nuclear plants will be shut down, so the share will decline to zero by 2022.</a:t>
            </a:r>
          </a:p>
          <a:p>
            <a:pPr algn="l"/>
            <a:endParaRPr lang="en-GB" b="1" dirty="0">
              <a:solidFill>
                <a:srgbClr val="356491"/>
              </a:solidFill>
            </a:endParaRPr>
          </a:p>
          <a:p>
            <a:pPr algn="l"/>
            <a:r>
              <a:rPr lang="en-GB" b="1" dirty="0">
                <a:solidFill>
                  <a:srgbClr val="356491"/>
                </a:solidFill>
              </a:rPr>
              <a:t>TOTAL 2017:  654,8 TWh</a:t>
            </a:r>
          </a:p>
          <a:p>
            <a:pPr algn="l"/>
            <a:r>
              <a:rPr lang="en-GB" dirty="0">
                <a:solidFill>
                  <a:srgbClr val="356491"/>
                </a:solidFill>
              </a:rPr>
              <a:t>Lignite: 	22,5% =  147,5 TWh </a:t>
            </a:r>
          </a:p>
          <a:p>
            <a:pPr defTabSz="947958">
              <a:defRPr/>
            </a:pPr>
            <a:r>
              <a:rPr lang="en-GB" dirty="0">
                <a:solidFill>
                  <a:srgbClr val="A0BBDD"/>
                </a:solidFill>
              </a:rPr>
              <a:t>Oil and other 	 3,9% =    25,7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153E5B"/>
                </a:solidFill>
              </a:rPr>
              <a:t>Hard coal 	14,1% =    92,6 TWh</a:t>
            </a:r>
          </a:p>
          <a:p>
            <a:pPr algn="l"/>
            <a:r>
              <a:rPr lang="en-GB" dirty="0">
                <a:solidFill>
                  <a:srgbClr val="709FCC"/>
                </a:solidFill>
              </a:rPr>
              <a:t>Natural gas 	13,2% =    86,5 TWh</a:t>
            </a:r>
          </a:p>
          <a:p>
            <a:pPr defTabSz="947958">
              <a:defRPr/>
            </a:pPr>
            <a:r>
              <a:rPr lang="en-GB" dirty="0">
                <a:solidFill>
                  <a:srgbClr val="5E7897"/>
                </a:solidFill>
              </a:rPr>
              <a:t>Nuclear	11,7% =   76,3 TWh</a:t>
            </a:r>
          </a:p>
          <a:p>
            <a:pPr defTabSz="947958">
              <a:defRPr/>
            </a:pPr>
            <a:r>
              <a:rPr lang="en-GB" dirty="0">
                <a:solidFill>
                  <a:srgbClr val="1B567E"/>
                </a:solidFill>
              </a:rPr>
              <a:t>Renewables 	34,5% = 217,9 TWh</a:t>
            </a:r>
          </a:p>
          <a:p>
            <a:pPr algn="l"/>
            <a:endParaRPr lang="en-GB" b="1" dirty="0">
              <a:solidFill>
                <a:srgbClr val="356491"/>
              </a:solidFill>
            </a:endParaRPr>
          </a:p>
          <a:p>
            <a:pPr algn="l"/>
            <a:r>
              <a:rPr lang="en-GB" b="1" dirty="0">
                <a:solidFill>
                  <a:srgbClr val="356491"/>
                </a:solidFill>
              </a:rPr>
              <a:t>TOTAL 2016:  648,4 TWh </a:t>
            </a:r>
          </a:p>
          <a:p>
            <a:pPr algn="l"/>
            <a:r>
              <a:rPr lang="en-GB" dirty="0">
                <a:solidFill>
                  <a:srgbClr val="356491"/>
                </a:solidFill>
              </a:rPr>
              <a:t>Lignite	  23,1% = 150,0 TWh</a:t>
            </a:r>
          </a:p>
          <a:p>
            <a:pPr defTabSz="947958">
              <a:defRPr/>
            </a:pPr>
            <a:r>
              <a:rPr lang="en-GB" dirty="0">
                <a:solidFill>
                  <a:srgbClr val="A0BBDD"/>
                </a:solidFill>
              </a:rPr>
              <a:t>Oil and other       5,2% =   33,4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709FCC"/>
                </a:solidFill>
              </a:rPr>
              <a:t>H</a:t>
            </a:r>
            <a:r>
              <a:rPr lang="en-GB" dirty="0">
                <a:solidFill>
                  <a:srgbClr val="153E5B"/>
                </a:solidFill>
              </a:rPr>
              <a:t>ard coal 	  17,2% = 111,5 TWh</a:t>
            </a:r>
          </a:p>
          <a:p>
            <a:pPr algn="l"/>
            <a:r>
              <a:rPr lang="en-GB" dirty="0">
                <a:solidFill>
                  <a:srgbClr val="709FCC"/>
                </a:solidFill>
              </a:rPr>
              <a:t>Natural gas 	  12,4% =   80,5 TWh</a:t>
            </a:r>
          </a:p>
          <a:p>
            <a:pPr defTabSz="947958">
              <a:defRPr/>
            </a:pPr>
            <a:r>
              <a:rPr lang="en-GB" dirty="0">
                <a:solidFill>
                  <a:srgbClr val="5E7897"/>
                </a:solidFill>
              </a:rPr>
              <a:t>Nuclear 	 13,1% =   84,6 TWh</a:t>
            </a:r>
          </a:p>
          <a:p>
            <a:pPr defTabSz="947958">
              <a:defRPr/>
            </a:pPr>
            <a:r>
              <a:rPr lang="en-GB" dirty="0">
                <a:solidFill>
                  <a:srgbClr val="1B567E"/>
                </a:solidFill>
              </a:rPr>
              <a:t>Renewables 	 29,0% = 188,3 TWh</a:t>
            </a:r>
          </a:p>
          <a:p>
            <a:pPr algn="l"/>
            <a:endParaRPr lang="en-GB" b="1" noProof="0" dirty="0">
              <a:solidFill>
                <a:schemeClr val="tx2"/>
              </a:solidFill>
              <a:latin typeface="Arial" pitchFamily="34" charset="0"/>
              <a:cs typeface="Arial" pitchFamily="34" charset="0"/>
            </a:endParaRPr>
          </a:p>
          <a:p>
            <a:r>
              <a:rPr lang="en-GB" b="1" noProof="0" dirty="0">
                <a:solidFill>
                  <a:schemeClr val="tx2"/>
                </a:solidFill>
                <a:latin typeface="Arial" pitchFamily="34" charset="0"/>
                <a:cs typeface="Arial" pitchFamily="34" charset="0"/>
              </a:rPr>
              <a:t>Sources</a:t>
            </a:r>
            <a:endParaRPr lang="en-GB" dirty="0">
              <a:solidFill>
                <a:schemeClr val="tx2"/>
              </a:solidFill>
              <a:latin typeface="Arial" pitchFamily="34" charset="0"/>
              <a:cs typeface="Arial" pitchFamily="34" charset="0"/>
            </a:endParaRPr>
          </a:p>
          <a:p>
            <a:pPr marL="0" lvl="1" defTabSz="947958">
              <a:defRPr/>
            </a:pPr>
            <a:r>
              <a:rPr lang="de-DE" sz="1100" b="1" dirty="0"/>
              <a:t>BMWi 2018: </a:t>
            </a:r>
            <a:r>
              <a:rPr lang="de-DE" sz="1100" dirty="0"/>
              <a:t>Energiedaten, Gesamtausgabe der Energiedaten, Datensammlung des BMWi, https://www.bmwi.de/Redaktion/DE/Artikel/Energie/energiedaten-gesamtausgabe.html, August 2018.</a:t>
            </a:r>
            <a:endParaRPr lang="de-DE" sz="1100" b="1" dirty="0"/>
          </a:p>
          <a:p>
            <a:pPr marL="0" lvl="1" defTabSz="947958">
              <a:defRPr/>
            </a:pPr>
            <a:r>
              <a:rPr lang="de-DE" sz="1100" b="1" dirty="0"/>
              <a:t>BMWi 2018: </a:t>
            </a:r>
            <a:r>
              <a:rPr lang="de-DE" sz="1100" dirty="0"/>
              <a:t>Sechster Monitoring-Bericht zur Energiewende. Berichtsjahr 2016, Juni 2018, https://www.bmwi.de/Redaktion/DE/Publikationen/Energie/sechster-monitoring-bericht-zur-energiewende.pdf?__blob=publicationFile&amp;v=16, </a:t>
            </a:r>
            <a:r>
              <a:rPr lang="de-DE" sz="1100" dirty="0" err="1"/>
              <a:t>page</a:t>
            </a:r>
            <a:endParaRPr lang="de-DE" b="1" dirty="0"/>
          </a:p>
          <a:p>
            <a:pPr defTabSz="947958">
              <a:defRPr/>
            </a:pPr>
            <a:r>
              <a:rPr lang="de-DE" b="1" dirty="0"/>
              <a:t>UBA/AGEE-</a:t>
            </a:r>
            <a:r>
              <a:rPr lang="de-DE" b="1" dirty="0" err="1"/>
              <a:t>Stat</a:t>
            </a:r>
            <a:r>
              <a:rPr lang="de-DE" b="1" dirty="0"/>
              <a:t> 2018: </a:t>
            </a:r>
            <a:r>
              <a:rPr lang="de-DE" dirty="0">
                <a:effectLst/>
                <a:latin typeface="Arial" panose="020B0604020202020204" pitchFamily="34" charset="0"/>
              </a:rPr>
              <a:t>Erneuerbare Energien in Deutschland, Daten zur Entwicklung im Jahr 2017, </a:t>
            </a:r>
            <a:r>
              <a:rPr lang="de-DE" dirty="0"/>
              <a:t>https://www.umweltbundesamt.de/sites/default/files/medien/376/publikationen/180315_uba_hg_eeinzahlen_2018_bf.pdf, </a:t>
            </a:r>
            <a:r>
              <a:rPr lang="de-DE" dirty="0" err="1"/>
              <a:t>page</a:t>
            </a:r>
            <a:r>
              <a:rPr lang="de-DE" dirty="0"/>
              <a:t> 11. </a:t>
            </a:r>
          </a:p>
          <a:p>
            <a:pPr defTabSz="947958">
              <a:defRPr/>
            </a:pPr>
            <a:r>
              <a:rPr lang="de-DE" b="1" dirty="0"/>
              <a:t>AGEB 2018: </a:t>
            </a:r>
            <a:r>
              <a:rPr lang="en-GB" b="0" dirty="0" err="1"/>
              <a:t>Bruttostrome</a:t>
            </a:r>
            <a:r>
              <a:rPr lang="de-DE" dirty="0" err="1"/>
              <a:t>rzeugung</a:t>
            </a:r>
            <a:r>
              <a:rPr lang="de-DE" dirty="0"/>
              <a:t> in Deutschland nach Energieträgern 1990 - 2017 (Stand Februar 2018), https://ag-energiebilanzen.de/index.php?article_id=29&amp;fileName=20171221_brd_stromerzeugung1990-2017.pdf, </a:t>
            </a:r>
            <a:r>
              <a:rPr lang="de-DE" dirty="0" err="1"/>
              <a:t>February</a:t>
            </a:r>
            <a:r>
              <a:rPr lang="de-DE" dirty="0"/>
              <a:t> 2018. </a:t>
            </a:r>
            <a:endParaRPr lang="de-DE" b="1" dirty="0"/>
          </a:p>
        </p:txBody>
      </p:sp>
      <p:sp>
        <p:nvSpPr>
          <p:cNvPr id="5734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0EC06-1EEA-4B9B-83DD-01CC80A6EFD6}" type="slidenum">
              <a:rPr lang="de-DE" smtClean="0"/>
              <a:pPr/>
              <a:t>15</a:t>
            </a:fld>
            <a:endParaRPr lang="de-DE"/>
          </a:p>
        </p:txBody>
      </p:sp>
    </p:spTree>
    <p:extLst>
      <p:ext uri="{BB962C8B-B14F-4D97-AF65-F5344CB8AC3E}">
        <p14:creationId xmlns:p14="http://schemas.microsoft.com/office/powerpoint/2010/main" val="10974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38884" indent="-238884" defTabSz="914326">
              <a:defRPr/>
            </a:pPr>
            <a:r>
              <a:rPr lang="en-GB" b="1" noProof="0" dirty="0">
                <a:latin typeface="Arial" pitchFamily="34" charset="0"/>
                <a:cs typeface="Arial" pitchFamily="34" charset="0"/>
              </a:rPr>
              <a:t>BASIC</a:t>
            </a:r>
          </a:p>
          <a:p>
            <a:pPr marL="179163" indent="-179163" defTabSz="955535" fontAlgn="auto">
              <a:spcBef>
                <a:spcPts val="0"/>
              </a:spcBef>
              <a:spcAft>
                <a:spcPts val="0"/>
              </a:spcAft>
              <a:defRPr/>
            </a:pPr>
            <a:endParaRPr lang="en-GB" b="1" dirty="0">
              <a:latin typeface="Arial" panose="020B0604020202020204" pitchFamily="34" charset="0"/>
              <a:cs typeface="Arial" panose="020B0604020202020204" pitchFamily="34" charset="0"/>
            </a:endParaRPr>
          </a:p>
          <a:p>
            <a:pPr marL="179163" indent="-179163" defTabSz="955535" fontAlgn="auto">
              <a:spcBef>
                <a:spcPts val="0"/>
              </a:spcBef>
              <a:spcAft>
                <a:spcPts val="0"/>
              </a:spcAft>
              <a:defRPr/>
            </a:pPr>
            <a:r>
              <a:rPr lang="en-GB" b="1" dirty="0">
                <a:latin typeface="Arial" panose="020B0604020202020204" pitchFamily="34" charset="0"/>
                <a:cs typeface="Arial" panose="020B0604020202020204" pitchFamily="34" charset="0"/>
              </a:rPr>
              <a:t>The slide visualizes the diverse and multi-fold macroeconomic effects of</a:t>
            </a:r>
            <a:r>
              <a:rPr lang="en-GB" b="1" baseline="0" dirty="0">
                <a:latin typeface="Arial" panose="020B0604020202020204" pitchFamily="34" charset="0"/>
                <a:cs typeface="Arial" panose="020B0604020202020204" pitchFamily="34" charset="0"/>
              </a:rPr>
              <a:t> </a:t>
            </a:r>
            <a:r>
              <a:rPr lang="en-GB" b="1" dirty="0">
                <a:latin typeface="Arial" pitchFamily="34" charset="0"/>
                <a:cs typeface="Arial" pitchFamily="34" charset="0"/>
              </a:rPr>
              <a:t>energy transition (</a:t>
            </a:r>
            <a:r>
              <a:rPr lang="en-GB" b="1" dirty="0" err="1">
                <a:latin typeface="Arial" pitchFamily="34" charset="0"/>
                <a:cs typeface="Arial" pitchFamily="34" charset="0"/>
              </a:rPr>
              <a:t>Energiewende</a:t>
            </a:r>
            <a:r>
              <a:rPr lang="en-GB" b="1" dirty="0">
                <a:latin typeface="Arial" pitchFamily="34" charset="0"/>
                <a:cs typeface="Arial" pitchFamily="34" charset="0"/>
              </a:rPr>
              <a:t>) in Germany.</a:t>
            </a:r>
          </a:p>
          <a:p>
            <a:pPr marL="179163" indent="-179163" defTabSz="955535" fontAlgn="auto">
              <a:spcBef>
                <a:spcPts val="0"/>
              </a:spcBef>
              <a:spcAft>
                <a:spcPts val="0"/>
              </a:spcAft>
              <a:defRPr/>
            </a:pPr>
            <a:endParaRPr lang="en-GB" b="1" baseline="0" dirty="0">
              <a:latin typeface="Arial" panose="020B0604020202020204" pitchFamily="34" charset="0"/>
              <a:cs typeface="Arial" panose="020B0604020202020204" pitchFamily="34" charset="0"/>
            </a:endParaRPr>
          </a:p>
          <a:p>
            <a:pPr marL="179163" indent="-179163" defTabSz="955535" fontAlgn="auto">
              <a:spcBef>
                <a:spcPts val="0"/>
              </a:spcBef>
              <a:spcAft>
                <a:spcPts val="0"/>
              </a:spcAft>
              <a:buFont typeface="Arial" panose="020B0604020202020204" pitchFamily="34" charset="0"/>
              <a:buChar char="•"/>
              <a:defRPr/>
            </a:pPr>
            <a:r>
              <a:rPr lang="en-GB" baseline="0" dirty="0">
                <a:latin typeface="Arial" panose="020B0604020202020204" pitchFamily="34" charset="0"/>
                <a:cs typeface="Arial" panose="020B0604020202020204" pitchFamily="34" charset="0"/>
              </a:rPr>
              <a:t>The development of renewable energy technologies, services and products such as renewable electricity as well as energy efficiency technologies, services and products used by end consumers have effects on several factors such as </a:t>
            </a:r>
          </a:p>
          <a:p>
            <a:pPr marL="716652" lvl="1" indent="-238884" defTabSz="955535" fontAlgn="auto">
              <a:spcBef>
                <a:spcPts val="0"/>
              </a:spcBef>
              <a:spcAft>
                <a:spcPts val="0"/>
              </a:spcAft>
              <a:buFont typeface="+mj-lt"/>
              <a:buAutoNum type="arabicPeriod"/>
              <a:defRPr/>
            </a:pPr>
            <a:endParaRPr lang="en-GB" b="0" i="0" u="sng" baseline="0" dirty="0">
              <a:latin typeface="Arial" panose="020B0604020202020204" pitchFamily="34" charset="0"/>
              <a:cs typeface="Arial" panose="020B0604020202020204" pitchFamily="34" charset="0"/>
            </a:endParaRPr>
          </a:p>
          <a:p>
            <a:pPr marL="716652" lvl="1" indent="-238884" defTabSz="955535" fontAlgn="auto">
              <a:spcBef>
                <a:spcPts val="0"/>
              </a:spcBef>
              <a:spcAft>
                <a:spcPts val="0"/>
              </a:spcAft>
              <a:buFont typeface="+mj-lt"/>
              <a:buAutoNum type="arabicPeriod"/>
              <a:defRPr/>
            </a:pPr>
            <a:r>
              <a:rPr lang="en-GB" b="0" i="0" u="sng" baseline="0" dirty="0">
                <a:latin typeface="Arial" panose="020B0604020202020204" pitchFamily="34" charset="0"/>
                <a:cs typeface="Arial" panose="020B0604020202020204" pitchFamily="34" charset="0"/>
              </a:rPr>
              <a:t>Avoided energy imports: </a:t>
            </a:r>
            <a:r>
              <a:rPr lang="en-GB" b="0" i="0" baseline="0" dirty="0">
                <a:latin typeface="Arial" panose="020B0604020202020204" pitchFamily="34" charset="0"/>
                <a:cs typeface="Arial" panose="020B0604020202020204" pitchFamily="34" charset="0"/>
              </a:rPr>
              <a:t>The substitution of fossil fuels imports (oil,</a:t>
            </a:r>
            <a:r>
              <a:rPr lang="en-GB" b="0" i="0" dirty="0">
                <a:latin typeface="Arial" panose="020B0604020202020204" pitchFamily="34" charset="0"/>
                <a:cs typeface="Arial" panose="020B0604020202020204" pitchFamily="34" charset="0"/>
              </a:rPr>
              <a:t> gas, coal) to Germany by renewable energy use saves money. </a:t>
            </a:r>
            <a:r>
              <a:rPr lang="en-GB" dirty="0"/>
              <a:t>In 2013 renewables saved energy imports worth 9,1 billion euros.</a:t>
            </a:r>
            <a:endParaRPr lang="en-GB" b="0" i="0" u="sng" baseline="0" dirty="0">
              <a:latin typeface="Arial" panose="020B0604020202020204" pitchFamily="34" charset="0"/>
              <a:cs typeface="Arial" panose="020B0604020202020204" pitchFamily="34" charset="0"/>
            </a:endParaRPr>
          </a:p>
          <a:p>
            <a:pPr marL="716652" lvl="1" indent="-238884" defTabSz="955535" fontAlgn="auto">
              <a:spcBef>
                <a:spcPts val="0"/>
              </a:spcBef>
              <a:spcAft>
                <a:spcPts val="0"/>
              </a:spcAft>
              <a:buFont typeface="+mj-lt"/>
              <a:buAutoNum type="arabicPeriod"/>
              <a:defRPr/>
            </a:pPr>
            <a:r>
              <a:rPr lang="en-GB" dirty="0"/>
              <a:t>Increased </a:t>
            </a:r>
            <a:r>
              <a:rPr lang="en-GB" u="sng" dirty="0"/>
              <a:t>security of supply</a:t>
            </a:r>
            <a:r>
              <a:rPr lang="en-GB" dirty="0"/>
              <a:t> due to reduced exposure to volatile world prices and less dependence on non-democratic regimes (=reduced geopolitical hazard)</a:t>
            </a:r>
          </a:p>
          <a:p>
            <a:pPr marL="716652" lvl="1" indent="-238884" defTabSz="955535" fontAlgn="auto">
              <a:spcBef>
                <a:spcPts val="0"/>
              </a:spcBef>
              <a:spcAft>
                <a:spcPts val="0"/>
              </a:spcAft>
              <a:buFont typeface="+mj-lt"/>
              <a:buAutoNum type="arabicPeriod"/>
              <a:defRPr/>
            </a:pPr>
            <a:r>
              <a:rPr lang="en-GB" b="0" i="0" u="sng" baseline="0" dirty="0">
                <a:latin typeface="Arial" panose="020B0604020202020204" pitchFamily="34" charset="0"/>
                <a:cs typeface="Arial" panose="020B0604020202020204" pitchFamily="34" charset="0"/>
              </a:rPr>
              <a:t>Environmental protection</a:t>
            </a:r>
            <a:r>
              <a:rPr lang="en-GB" b="0" i="0" u="none" baseline="0" dirty="0">
                <a:latin typeface="Arial" panose="020B0604020202020204" pitchFamily="34" charset="0"/>
                <a:cs typeface="Arial" panose="020B0604020202020204" pitchFamily="34" charset="0"/>
              </a:rPr>
              <a:t> (lower emissions and less</a:t>
            </a:r>
            <a:r>
              <a:rPr lang="en-GB" b="0" i="0" u="none" dirty="0">
                <a:latin typeface="Arial" panose="020B0604020202020204" pitchFamily="34" charset="0"/>
                <a:cs typeface="Arial" panose="020B0604020202020204" pitchFamily="34" charset="0"/>
              </a:rPr>
              <a:t> pollutants</a:t>
            </a:r>
          </a:p>
          <a:p>
            <a:pPr marL="716652" lvl="1" indent="-238884" defTabSz="955535" fontAlgn="auto">
              <a:spcBef>
                <a:spcPts val="0"/>
              </a:spcBef>
              <a:spcAft>
                <a:spcPts val="0"/>
              </a:spcAft>
              <a:buFont typeface="+mj-lt"/>
              <a:buAutoNum type="arabicPeriod"/>
              <a:defRPr/>
            </a:pPr>
            <a:r>
              <a:rPr lang="en-GB" b="0" i="0" baseline="0" dirty="0">
                <a:latin typeface="Arial" panose="020B0604020202020204" pitchFamily="34" charset="0"/>
                <a:cs typeface="Arial" panose="020B0604020202020204" pitchFamily="34" charset="0"/>
              </a:rPr>
              <a:t>positive </a:t>
            </a:r>
            <a:r>
              <a:rPr lang="en-GB" b="0" i="0" u="sng" baseline="0" dirty="0">
                <a:latin typeface="Arial" panose="020B0604020202020204" pitchFamily="34" charset="0"/>
                <a:cs typeface="Arial" panose="020B0604020202020204" pitchFamily="34" charset="0"/>
              </a:rPr>
              <a:t>employment effects</a:t>
            </a:r>
            <a:r>
              <a:rPr lang="en-GB" b="0" i="0" u="none" baseline="0" dirty="0">
                <a:latin typeface="Arial" panose="020B0604020202020204" pitchFamily="34" charset="0"/>
                <a:cs typeface="Arial" panose="020B0604020202020204" pitchFamily="34" charset="0"/>
              </a:rPr>
              <a:t> in the </a:t>
            </a:r>
            <a:r>
              <a:rPr lang="en-GB" b="0" i="0" baseline="0" noProof="0" dirty="0">
                <a:latin typeface="Arial" pitchFamily="34" charset="0"/>
                <a:cs typeface="Arial" pitchFamily="34" charset="0"/>
              </a:rPr>
              <a:t>renewables and energy efficiency sectors, which outweigh negative effects in the conventional energy sector. </a:t>
            </a:r>
          </a:p>
          <a:p>
            <a:pPr marL="716652" lvl="1" indent="-238884" defTabSz="955535" fontAlgn="auto">
              <a:spcBef>
                <a:spcPts val="0"/>
              </a:spcBef>
              <a:spcAft>
                <a:spcPts val="0"/>
              </a:spcAft>
              <a:buFont typeface="+mj-lt"/>
              <a:buAutoNum type="arabicPeriod"/>
              <a:defRPr/>
            </a:pPr>
            <a:r>
              <a:rPr lang="en-GB" b="0" i="0" u="sng" baseline="0" noProof="0" dirty="0">
                <a:latin typeface="Arial" pitchFamily="34" charset="0"/>
                <a:cs typeface="Arial" pitchFamily="34" charset="0"/>
              </a:rPr>
              <a:t>Innovation triggerin</a:t>
            </a:r>
            <a:r>
              <a:rPr lang="en-GB" b="0" u="sng" noProof="0" dirty="0">
                <a:latin typeface="Arial" pitchFamily="34" charset="0"/>
                <a:cs typeface="Arial" pitchFamily="34" charset="0"/>
              </a:rPr>
              <a:t>g:</a:t>
            </a:r>
            <a:r>
              <a:rPr lang="en-GB" b="0" u="sng" baseline="0" noProof="0" dirty="0">
                <a:latin typeface="Arial" pitchFamily="34" charset="0"/>
                <a:cs typeface="Arial" pitchFamily="34" charset="0"/>
              </a:rPr>
              <a:t> </a:t>
            </a:r>
            <a:r>
              <a:rPr lang="en-GB" b="0" noProof="0" dirty="0">
                <a:latin typeface="Arial" pitchFamily="34" charset="0"/>
                <a:cs typeface="Arial" pitchFamily="34" charset="0"/>
              </a:rPr>
              <a:t>Germany is establishing a green economy based on </a:t>
            </a:r>
            <a:r>
              <a:rPr lang="en-GB" b="0" i="0" baseline="0" noProof="0" dirty="0">
                <a:latin typeface="Arial" pitchFamily="34" charset="0"/>
                <a:cs typeface="Arial" pitchFamily="34" charset="0"/>
              </a:rPr>
              <a:t>new products, services and new companies that lead to</a:t>
            </a:r>
          </a:p>
          <a:p>
            <a:pPr marL="716652" lvl="1" indent="-238884" defTabSz="955535" fontAlgn="auto">
              <a:spcBef>
                <a:spcPts val="0"/>
              </a:spcBef>
              <a:spcAft>
                <a:spcPts val="0"/>
              </a:spcAft>
              <a:buFont typeface="+mj-lt"/>
              <a:buAutoNum type="arabicPeriod"/>
              <a:defRPr/>
            </a:pPr>
            <a:r>
              <a:rPr lang="en-GB" b="0" i="0" baseline="0" noProof="0" dirty="0">
                <a:latin typeface="Arial" pitchFamily="34" charset="0"/>
                <a:cs typeface="Arial" pitchFamily="34" charset="0"/>
              </a:rPr>
              <a:t>an increase in </a:t>
            </a:r>
            <a:r>
              <a:rPr lang="en-GB" b="0" i="0" u="sng" baseline="0" noProof="0" dirty="0">
                <a:latin typeface="Arial" pitchFamily="34" charset="0"/>
                <a:cs typeface="Arial" pitchFamily="34" charset="0"/>
              </a:rPr>
              <a:t>regional added value </a:t>
            </a:r>
            <a:r>
              <a:rPr lang="en-GB" b="0" i="0" baseline="0" noProof="0" dirty="0">
                <a:latin typeface="Arial" pitchFamily="34" charset="0"/>
                <a:cs typeface="Arial" pitchFamily="34" charset="0"/>
              </a:rPr>
              <a:t>via turnover and economic </a:t>
            </a:r>
            <a:r>
              <a:rPr lang="en-GB" b="0" i="0" baseline="0" dirty="0">
                <a:latin typeface="Arial" panose="020B0604020202020204" pitchFamily="34" charset="0"/>
                <a:cs typeface="Arial" panose="020B0604020202020204" pitchFamily="34" charset="0"/>
              </a:rPr>
              <a:t>activities by and for local actors</a:t>
            </a:r>
            <a:r>
              <a:rPr lang="en-GB" dirty="0"/>
              <a:t>.</a:t>
            </a:r>
            <a:endParaRPr lang="en-GB" b="0" i="0" baseline="0" dirty="0">
              <a:latin typeface="Arial" panose="020B0604020202020204" pitchFamily="34" charset="0"/>
              <a:cs typeface="Arial" panose="020B0604020202020204" pitchFamily="34" charset="0"/>
            </a:endParaRPr>
          </a:p>
          <a:p>
            <a:pPr marL="477768" lvl="1" defTabSz="955535" fontAlgn="auto">
              <a:spcBef>
                <a:spcPts val="0"/>
              </a:spcBef>
              <a:spcAft>
                <a:spcPts val="0"/>
              </a:spcAft>
              <a:defRPr/>
            </a:pPr>
            <a:endParaRPr lang="en-GB" b="0" i="0" baseline="0" dirty="0">
              <a:latin typeface="Arial" panose="020B0604020202020204" pitchFamily="34" charset="0"/>
              <a:cs typeface="Arial" panose="020B0604020202020204" pitchFamily="34" charset="0"/>
            </a:endParaRPr>
          </a:p>
          <a:p>
            <a:pPr marL="179163" indent="-179163" defTabSz="955535" fontAlgn="auto">
              <a:spcBef>
                <a:spcPts val="0"/>
              </a:spcBef>
              <a:spcAft>
                <a:spcPts val="0"/>
              </a:spcAft>
              <a:buFont typeface="Arial" pitchFamily="34" charset="0"/>
              <a:buChar char="•"/>
              <a:defRPr/>
            </a:pPr>
            <a:r>
              <a:rPr lang="en-GB" baseline="0" dirty="0">
                <a:latin typeface="Arial" panose="020B0604020202020204" pitchFamily="34" charset="0"/>
                <a:cs typeface="Arial" panose="020B0604020202020204" pitchFamily="34" charset="0"/>
              </a:rPr>
              <a:t>All these factors constitute the macro-economic effects presented here.</a:t>
            </a:r>
          </a:p>
          <a:p>
            <a:pPr marL="179163" indent="-179163" defTabSz="955535" fontAlgn="auto">
              <a:spcBef>
                <a:spcPts val="0"/>
              </a:spcBef>
              <a:spcAft>
                <a:spcPts val="0"/>
              </a:spcAft>
              <a:buFont typeface="Arial" pitchFamily="34" charset="0"/>
              <a:buChar char="•"/>
              <a:defRPr/>
            </a:pPr>
            <a:r>
              <a:rPr lang="en-GB" i="1" dirty="0">
                <a:latin typeface="Arial" panose="020B0604020202020204" pitchFamily="34" charset="0"/>
                <a:cs typeface="Arial" panose="020B0604020202020204" pitchFamily="34" charset="0"/>
              </a:rPr>
              <a:t>Reduced external costs/ higher external benefits (e.g.</a:t>
            </a:r>
            <a:r>
              <a:rPr lang="en-GB" i="1" baseline="0" dirty="0">
                <a:latin typeface="Arial" panose="020B0604020202020204" pitchFamily="34" charset="0"/>
                <a:cs typeface="Arial" panose="020B0604020202020204" pitchFamily="34" charset="0"/>
              </a:rPr>
              <a:t> emission reductions) </a:t>
            </a:r>
            <a:r>
              <a:rPr lang="en-GB" i="1" dirty="0">
                <a:latin typeface="Arial" panose="020B0604020202020204" pitchFamily="34" charset="0"/>
                <a:cs typeface="Arial" panose="020B0604020202020204" pitchFamily="34" charset="0"/>
              </a:rPr>
              <a:t>from renewables or energy efficiency are usually not accounted for by macro-economic models leading to a systemic bias in favour of traditional energies and their use.</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Source</a:t>
            </a:r>
          </a:p>
          <a:p>
            <a:pPr indent="-238884" defTabSz="955535" fontAlgn="auto">
              <a:spcBef>
                <a:spcPts val="0"/>
              </a:spcBef>
              <a:spcAft>
                <a:spcPts val="0"/>
              </a:spcAft>
              <a:defRPr/>
            </a:pPr>
            <a:r>
              <a:rPr lang="en-GB" b="0" noProof="0" dirty="0">
                <a:latin typeface="Arial" panose="020B0604020202020204" pitchFamily="34" charset="0"/>
                <a:cs typeface="Arial" panose="020B0604020202020204" pitchFamily="34" charset="0"/>
              </a:rPr>
              <a:t>Visualisation</a:t>
            </a:r>
            <a:r>
              <a:rPr lang="en-GB" noProof="0" dirty="0">
                <a:latin typeface="Arial" panose="020B0604020202020204" pitchFamily="34" charset="0"/>
                <a:cs typeface="Arial" panose="020B0604020202020204" pitchFamily="34" charset="0"/>
              </a:rPr>
              <a:t>: </a:t>
            </a:r>
            <a:r>
              <a:rPr lang="en-GB" b="1" noProof="0" dirty="0">
                <a:latin typeface="Arial" panose="020B0604020202020204" pitchFamily="34" charset="0"/>
                <a:cs typeface="Arial" panose="020B0604020202020204" pitchFamily="34" charset="0"/>
              </a:rPr>
              <a:t>ergo-</a:t>
            </a:r>
            <a:r>
              <a:rPr lang="en-GB" b="1" noProof="0" dirty="0" err="1">
                <a:latin typeface="Arial" panose="020B0604020202020204" pitchFamily="34" charset="0"/>
                <a:cs typeface="Arial" panose="020B0604020202020204" pitchFamily="34" charset="0"/>
              </a:rPr>
              <a:t>kommunikation</a:t>
            </a:r>
            <a:r>
              <a:rPr lang="en-GB" b="1" noProof="0" dirty="0">
                <a:latin typeface="Arial" panose="020B0604020202020204" pitchFamily="34" charset="0"/>
                <a:cs typeface="Arial" panose="020B0604020202020204" pitchFamily="34" charset="0"/>
              </a:rPr>
              <a:t> based on IZES, </a:t>
            </a:r>
            <a:r>
              <a:rPr lang="en-GB" b="1" noProof="0" dirty="0" err="1">
                <a:latin typeface="Arial" panose="020B0604020202020204" pitchFamily="34" charset="0"/>
                <a:cs typeface="Arial" panose="020B0604020202020204" pitchFamily="34" charset="0"/>
              </a:rPr>
              <a:t>Fraunhofer</a:t>
            </a:r>
            <a:r>
              <a:rPr lang="en-GB" b="1" noProof="0" dirty="0">
                <a:latin typeface="Arial" panose="020B0604020202020204" pitchFamily="34" charset="0"/>
                <a:cs typeface="Arial" panose="020B0604020202020204" pitchFamily="34" charset="0"/>
              </a:rPr>
              <a:t> ISI, DIW Berlin and GWS 2010:</a:t>
            </a:r>
            <a:r>
              <a:rPr lang="en-GB" baseline="0" noProof="0" dirty="0">
                <a:latin typeface="Arial" panose="020B0604020202020204" pitchFamily="34" charset="0"/>
                <a:cs typeface="Arial" panose="020B0604020202020204" pitchFamily="34" charset="0"/>
              </a:rPr>
              <a:t> „</a:t>
            </a:r>
            <a:r>
              <a:rPr lang="en-GB" baseline="0" noProof="0" dirty="0" err="1">
                <a:latin typeface="Arial" panose="020B0604020202020204" pitchFamily="34" charset="0"/>
                <a:cs typeface="Arial" panose="020B0604020202020204" pitchFamily="34" charset="0"/>
              </a:rPr>
              <a:t>Einzel</a:t>
            </a:r>
            <a:r>
              <a:rPr lang="en-GB" baseline="0" noProof="0" dirty="0">
                <a:latin typeface="Arial" panose="020B0604020202020204" pitchFamily="34" charset="0"/>
                <a:cs typeface="Arial" panose="020B0604020202020204" pitchFamily="34" charset="0"/>
              </a:rPr>
              <a:t>- und </a:t>
            </a:r>
            <a:r>
              <a:rPr lang="en-GB" baseline="0" noProof="0" dirty="0" err="1">
                <a:latin typeface="Arial" panose="020B0604020202020204" pitchFamily="34" charset="0"/>
                <a:cs typeface="Arial" panose="020B0604020202020204" pitchFamily="34" charset="0"/>
              </a:rPr>
              <a:t>gesamtwirtschaftliche</a:t>
            </a:r>
            <a:r>
              <a:rPr lang="en-GB" baseline="0" noProof="0" dirty="0">
                <a:latin typeface="Arial" panose="020B0604020202020204" pitchFamily="34" charset="0"/>
                <a:cs typeface="Arial" panose="020B0604020202020204" pitchFamily="34" charset="0"/>
              </a:rPr>
              <a:t> Analyse von </a:t>
            </a:r>
            <a:r>
              <a:rPr lang="en-GB" baseline="0" noProof="0" dirty="0" err="1">
                <a:latin typeface="Arial" panose="020B0604020202020204" pitchFamily="34" charset="0"/>
                <a:cs typeface="Arial" panose="020B0604020202020204" pitchFamily="34" charset="0"/>
              </a:rPr>
              <a:t>Kosten</a:t>
            </a:r>
            <a:r>
              <a:rPr lang="en-GB" baseline="0" noProof="0" dirty="0">
                <a:latin typeface="Arial" panose="020B0604020202020204" pitchFamily="34" charset="0"/>
                <a:cs typeface="Arial" panose="020B0604020202020204" pitchFamily="34" charset="0"/>
              </a:rPr>
              <a:t>- und </a:t>
            </a:r>
            <a:r>
              <a:rPr lang="en-GB" baseline="0" noProof="0" dirty="0" err="1">
                <a:latin typeface="Arial" panose="020B0604020202020204" pitchFamily="34" charset="0"/>
                <a:cs typeface="Arial" panose="020B0604020202020204" pitchFamily="34" charset="0"/>
              </a:rPr>
              <a:t>Nutzenwirkungen</a:t>
            </a:r>
            <a:r>
              <a:rPr lang="en-GB" baseline="0" noProof="0" dirty="0">
                <a:latin typeface="Arial" panose="020B0604020202020204" pitchFamily="34" charset="0"/>
                <a:cs typeface="Arial" panose="020B0604020202020204" pitchFamily="34" charset="0"/>
              </a:rPr>
              <a:t> des </a:t>
            </a:r>
            <a:r>
              <a:rPr lang="en-GB" baseline="0" noProof="0" dirty="0" err="1">
                <a:latin typeface="Arial" panose="020B0604020202020204" pitchFamily="34" charset="0"/>
                <a:cs typeface="Arial" panose="020B0604020202020204" pitchFamily="34" charset="0"/>
              </a:rPr>
              <a:t>Ausbaus</a:t>
            </a:r>
            <a:r>
              <a:rPr lang="en-GB" baseline="0" noProof="0" dirty="0">
                <a:latin typeface="Arial" panose="020B0604020202020204" pitchFamily="34" charset="0"/>
                <a:cs typeface="Arial" panose="020B0604020202020204" pitchFamily="34" charset="0"/>
              </a:rPr>
              <a:t> </a:t>
            </a:r>
            <a:r>
              <a:rPr lang="en-GB" baseline="0" noProof="0" dirty="0" err="1">
                <a:latin typeface="Arial" panose="020B0604020202020204" pitchFamily="34" charset="0"/>
                <a:cs typeface="Arial" panose="020B0604020202020204" pitchFamily="34" charset="0"/>
              </a:rPr>
              <a:t>Erneuerbarer</a:t>
            </a:r>
            <a:r>
              <a:rPr lang="en-GB" baseline="0" noProof="0" dirty="0">
                <a:latin typeface="Arial" panose="020B0604020202020204" pitchFamily="34" charset="0"/>
                <a:cs typeface="Arial" panose="020B0604020202020204" pitchFamily="34" charset="0"/>
              </a:rPr>
              <a:t> Energien </a:t>
            </a:r>
            <a:r>
              <a:rPr lang="en-GB" baseline="0" noProof="0" dirty="0" err="1">
                <a:latin typeface="Arial" panose="020B0604020202020204" pitchFamily="34" charset="0"/>
                <a:cs typeface="Arial" panose="020B0604020202020204" pitchFamily="34" charset="0"/>
              </a:rPr>
              <a:t>im</a:t>
            </a:r>
            <a:r>
              <a:rPr lang="en-GB" baseline="0" noProof="0" dirty="0">
                <a:latin typeface="Arial" panose="020B0604020202020204" pitchFamily="34" charset="0"/>
                <a:cs typeface="Arial" panose="020B0604020202020204" pitchFamily="34" charset="0"/>
              </a:rPr>
              <a:t> </a:t>
            </a:r>
            <a:r>
              <a:rPr lang="en-GB" baseline="0" noProof="0" dirty="0" err="1">
                <a:latin typeface="Arial" panose="020B0604020202020204" pitchFamily="34" charset="0"/>
                <a:cs typeface="Arial" panose="020B0604020202020204" pitchFamily="34" charset="0"/>
              </a:rPr>
              <a:t>deutschen</a:t>
            </a:r>
            <a:r>
              <a:rPr lang="en-GB" baseline="0" noProof="0" dirty="0">
                <a:latin typeface="Arial" panose="020B0604020202020204" pitchFamily="34" charset="0"/>
                <a:cs typeface="Arial" panose="020B0604020202020204" pitchFamily="34" charset="0"/>
              </a:rPr>
              <a:t> Strom- und </a:t>
            </a:r>
            <a:r>
              <a:rPr lang="en-GB" baseline="0" noProof="0" dirty="0" err="1">
                <a:latin typeface="Arial" panose="020B0604020202020204" pitchFamily="34" charset="0"/>
                <a:cs typeface="Arial" panose="020B0604020202020204" pitchFamily="34" charset="0"/>
              </a:rPr>
              <a:t>Wärmemarkt</a:t>
            </a:r>
            <a:r>
              <a:rPr lang="en-GB" baseline="0" noProof="0" dirty="0">
                <a:latin typeface="Arial" panose="020B0604020202020204" pitchFamily="34" charset="0"/>
                <a:cs typeface="Arial" panose="020B0604020202020204" pitchFamily="34" charset="0"/>
              </a:rPr>
              <a:t>“</a:t>
            </a:r>
            <a:r>
              <a:rPr lang="en-GB" noProof="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3"/>
              </a:rPr>
              <a:t>http://www.erneuerbare-energien.de/fileadmin/eeimport/files/pdfs/allgemein/application/pdf/endbericht_ausbau_ee_2009.pdf</a:t>
            </a:r>
            <a:r>
              <a:rPr lang="en-GB" dirty="0">
                <a:latin typeface="Arial" panose="020B0604020202020204" pitchFamily="34" charset="0"/>
                <a:cs typeface="Arial" panose="020B0604020202020204" pitchFamily="34" charset="0"/>
              </a:rPr>
              <a:t>, last accessed May 2015.</a:t>
            </a:r>
          </a:p>
          <a:p>
            <a:pPr marL="238884" indent="-238884"/>
            <a:endParaRPr lang="en-GB" b="0" dirty="0">
              <a:latin typeface="Arial" panose="020B0604020202020204" pitchFamily="34" charset="0"/>
              <a:cs typeface="Arial" panose="020B0604020202020204" pitchFamily="34" charset="0"/>
            </a:endParaRPr>
          </a:p>
          <a:p>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16</a:t>
            </a:fld>
            <a:endParaRPr lang="de-DE" dirty="0"/>
          </a:p>
        </p:txBody>
      </p:sp>
    </p:spTree>
    <p:extLst>
      <p:ext uri="{BB962C8B-B14F-4D97-AF65-F5344CB8AC3E}">
        <p14:creationId xmlns:p14="http://schemas.microsoft.com/office/powerpoint/2010/main" val="189814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p:spPr>
      </p:sp>
      <p:sp>
        <p:nvSpPr>
          <p:cNvPr id="57347" name="Notizenplatzhalt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eaLnBrk="1" hangingPunct="1"/>
            <a:r>
              <a:rPr lang="de-DE" altLang="de-DE" b="1" dirty="0"/>
              <a:t>Notes</a:t>
            </a:r>
          </a:p>
          <a:p>
            <a:pPr eaLnBrk="1" hangingPunct="1"/>
            <a:endParaRPr lang="de-DE" altLang="de-DE" b="1" dirty="0"/>
          </a:p>
          <a:p>
            <a:pPr eaLnBrk="1" hangingPunct="1"/>
            <a:r>
              <a:rPr lang="en-GB" altLang="de-DE" b="1" dirty="0"/>
              <a:t>The slides illustrates the structure of gross electricity production (</a:t>
            </a:r>
            <a:r>
              <a:rPr lang="en-GB" altLang="de-DE" b="1" dirty="0" err="1"/>
              <a:t>Bruttostromerzeugung</a:t>
            </a:r>
            <a:r>
              <a:rPr lang="en-GB" altLang="de-DE" b="1" dirty="0"/>
              <a:t>) in Germany in 2017.</a:t>
            </a:r>
          </a:p>
          <a:p>
            <a:pPr eaLnBrk="1" hangingPunct="1"/>
            <a:endParaRPr lang="en-GB" altLang="de-DE" b="1" dirty="0"/>
          </a:p>
          <a:p>
            <a:pPr marL="177742" indent="-177742" defTabSz="947958" fontAlgn="auto">
              <a:spcBef>
                <a:spcPts val="0"/>
              </a:spcBef>
              <a:spcAft>
                <a:spcPts val="0"/>
              </a:spcAft>
              <a:buFont typeface="Arial" panose="020B0604020202020204" pitchFamily="34" charset="0"/>
              <a:buChar char="•"/>
              <a:defRPr/>
            </a:pPr>
            <a:r>
              <a:rPr lang="en-GB" dirty="0"/>
              <a:t>Since 2014, </a:t>
            </a:r>
            <a:r>
              <a:rPr lang="en-GB" b="1" baseline="0" noProof="0" dirty="0">
                <a:solidFill>
                  <a:schemeClr val="tx2"/>
                </a:solidFill>
                <a:latin typeface="Arial" pitchFamily="34" charset="0"/>
                <a:cs typeface="Arial" pitchFamily="34" charset="0"/>
              </a:rPr>
              <a:t>Renewables</a:t>
            </a:r>
            <a:r>
              <a:rPr lang="en-GB" b="0" baseline="0" noProof="0" dirty="0">
                <a:solidFill>
                  <a:schemeClr val="tx2"/>
                </a:solidFill>
                <a:latin typeface="Arial" pitchFamily="34" charset="0"/>
                <a:cs typeface="Arial" pitchFamily="34" charset="0"/>
              </a:rPr>
              <a:t> (25.8%) are the biggest source of electricity followed lignite, and hard coal.</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Hard coal and brown coal and natural gas still constitute the back bone of German electricity production.</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Among renewables, </a:t>
            </a:r>
            <a:r>
              <a:rPr lang="en-GB" b="1" baseline="0" noProof="0" dirty="0">
                <a:solidFill>
                  <a:schemeClr val="tx2"/>
                </a:solidFill>
                <a:latin typeface="Arial" pitchFamily="34" charset="0"/>
                <a:cs typeface="Arial" pitchFamily="34" charset="0"/>
              </a:rPr>
              <a:t>wind onshore (88 TWh)</a:t>
            </a:r>
            <a:r>
              <a:rPr lang="en-GB" b="0" baseline="0" noProof="0" dirty="0">
                <a:solidFill>
                  <a:schemeClr val="tx2"/>
                </a:solidFill>
                <a:latin typeface="Arial" pitchFamily="34" charset="0"/>
                <a:cs typeface="Arial" pitchFamily="34" charset="0"/>
              </a:rPr>
              <a:t>, </a:t>
            </a:r>
            <a:r>
              <a:rPr lang="en-GB" b="1" baseline="0" noProof="0" dirty="0">
                <a:solidFill>
                  <a:schemeClr val="tx2"/>
                </a:solidFill>
                <a:latin typeface="Arial" pitchFamily="34" charset="0"/>
                <a:cs typeface="Arial" pitchFamily="34" charset="0"/>
              </a:rPr>
              <a:t>solar PV </a:t>
            </a:r>
            <a:r>
              <a:rPr lang="en-GB" b="0" baseline="0" noProof="0" dirty="0">
                <a:solidFill>
                  <a:schemeClr val="tx2"/>
                </a:solidFill>
                <a:latin typeface="Arial" pitchFamily="34" charset="0"/>
                <a:cs typeface="Arial" pitchFamily="34" charset="0"/>
              </a:rPr>
              <a:t>(40 TWh) and </a:t>
            </a:r>
            <a:r>
              <a:rPr lang="en-GB" b="1" baseline="0" noProof="0" dirty="0">
                <a:solidFill>
                  <a:schemeClr val="tx2"/>
                </a:solidFill>
                <a:latin typeface="Arial" pitchFamily="34" charset="0"/>
                <a:cs typeface="Arial" pitchFamily="34" charset="0"/>
              </a:rPr>
              <a:t>biomass</a:t>
            </a:r>
            <a:r>
              <a:rPr lang="en-GB" b="0" baseline="0" noProof="0" dirty="0">
                <a:solidFill>
                  <a:schemeClr val="tx2"/>
                </a:solidFill>
                <a:latin typeface="Arial" pitchFamily="34" charset="0"/>
                <a:cs typeface="Arial" pitchFamily="34" charset="0"/>
              </a:rPr>
              <a:t> (solid biomass and biogas: 45 TWh) were the most important sources of renewable electricity. </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The share of </a:t>
            </a:r>
            <a:r>
              <a:rPr lang="en-GB" b="1" baseline="0" noProof="0" dirty="0">
                <a:solidFill>
                  <a:schemeClr val="tx2"/>
                </a:solidFill>
                <a:latin typeface="Arial" pitchFamily="34" charset="0"/>
                <a:cs typeface="Arial" pitchFamily="34" charset="0"/>
              </a:rPr>
              <a:t>nuclear</a:t>
            </a:r>
            <a:r>
              <a:rPr lang="en-GB" b="0" baseline="0" noProof="0" dirty="0">
                <a:solidFill>
                  <a:schemeClr val="tx2"/>
                </a:solidFill>
                <a:latin typeface="Arial" pitchFamily="34" charset="0"/>
                <a:cs typeface="Arial" pitchFamily="34" charset="0"/>
              </a:rPr>
              <a:t> in German electricity production decreased significantly (from 27.1% in 2004 to 11.7% in 2017 (15.9% in 2014 / 15.4% in 2013), due to the federal government‘s decision to phase-out nuclear. Over the coming years the remaining nuclear plants will be shut down, so the share will decline to zero by 2022.</a:t>
            </a:r>
          </a:p>
          <a:p>
            <a:pPr algn="l"/>
            <a:endParaRPr lang="en-GB" b="1" dirty="0">
              <a:solidFill>
                <a:srgbClr val="356491"/>
              </a:solidFill>
            </a:endParaRPr>
          </a:p>
          <a:p>
            <a:pPr algn="l"/>
            <a:r>
              <a:rPr lang="en-GB" b="1" dirty="0">
                <a:solidFill>
                  <a:srgbClr val="356491"/>
                </a:solidFill>
              </a:rPr>
              <a:t>TOTAL 2017:  654,8 TWh</a:t>
            </a:r>
          </a:p>
          <a:p>
            <a:pPr algn="l"/>
            <a:r>
              <a:rPr lang="en-GB" dirty="0">
                <a:solidFill>
                  <a:srgbClr val="356491"/>
                </a:solidFill>
              </a:rPr>
              <a:t>Lignite: 	22,5% =  147,5 TWh </a:t>
            </a:r>
          </a:p>
          <a:p>
            <a:pPr defTabSz="947958">
              <a:defRPr/>
            </a:pPr>
            <a:r>
              <a:rPr lang="en-GB" dirty="0">
                <a:solidFill>
                  <a:srgbClr val="A0BBDD"/>
                </a:solidFill>
              </a:rPr>
              <a:t>Oil and other 	 3,9% =    25,7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153E5B"/>
                </a:solidFill>
              </a:rPr>
              <a:t>Hard coal 	14,1% =    92,6 TWh</a:t>
            </a:r>
          </a:p>
          <a:p>
            <a:pPr algn="l"/>
            <a:r>
              <a:rPr lang="en-GB" dirty="0">
                <a:solidFill>
                  <a:srgbClr val="709FCC"/>
                </a:solidFill>
              </a:rPr>
              <a:t>Natural gas 	13,2% =    86,5 TWh</a:t>
            </a:r>
          </a:p>
          <a:p>
            <a:pPr defTabSz="947958">
              <a:defRPr/>
            </a:pPr>
            <a:r>
              <a:rPr lang="en-GB" dirty="0">
                <a:solidFill>
                  <a:srgbClr val="5E7897"/>
                </a:solidFill>
              </a:rPr>
              <a:t>Nuclear	11,7% =   76,3 TWh</a:t>
            </a:r>
          </a:p>
          <a:p>
            <a:pPr defTabSz="947958">
              <a:defRPr/>
            </a:pPr>
            <a:r>
              <a:rPr lang="en-GB" dirty="0">
                <a:solidFill>
                  <a:srgbClr val="1B567E"/>
                </a:solidFill>
              </a:rPr>
              <a:t>Renewables 	34,5% = 217,9 TWh</a:t>
            </a:r>
          </a:p>
          <a:p>
            <a:pPr algn="l"/>
            <a:endParaRPr lang="en-GB" b="1" dirty="0">
              <a:solidFill>
                <a:srgbClr val="356491"/>
              </a:solidFill>
            </a:endParaRPr>
          </a:p>
          <a:p>
            <a:pPr algn="l"/>
            <a:r>
              <a:rPr lang="en-GB" b="1" dirty="0">
                <a:solidFill>
                  <a:srgbClr val="356491"/>
                </a:solidFill>
              </a:rPr>
              <a:t>TOTAL 2016:  648,4 TWh </a:t>
            </a:r>
          </a:p>
          <a:p>
            <a:pPr algn="l"/>
            <a:r>
              <a:rPr lang="en-GB" dirty="0">
                <a:solidFill>
                  <a:srgbClr val="356491"/>
                </a:solidFill>
              </a:rPr>
              <a:t>Lignite	  23,1% = 150,0 TWh</a:t>
            </a:r>
          </a:p>
          <a:p>
            <a:pPr defTabSz="947958">
              <a:defRPr/>
            </a:pPr>
            <a:r>
              <a:rPr lang="en-GB" dirty="0">
                <a:solidFill>
                  <a:srgbClr val="A0BBDD"/>
                </a:solidFill>
              </a:rPr>
              <a:t>Oil and other       5,2% =   33,4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709FCC"/>
                </a:solidFill>
              </a:rPr>
              <a:t>H</a:t>
            </a:r>
            <a:r>
              <a:rPr lang="en-GB" dirty="0">
                <a:solidFill>
                  <a:srgbClr val="153E5B"/>
                </a:solidFill>
              </a:rPr>
              <a:t>ard coal 	  17,2% = 111,5 TWh</a:t>
            </a:r>
          </a:p>
          <a:p>
            <a:pPr algn="l"/>
            <a:r>
              <a:rPr lang="en-GB" dirty="0">
                <a:solidFill>
                  <a:srgbClr val="709FCC"/>
                </a:solidFill>
              </a:rPr>
              <a:t>Natural gas 	  12,4% =   80,5 TWh</a:t>
            </a:r>
          </a:p>
          <a:p>
            <a:pPr defTabSz="947958">
              <a:defRPr/>
            </a:pPr>
            <a:r>
              <a:rPr lang="en-GB" dirty="0">
                <a:solidFill>
                  <a:srgbClr val="5E7897"/>
                </a:solidFill>
              </a:rPr>
              <a:t>Nuclear 	 13,1% =   84,6 TWh</a:t>
            </a:r>
          </a:p>
          <a:p>
            <a:pPr defTabSz="947958">
              <a:defRPr/>
            </a:pPr>
            <a:r>
              <a:rPr lang="en-GB" dirty="0">
                <a:solidFill>
                  <a:srgbClr val="1B567E"/>
                </a:solidFill>
              </a:rPr>
              <a:t>Renewables 	 29,0% = 188,3 TWh</a:t>
            </a:r>
          </a:p>
          <a:p>
            <a:pPr algn="l"/>
            <a:endParaRPr lang="en-GB" b="1" noProof="0" dirty="0">
              <a:solidFill>
                <a:schemeClr val="tx2"/>
              </a:solidFill>
              <a:latin typeface="Arial" pitchFamily="34" charset="0"/>
              <a:cs typeface="Arial" pitchFamily="34" charset="0"/>
            </a:endParaRPr>
          </a:p>
          <a:p>
            <a:r>
              <a:rPr lang="en-GB" b="1" noProof="0" dirty="0">
                <a:solidFill>
                  <a:schemeClr val="tx2"/>
                </a:solidFill>
                <a:latin typeface="Arial" pitchFamily="34" charset="0"/>
                <a:cs typeface="Arial" pitchFamily="34" charset="0"/>
              </a:rPr>
              <a:t>Sources</a:t>
            </a:r>
            <a:endParaRPr lang="en-GB" dirty="0">
              <a:solidFill>
                <a:schemeClr val="tx2"/>
              </a:solidFill>
              <a:latin typeface="Arial" pitchFamily="34" charset="0"/>
              <a:cs typeface="Arial" pitchFamily="34" charset="0"/>
            </a:endParaRPr>
          </a:p>
          <a:p>
            <a:pPr marL="0" lvl="1" defTabSz="947958">
              <a:defRPr/>
            </a:pPr>
            <a:r>
              <a:rPr lang="de-DE" sz="1100" b="1" dirty="0"/>
              <a:t>BMWi 2018: </a:t>
            </a:r>
            <a:r>
              <a:rPr lang="de-DE" sz="1100" dirty="0"/>
              <a:t>Energiedaten, Gesamtausgabe der Energiedaten, Datensammlung des BMWi, https://www.bmwi.de/Redaktion/DE/Artikel/Energie/energiedaten-gesamtausgabe.html, August 2018.</a:t>
            </a:r>
            <a:endParaRPr lang="de-DE" sz="1100" b="1" dirty="0"/>
          </a:p>
          <a:p>
            <a:pPr marL="0" lvl="1" defTabSz="947958">
              <a:defRPr/>
            </a:pPr>
            <a:r>
              <a:rPr lang="de-DE" sz="1100" b="1" dirty="0"/>
              <a:t>BMWi 2018: </a:t>
            </a:r>
            <a:r>
              <a:rPr lang="de-DE" sz="1100" dirty="0"/>
              <a:t>Sechster Monitoring-Bericht zur Energiewende. Berichtsjahr 2016, Juni 2018, https://www.bmwi.de/Redaktion/DE/Publikationen/Energie/sechster-monitoring-bericht-zur-energiewende.pdf?__blob=publicationFile&amp;v=16, </a:t>
            </a:r>
            <a:r>
              <a:rPr lang="de-DE" sz="1100" dirty="0" err="1"/>
              <a:t>page</a:t>
            </a:r>
            <a:endParaRPr lang="de-DE" b="1" dirty="0"/>
          </a:p>
          <a:p>
            <a:pPr defTabSz="947958">
              <a:defRPr/>
            </a:pPr>
            <a:r>
              <a:rPr lang="de-DE" b="1" dirty="0"/>
              <a:t>UBA/AGEE-</a:t>
            </a:r>
            <a:r>
              <a:rPr lang="de-DE" b="1" dirty="0" err="1"/>
              <a:t>Stat</a:t>
            </a:r>
            <a:r>
              <a:rPr lang="de-DE" b="1" dirty="0"/>
              <a:t> 2018: </a:t>
            </a:r>
            <a:r>
              <a:rPr lang="de-DE" dirty="0">
                <a:effectLst/>
                <a:latin typeface="Arial" panose="020B0604020202020204" pitchFamily="34" charset="0"/>
              </a:rPr>
              <a:t>Erneuerbare Energien in Deutschland, Daten zur Entwicklung im Jahr 2017, </a:t>
            </a:r>
            <a:r>
              <a:rPr lang="de-DE" dirty="0"/>
              <a:t>https://www.umweltbundesamt.de/sites/default/files/medien/376/publikationen/180315_uba_hg_eeinzahlen_2018_bf.pdf, </a:t>
            </a:r>
            <a:r>
              <a:rPr lang="de-DE" dirty="0" err="1"/>
              <a:t>page</a:t>
            </a:r>
            <a:r>
              <a:rPr lang="de-DE" dirty="0"/>
              <a:t> 11. </a:t>
            </a:r>
          </a:p>
          <a:p>
            <a:pPr defTabSz="947958">
              <a:defRPr/>
            </a:pPr>
            <a:r>
              <a:rPr lang="de-DE" b="1" dirty="0"/>
              <a:t>AGEB 2018: </a:t>
            </a:r>
            <a:r>
              <a:rPr lang="en-GB" b="0" dirty="0" err="1"/>
              <a:t>Bruttostrome</a:t>
            </a:r>
            <a:r>
              <a:rPr lang="de-DE" dirty="0" err="1"/>
              <a:t>rzeugung</a:t>
            </a:r>
            <a:r>
              <a:rPr lang="de-DE" dirty="0"/>
              <a:t> in Deutschland nach Energieträgern 1990 - 2017 (Stand Februar 2018), https://ag-energiebilanzen.de/index.php?article_id=29&amp;fileName=20171221_brd_stromerzeugung1990-2017.pdf, </a:t>
            </a:r>
            <a:r>
              <a:rPr lang="de-DE" dirty="0" err="1"/>
              <a:t>February</a:t>
            </a:r>
            <a:r>
              <a:rPr lang="de-DE" dirty="0"/>
              <a:t> 2018. </a:t>
            </a:r>
            <a:endParaRPr lang="de-DE" b="1" dirty="0"/>
          </a:p>
        </p:txBody>
      </p:sp>
      <p:sp>
        <p:nvSpPr>
          <p:cNvPr id="5734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0EC06-1EEA-4B9B-83DD-01CC80A6EFD6}" type="slidenum">
              <a:rPr lang="de-DE" smtClean="0"/>
              <a:pPr/>
              <a:t>17</a:t>
            </a:fld>
            <a:endParaRPr lang="de-DE"/>
          </a:p>
        </p:txBody>
      </p:sp>
    </p:spTree>
    <p:extLst>
      <p:ext uri="{BB962C8B-B14F-4D97-AF65-F5344CB8AC3E}">
        <p14:creationId xmlns:p14="http://schemas.microsoft.com/office/powerpoint/2010/main" val="3712835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a:latin typeface="Arial" panose="020B0604020202020204" pitchFamily="34" charset="0"/>
                <a:cs typeface="Arial" panose="020B0604020202020204" pitchFamily="34" charset="0"/>
              </a:rPr>
              <a:t>The </a:t>
            </a:r>
            <a:r>
              <a:rPr lang="en-GB" sz="1100" dirty="0" err="1">
                <a:latin typeface="Arial" panose="020B0604020202020204" pitchFamily="34" charset="0"/>
                <a:cs typeface="Arial" panose="020B0604020202020204" pitchFamily="34" charset="0"/>
              </a:rPr>
              <a:t>Energiewende</a:t>
            </a:r>
            <a:r>
              <a:rPr lang="en-GB" sz="1100" dirty="0">
                <a:latin typeface="Arial" panose="020B0604020202020204" pitchFamily="34" charset="0"/>
                <a:cs typeface="Arial" panose="020B0604020202020204" pitchFamily="34" charset="0"/>
              </a:rPr>
              <a:t> is a long term process with some challenges ahead.</a:t>
            </a:r>
          </a:p>
          <a:p>
            <a:br>
              <a:rPr lang="de-DE" sz="1100" dirty="0"/>
            </a:br>
            <a:r>
              <a:rPr lang="de-DE" sz="1100" dirty="0"/>
              <a:t>- </a:t>
            </a:r>
            <a:r>
              <a:rPr lang="de-DE" sz="1100" dirty="0" err="1"/>
              <a:t>Sector</a:t>
            </a:r>
            <a:r>
              <a:rPr lang="de-DE" sz="1100" dirty="0"/>
              <a:t> </a:t>
            </a:r>
            <a:r>
              <a:rPr lang="de-DE" sz="1100" dirty="0" err="1"/>
              <a:t>coupling</a:t>
            </a:r>
            <a:r>
              <a:rPr lang="de-DE" sz="1100" dirty="0"/>
              <a:t>: Energy </a:t>
            </a:r>
            <a:r>
              <a:rPr lang="de-DE" sz="1100" dirty="0" err="1"/>
              <a:t>is</a:t>
            </a:r>
            <a:r>
              <a:rPr lang="de-DE" sz="1100" dirty="0"/>
              <a:t> </a:t>
            </a:r>
            <a:r>
              <a:rPr lang="de-DE" sz="1100" dirty="0" err="1"/>
              <a:t>consumed</a:t>
            </a:r>
            <a:r>
              <a:rPr lang="de-DE" sz="1100" dirty="0"/>
              <a:t> in 3 end-</a:t>
            </a:r>
            <a:r>
              <a:rPr lang="de-DE" sz="1100" dirty="0" err="1"/>
              <a:t>use</a:t>
            </a:r>
            <a:r>
              <a:rPr lang="de-DE" sz="1100" dirty="0"/>
              <a:t> </a:t>
            </a:r>
            <a:r>
              <a:rPr lang="de-DE" sz="1100" dirty="0" err="1"/>
              <a:t>sectors</a:t>
            </a:r>
            <a:r>
              <a:rPr lang="de-DE" sz="1100" dirty="0"/>
              <a:t> (</a:t>
            </a:r>
            <a:r>
              <a:rPr lang="de-DE" sz="1100" dirty="0" err="1"/>
              <a:t>buildings</a:t>
            </a:r>
            <a:r>
              <a:rPr lang="de-DE" sz="1100" dirty="0"/>
              <a:t> / </a:t>
            </a:r>
            <a:r>
              <a:rPr lang="de-DE" sz="1100" dirty="0" err="1"/>
              <a:t>transportation</a:t>
            </a:r>
            <a:r>
              <a:rPr lang="de-DE" sz="1100" dirty="0"/>
              <a:t>/ </a:t>
            </a:r>
            <a:r>
              <a:rPr lang="de-DE" sz="1100" dirty="0" err="1"/>
              <a:t>industry</a:t>
            </a:r>
            <a:r>
              <a:rPr lang="de-DE" sz="1100" dirty="0"/>
              <a:t>). </a:t>
            </a:r>
            <a:r>
              <a:rPr lang="de-DE" sz="1100" dirty="0" err="1"/>
              <a:t>Connecting</a:t>
            </a:r>
            <a:r>
              <a:rPr lang="de-DE" sz="1100" dirty="0"/>
              <a:t> </a:t>
            </a:r>
            <a:r>
              <a:rPr lang="de-DE" sz="1100" dirty="0" err="1"/>
              <a:t>these</a:t>
            </a:r>
            <a:r>
              <a:rPr lang="de-DE" sz="1100" dirty="0"/>
              <a:t> will </a:t>
            </a:r>
            <a:r>
              <a:rPr lang="de-DE" sz="1100" dirty="0" err="1"/>
              <a:t>be</a:t>
            </a:r>
            <a:r>
              <a:rPr lang="de-DE" sz="1100" dirty="0"/>
              <a:t> </a:t>
            </a:r>
            <a:r>
              <a:rPr lang="de-DE" sz="1100" dirty="0" err="1"/>
              <a:t>crucial</a:t>
            </a:r>
            <a:r>
              <a:rPr lang="de-DE" sz="1100" dirty="0"/>
              <a:t> </a:t>
            </a:r>
            <a:r>
              <a:rPr lang="de-DE" sz="1100" dirty="0" err="1"/>
              <a:t>for</a:t>
            </a:r>
            <a:r>
              <a:rPr lang="de-DE" sz="1100" dirty="0"/>
              <a:t> </a:t>
            </a:r>
            <a:r>
              <a:rPr lang="de-DE" sz="1100" dirty="0" err="1"/>
              <a:t>the</a:t>
            </a:r>
            <a:r>
              <a:rPr lang="de-DE" sz="1100" dirty="0"/>
              <a:t> </a:t>
            </a:r>
            <a:r>
              <a:rPr lang="de-DE" sz="1100" dirty="0" err="1"/>
              <a:t>energy</a:t>
            </a:r>
            <a:r>
              <a:rPr lang="de-DE" sz="1100" dirty="0"/>
              <a:t> </a:t>
            </a:r>
            <a:r>
              <a:rPr lang="de-DE" sz="1100" dirty="0" err="1"/>
              <a:t>transition‘s</a:t>
            </a:r>
            <a:r>
              <a:rPr lang="de-DE" sz="1100" dirty="0"/>
              <a:t> </a:t>
            </a:r>
            <a:r>
              <a:rPr lang="de-DE" sz="1100" dirty="0" err="1"/>
              <a:t>success</a:t>
            </a:r>
            <a:r>
              <a:rPr lang="de-DE" sz="1100" dirty="0"/>
              <a:t> = </a:t>
            </a:r>
            <a:r>
              <a:rPr lang="de-DE" sz="1100" dirty="0" err="1"/>
              <a:t>sector</a:t>
            </a:r>
            <a:r>
              <a:rPr lang="de-DE" sz="1100" dirty="0"/>
              <a:t> </a:t>
            </a:r>
            <a:r>
              <a:rPr lang="de-DE" sz="1100" dirty="0" err="1"/>
              <a:t>coupling</a:t>
            </a:r>
            <a:r>
              <a:rPr lang="de-DE" sz="1100" dirty="0"/>
              <a:t>.</a:t>
            </a:r>
            <a:br>
              <a:rPr lang="de-DE" sz="1100" dirty="0"/>
            </a:br>
            <a:r>
              <a:rPr lang="de-DE" sz="1100" dirty="0"/>
              <a:t>Focus in Germany was </a:t>
            </a:r>
            <a:r>
              <a:rPr lang="de-DE" sz="1100" dirty="0" err="1"/>
              <a:t>for</a:t>
            </a:r>
            <a:r>
              <a:rPr lang="de-DE" sz="1100" dirty="0"/>
              <a:t> </a:t>
            </a:r>
            <a:r>
              <a:rPr lang="de-DE" sz="1100" dirty="0" err="1"/>
              <a:t>many</a:t>
            </a:r>
            <a:r>
              <a:rPr lang="de-DE" sz="1100" dirty="0"/>
              <a:t> </a:t>
            </a:r>
            <a:r>
              <a:rPr lang="de-DE" sz="1100" dirty="0" err="1"/>
              <a:t>years</a:t>
            </a:r>
            <a:r>
              <a:rPr lang="de-DE" sz="1100" dirty="0"/>
              <a:t> on </a:t>
            </a:r>
            <a:r>
              <a:rPr lang="de-DE" sz="1100" dirty="0" err="1"/>
              <a:t>the</a:t>
            </a:r>
            <a:r>
              <a:rPr lang="de-DE" sz="1100" dirty="0"/>
              <a:t> power </a:t>
            </a:r>
            <a:r>
              <a:rPr lang="de-DE" sz="1100" dirty="0" err="1"/>
              <a:t>sector</a:t>
            </a:r>
            <a:r>
              <a:rPr lang="de-DE" sz="1100" dirty="0"/>
              <a:t>, </a:t>
            </a:r>
            <a:r>
              <a:rPr lang="de-DE" sz="1100" dirty="0" err="1"/>
              <a:t>and</a:t>
            </a:r>
            <a:r>
              <a:rPr lang="de-DE" sz="1100" dirty="0"/>
              <a:t> </a:t>
            </a:r>
            <a:r>
              <a:rPr lang="de-DE" sz="1100" dirty="0" err="1"/>
              <a:t>little</a:t>
            </a:r>
            <a:r>
              <a:rPr lang="de-DE" sz="1100" dirty="0"/>
              <a:t> </a:t>
            </a:r>
            <a:r>
              <a:rPr lang="de-DE" sz="1100" dirty="0" err="1"/>
              <a:t>progress</a:t>
            </a:r>
            <a:r>
              <a:rPr lang="de-DE" sz="1100" dirty="0"/>
              <a:t> </a:t>
            </a:r>
            <a:r>
              <a:rPr lang="de-DE" sz="1100" dirty="0" err="1"/>
              <a:t>has</a:t>
            </a:r>
            <a:r>
              <a:rPr lang="de-DE" sz="1100" dirty="0"/>
              <a:t> </a:t>
            </a:r>
            <a:r>
              <a:rPr lang="de-DE" sz="1100" dirty="0" err="1"/>
              <a:t>been</a:t>
            </a:r>
            <a:r>
              <a:rPr lang="de-DE" sz="1100" dirty="0"/>
              <a:t> </a:t>
            </a:r>
            <a:r>
              <a:rPr lang="de-DE" sz="1100" dirty="0" err="1"/>
              <a:t>made</a:t>
            </a:r>
            <a:r>
              <a:rPr lang="de-DE" sz="1100" dirty="0"/>
              <a:t> on </a:t>
            </a:r>
            <a:r>
              <a:rPr lang="de-DE" sz="1100" dirty="0" err="1"/>
              <a:t>the</a:t>
            </a:r>
            <a:r>
              <a:rPr lang="de-DE" sz="1100" dirty="0"/>
              <a:t> </a:t>
            </a:r>
            <a:r>
              <a:rPr lang="de-DE" sz="1100" dirty="0" err="1"/>
              <a:t>transport</a:t>
            </a:r>
            <a:r>
              <a:rPr lang="de-DE" sz="1100" dirty="0"/>
              <a:t> </a:t>
            </a:r>
            <a:r>
              <a:rPr lang="de-DE" sz="1100" dirty="0" err="1"/>
              <a:t>sector</a:t>
            </a:r>
            <a:r>
              <a:rPr lang="de-DE" sz="1100" dirty="0"/>
              <a:t> </a:t>
            </a:r>
            <a:r>
              <a:rPr lang="de-DE" sz="1100" dirty="0" err="1"/>
              <a:t>or</a:t>
            </a:r>
            <a:r>
              <a:rPr lang="de-DE" sz="1100" dirty="0"/>
              <a:t> </a:t>
            </a:r>
            <a:r>
              <a:rPr lang="de-DE" sz="1100" dirty="0" err="1"/>
              <a:t>renewable</a:t>
            </a:r>
            <a:r>
              <a:rPr lang="de-DE" sz="1100" dirty="0"/>
              <a:t> </a:t>
            </a:r>
            <a:r>
              <a:rPr lang="de-DE" sz="1100" dirty="0" err="1"/>
              <a:t>heat</a:t>
            </a:r>
            <a:r>
              <a:rPr lang="de-DE" sz="1100" dirty="0"/>
              <a:t> </a:t>
            </a:r>
            <a:r>
              <a:rPr lang="de-DE" sz="1100" dirty="0" err="1"/>
              <a:t>sector</a:t>
            </a:r>
            <a:r>
              <a:rPr lang="de-DE" sz="1100" dirty="0"/>
              <a:t>.</a:t>
            </a:r>
            <a:br>
              <a:rPr lang="de-DE" sz="1100" dirty="0"/>
            </a:br>
            <a:r>
              <a:rPr lang="de-DE" sz="1100" dirty="0" err="1"/>
              <a:t>Excess</a:t>
            </a:r>
            <a:r>
              <a:rPr lang="de-DE" sz="1100" dirty="0"/>
              <a:t> </a:t>
            </a:r>
            <a:r>
              <a:rPr lang="de-DE" sz="1100" dirty="0" err="1"/>
              <a:t>amounts</a:t>
            </a:r>
            <a:r>
              <a:rPr lang="de-DE" sz="1100" dirty="0"/>
              <a:t> </a:t>
            </a:r>
            <a:r>
              <a:rPr lang="de-DE" sz="1100" dirty="0" err="1"/>
              <a:t>of</a:t>
            </a:r>
            <a:r>
              <a:rPr lang="de-DE" sz="1100" dirty="0"/>
              <a:t> </a:t>
            </a:r>
            <a:r>
              <a:rPr lang="de-DE" sz="1100" dirty="0" err="1"/>
              <a:t>green</a:t>
            </a:r>
            <a:r>
              <a:rPr lang="de-DE" sz="1100" dirty="0"/>
              <a:t> </a:t>
            </a:r>
            <a:r>
              <a:rPr lang="de-DE" sz="1100" dirty="0" err="1"/>
              <a:t>electricity</a:t>
            </a:r>
            <a:r>
              <a:rPr lang="de-DE" sz="1100" dirty="0"/>
              <a:t> </a:t>
            </a:r>
            <a:r>
              <a:rPr lang="de-DE" sz="1100" dirty="0" err="1"/>
              <a:t>when</a:t>
            </a:r>
            <a:r>
              <a:rPr lang="de-DE" sz="1100" dirty="0"/>
              <a:t> </a:t>
            </a:r>
            <a:r>
              <a:rPr lang="de-DE" sz="1100" dirty="0" err="1"/>
              <a:t>sun</a:t>
            </a:r>
            <a:r>
              <a:rPr lang="de-DE" sz="1100" dirty="0"/>
              <a:t> </a:t>
            </a:r>
            <a:r>
              <a:rPr lang="de-DE" sz="1100" dirty="0" err="1"/>
              <a:t>is</a:t>
            </a:r>
            <a:r>
              <a:rPr lang="de-DE" sz="1100" dirty="0"/>
              <a:t> </a:t>
            </a:r>
            <a:r>
              <a:rPr lang="de-DE" sz="1100" dirty="0" err="1"/>
              <a:t>shining</a:t>
            </a:r>
            <a:r>
              <a:rPr lang="de-DE" sz="1100" dirty="0"/>
              <a:t>, wind </a:t>
            </a:r>
            <a:r>
              <a:rPr lang="de-DE" sz="1100" dirty="0" err="1"/>
              <a:t>is</a:t>
            </a:r>
            <a:r>
              <a:rPr lang="de-DE" sz="1100" dirty="0"/>
              <a:t> </a:t>
            </a:r>
            <a:r>
              <a:rPr lang="de-DE" sz="1100" dirty="0" err="1"/>
              <a:t>blowing</a:t>
            </a:r>
            <a:r>
              <a:rPr lang="de-DE" sz="1100" dirty="0"/>
              <a:t> – </a:t>
            </a:r>
            <a:r>
              <a:rPr lang="de-DE" sz="1100" dirty="0" err="1"/>
              <a:t>can</a:t>
            </a:r>
            <a:r>
              <a:rPr lang="de-DE" sz="1100" dirty="0"/>
              <a:t> </a:t>
            </a:r>
            <a:r>
              <a:rPr lang="de-DE" sz="1100" dirty="0" err="1"/>
              <a:t>be</a:t>
            </a:r>
            <a:r>
              <a:rPr lang="de-DE" sz="1100" dirty="0"/>
              <a:t> </a:t>
            </a:r>
            <a:r>
              <a:rPr lang="de-DE" sz="1100" dirty="0" err="1"/>
              <a:t>used</a:t>
            </a:r>
            <a:r>
              <a:rPr lang="de-DE" sz="1100" dirty="0"/>
              <a:t> </a:t>
            </a:r>
            <a:r>
              <a:rPr lang="de-DE" sz="1100" dirty="0" err="1"/>
              <a:t>to</a:t>
            </a:r>
            <a:r>
              <a:rPr lang="de-DE" sz="1100" dirty="0"/>
              <a:t> </a:t>
            </a:r>
            <a:r>
              <a:rPr lang="de-DE" sz="1100" dirty="0" err="1"/>
              <a:t>generate</a:t>
            </a:r>
            <a:r>
              <a:rPr lang="de-DE" sz="1100" dirty="0"/>
              <a:t> </a:t>
            </a:r>
            <a:r>
              <a:rPr lang="de-DE" sz="1100" dirty="0" err="1"/>
              <a:t>heat</a:t>
            </a:r>
            <a:r>
              <a:rPr lang="de-DE" sz="1100" dirty="0"/>
              <a:t> </a:t>
            </a:r>
            <a:br>
              <a:rPr lang="de-DE" sz="1100" dirty="0"/>
            </a:br>
            <a:r>
              <a:rPr lang="de-DE" sz="1100" dirty="0"/>
              <a:t>- Transport </a:t>
            </a:r>
            <a:r>
              <a:rPr lang="de-DE" sz="1100" dirty="0" err="1"/>
              <a:t>sector</a:t>
            </a:r>
            <a:r>
              <a:rPr lang="de-DE" sz="1100" dirty="0"/>
              <a:t>: </a:t>
            </a:r>
            <a:r>
              <a:rPr lang="de-DE" sz="1100" dirty="0" err="1"/>
              <a:t>Transitioning</a:t>
            </a:r>
            <a:r>
              <a:rPr lang="de-DE" sz="1100" dirty="0"/>
              <a:t> German </a:t>
            </a:r>
            <a:r>
              <a:rPr lang="de-DE" sz="1100" dirty="0" err="1"/>
              <a:t>carmakers</a:t>
            </a:r>
            <a:r>
              <a:rPr lang="de-DE" sz="1100" dirty="0"/>
              <a:t> </a:t>
            </a:r>
            <a:r>
              <a:rPr lang="de-DE" sz="1100" dirty="0" err="1"/>
              <a:t>over</a:t>
            </a:r>
            <a:r>
              <a:rPr lang="de-DE" sz="1100" dirty="0"/>
              <a:t> </a:t>
            </a:r>
            <a:r>
              <a:rPr lang="de-DE" sz="1100" dirty="0" err="1"/>
              <a:t>to</a:t>
            </a:r>
            <a:r>
              <a:rPr lang="de-DE" sz="1100" dirty="0"/>
              <a:t> </a:t>
            </a:r>
            <a:r>
              <a:rPr lang="de-DE" sz="1100" dirty="0" err="1"/>
              <a:t>electric</a:t>
            </a:r>
            <a:r>
              <a:rPr lang="de-DE" sz="1100" dirty="0"/>
              <a:t> </a:t>
            </a:r>
            <a:r>
              <a:rPr lang="de-DE" sz="1100" dirty="0" err="1"/>
              <a:t>vehicles</a:t>
            </a:r>
            <a:r>
              <a:rPr lang="de-DE" sz="1100" dirty="0"/>
              <a:t> </a:t>
            </a:r>
            <a:r>
              <a:rPr lang="de-DE" sz="1100" dirty="0" err="1"/>
              <a:t>is</a:t>
            </a:r>
            <a:r>
              <a:rPr lang="de-DE" sz="1100" dirty="0"/>
              <a:t> a </a:t>
            </a:r>
            <a:r>
              <a:rPr lang="de-DE" sz="1100" dirty="0" err="1"/>
              <a:t>major</a:t>
            </a:r>
            <a:r>
              <a:rPr lang="de-DE" sz="1100" dirty="0"/>
              <a:t> </a:t>
            </a:r>
            <a:r>
              <a:rPr lang="de-DE" sz="1100" dirty="0" err="1"/>
              <a:t>challenge</a:t>
            </a:r>
            <a:endParaRPr lang="de-DE" sz="1100"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18</a:t>
            </a:fld>
            <a:endParaRPr lang="de-DE" dirty="0"/>
          </a:p>
        </p:txBody>
      </p:sp>
    </p:spTree>
    <p:extLst>
      <p:ext uri="{BB962C8B-B14F-4D97-AF65-F5344CB8AC3E}">
        <p14:creationId xmlns:p14="http://schemas.microsoft.com/office/powerpoint/2010/main" val="396040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19</a:t>
            </a:fld>
            <a:endParaRPr lang="de-DE" dirty="0"/>
          </a:p>
        </p:txBody>
      </p:sp>
    </p:spTree>
    <p:extLst>
      <p:ext uri="{BB962C8B-B14F-4D97-AF65-F5344CB8AC3E}">
        <p14:creationId xmlns:p14="http://schemas.microsoft.com/office/powerpoint/2010/main" val="330933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2</a:t>
            </a:fld>
            <a:endParaRPr lang="de-DE" dirty="0"/>
          </a:p>
        </p:txBody>
      </p:sp>
    </p:spTree>
    <p:extLst>
      <p:ext uri="{BB962C8B-B14F-4D97-AF65-F5344CB8AC3E}">
        <p14:creationId xmlns:p14="http://schemas.microsoft.com/office/powerpoint/2010/main" val="293669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14D6BEE-3D71-42A5-B5BA-027345A9FA0D}" type="slidenum">
              <a:rPr lang="de-DE" altLang="de-DE" sz="1200"/>
              <a:pPr/>
              <a:t>20</a:t>
            </a:fld>
            <a:endParaRPr lang="de-DE" altLang="de-DE" sz="1200"/>
          </a:p>
        </p:txBody>
      </p:sp>
      <p:sp>
        <p:nvSpPr>
          <p:cNvPr id="47107" name="Rectangle 2"/>
          <p:cNvSpPr>
            <a:spLocks noGrp="1" noRot="1" noChangeAspect="1" noChangeArrowheads="1" noTextEdit="1"/>
          </p:cNvSpPr>
          <p:nvPr>
            <p:ph type="sldImg"/>
          </p:nvPr>
        </p:nvSpPr>
        <p:spPr>
          <a:xfrm>
            <a:off x="917575" y="744538"/>
            <a:ext cx="4962525" cy="3722687"/>
          </a:xfrm>
          <a:ln/>
        </p:spPr>
      </p:sp>
      <p:sp>
        <p:nvSpPr>
          <p:cNvPr id="47108"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98753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842C68-789E-499C-8AAD-5723D6F2E22F}" type="slidenum">
              <a:rPr lang="de-DE" altLang="de-DE" sz="1200"/>
              <a:pPr/>
              <a:t>3</a:t>
            </a:fld>
            <a:endParaRPr lang="de-DE" altLang="de-DE" sz="120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The promotion of renewable energies and energy efficiency in Germany has started already in the early 90’s of last century. </a:t>
            </a:r>
            <a:br>
              <a:rPr lang="en-GB" b="0" baseline="0" dirty="0"/>
            </a:br>
            <a:r>
              <a:rPr lang="en-GB" b="0" baseline="0" dirty="0"/>
              <a:t>This are almost 30 years, which have resulted in the establishment of a strong industry, encompassing several 100 small and medium-sized enterprises specialized in research and development, design and production of sustainable energy solutions.</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Today 4 of those companies from Germany have travelled Thailand to present you their concept and solutions for energy efficiency in the industry. </a:t>
            </a:r>
            <a:br>
              <a:rPr lang="en-GB" b="0" baseline="0" dirty="0"/>
            </a:br>
            <a:r>
              <a:rPr lang="en-GB" b="0" baseline="0" dirty="0"/>
              <a:t>They will present themselves in a panel later on.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Before that, let me tell you in which way you can participate an profit from our Energy Solutions Initiative: </a:t>
            </a:r>
          </a:p>
          <a:p>
            <a:pPr marL="0" indent="0">
              <a:buFontTx/>
              <a:buNone/>
            </a:pPr>
            <a:r>
              <a:rPr lang="en-GB" altLang="de-DE" dirty="0"/>
              <a:t>The aims</a:t>
            </a:r>
            <a:r>
              <a:rPr lang="en-GB" altLang="de-DE" baseline="0" dirty="0"/>
              <a:t> of German Energy Solutions Initiative are</a:t>
            </a:r>
            <a:r>
              <a:rPr lang="en-GB" altLang="de-DE" dirty="0"/>
              <a:t>:</a:t>
            </a:r>
          </a:p>
          <a:p>
            <a:pPr marL="169805" indent="-169805">
              <a:buFont typeface="Wingdings" panose="05000000000000000000" pitchFamily="2" charset="2"/>
              <a:buChar char="ü"/>
            </a:pPr>
            <a:r>
              <a:rPr lang="en-GB" altLang="de-DE" dirty="0"/>
              <a:t>  </a:t>
            </a:r>
            <a:r>
              <a:rPr lang="en-GB" altLang="de-DE" b="1" dirty="0"/>
              <a:t>Promotion</a:t>
            </a:r>
            <a:r>
              <a:rPr lang="en-GB" altLang="de-DE" baseline="0" dirty="0"/>
              <a:t> of renewable energy and energy efficient technologies</a:t>
            </a:r>
            <a:endParaRPr lang="de-DE" altLang="de-DE" dirty="0"/>
          </a:p>
          <a:p>
            <a:pPr marL="263370" indent="-263370">
              <a:spcAft>
                <a:spcPct val="30000"/>
              </a:spcAft>
              <a:buFont typeface="Wingdings" pitchFamily="2" charset="2"/>
              <a:buChar char="ü"/>
              <a:defRPr/>
            </a:pPr>
            <a:r>
              <a:rPr lang="en-GB" b="1" dirty="0"/>
              <a:t>By Show casing </a:t>
            </a:r>
            <a:r>
              <a:rPr lang="en-GB" b="0" dirty="0"/>
              <a:t>sustainable energy</a:t>
            </a:r>
            <a:r>
              <a:rPr lang="en-GB" b="0" baseline="0" dirty="0"/>
              <a:t> solutions : </a:t>
            </a:r>
          </a:p>
          <a:p>
            <a:pPr marL="263370" indent="-263370">
              <a:spcAft>
                <a:spcPct val="30000"/>
              </a:spcAft>
              <a:buFont typeface="Wingdings" pitchFamily="2" charset="2"/>
              <a:buChar char="ü"/>
              <a:defRPr/>
            </a:pPr>
            <a:r>
              <a:rPr lang="en-GB" b="0" dirty="0"/>
              <a:t>The</a:t>
            </a:r>
            <a:r>
              <a:rPr lang="en-GB" b="0" baseline="0" dirty="0"/>
              <a:t> </a:t>
            </a:r>
            <a:r>
              <a:rPr lang="en-GB" b="1" baseline="0" dirty="0"/>
              <a:t>implementation</a:t>
            </a:r>
            <a:r>
              <a:rPr lang="en-GB" b="0" baseline="0" dirty="0"/>
              <a:t> of projects using German technologies and expertise</a:t>
            </a:r>
            <a:endParaRPr lang="en-GB" b="0" dirty="0"/>
          </a:p>
          <a:p>
            <a:pPr marL="263370" indent="-263370">
              <a:spcAft>
                <a:spcPct val="30000"/>
              </a:spcAft>
              <a:buFont typeface="Wingdings" pitchFamily="2" charset="2"/>
              <a:buChar char="ü"/>
              <a:defRPr/>
            </a:pPr>
            <a:r>
              <a:rPr lang="en-GB" b="0" dirty="0"/>
              <a:t>Further,</a:t>
            </a:r>
            <a:r>
              <a:rPr lang="en-GB" b="0" baseline="0" dirty="0"/>
              <a:t> to </a:t>
            </a:r>
            <a:r>
              <a:rPr lang="en-GB" b="1" baseline="0" dirty="0"/>
              <a:t>transfer know-how </a:t>
            </a:r>
            <a:r>
              <a:rPr lang="en-GB" b="0" dirty="0"/>
              <a:t>into the hands of political decision-makers, key opinion leaders and market participants all over the globe</a:t>
            </a:r>
          </a:p>
          <a:p>
            <a:pPr marL="263370" indent="-263370">
              <a:spcAft>
                <a:spcPct val="30000"/>
              </a:spcAft>
              <a:buFont typeface="Wingdings" pitchFamily="2" charset="2"/>
              <a:buChar char="ü"/>
              <a:defRPr/>
            </a:pPr>
            <a:r>
              <a:rPr lang="en-GB" b="0" dirty="0"/>
              <a:t>As well as contributing</a:t>
            </a:r>
            <a:r>
              <a:rPr lang="en-GB" b="0" baseline="0" dirty="0"/>
              <a:t> to </a:t>
            </a:r>
            <a:r>
              <a:rPr lang="en-GB" b="1" baseline="0" dirty="0"/>
              <a:t>international climate protection</a:t>
            </a:r>
          </a:p>
          <a:p>
            <a:pPr marL="0" indent="0">
              <a:spcAft>
                <a:spcPct val="30000"/>
              </a:spcAft>
              <a:buFontTx/>
              <a:buNone/>
              <a:defRPr/>
            </a:pPr>
            <a:br>
              <a:rPr lang="en-GB" altLang="de-DE" b="1" baseline="0" dirty="0"/>
            </a:br>
            <a:r>
              <a:rPr lang="en-GB" altLang="de-DE" b="0" baseline="0" dirty="0"/>
              <a:t>The key word interlinking all these issues is “</a:t>
            </a:r>
            <a:r>
              <a:rPr lang="en-GB" altLang="de-DE" b="1" baseline="0" dirty="0"/>
              <a:t>German </a:t>
            </a:r>
            <a:r>
              <a:rPr lang="en-GB" altLang="de-DE" b="1" baseline="0" dirty="0" err="1"/>
              <a:t>Energiewende</a:t>
            </a:r>
            <a:r>
              <a:rPr lang="en-GB" altLang="de-DE" b="0" baseline="0" dirty="0"/>
              <a:t>” which I will present a little bit later </a:t>
            </a:r>
          </a:p>
          <a:p>
            <a:pPr marL="171450" indent="-171450">
              <a:spcAft>
                <a:spcPct val="30000"/>
              </a:spcAft>
              <a:buFontTx/>
              <a:buChar char="-"/>
              <a:defRPr/>
            </a:pPr>
            <a:endParaRPr lang="en-GB" altLang="de-DE" b="0" dirty="0"/>
          </a:p>
        </p:txBody>
      </p:sp>
    </p:spTree>
    <p:extLst>
      <p:ext uri="{BB962C8B-B14F-4D97-AF65-F5344CB8AC3E}">
        <p14:creationId xmlns:p14="http://schemas.microsoft.com/office/powerpoint/2010/main" val="123664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In order to achieve those aims the</a:t>
            </a:r>
            <a:r>
              <a:rPr lang="en-GB" baseline="0" noProof="0" dirty="0"/>
              <a:t> initiative offers a wide range of instruments. Here you can see a brief overview of those instruments:</a:t>
            </a:r>
          </a:p>
          <a:p>
            <a:endParaRPr lang="en-GB" baseline="0" noProof="0" dirty="0"/>
          </a:p>
          <a:p>
            <a:pPr marL="165393" indent="-165393">
              <a:buFont typeface="Arial" panose="020B0604020202020204" pitchFamily="34" charset="0"/>
              <a:buChar char="•"/>
            </a:pPr>
            <a:r>
              <a:rPr lang="en-GB" baseline="0" noProof="0" dirty="0"/>
              <a:t>Foreign trade fair participation: </a:t>
            </a:r>
          </a:p>
          <a:p>
            <a:pPr marL="165393" indent="-165393">
              <a:buFont typeface="Arial" panose="020B0604020202020204" pitchFamily="34" charset="0"/>
              <a:buChar char="•"/>
            </a:pPr>
            <a:r>
              <a:rPr lang="en-GB" baseline="0" noProof="0" dirty="0"/>
              <a:t>Networking opportunities</a:t>
            </a:r>
          </a:p>
          <a:p>
            <a:pPr marL="165393" indent="-165393">
              <a:buFont typeface="Arial" panose="020B0604020202020204" pitchFamily="34" charset="0"/>
              <a:buChar char="•"/>
            </a:pPr>
            <a:r>
              <a:rPr lang="en-GB" baseline="0" noProof="0" dirty="0"/>
              <a:t>Know-how transfer</a:t>
            </a:r>
          </a:p>
          <a:p>
            <a:pPr marL="165393" indent="-165393">
              <a:buFont typeface="Arial" panose="020B0604020202020204" pitchFamily="34" charset="0"/>
              <a:buChar char="•"/>
            </a:pPr>
            <a:r>
              <a:rPr lang="en-GB" baseline="0" noProof="0" dirty="0"/>
              <a:t>Information about the German renewable energy sector</a:t>
            </a:r>
          </a:p>
          <a:p>
            <a:pPr marL="165393" indent="-165393">
              <a:buFont typeface="Arial" panose="020B0604020202020204" pitchFamily="34" charset="0"/>
              <a:buChar char="•"/>
            </a:pPr>
            <a:r>
              <a:rPr lang="en-GB" baseline="0" noProof="0" dirty="0"/>
              <a:t>Trade missions for German companies to go abroad</a:t>
            </a:r>
          </a:p>
          <a:p>
            <a:pPr marL="165393" indent="-165393">
              <a:buFont typeface="Arial" panose="020B0604020202020204" pitchFamily="34" charset="0"/>
              <a:buChar char="•"/>
            </a:pPr>
            <a:r>
              <a:rPr lang="en-GB" baseline="0" noProof="0" dirty="0"/>
              <a:t>Fact finding missions for foreign companies to come to Germany</a:t>
            </a:r>
          </a:p>
          <a:p>
            <a:pPr marL="165393" indent="-165393">
              <a:buFont typeface="Arial" panose="020B0604020202020204" pitchFamily="34" charset="0"/>
              <a:buChar char="•"/>
            </a:pPr>
            <a:r>
              <a:rPr lang="en-GB" baseline="0" noProof="0" dirty="0"/>
              <a:t>Project development assistance and the implementation of flagship projects</a:t>
            </a:r>
          </a:p>
          <a:p>
            <a:pPr marL="165393" indent="-165393"/>
            <a:endParaRPr lang="en-GB" baseline="0" noProof="0"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4</a:t>
            </a:fld>
            <a:endParaRPr lang="de-DE" dirty="0"/>
          </a:p>
        </p:txBody>
      </p:sp>
    </p:spTree>
    <p:extLst>
      <p:ext uri="{BB962C8B-B14F-4D97-AF65-F5344CB8AC3E}">
        <p14:creationId xmlns:p14="http://schemas.microsoft.com/office/powerpoint/2010/main" val="365005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04D61B-D2C7-46B1-9B67-0A616B4B5B48}" type="slidenum">
              <a:rPr lang="de-DE" altLang="de-DE" sz="1200"/>
              <a:pPr/>
              <a:t>5</a:t>
            </a:fld>
            <a:endParaRPr lang="de-DE" altLang="de-DE" sz="1200"/>
          </a:p>
        </p:txBody>
      </p:sp>
      <p:sp>
        <p:nvSpPr>
          <p:cNvPr id="38915" name="Rectangle 2"/>
          <p:cNvSpPr>
            <a:spLocks noGrp="1" noRot="1" noChangeAspect="1" noChangeArrowheads="1" noTextEdit="1"/>
          </p:cNvSpPr>
          <p:nvPr>
            <p:ph type="sldImg"/>
          </p:nvPr>
        </p:nvSpPr>
        <p:spPr>
          <a:xfrm>
            <a:off x="917575" y="744538"/>
            <a:ext cx="4962525" cy="3722687"/>
          </a:xfrm>
          <a:ln/>
        </p:spPr>
      </p:sp>
      <p:sp>
        <p:nvSpPr>
          <p:cNvPr id="38916" name="Rectangle 3"/>
          <p:cNvSpPr>
            <a:spLocks noGrp="1" noChangeArrowheads="1"/>
          </p:cNvSpPr>
          <p:nvPr>
            <p:ph type="body" idx="1"/>
          </p:nvPr>
        </p:nvSpPr>
        <p:spPr>
          <a:noFill/>
        </p:spPr>
        <p:txBody>
          <a:bodyPr>
            <a:normAutofit fontScale="85000" lnSpcReduction="20000"/>
          </a:bodyPr>
          <a:lstStyle/>
          <a:p>
            <a:pPr marL="263405" indent="-263405">
              <a:spcBef>
                <a:spcPts val="0"/>
              </a:spcBef>
              <a:spcAft>
                <a:spcPct val="30000"/>
              </a:spcAft>
              <a:buFont typeface="Wingdings" pitchFamily="2" charset="2"/>
              <a:buChar char="ü"/>
              <a:defRPr/>
            </a:pPr>
            <a:r>
              <a:rPr lang="en-US" altLang="de-DE" dirty="0"/>
              <a:t>You as a foreign</a:t>
            </a:r>
            <a:r>
              <a:rPr lang="en-US" altLang="de-DE" baseline="0" dirty="0"/>
              <a:t> company or decision-maker can take part in fact finding missions to Germany, where you </a:t>
            </a:r>
            <a:r>
              <a:rPr lang="en-US" altLang="de-DE" dirty="0">
                <a:latin typeface="Arial" panose="020B0604020202020204" pitchFamily="34" charset="0"/>
                <a:cs typeface="Arial" panose="020B0604020202020204" pitchFamily="34" charset="0"/>
              </a:rPr>
              <a:t>will v</a:t>
            </a:r>
            <a:r>
              <a:rPr lang="en-US" dirty="0">
                <a:latin typeface="Arial" panose="020B0604020202020204" pitchFamily="34" charset="0"/>
                <a:cs typeface="Arial" panose="020B0604020202020204" pitchFamily="34" charset="0"/>
              </a:rPr>
              <a:t>isit best practices renewable energy installations and companies who have</a:t>
            </a:r>
            <a:r>
              <a:rPr lang="en-US" baseline="0" dirty="0">
                <a:latin typeface="Arial" panose="020B0604020202020204" pitchFamily="34" charset="0"/>
                <a:cs typeface="Arial" panose="020B0604020202020204" pitchFamily="34" charset="0"/>
              </a:rPr>
              <a:t> successfully implemented </a:t>
            </a:r>
            <a:r>
              <a:rPr lang="en-US" dirty="0">
                <a:latin typeface="Arial" panose="020B0604020202020204" pitchFamily="34" charset="0"/>
                <a:cs typeface="Arial" panose="020B0604020202020204" pitchFamily="34" charset="0"/>
              </a:rPr>
              <a:t>energy efficiency measures. You will also have the opportunity to get insights into the German energy technology sector as well as to establish valuable business contacts with German companies. </a:t>
            </a:r>
          </a:p>
          <a:p>
            <a:pPr marL="263405" indent="-263405">
              <a:spcBef>
                <a:spcPts val="0"/>
              </a:spcBef>
              <a:spcAft>
                <a:spcPct val="30000"/>
              </a:spcAft>
              <a:buFont typeface="Wingdings" pitchFamily="2" charset="2"/>
              <a:buChar char="ü"/>
              <a:defRPr/>
            </a:pPr>
            <a:endParaRPr lang="en-US" dirty="0">
              <a:latin typeface="Arial" panose="020B0604020202020204" pitchFamily="34" charset="0"/>
              <a:cs typeface="Arial" panose="020B0604020202020204" pitchFamily="34" charset="0"/>
            </a:endParaRPr>
          </a:p>
          <a:p>
            <a:pPr marL="263405"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The initiative offers various instruments for the realization of sustainable energy projects worldwide:</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Project Development Program (PDP) </a:t>
            </a:r>
            <a:r>
              <a:rPr lang="en-US" dirty="0">
                <a:latin typeface="Arial" panose="020B0604020202020204" pitchFamily="34" charset="0"/>
                <a:cs typeface="Arial" panose="020B0604020202020204" pitchFamily="34" charset="0"/>
              </a:rPr>
              <a:t>is implemented by the Deutsche </a:t>
            </a:r>
            <a:r>
              <a:rPr lang="en-US" dirty="0" err="1">
                <a:latin typeface="Arial" panose="020B0604020202020204" pitchFamily="34" charset="0"/>
                <a:cs typeface="Arial" panose="020B0604020202020204" pitchFamily="34" charset="0"/>
              </a:rPr>
              <a:t>Gesellschaft</a:t>
            </a:r>
            <a:r>
              <a:rPr lang="en-US" dirty="0">
                <a:latin typeface="Arial" panose="020B0604020202020204" pitchFamily="34" charset="0"/>
                <a:cs typeface="Arial" panose="020B0604020202020204" pitchFamily="34" charset="0"/>
              </a:rPr>
              <a:t> für </a:t>
            </a:r>
            <a:r>
              <a:rPr lang="en-US" dirty="0" err="1">
                <a:latin typeface="Arial" panose="020B0604020202020204" pitchFamily="34" charset="0"/>
                <a:cs typeface="Arial" panose="020B0604020202020204" pitchFamily="34" charset="0"/>
              </a:rPr>
              <a:t>Internationale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Zusammenarbeit</a:t>
            </a:r>
            <a:r>
              <a:rPr lang="en-US" dirty="0">
                <a:latin typeface="Arial" panose="020B0604020202020204" pitchFamily="34" charset="0"/>
                <a:cs typeface="Arial" panose="020B0604020202020204" pitchFamily="34" charset="0"/>
              </a:rPr>
              <a:t> (GIZ).</a:t>
            </a:r>
            <a:r>
              <a:rPr lang="en-US" baseline="0" dirty="0">
                <a:latin typeface="Arial" panose="020B0604020202020204" pitchFamily="34" charset="0"/>
                <a:cs typeface="Arial" panose="020B0604020202020204" pitchFamily="34" charset="0"/>
              </a:rPr>
              <a:t> It</a:t>
            </a:r>
            <a:r>
              <a:rPr lang="en-US" dirty="0">
                <a:latin typeface="Arial" panose="020B0604020202020204" pitchFamily="34" charset="0"/>
                <a:cs typeface="Arial" panose="020B0604020202020204" pitchFamily="34" charset="0"/>
              </a:rPr>
              <a:t> focuses on developing and emerging economies. </a:t>
            </a:r>
          </a:p>
          <a:p>
            <a:pPr marL="704511" lvl="1" indent="-263405">
              <a:spcBef>
                <a:spcPts val="0"/>
              </a:spcBef>
              <a:spcAft>
                <a:spcPct val="30000"/>
              </a:spcAft>
              <a:buFont typeface="Wingdings" pitchFamily="2" charset="2"/>
              <a:buChar char="ü"/>
              <a:defRPr/>
            </a:pPr>
            <a:r>
              <a:rPr lang="en-US" b="1" dirty="0">
                <a:latin typeface="Arial" panose="020B0604020202020204" pitchFamily="34" charset="0"/>
                <a:cs typeface="Arial" panose="020B0604020202020204" pitchFamily="34" charset="0"/>
              </a:rPr>
              <a:t>Renewable-Energy-Solution-Program (RES-Program)</a:t>
            </a:r>
            <a:r>
              <a:rPr lang="en-US" dirty="0">
                <a:latin typeface="Arial" panose="020B0604020202020204" pitchFamily="34" charset="0"/>
                <a:cs typeface="Arial" panose="020B0604020202020204" pitchFamily="34" charset="0"/>
              </a:rPr>
              <a:t> is implemented by </a:t>
            </a:r>
            <a:r>
              <a:rPr lang="en-US" dirty="0" err="1">
                <a:latin typeface="Arial" panose="020B0604020202020204" pitchFamily="34" charset="0"/>
                <a:cs typeface="Arial" panose="020B0604020202020204" pitchFamily="34" charset="0"/>
              </a:rPr>
              <a:t>dena</a:t>
            </a:r>
            <a:r>
              <a:rPr lang="en-US" dirty="0">
                <a:latin typeface="Arial" panose="020B0604020202020204" pitchFamily="34" charset="0"/>
                <a:cs typeface="Arial" panose="020B0604020202020204" pitchFamily="34" charset="0"/>
              </a:rPr>
              <a:t>, the German Energy Agency. Through this program flagship projects showcasing all technologies are realized worldwide. </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Both programs aim at facilitating business partnerships as well as the transfer of know-how.</a:t>
            </a:r>
            <a:r>
              <a:rPr lang="en-US" baseline="0" dirty="0">
                <a:latin typeface="Arial" panose="020B0604020202020204" pitchFamily="34" charset="0"/>
                <a:cs typeface="Arial" panose="020B0604020202020204" pitchFamily="34" charset="0"/>
              </a:rPr>
              <a:t> They also</a:t>
            </a:r>
            <a:r>
              <a:rPr lang="en-US" dirty="0">
                <a:latin typeface="Arial" panose="020B0604020202020204" pitchFamily="34" charset="0"/>
                <a:cs typeface="Arial" panose="020B0604020202020204" pitchFamily="34" charset="0"/>
              </a:rPr>
              <a:t> include capacity building measures. </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Another instrument for</a:t>
            </a:r>
            <a:r>
              <a:rPr lang="en-US" baseline="0" dirty="0">
                <a:latin typeface="Arial" panose="020B0604020202020204" pitchFamily="34" charset="0"/>
                <a:cs typeface="Arial" panose="020B0604020202020204" pitchFamily="34" charset="0"/>
              </a:rPr>
              <a:t> learning about best-practice projects in your country are </a:t>
            </a:r>
            <a:r>
              <a:rPr lang="en-US" b="1" baseline="0" dirty="0">
                <a:latin typeface="Arial" panose="020B0604020202020204" pitchFamily="34" charset="0"/>
                <a:cs typeface="Arial" panose="020B0604020202020204" pitchFamily="34" charset="0"/>
              </a:rPr>
              <a:t>Technology Showcases</a:t>
            </a:r>
            <a:r>
              <a:rPr lang="en-US" b="0" baseline="0" dirty="0">
                <a:latin typeface="Arial" panose="020B0604020202020204" pitchFamily="34" charset="0"/>
                <a:cs typeface="Arial" panose="020B0604020202020204" pitchFamily="34" charset="0"/>
              </a:rPr>
              <a:t>. These showcases present implemented projects in your country that use energy-efficient technologies and expertise “made in Germany”. During these events you can meet all the companies involved in the implementation of the projects. The showcase also comprises a workshop where you will have the opportunity to discuss technical aspects with experts.</a:t>
            </a:r>
            <a:endParaRPr lang="en-US" b="0" dirty="0">
              <a:latin typeface="Arial" panose="020B0604020202020204" pitchFamily="34" charset="0"/>
              <a:cs typeface="Arial" panose="020B0604020202020204" pitchFamily="34" charset="0"/>
            </a:endParaRPr>
          </a:p>
          <a:p>
            <a:pPr marL="263405"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Besides those programs there are also more capacity building activities in which representatives from renewable energy and energy efficiency companies can take part as well as foreign decision-makers. </a:t>
            </a:r>
          </a:p>
          <a:p>
            <a:pPr marL="610934" lvl="1" indent="-169827" eaLnBrk="1" hangingPunct="1">
              <a:buFontTx/>
              <a:buChar char="•"/>
            </a:pPr>
            <a:r>
              <a:rPr lang="de-DE" altLang="de-DE" dirty="0"/>
              <a:t>European Energy Manager</a:t>
            </a:r>
            <a:r>
              <a:rPr lang="de-DE" altLang="de-DE" baseline="0" dirty="0"/>
              <a:t> (EUREM) – Training </a:t>
            </a:r>
            <a:r>
              <a:rPr lang="de-DE" altLang="de-DE" baseline="0" dirty="0" err="1"/>
              <a:t>programme</a:t>
            </a:r>
            <a:r>
              <a:rPr lang="de-DE" altLang="de-DE" baseline="0" dirty="0"/>
              <a:t> </a:t>
            </a:r>
            <a:r>
              <a:rPr lang="de-DE" altLang="de-DE" baseline="0" dirty="0" err="1"/>
              <a:t>offered</a:t>
            </a:r>
            <a:r>
              <a:rPr lang="de-DE" altLang="de-DE" baseline="0" dirty="0"/>
              <a:t> </a:t>
            </a:r>
            <a:r>
              <a:rPr lang="de-DE" altLang="de-DE" baseline="0" dirty="0" err="1"/>
              <a:t>by</a:t>
            </a:r>
            <a:r>
              <a:rPr lang="de-DE" altLang="de-DE" baseline="0" dirty="0"/>
              <a:t> </a:t>
            </a:r>
            <a:r>
              <a:rPr lang="de-DE" altLang="de-DE" baseline="0" dirty="0" err="1"/>
              <a:t>selected</a:t>
            </a:r>
            <a:r>
              <a:rPr lang="de-DE" altLang="de-DE" baseline="0" dirty="0"/>
              <a:t> German </a:t>
            </a:r>
            <a:r>
              <a:rPr lang="de-DE" altLang="de-DE" baseline="0" dirty="0" err="1"/>
              <a:t>chambers</a:t>
            </a:r>
            <a:r>
              <a:rPr lang="de-DE" altLang="de-DE" baseline="0" dirty="0"/>
              <a:t> </a:t>
            </a:r>
            <a:r>
              <a:rPr lang="de-DE" altLang="de-DE" baseline="0" dirty="0" err="1"/>
              <a:t>of</a:t>
            </a:r>
            <a:r>
              <a:rPr lang="de-DE" altLang="de-DE" baseline="0" dirty="0"/>
              <a:t> </a:t>
            </a:r>
            <a:r>
              <a:rPr lang="de-DE" altLang="de-DE" baseline="0" dirty="0" err="1"/>
              <a:t>commerce</a:t>
            </a:r>
            <a:r>
              <a:rPr lang="de-DE" altLang="de-DE" baseline="0" dirty="0"/>
              <a:t> </a:t>
            </a:r>
            <a:r>
              <a:rPr lang="de-DE" altLang="de-DE" baseline="0" dirty="0" err="1"/>
              <a:t>abroad</a:t>
            </a:r>
            <a:r>
              <a:rPr lang="de-DE" altLang="de-DE" baseline="0" dirty="0"/>
              <a:t>. Corporate </a:t>
            </a:r>
            <a:r>
              <a:rPr lang="de-DE" altLang="de-DE" baseline="0" dirty="0" err="1"/>
              <a:t>decisions-makers</a:t>
            </a:r>
            <a:r>
              <a:rPr lang="de-DE" altLang="de-DE" baseline="0" dirty="0"/>
              <a:t> </a:t>
            </a:r>
            <a:r>
              <a:rPr lang="de-DE" altLang="de-DE" baseline="0" dirty="0" err="1"/>
              <a:t>get</a:t>
            </a:r>
            <a:r>
              <a:rPr lang="de-DE" altLang="de-DE" baseline="0" dirty="0"/>
              <a:t> </a:t>
            </a:r>
            <a:r>
              <a:rPr lang="de-DE" altLang="de-DE" baseline="0" dirty="0" err="1"/>
              <a:t>the</a:t>
            </a:r>
            <a:r>
              <a:rPr lang="de-DE" altLang="de-DE" baseline="0" dirty="0"/>
              <a:t> </a:t>
            </a:r>
            <a:r>
              <a:rPr lang="de-DE" altLang="de-DE" baseline="0" dirty="0" err="1"/>
              <a:t>opportunity</a:t>
            </a:r>
            <a:r>
              <a:rPr lang="de-DE" altLang="de-DE" baseline="0" dirty="0"/>
              <a:t> </a:t>
            </a:r>
            <a:r>
              <a:rPr lang="de-DE" altLang="de-DE" baseline="0" dirty="0" err="1"/>
              <a:t>to</a:t>
            </a:r>
            <a:r>
              <a:rPr lang="de-DE" altLang="de-DE" baseline="0" dirty="0"/>
              <a:t> </a:t>
            </a:r>
            <a:r>
              <a:rPr lang="de-DE" altLang="de-DE" baseline="0" dirty="0" err="1"/>
              <a:t>acquire</a:t>
            </a:r>
            <a:r>
              <a:rPr lang="de-DE" altLang="de-DE" baseline="0" dirty="0"/>
              <a:t> </a:t>
            </a:r>
            <a:r>
              <a:rPr lang="de-DE" altLang="de-DE" baseline="0" dirty="0" err="1"/>
              <a:t>and</a:t>
            </a:r>
            <a:r>
              <a:rPr lang="de-DE" altLang="de-DE" baseline="0" dirty="0"/>
              <a:t> </a:t>
            </a:r>
            <a:r>
              <a:rPr lang="de-DE" altLang="de-DE" baseline="0" dirty="0" err="1"/>
              <a:t>extend</a:t>
            </a:r>
            <a:r>
              <a:rPr lang="de-DE" altLang="de-DE" baseline="0" dirty="0"/>
              <a:t> </a:t>
            </a:r>
            <a:r>
              <a:rPr lang="de-DE" altLang="de-DE" baseline="0" dirty="0" err="1"/>
              <a:t>their</a:t>
            </a:r>
            <a:r>
              <a:rPr lang="de-DE" altLang="de-DE" baseline="0" dirty="0"/>
              <a:t> </a:t>
            </a:r>
            <a:r>
              <a:rPr lang="de-DE" altLang="de-DE" baseline="0" dirty="0" err="1"/>
              <a:t>knowledge</a:t>
            </a:r>
            <a:r>
              <a:rPr lang="de-DE" altLang="de-DE" baseline="0" dirty="0"/>
              <a:t> </a:t>
            </a:r>
            <a:r>
              <a:rPr lang="de-DE" altLang="de-DE" baseline="0" dirty="0" err="1"/>
              <a:t>and</a:t>
            </a:r>
            <a:r>
              <a:rPr lang="de-DE" altLang="de-DE" baseline="0" dirty="0"/>
              <a:t> </a:t>
            </a:r>
            <a:r>
              <a:rPr lang="de-DE" altLang="de-DE" baseline="0" dirty="0" err="1"/>
              <a:t>expertise</a:t>
            </a:r>
            <a:r>
              <a:rPr lang="de-DE" altLang="de-DE" baseline="0" dirty="0"/>
              <a:t> </a:t>
            </a:r>
            <a:r>
              <a:rPr lang="de-DE" altLang="de-DE" baseline="0" dirty="0" err="1"/>
              <a:t>about</a:t>
            </a:r>
            <a:r>
              <a:rPr lang="de-DE" altLang="de-DE" baseline="0" dirty="0"/>
              <a:t> </a:t>
            </a:r>
            <a:r>
              <a:rPr lang="de-DE" altLang="de-DE" baseline="0" dirty="0" err="1"/>
              <a:t>energy</a:t>
            </a:r>
            <a:r>
              <a:rPr lang="de-DE" altLang="de-DE" baseline="0" dirty="0"/>
              <a:t> </a:t>
            </a:r>
            <a:r>
              <a:rPr lang="de-DE" altLang="de-DE" baseline="0" dirty="0" err="1"/>
              <a:t>efficiency</a:t>
            </a:r>
            <a:r>
              <a:rPr lang="de-DE" altLang="de-DE" baseline="0" dirty="0"/>
              <a:t>.</a:t>
            </a:r>
          </a:p>
          <a:p>
            <a:pPr marL="610934" lvl="1" indent="-169827" eaLnBrk="1" hangingPunct="1">
              <a:buFontTx/>
              <a:buChar char="•"/>
            </a:pPr>
            <a:r>
              <a:rPr lang="de-DE" altLang="de-DE" baseline="0" dirty="0"/>
              <a:t>Manager Training Programme – „Fit </a:t>
            </a:r>
            <a:r>
              <a:rPr lang="de-DE" altLang="de-DE" baseline="0" dirty="0" err="1"/>
              <a:t>for</a:t>
            </a:r>
            <a:r>
              <a:rPr lang="de-DE" altLang="de-DE" baseline="0" dirty="0"/>
              <a:t> </a:t>
            </a:r>
            <a:r>
              <a:rPr lang="de-DE" altLang="de-DE" baseline="0" dirty="0" err="1"/>
              <a:t>Partnership</a:t>
            </a:r>
            <a:r>
              <a:rPr lang="de-DE" altLang="de-DE" baseline="0" dirty="0"/>
              <a:t> </a:t>
            </a:r>
            <a:r>
              <a:rPr lang="de-DE" altLang="de-DE" baseline="0" dirty="0" err="1"/>
              <a:t>with</a:t>
            </a:r>
            <a:r>
              <a:rPr lang="de-DE" altLang="de-DE" baseline="0" dirty="0"/>
              <a:t> Germany“ – The </a:t>
            </a:r>
            <a:r>
              <a:rPr lang="de-DE" altLang="de-DE" baseline="0" dirty="0" err="1"/>
              <a:t>programme</a:t>
            </a:r>
            <a:r>
              <a:rPr lang="de-DE" altLang="de-DE" baseline="0" dirty="0"/>
              <a:t> </a:t>
            </a:r>
            <a:r>
              <a:rPr lang="de-DE" altLang="de-DE" baseline="0" dirty="0" err="1"/>
              <a:t>is</a:t>
            </a:r>
            <a:r>
              <a:rPr lang="de-DE" altLang="de-DE" baseline="0" dirty="0"/>
              <a:t> </a:t>
            </a:r>
            <a:r>
              <a:rPr lang="de-DE" altLang="de-DE" baseline="0" dirty="0" err="1"/>
              <a:t>implemented</a:t>
            </a:r>
            <a:r>
              <a:rPr lang="de-DE" altLang="de-DE" baseline="0" dirty="0"/>
              <a:t> </a:t>
            </a:r>
            <a:r>
              <a:rPr lang="de-DE" altLang="de-DE" baseline="0" dirty="0" err="1"/>
              <a:t>by</a:t>
            </a:r>
            <a:r>
              <a:rPr lang="de-DE" altLang="de-DE" baseline="0" dirty="0"/>
              <a:t> </a:t>
            </a:r>
            <a:r>
              <a:rPr lang="de-DE" altLang="de-DE" baseline="0" dirty="0" err="1"/>
              <a:t>the</a:t>
            </a:r>
            <a:r>
              <a:rPr lang="de-DE" altLang="de-DE" baseline="0" dirty="0"/>
              <a:t> GIZ. </a:t>
            </a:r>
            <a:r>
              <a:rPr lang="de-DE" altLang="de-DE" baseline="0" dirty="0" err="1"/>
              <a:t>Participating</a:t>
            </a:r>
            <a:r>
              <a:rPr lang="de-DE" altLang="de-DE" baseline="0" dirty="0"/>
              <a:t> </a:t>
            </a:r>
            <a:r>
              <a:rPr lang="de-DE" altLang="de-DE" baseline="0" dirty="0" err="1"/>
              <a:t>managers</a:t>
            </a:r>
            <a:r>
              <a:rPr lang="de-DE" altLang="de-DE" baseline="0" dirty="0"/>
              <a:t> </a:t>
            </a:r>
            <a:r>
              <a:rPr lang="de-DE" altLang="de-DE" baseline="0" dirty="0" err="1"/>
              <a:t>get</a:t>
            </a:r>
            <a:r>
              <a:rPr lang="de-DE" altLang="de-DE" baseline="0" dirty="0"/>
              <a:t> </a:t>
            </a:r>
            <a:r>
              <a:rPr lang="de-DE" altLang="de-DE" baseline="0" dirty="0" err="1"/>
              <a:t>the</a:t>
            </a:r>
            <a:r>
              <a:rPr lang="de-DE" altLang="de-DE" baseline="0" dirty="0"/>
              <a:t> </a:t>
            </a:r>
            <a:r>
              <a:rPr lang="de-DE" altLang="de-DE" baseline="0" dirty="0" err="1"/>
              <a:t>opportunity</a:t>
            </a:r>
            <a:r>
              <a:rPr lang="de-DE" altLang="de-DE" baseline="0" dirty="0"/>
              <a:t> </a:t>
            </a:r>
            <a:r>
              <a:rPr lang="de-DE" altLang="de-DE" baseline="0" dirty="0" err="1"/>
              <a:t>to</a:t>
            </a:r>
            <a:r>
              <a:rPr lang="de-DE" altLang="de-DE" baseline="0" dirty="0"/>
              <a:t> </a:t>
            </a:r>
            <a:r>
              <a:rPr lang="de-DE" altLang="de-DE" baseline="0" dirty="0" err="1"/>
              <a:t>establish</a:t>
            </a:r>
            <a:r>
              <a:rPr lang="de-DE" altLang="de-DE" baseline="0" dirty="0"/>
              <a:t> </a:t>
            </a:r>
            <a:r>
              <a:rPr lang="de-DE" altLang="de-DE" baseline="0" dirty="0" err="1"/>
              <a:t>contact</a:t>
            </a:r>
            <a:r>
              <a:rPr lang="de-DE" altLang="de-DE" baseline="0" dirty="0"/>
              <a:t> </a:t>
            </a:r>
            <a:r>
              <a:rPr lang="de-DE" altLang="de-DE" baseline="0" dirty="0" err="1"/>
              <a:t>with</a:t>
            </a:r>
            <a:r>
              <a:rPr lang="de-DE" altLang="de-DE" baseline="0" dirty="0"/>
              <a:t> potential </a:t>
            </a:r>
            <a:r>
              <a:rPr lang="de-DE" altLang="de-DE" baseline="0" dirty="0" err="1"/>
              <a:t>business</a:t>
            </a:r>
            <a:r>
              <a:rPr lang="de-DE" altLang="de-DE" baseline="0" dirty="0"/>
              <a:t> </a:t>
            </a:r>
            <a:r>
              <a:rPr lang="de-DE" altLang="de-DE" baseline="0" dirty="0" err="1"/>
              <a:t>partners</a:t>
            </a:r>
            <a:r>
              <a:rPr lang="de-DE" altLang="de-DE" baseline="0" dirty="0"/>
              <a:t> in Germany </a:t>
            </a:r>
            <a:r>
              <a:rPr lang="de-DE" altLang="de-DE" baseline="0" dirty="0" err="1"/>
              <a:t>while</a:t>
            </a:r>
            <a:r>
              <a:rPr lang="de-DE" altLang="de-DE" baseline="0" dirty="0"/>
              <a:t> </a:t>
            </a:r>
            <a:r>
              <a:rPr lang="de-DE" altLang="de-DE" baseline="0" dirty="0" err="1"/>
              <a:t>acquiring</a:t>
            </a:r>
            <a:r>
              <a:rPr lang="de-DE" altLang="de-DE" baseline="0" dirty="0"/>
              <a:t> </a:t>
            </a:r>
            <a:r>
              <a:rPr lang="de-DE" altLang="de-DE" baseline="0" dirty="0" err="1"/>
              <a:t>management</a:t>
            </a:r>
            <a:r>
              <a:rPr lang="de-DE" altLang="de-DE" baseline="0" dirty="0"/>
              <a:t> </a:t>
            </a:r>
            <a:r>
              <a:rPr lang="de-DE" altLang="de-DE" baseline="0" dirty="0" err="1"/>
              <a:t>skills</a:t>
            </a:r>
            <a:r>
              <a:rPr lang="de-DE" altLang="de-DE" baseline="0" dirty="0"/>
              <a:t> </a:t>
            </a:r>
            <a:r>
              <a:rPr lang="de-DE" altLang="de-DE" baseline="0" dirty="0" err="1"/>
              <a:t>and</a:t>
            </a:r>
            <a:r>
              <a:rPr lang="de-DE" altLang="de-DE" baseline="0" dirty="0"/>
              <a:t> </a:t>
            </a:r>
            <a:r>
              <a:rPr lang="de-DE" altLang="de-DE" baseline="0" dirty="0" err="1"/>
              <a:t>useful</a:t>
            </a:r>
            <a:r>
              <a:rPr lang="de-DE" altLang="de-DE" baseline="0" dirty="0"/>
              <a:t> </a:t>
            </a:r>
            <a:r>
              <a:rPr lang="de-DE" altLang="de-DE" baseline="0" dirty="0" err="1"/>
              <a:t>skills</a:t>
            </a:r>
            <a:r>
              <a:rPr lang="de-DE" altLang="de-DE" baseline="0" dirty="0"/>
              <a:t> </a:t>
            </a:r>
            <a:r>
              <a:rPr lang="de-DE" altLang="de-DE" baseline="0" dirty="0" err="1"/>
              <a:t>for</a:t>
            </a:r>
            <a:r>
              <a:rPr lang="de-DE" altLang="de-DE" baseline="0" dirty="0"/>
              <a:t> international </a:t>
            </a:r>
            <a:r>
              <a:rPr lang="de-DE" altLang="de-DE" baseline="0" dirty="0" err="1"/>
              <a:t>cooperation</a:t>
            </a:r>
            <a:r>
              <a:rPr lang="de-DE" altLang="de-DE" baseline="0" dirty="0"/>
              <a:t>. </a:t>
            </a:r>
            <a:endParaRPr lang="de-DE" altLang="de-DE" dirty="0"/>
          </a:p>
        </p:txBody>
      </p:sp>
    </p:spTree>
    <p:extLst>
      <p:ext uri="{BB962C8B-B14F-4D97-AF65-F5344CB8AC3E}">
        <p14:creationId xmlns:p14="http://schemas.microsoft.com/office/powerpoint/2010/main" val="4128599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701CA6-14C1-45E5-B492-C038B6027C72}" type="slidenum">
              <a:rPr lang="de-DE" altLang="de-DE" sz="1200"/>
              <a:pPr/>
              <a:t>6</a:t>
            </a:fld>
            <a:endParaRPr lang="de-DE" altLang="de-DE" sz="1200"/>
          </a:p>
        </p:txBody>
      </p:sp>
      <p:sp>
        <p:nvSpPr>
          <p:cNvPr id="43011" name="Rectangle 2"/>
          <p:cNvSpPr>
            <a:spLocks noGrp="1" noRot="1" noChangeAspect="1" noChangeArrowheads="1" noTextEdit="1"/>
          </p:cNvSpPr>
          <p:nvPr>
            <p:ph type="sldImg"/>
          </p:nvPr>
        </p:nvSpPr>
        <p:spPr>
          <a:xfrm>
            <a:off x="917575" y="744538"/>
            <a:ext cx="4962525" cy="3722687"/>
          </a:xfrm>
          <a:ln/>
        </p:spPr>
      </p:sp>
      <p:sp>
        <p:nvSpPr>
          <p:cNvPr id="43012" name="Rectangle 3"/>
          <p:cNvSpPr>
            <a:spLocks noGrp="1" noChangeArrowheads="1"/>
          </p:cNvSpPr>
          <p:nvPr>
            <p:ph type="body" idx="1"/>
          </p:nvPr>
        </p:nvSpPr>
        <p:spPr>
          <a:noFill/>
        </p:spPr>
        <p:txBody>
          <a:bodyPr/>
          <a:lstStyle/>
          <a:p>
            <a:pPr eaLnBrk="1" hangingPunct="1"/>
            <a:r>
              <a:rPr lang="de-DE" altLang="de-DE" dirty="0"/>
              <a:t>On</a:t>
            </a:r>
            <a:r>
              <a:rPr lang="de-DE" altLang="de-DE" baseline="0" dirty="0"/>
              <a:t> </a:t>
            </a:r>
            <a:r>
              <a:rPr lang="de-DE" altLang="de-DE" baseline="0" dirty="0" err="1"/>
              <a:t>the</a:t>
            </a:r>
            <a:r>
              <a:rPr lang="de-DE" altLang="de-DE" baseline="0" dirty="0"/>
              <a:t> </a:t>
            </a:r>
            <a:r>
              <a:rPr lang="de-DE" altLang="de-DE" baseline="0" dirty="0" err="1"/>
              <a:t>website</a:t>
            </a:r>
            <a:r>
              <a:rPr lang="de-DE" altLang="de-DE" baseline="0" dirty="0"/>
              <a:t> </a:t>
            </a:r>
            <a:r>
              <a:rPr lang="de-DE" altLang="de-DE" baseline="0" dirty="0" err="1"/>
              <a:t>of</a:t>
            </a:r>
            <a:r>
              <a:rPr lang="de-DE" altLang="de-DE" baseline="0" dirty="0"/>
              <a:t> </a:t>
            </a:r>
            <a:r>
              <a:rPr lang="de-DE" altLang="de-DE" baseline="0" dirty="0" err="1"/>
              <a:t>the</a:t>
            </a:r>
            <a:r>
              <a:rPr lang="de-DE" altLang="de-DE" baseline="0" dirty="0"/>
              <a:t> Germany </a:t>
            </a:r>
            <a:r>
              <a:rPr lang="de-DE" altLang="de-DE" baseline="0" dirty="0" err="1"/>
              <a:t>Energy</a:t>
            </a:r>
            <a:r>
              <a:rPr lang="de-DE" altLang="de-DE" baseline="0" dirty="0"/>
              <a:t> Solutions Initiative </a:t>
            </a:r>
            <a:r>
              <a:rPr lang="de-DE" altLang="de-DE" baseline="0" dirty="0" err="1"/>
              <a:t>you</a:t>
            </a:r>
            <a:r>
              <a:rPr lang="de-DE" altLang="de-DE" baseline="0" dirty="0"/>
              <a:t> find a </a:t>
            </a:r>
            <a:r>
              <a:rPr lang="de-DE" altLang="de-DE" baseline="0" dirty="0" err="1"/>
              <a:t>wide</a:t>
            </a:r>
            <a:r>
              <a:rPr lang="de-DE" altLang="de-DE" baseline="0" dirty="0"/>
              <a:t> </a:t>
            </a:r>
            <a:r>
              <a:rPr lang="de-DE" altLang="de-DE" baseline="0" dirty="0" err="1"/>
              <a:t>range</a:t>
            </a:r>
            <a:r>
              <a:rPr lang="de-DE" altLang="de-DE" baseline="0" dirty="0"/>
              <a:t> </a:t>
            </a:r>
            <a:r>
              <a:rPr lang="de-DE" altLang="de-DE" baseline="0" dirty="0" err="1"/>
              <a:t>of</a:t>
            </a:r>
            <a:r>
              <a:rPr lang="de-DE" altLang="de-DE" baseline="0" dirty="0"/>
              <a:t> </a:t>
            </a:r>
            <a:r>
              <a:rPr lang="de-DE" altLang="de-DE" baseline="0" dirty="0" err="1"/>
              <a:t>information</a:t>
            </a:r>
            <a:r>
              <a:rPr lang="de-DE" altLang="de-DE" baseline="0" dirty="0"/>
              <a:t>.</a:t>
            </a:r>
            <a:br>
              <a:rPr lang="de-DE" altLang="de-DE" baseline="0" dirty="0"/>
            </a:br>
            <a:r>
              <a:rPr lang="de-DE" altLang="de-DE" baseline="0" dirty="0" err="1"/>
              <a:t>When</a:t>
            </a:r>
            <a:r>
              <a:rPr lang="de-DE" altLang="de-DE" baseline="0" dirty="0"/>
              <a:t> </a:t>
            </a:r>
            <a:r>
              <a:rPr lang="de-DE" altLang="de-DE" baseline="0" dirty="0" err="1"/>
              <a:t>browsing</a:t>
            </a:r>
            <a:r>
              <a:rPr lang="de-DE" altLang="de-DE" baseline="0" dirty="0"/>
              <a:t> </a:t>
            </a:r>
            <a:r>
              <a:rPr lang="de-DE" altLang="de-DE" baseline="0" dirty="0" err="1"/>
              <a:t>the</a:t>
            </a:r>
            <a:r>
              <a:rPr lang="de-DE" altLang="de-DE" baseline="0" dirty="0"/>
              <a:t> </a:t>
            </a:r>
            <a:r>
              <a:rPr lang="de-DE" altLang="de-DE" baseline="0" dirty="0" err="1"/>
              <a:t>company</a:t>
            </a:r>
            <a:r>
              <a:rPr lang="de-DE" altLang="de-DE" baseline="0" dirty="0"/>
              <a:t> </a:t>
            </a:r>
            <a:r>
              <a:rPr lang="de-DE" altLang="de-DE" baseline="0" dirty="0" err="1"/>
              <a:t>directory</a:t>
            </a:r>
            <a:r>
              <a:rPr lang="de-DE" altLang="de-DE" baseline="0" dirty="0"/>
              <a:t>, </a:t>
            </a:r>
            <a:r>
              <a:rPr lang="de-DE" altLang="de-DE" baseline="0" dirty="0" err="1"/>
              <a:t>you</a:t>
            </a:r>
            <a:r>
              <a:rPr lang="de-DE" altLang="de-DE" baseline="0" dirty="0"/>
              <a:t> </a:t>
            </a:r>
            <a:r>
              <a:rPr lang="de-DE" altLang="de-DE" baseline="0" dirty="0" err="1"/>
              <a:t>can</a:t>
            </a:r>
            <a:r>
              <a:rPr lang="de-DE" altLang="de-DE" baseline="0" dirty="0"/>
              <a:t> also find </a:t>
            </a:r>
            <a:r>
              <a:rPr lang="de-DE" altLang="de-DE" baseline="0" dirty="0" err="1"/>
              <a:t>suitable</a:t>
            </a:r>
            <a:r>
              <a:rPr lang="de-DE" altLang="de-DE" baseline="0" dirty="0"/>
              <a:t> </a:t>
            </a:r>
            <a:r>
              <a:rPr lang="de-DE" altLang="de-DE" baseline="0" dirty="0" err="1"/>
              <a:t>business</a:t>
            </a:r>
            <a:r>
              <a:rPr lang="de-DE" altLang="de-DE" baseline="0" dirty="0"/>
              <a:t> </a:t>
            </a:r>
            <a:r>
              <a:rPr lang="de-DE" altLang="de-DE" baseline="0" dirty="0" err="1"/>
              <a:t>partners</a:t>
            </a:r>
            <a:r>
              <a:rPr lang="de-DE" altLang="de-DE" baseline="0" dirty="0"/>
              <a:t>.</a:t>
            </a:r>
            <a:br>
              <a:rPr lang="de-DE" altLang="de-DE" baseline="0" dirty="0"/>
            </a:br>
            <a:r>
              <a:rPr lang="de-DE" altLang="de-DE" baseline="0" dirty="0"/>
              <a:t>A </a:t>
            </a:r>
            <a:r>
              <a:rPr lang="de-DE" altLang="de-DE" baseline="0" dirty="0" err="1"/>
              <a:t>contact</a:t>
            </a:r>
            <a:r>
              <a:rPr lang="de-DE" altLang="de-DE" baseline="0" dirty="0"/>
              <a:t> </a:t>
            </a:r>
            <a:r>
              <a:rPr lang="de-DE" altLang="de-DE" baseline="0" dirty="0" err="1"/>
              <a:t>adress</a:t>
            </a:r>
            <a:r>
              <a:rPr lang="de-DE" altLang="de-DE" baseline="0" dirty="0"/>
              <a:t> </a:t>
            </a:r>
            <a:r>
              <a:rPr lang="de-DE" altLang="de-DE" baseline="0" dirty="0" err="1"/>
              <a:t>when</a:t>
            </a:r>
            <a:r>
              <a:rPr lang="de-DE" altLang="de-DE" baseline="0" dirty="0"/>
              <a:t> </a:t>
            </a:r>
            <a:r>
              <a:rPr lang="de-DE" altLang="de-DE" baseline="0" dirty="0" err="1"/>
              <a:t>you</a:t>
            </a:r>
            <a:r>
              <a:rPr lang="de-DE" altLang="de-DE" baseline="0" dirty="0"/>
              <a:t> </a:t>
            </a:r>
            <a:r>
              <a:rPr lang="de-DE" altLang="de-DE" baseline="0" dirty="0" err="1"/>
              <a:t>want</a:t>
            </a:r>
            <a:r>
              <a:rPr lang="de-DE" altLang="de-DE" baseline="0" dirty="0"/>
              <a:t> </a:t>
            </a:r>
            <a:r>
              <a:rPr lang="de-DE" altLang="de-DE" baseline="0" dirty="0" err="1"/>
              <a:t>to</a:t>
            </a:r>
            <a:r>
              <a:rPr lang="de-DE" altLang="de-DE" baseline="0" dirty="0"/>
              <a:t> </a:t>
            </a:r>
            <a:r>
              <a:rPr lang="de-DE" altLang="de-DE" baseline="0" dirty="0" err="1"/>
              <a:t>figure</a:t>
            </a:r>
            <a:r>
              <a:rPr lang="de-DE" altLang="de-DE" baseline="0" dirty="0"/>
              <a:t> out </a:t>
            </a:r>
            <a:r>
              <a:rPr lang="de-DE" altLang="de-DE" baseline="0" dirty="0" err="1"/>
              <a:t>more</a:t>
            </a:r>
            <a:r>
              <a:rPr lang="de-DE" altLang="de-DE" baseline="0" dirty="0"/>
              <a:t> </a:t>
            </a:r>
            <a:r>
              <a:rPr lang="de-DE" altLang="de-DE" baseline="0" dirty="0" err="1"/>
              <a:t>about</a:t>
            </a:r>
            <a:r>
              <a:rPr lang="de-DE" altLang="de-DE" baseline="0" dirty="0"/>
              <a:t> </a:t>
            </a:r>
            <a:r>
              <a:rPr lang="de-DE" altLang="de-DE" baseline="0" dirty="0" err="1"/>
              <a:t>activities</a:t>
            </a:r>
            <a:r>
              <a:rPr lang="de-DE" altLang="de-DE" baseline="0" dirty="0"/>
              <a:t> </a:t>
            </a:r>
            <a:r>
              <a:rPr lang="de-DE" altLang="de-DE" baseline="0" dirty="0" err="1"/>
              <a:t>concerning</a:t>
            </a:r>
            <a:r>
              <a:rPr lang="de-DE" altLang="de-DE" baseline="0" dirty="0"/>
              <a:t> </a:t>
            </a:r>
            <a:r>
              <a:rPr lang="de-DE" altLang="de-DE" baseline="0" dirty="0" err="1"/>
              <a:t>your</a:t>
            </a:r>
            <a:r>
              <a:rPr lang="de-DE" altLang="de-DE" baseline="0" dirty="0"/>
              <a:t> </a:t>
            </a:r>
            <a:r>
              <a:rPr lang="de-DE" altLang="de-DE" baseline="0" dirty="0" err="1"/>
              <a:t>region</a:t>
            </a:r>
            <a:endParaRPr lang="de-DE" altLang="de-DE" dirty="0"/>
          </a:p>
        </p:txBody>
      </p:sp>
    </p:spTree>
    <p:extLst>
      <p:ext uri="{BB962C8B-B14F-4D97-AF65-F5344CB8AC3E}">
        <p14:creationId xmlns:p14="http://schemas.microsoft.com/office/powerpoint/2010/main" val="382385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701CA6-14C1-45E5-B492-C038B6027C72}" type="slidenum">
              <a:rPr lang="de-DE" altLang="de-DE" sz="1200"/>
              <a:pPr/>
              <a:t>7</a:t>
            </a:fld>
            <a:endParaRPr lang="de-DE" altLang="de-DE" sz="1200"/>
          </a:p>
        </p:txBody>
      </p:sp>
      <p:sp>
        <p:nvSpPr>
          <p:cNvPr id="43011" name="Rectangle 2"/>
          <p:cNvSpPr>
            <a:spLocks noGrp="1" noRot="1" noChangeAspect="1" noChangeArrowheads="1" noTextEdit="1"/>
          </p:cNvSpPr>
          <p:nvPr>
            <p:ph type="sldImg"/>
          </p:nvPr>
        </p:nvSpPr>
        <p:spPr>
          <a:xfrm>
            <a:off x="917575" y="744538"/>
            <a:ext cx="4962525" cy="3722687"/>
          </a:xfrm>
          <a:ln/>
        </p:spPr>
      </p:sp>
      <p:sp>
        <p:nvSpPr>
          <p:cNvPr id="43012"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95340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8</a:t>
            </a:fld>
            <a:endParaRPr lang="de-DE" dirty="0"/>
          </a:p>
        </p:txBody>
      </p:sp>
    </p:spTree>
    <p:extLst>
      <p:ext uri="{BB962C8B-B14F-4D97-AF65-F5344CB8AC3E}">
        <p14:creationId xmlns:p14="http://schemas.microsoft.com/office/powerpoint/2010/main" val="210388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50000"/>
              </a:lnSpc>
              <a:spcBef>
                <a:spcPct val="30000"/>
              </a:spcBef>
              <a:spcAft>
                <a:spcPct val="0"/>
              </a:spcAft>
              <a:buClrTx/>
              <a:buSzTx/>
              <a:buFont typeface="Arial" panose="020B0604020202020204" pitchFamily="34" charset="0"/>
              <a:buNone/>
              <a:tabLst/>
              <a:defRPr/>
            </a:pPr>
            <a:r>
              <a:rPr lang="de-DE" dirty="0"/>
              <a:t>So</a:t>
            </a:r>
            <a:r>
              <a:rPr lang="de-DE" baseline="0" dirty="0"/>
              <a:t> I </a:t>
            </a:r>
            <a:r>
              <a:rPr lang="de-DE" baseline="0" dirty="0" err="1"/>
              <a:t>told</a:t>
            </a:r>
            <a:r>
              <a:rPr lang="de-DE" baseline="0" dirty="0"/>
              <a:t> </a:t>
            </a:r>
            <a:r>
              <a:rPr lang="de-DE" baseline="0" dirty="0" err="1"/>
              <a:t>you</a:t>
            </a:r>
            <a:r>
              <a:rPr lang="de-DE" baseline="0" dirty="0"/>
              <a:t> I </a:t>
            </a:r>
            <a:r>
              <a:rPr lang="de-DE" baseline="0" dirty="0" err="1"/>
              <a:t>wanted</a:t>
            </a:r>
            <a:r>
              <a:rPr lang="de-DE" baseline="0" dirty="0"/>
              <a:t> </a:t>
            </a:r>
            <a:r>
              <a:rPr lang="de-DE" baseline="0" dirty="0" err="1"/>
              <a:t>to</a:t>
            </a:r>
            <a:r>
              <a:rPr lang="de-DE" baseline="0" dirty="0"/>
              <a:t> </a:t>
            </a:r>
            <a:r>
              <a:rPr lang="de-DE" baseline="0" dirty="0" err="1"/>
              <a:t>give</a:t>
            </a:r>
            <a:r>
              <a:rPr lang="de-DE" baseline="0" dirty="0"/>
              <a:t> a </a:t>
            </a:r>
            <a:r>
              <a:rPr lang="de-DE" baseline="0" dirty="0" err="1"/>
              <a:t>small</a:t>
            </a:r>
            <a:r>
              <a:rPr lang="de-DE" baseline="0" dirty="0"/>
              <a:t> </a:t>
            </a:r>
            <a:r>
              <a:rPr lang="de-DE" baseline="0" dirty="0" err="1"/>
              <a:t>introduction</a:t>
            </a:r>
            <a:r>
              <a:rPr lang="de-DE" baseline="0" dirty="0"/>
              <a:t> on </a:t>
            </a:r>
            <a:r>
              <a:rPr lang="de-DE" baseline="0" dirty="0" err="1"/>
              <a:t>what</a:t>
            </a:r>
            <a:r>
              <a:rPr lang="de-DE" baseline="0" dirty="0"/>
              <a:t> </a:t>
            </a:r>
            <a:r>
              <a:rPr lang="de-DE" baseline="0" dirty="0" err="1"/>
              <a:t>is</a:t>
            </a:r>
            <a:r>
              <a:rPr lang="de-DE" baseline="0" dirty="0"/>
              <a:t> „Energiewende“</a:t>
            </a:r>
            <a:br>
              <a:rPr lang="de-DE" baseline="0" dirty="0"/>
            </a:br>
            <a:r>
              <a:rPr lang="de-DE" baseline="0" dirty="0" err="1"/>
              <a:t>What</a:t>
            </a:r>
            <a:r>
              <a:rPr lang="de-DE" baseline="0" dirty="0"/>
              <a:t> do </a:t>
            </a:r>
            <a:r>
              <a:rPr lang="de-DE" baseline="0" dirty="0" err="1"/>
              <a:t>we</a:t>
            </a:r>
            <a:r>
              <a:rPr lang="de-DE" baseline="0" dirty="0"/>
              <a:t> </a:t>
            </a:r>
            <a:r>
              <a:rPr lang="de-DE" baseline="0" dirty="0" err="1"/>
              <a:t>mean</a:t>
            </a:r>
            <a:r>
              <a:rPr lang="de-DE" baseline="0" dirty="0"/>
              <a:t> </a:t>
            </a:r>
            <a:r>
              <a:rPr lang="de-DE" baseline="0" dirty="0" err="1"/>
              <a:t>by</a:t>
            </a:r>
            <a:r>
              <a:rPr lang="de-DE" baseline="0" dirty="0"/>
              <a:t> </a:t>
            </a:r>
            <a:r>
              <a:rPr lang="de-DE" baseline="0" dirty="0" err="1"/>
              <a:t>saying</a:t>
            </a:r>
            <a:r>
              <a:rPr lang="de-DE" baseline="0" dirty="0"/>
              <a:t> „</a:t>
            </a:r>
            <a:r>
              <a:rPr lang="de-DE" baseline="0" dirty="0" err="1"/>
              <a:t>Energy</a:t>
            </a:r>
            <a:r>
              <a:rPr lang="de-DE" baseline="0" dirty="0"/>
              <a:t> </a:t>
            </a:r>
            <a:r>
              <a:rPr lang="de-DE" baseline="0" dirty="0" err="1"/>
              <a:t>transition</a:t>
            </a:r>
            <a:r>
              <a:rPr lang="de-DE" baseline="0" dirty="0"/>
              <a:t>“?</a:t>
            </a:r>
          </a:p>
          <a:p>
            <a:pPr marL="0" marR="0" lvl="0" indent="0" algn="l" defTabSz="914400" rtl="0" eaLnBrk="0" fontAlgn="base" latinLnBrk="0" hangingPunct="0">
              <a:lnSpc>
                <a:spcPct val="150000"/>
              </a:lnSpc>
              <a:spcBef>
                <a:spcPct val="30000"/>
              </a:spcBef>
              <a:spcAft>
                <a:spcPct val="0"/>
              </a:spcAft>
              <a:buClrTx/>
              <a:buSzTx/>
              <a:buFont typeface="Arial" panose="020B0604020202020204" pitchFamily="34" charset="0"/>
              <a:buNone/>
              <a:tabLst/>
              <a:defRPr/>
            </a:pPr>
            <a:endParaRPr lang="de-DE" baseline="0" dirty="0"/>
          </a:p>
          <a:p>
            <a:pPr marL="0" marR="0" lvl="0" indent="0" algn="l" defTabSz="914400" rtl="0" eaLnBrk="0" fontAlgn="base" latinLnBrk="0" hangingPunct="0">
              <a:lnSpc>
                <a:spcPct val="150000"/>
              </a:lnSpc>
              <a:spcBef>
                <a:spcPct val="30000"/>
              </a:spcBef>
              <a:spcAft>
                <a:spcPct val="0"/>
              </a:spcAft>
              <a:buClrTx/>
              <a:buSzTx/>
              <a:buFont typeface="Arial" panose="020B0604020202020204" pitchFamily="34" charset="0"/>
              <a:buNone/>
              <a:tabLst/>
              <a:defRPr/>
            </a:pPr>
            <a:r>
              <a:rPr lang="de-DE" baseline="0" dirty="0"/>
              <a:t>On </a:t>
            </a:r>
            <a:r>
              <a:rPr lang="de-DE" baseline="0" dirty="0" err="1"/>
              <a:t>this</a:t>
            </a:r>
            <a:r>
              <a:rPr lang="de-DE" baseline="0" dirty="0"/>
              <a:t> </a:t>
            </a:r>
            <a:r>
              <a:rPr lang="de-DE" baseline="0" dirty="0" err="1"/>
              <a:t>slide</a:t>
            </a:r>
            <a:r>
              <a:rPr lang="de-DE" baseline="0" dirty="0"/>
              <a:t> </a:t>
            </a:r>
            <a:r>
              <a:rPr lang="de-DE" baseline="0" dirty="0" err="1"/>
              <a:t>you</a:t>
            </a:r>
            <a:r>
              <a:rPr lang="de-DE" baseline="0" dirty="0"/>
              <a:t> </a:t>
            </a:r>
            <a:r>
              <a:rPr lang="de-DE" baseline="0" dirty="0" err="1"/>
              <a:t>can</a:t>
            </a:r>
            <a:r>
              <a:rPr lang="de-DE" baseline="0" dirty="0"/>
              <a:t> </a:t>
            </a:r>
            <a:r>
              <a:rPr lang="de-DE" baseline="0" dirty="0" err="1"/>
              <a:t>see</a:t>
            </a:r>
            <a:r>
              <a:rPr lang="de-DE" baseline="0" dirty="0"/>
              <a:t> a </a:t>
            </a:r>
            <a:r>
              <a:rPr lang="de-DE" baseline="0" dirty="0" err="1"/>
              <a:t>map</a:t>
            </a:r>
            <a:r>
              <a:rPr lang="de-DE" baseline="0" dirty="0"/>
              <a:t> </a:t>
            </a:r>
            <a:r>
              <a:rPr lang="de-DE" baseline="0" dirty="0" err="1"/>
              <a:t>of</a:t>
            </a:r>
            <a:r>
              <a:rPr lang="de-DE" baseline="0" dirty="0"/>
              <a:t> Germany </a:t>
            </a:r>
            <a:r>
              <a:rPr lang="de-DE" baseline="0" dirty="0" err="1"/>
              <a:t>and</a:t>
            </a:r>
            <a:r>
              <a:rPr lang="de-DE" baseline="0" dirty="0"/>
              <a:t> a mix </a:t>
            </a:r>
            <a:r>
              <a:rPr lang="de-DE" baseline="0" dirty="0" err="1"/>
              <a:t>of</a:t>
            </a:r>
            <a:r>
              <a:rPr lang="de-DE" baseline="0" dirty="0"/>
              <a:t> </a:t>
            </a:r>
            <a:r>
              <a:rPr lang="de-DE" baseline="0" dirty="0" err="1"/>
              <a:t>aspects</a:t>
            </a:r>
            <a:r>
              <a:rPr lang="de-DE" baseline="0" dirty="0"/>
              <a:t> </a:t>
            </a:r>
            <a:r>
              <a:rPr lang="de-DE" baseline="0" dirty="0" err="1"/>
              <a:t>energy</a:t>
            </a:r>
            <a:r>
              <a:rPr lang="de-DE" baseline="0" dirty="0"/>
              <a:t> </a:t>
            </a:r>
            <a:r>
              <a:rPr lang="de-DE" baseline="0" dirty="0" err="1"/>
              <a:t>transition</a:t>
            </a:r>
            <a:r>
              <a:rPr lang="de-DE" baseline="0" dirty="0"/>
              <a:t> </a:t>
            </a:r>
            <a:r>
              <a:rPr lang="de-DE" baseline="0" dirty="0" err="1"/>
              <a:t>encompasses</a:t>
            </a:r>
            <a:r>
              <a:rPr lang="de-DE" baseline="0" dirty="0"/>
              <a:t>:</a:t>
            </a:r>
            <a:br>
              <a:rPr lang="de-DE" baseline="0" dirty="0"/>
            </a:br>
            <a:r>
              <a:rPr lang="de-DE" baseline="0" dirty="0"/>
              <a:t>- </a:t>
            </a:r>
            <a:r>
              <a:rPr lang="de-DE" baseline="0" dirty="0" err="1"/>
              <a:t>We</a:t>
            </a:r>
            <a:r>
              <a:rPr lang="de-DE" baseline="0" dirty="0"/>
              <a:t> </a:t>
            </a:r>
            <a:r>
              <a:rPr lang="de-DE" baseline="0" dirty="0" err="1"/>
              <a:t>want</a:t>
            </a:r>
            <a:r>
              <a:rPr lang="de-DE" baseline="0" dirty="0"/>
              <a:t> </a:t>
            </a:r>
            <a:r>
              <a:rPr lang="de-DE" baseline="0" dirty="0" err="1"/>
              <a:t>to</a:t>
            </a:r>
            <a:r>
              <a:rPr lang="de-DE" baseline="0" dirty="0"/>
              <a:t> </a:t>
            </a:r>
            <a:r>
              <a:rPr lang="de-DE" baseline="0" dirty="0" err="1"/>
              <a:t>become</a:t>
            </a:r>
            <a:r>
              <a:rPr lang="de-DE" baseline="0" dirty="0"/>
              <a:t> </a:t>
            </a:r>
            <a:r>
              <a:rPr lang="de-DE" baseline="0" dirty="0" err="1"/>
              <a:t>more</a:t>
            </a:r>
            <a:r>
              <a:rPr lang="de-DE" baseline="0" dirty="0"/>
              <a:t> </a:t>
            </a:r>
            <a:r>
              <a:rPr lang="de-DE" baseline="0" dirty="0" err="1"/>
              <a:t>indepent</a:t>
            </a:r>
            <a:r>
              <a:rPr lang="de-DE" baseline="0" dirty="0"/>
              <a:t> </a:t>
            </a:r>
            <a:r>
              <a:rPr lang="de-DE" baseline="0" dirty="0" err="1"/>
              <a:t>from</a:t>
            </a:r>
            <a:r>
              <a:rPr lang="de-DE" baseline="0" dirty="0"/>
              <a:t> </a:t>
            </a:r>
            <a:r>
              <a:rPr lang="de-DE" baseline="0" dirty="0" err="1"/>
              <a:t>oil</a:t>
            </a:r>
            <a:r>
              <a:rPr lang="de-DE" baseline="0" dirty="0"/>
              <a:t> </a:t>
            </a:r>
            <a:r>
              <a:rPr lang="de-DE" baseline="0" dirty="0" err="1"/>
              <a:t>and</a:t>
            </a:r>
            <a:r>
              <a:rPr lang="de-DE" baseline="0" dirty="0"/>
              <a:t> gas </a:t>
            </a:r>
            <a:r>
              <a:rPr lang="de-DE" baseline="0" dirty="0" err="1"/>
              <a:t>imports</a:t>
            </a:r>
            <a:r>
              <a:rPr lang="de-DE" baseline="0" dirty="0"/>
              <a:t> – </a:t>
            </a:r>
            <a:r>
              <a:rPr lang="de-DE" baseline="0" dirty="0" err="1"/>
              <a:t>and</a:t>
            </a:r>
            <a:r>
              <a:rPr lang="de-DE" baseline="0" dirty="0"/>
              <a:t> </a:t>
            </a:r>
            <a:r>
              <a:rPr lang="de-DE" baseline="0" dirty="0" err="1"/>
              <a:t>therefore</a:t>
            </a:r>
            <a:r>
              <a:rPr lang="de-DE" baseline="0" dirty="0"/>
              <a:t> </a:t>
            </a:r>
            <a:r>
              <a:rPr lang="de-DE" baseline="0" dirty="0" err="1"/>
              <a:t>using</a:t>
            </a:r>
            <a:r>
              <a:rPr lang="de-DE" baseline="0" dirty="0"/>
              <a:t> </a:t>
            </a:r>
            <a:r>
              <a:rPr lang="de-DE" baseline="0" dirty="0" err="1"/>
              <a:t>more</a:t>
            </a:r>
            <a:r>
              <a:rPr lang="de-DE" baseline="0" dirty="0"/>
              <a:t> </a:t>
            </a:r>
            <a:r>
              <a:rPr lang="de-DE" baseline="0" dirty="0" err="1"/>
              <a:t>renewable</a:t>
            </a:r>
            <a:r>
              <a:rPr lang="de-DE" baseline="0" dirty="0"/>
              <a:t> </a:t>
            </a:r>
            <a:r>
              <a:rPr lang="de-DE" baseline="0" dirty="0" err="1"/>
              <a:t>energy</a:t>
            </a:r>
            <a:r>
              <a:rPr lang="de-DE" baseline="0" dirty="0"/>
              <a:t> </a:t>
            </a:r>
            <a:r>
              <a:rPr lang="de-DE" baseline="0" dirty="0" err="1"/>
              <a:t>sources</a:t>
            </a:r>
            <a:r>
              <a:rPr lang="de-DE" baseline="0" dirty="0"/>
              <a:t>. </a:t>
            </a:r>
            <a:br>
              <a:rPr lang="de-DE" baseline="0" dirty="0"/>
            </a:br>
            <a:r>
              <a:rPr lang="de-DE" baseline="0" dirty="0" err="1"/>
              <a:t>Currently</a:t>
            </a:r>
            <a:r>
              <a:rPr lang="de-DE" baseline="0" dirty="0"/>
              <a:t> </a:t>
            </a:r>
            <a:r>
              <a:rPr lang="de-DE" baseline="0" dirty="0" err="1"/>
              <a:t>each</a:t>
            </a:r>
            <a:r>
              <a:rPr lang="de-DE" baseline="0" dirty="0"/>
              <a:t> </a:t>
            </a:r>
            <a:r>
              <a:rPr lang="de-DE" baseline="0" dirty="0" err="1"/>
              <a:t>third</a:t>
            </a:r>
            <a:r>
              <a:rPr lang="de-DE" baseline="0" dirty="0"/>
              <a:t> </a:t>
            </a:r>
            <a:r>
              <a:rPr lang="de-DE" baseline="0" dirty="0" err="1"/>
              <a:t>kilowatthour</a:t>
            </a:r>
            <a:r>
              <a:rPr lang="de-DE" baseline="0" dirty="0"/>
              <a:t> </a:t>
            </a:r>
            <a:r>
              <a:rPr lang="de-DE" baseline="0" dirty="0" err="1"/>
              <a:t>comes</a:t>
            </a:r>
            <a:r>
              <a:rPr lang="de-DE" baseline="0" dirty="0"/>
              <a:t> </a:t>
            </a:r>
            <a:r>
              <a:rPr lang="de-DE" baseline="0" dirty="0" err="1"/>
              <a:t>from</a:t>
            </a:r>
            <a:r>
              <a:rPr lang="de-DE" baseline="0" dirty="0"/>
              <a:t> </a:t>
            </a:r>
            <a:r>
              <a:rPr lang="de-DE" baseline="0" dirty="0" err="1"/>
              <a:t>renewables</a:t>
            </a:r>
            <a:r>
              <a:rPr lang="de-DE" baseline="0" dirty="0"/>
              <a:t>, </a:t>
            </a:r>
            <a:r>
              <a:rPr lang="de-DE" baseline="0" dirty="0" err="1"/>
              <a:t>the</a:t>
            </a:r>
            <a:r>
              <a:rPr lang="de-DE" baseline="0" dirty="0"/>
              <a:t> </a:t>
            </a:r>
            <a:r>
              <a:rPr lang="de-DE" baseline="0" dirty="0" err="1"/>
              <a:t>biggest</a:t>
            </a:r>
            <a:r>
              <a:rPr lang="de-DE" baseline="0" dirty="0"/>
              <a:t> </a:t>
            </a:r>
            <a:r>
              <a:rPr lang="de-DE" baseline="0" dirty="0" err="1"/>
              <a:t>share</a:t>
            </a:r>
            <a:r>
              <a:rPr lang="de-DE" baseline="0" dirty="0"/>
              <a:t> </a:t>
            </a:r>
            <a:r>
              <a:rPr lang="de-DE" baseline="0" dirty="0" err="1"/>
              <a:t>from</a:t>
            </a:r>
            <a:r>
              <a:rPr lang="de-DE" baseline="0" dirty="0"/>
              <a:t> wind power.</a:t>
            </a:r>
            <a:br>
              <a:rPr lang="de-DE" baseline="0" dirty="0"/>
            </a:br>
            <a:r>
              <a:rPr lang="de-DE" baseline="0" dirty="0"/>
              <a:t>- </a:t>
            </a:r>
            <a:r>
              <a:rPr lang="de-DE" baseline="0" dirty="0" err="1"/>
              <a:t>We</a:t>
            </a:r>
            <a:r>
              <a:rPr lang="de-DE" baseline="0" dirty="0"/>
              <a:t> </a:t>
            </a:r>
            <a:r>
              <a:rPr lang="de-DE" baseline="0" dirty="0" err="1"/>
              <a:t>want</a:t>
            </a:r>
            <a:r>
              <a:rPr lang="de-DE" baseline="0" dirty="0"/>
              <a:t> </a:t>
            </a:r>
            <a:r>
              <a:rPr lang="de-DE" baseline="0" dirty="0" err="1"/>
              <a:t>to</a:t>
            </a:r>
            <a:r>
              <a:rPr lang="de-DE" baseline="0" dirty="0"/>
              <a:t> </a:t>
            </a:r>
            <a:r>
              <a:rPr lang="de-DE" baseline="0" dirty="0" err="1"/>
              <a:t>reduce</a:t>
            </a:r>
            <a:r>
              <a:rPr lang="de-DE" baseline="0" dirty="0"/>
              <a:t> </a:t>
            </a:r>
            <a:r>
              <a:rPr lang="de-DE" baseline="0" dirty="0" err="1"/>
              <a:t>the</a:t>
            </a:r>
            <a:r>
              <a:rPr lang="de-DE" baseline="0" dirty="0"/>
              <a:t> </a:t>
            </a:r>
            <a:r>
              <a:rPr lang="de-DE" baseline="0" dirty="0" err="1"/>
              <a:t>output</a:t>
            </a:r>
            <a:r>
              <a:rPr lang="de-DE" baseline="0" dirty="0"/>
              <a:t> </a:t>
            </a:r>
            <a:r>
              <a:rPr lang="de-DE" baseline="0" dirty="0" err="1"/>
              <a:t>of</a:t>
            </a:r>
            <a:r>
              <a:rPr lang="de-DE" baseline="0" dirty="0"/>
              <a:t> </a:t>
            </a:r>
            <a:r>
              <a:rPr lang="de-DE" baseline="0" dirty="0" err="1"/>
              <a:t>greenhouse</a:t>
            </a:r>
            <a:r>
              <a:rPr lang="de-DE" baseline="0" dirty="0"/>
              <a:t> </a:t>
            </a:r>
            <a:r>
              <a:rPr lang="de-DE" baseline="0" dirty="0" err="1"/>
              <a:t>gases</a:t>
            </a:r>
            <a:r>
              <a:rPr lang="de-DE" baseline="0" dirty="0"/>
              <a:t>. </a:t>
            </a:r>
            <a:r>
              <a:rPr lang="de-DE" baseline="0" dirty="0" err="1"/>
              <a:t>We</a:t>
            </a:r>
            <a:r>
              <a:rPr lang="de-DE" baseline="0" dirty="0"/>
              <a:t> </a:t>
            </a:r>
            <a:r>
              <a:rPr lang="de-DE" baseline="0" dirty="0" err="1"/>
              <a:t>could</a:t>
            </a:r>
            <a:r>
              <a:rPr lang="de-DE" baseline="0" dirty="0"/>
              <a:t> </a:t>
            </a:r>
            <a:r>
              <a:rPr lang="de-DE" baseline="0" dirty="0" err="1"/>
              <a:t>reduce</a:t>
            </a:r>
            <a:r>
              <a:rPr lang="de-DE" baseline="0" dirty="0"/>
              <a:t> </a:t>
            </a:r>
            <a:r>
              <a:rPr lang="de-DE" baseline="0" dirty="0" err="1"/>
              <a:t>emissions</a:t>
            </a:r>
            <a:r>
              <a:rPr lang="de-DE" baseline="0" dirty="0"/>
              <a:t> </a:t>
            </a:r>
            <a:r>
              <a:rPr lang="de-DE" baseline="0" dirty="0" err="1"/>
              <a:t>since</a:t>
            </a:r>
            <a:r>
              <a:rPr lang="de-DE" baseline="0" dirty="0"/>
              <a:t> 1990 </a:t>
            </a:r>
            <a:r>
              <a:rPr lang="de-DE" baseline="0" dirty="0" err="1"/>
              <a:t>about</a:t>
            </a:r>
            <a:r>
              <a:rPr lang="de-DE" baseline="0" dirty="0"/>
              <a:t> 27%.</a:t>
            </a:r>
            <a:br>
              <a:rPr lang="de-DE" baseline="0" dirty="0"/>
            </a:br>
            <a:r>
              <a:rPr lang="de-DE" baseline="0" dirty="0"/>
              <a:t>- </a:t>
            </a:r>
            <a:r>
              <a:rPr lang="de-DE" baseline="0" dirty="0" err="1"/>
              <a:t>We</a:t>
            </a:r>
            <a:r>
              <a:rPr lang="de-DE" baseline="0" dirty="0"/>
              <a:t> </a:t>
            </a:r>
            <a:r>
              <a:rPr lang="de-DE" baseline="0" dirty="0" err="1"/>
              <a:t>are</a:t>
            </a:r>
            <a:r>
              <a:rPr lang="de-DE" baseline="0" dirty="0"/>
              <a:t> </a:t>
            </a:r>
            <a:r>
              <a:rPr lang="de-DE" baseline="0" dirty="0" err="1"/>
              <a:t>working</a:t>
            </a:r>
            <a:r>
              <a:rPr lang="de-DE" baseline="0" dirty="0"/>
              <a:t> on </a:t>
            </a:r>
            <a:r>
              <a:rPr lang="de-DE" baseline="0" dirty="0" err="1"/>
              <a:t>energy</a:t>
            </a:r>
            <a:r>
              <a:rPr lang="de-DE" baseline="0" dirty="0"/>
              <a:t> </a:t>
            </a:r>
            <a:r>
              <a:rPr lang="de-DE" baseline="0" dirty="0" err="1"/>
              <a:t>efficiency</a:t>
            </a:r>
            <a:r>
              <a:rPr lang="de-DE" baseline="0" dirty="0"/>
              <a:t> </a:t>
            </a:r>
            <a:r>
              <a:rPr lang="de-DE" baseline="0" dirty="0" err="1"/>
              <a:t>measures</a:t>
            </a:r>
            <a:r>
              <a:rPr lang="de-DE" baseline="0" dirty="0"/>
              <a:t>, </a:t>
            </a:r>
            <a:r>
              <a:rPr lang="de-DE" baseline="0" dirty="0" err="1"/>
              <a:t>both</a:t>
            </a:r>
            <a:r>
              <a:rPr lang="de-DE" baseline="0" dirty="0"/>
              <a:t> in </a:t>
            </a:r>
            <a:r>
              <a:rPr lang="de-DE" baseline="0" dirty="0" err="1"/>
              <a:t>the</a:t>
            </a:r>
            <a:r>
              <a:rPr lang="de-DE" baseline="0" dirty="0"/>
              <a:t> </a:t>
            </a:r>
            <a:r>
              <a:rPr lang="de-DE" baseline="0" dirty="0" err="1"/>
              <a:t>building</a:t>
            </a:r>
            <a:r>
              <a:rPr lang="de-DE" baseline="0" dirty="0"/>
              <a:t> </a:t>
            </a:r>
            <a:r>
              <a:rPr lang="de-DE" baseline="0" dirty="0" err="1"/>
              <a:t>and</a:t>
            </a:r>
            <a:r>
              <a:rPr lang="de-DE" baseline="0" dirty="0"/>
              <a:t> in </a:t>
            </a:r>
            <a:r>
              <a:rPr lang="de-DE" baseline="0" dirty="0" err="1"/>
              <a:t>the</a:t>
            </a:r>
            <a:r>
              <a:rPr lang="de-DE" baseline="0" dirty="0"/>
              <a:t> </a:t>
            </a:r>
            <a:r>
              <a:rPr lang="de-DE" baseline="0" dirty="0" err="1"/>
              <a:t>industrial</a:t>
            </a:r>
            <a:r>
              <a:rPr lang="de-DE" baseline="0" dirty="0"/>
              <a:t> </a:t>
            </a:r>
            <a:r>
              <a:rPr lang="de-DE" baseline="0" dirty="0" err="1"/>
              <a:t>sector</a:t>
            </a:r>
            <a:r>
              <a:rPr lang="de-DE" baseline="0" dirty="0"/>
              <a:t>.</a:t>
            </a:r>
            <a:br>
              <a:rPr lang="de-DE" baseline="0" dirty="0"/>
            </a:br>
            <a:r>
              <a:rPr lang="de-DE" baseline="0" dirty="0"/>
              <a:t>- </a:t>
            </a:r>
            <a:r>
              <a:rPr lang="de-DE" baseline="0" dirty="0" err="1"/>
              <a:t>We</a:t>
            </a:r>
            <a:r>
              <a:rPr lang="de-DE" baseline="0" dirty="0"/>
              <a:t> </a:t>
            </a:r>
            <a:r>
              <a:rPr lang="de-DE" baseline="0" dirty="0" err="1"/>
              <a:t>are</a:t>
            </a:r>
            <a:r>
              <a:rPr lang="de-DE" baseline="0" dirty="0"/>
              <a:t> </a:t>
            </a:r>
            <a:r>
              <a:rPr lang="de-DE" baseline="0" dirty="0" err="1"/>
              <a:t>working</a:t>
            </a:r>
            <a:r>
              <a:rPr lang="de-DE" baseline="0" dirty="0"/>
              <a:t> on </a:t>
            </a:r>
            <a:r>
              <a:rPr lang="de-DE" baseline="0" dirty="0" err="1"/>
              <a:t>the</a:t>
            </a:r>
            <a:r>
              <a:rPr lang="de-DE" baseline="0" dirty="0"/>
              <a:t> </a:t>
            </a:r>
            <a:r>
              <a:rPr lang="de-DE" baseline="0" dirty="0" err="1"/>
              <a:t>topic</a:t>
            </a:r>
            <a:r>
              <a:rPr lang="de-DE" baseline="0" dirty="0"/>
              <a:t> </a:t>
            </a:r>
            <a:r>
              <a:rPr lang="de-DE" baseline="0" dirty="0" err="1"/>
              <a:t>of</a:t>
            </a:r>
            <a:r>
              <a:rPr lang="de-DE" baseline="0" dirty="0"/>
              <a:t> e-</a:t>
            </a:r>
            <a:r>
              <a:rPr lang="de-DE" baseline="0" dirty="0" err="1"/>
              <a:t>mobility</a:t>
            </a:r>
            <a:r>
              <a:rPr lang="de-DE" baseline="0" dirty="0"/>
              <a:t>: in 2015 </a:t>
            </a:r>
            <a:r>
              <a:rPr lang="de-DE" baseline="0" dirty="0" err="1"/>
              <a:t>we</a:t>
            </a:r>
            <a:r>
              <a:rPr lang="de-DE" baseline="0" dirty="0"/>
              <a:t> </a:t>
            </a:r>
            <a:r>
              <a:rPr lang="de-DE" baseline="0" dirty="0" err="1"/>
              <a:t>had</a:t>
            </a:r>
            <a:r>
              <a:rPr lang="de-DE" baseline="0" dirty="0"/>
              <a:t> </a:t>
            </a:r>
            <a:r>
              <a:rPr lang="de-DE" baseline="0" dirty="0" err="1"/>
              <a:t>about</a:t>
            </a:r>
            <a:r>
              <a:rPr lang="de-DE" baseline="0" dirty="0"/>
              <a:t> 42.000 </a:t>
            </a:r>
            <a:r>
              <a:rPr lang="de-DE" baseline="0" dirty="0" err="1"/>
              <a:t>vehicles</a:t>
            </a:r>
            <a:r>
              <a:rPr lang="de-DE" baseline="0" dirty="0"/>
              <a:t> </a:t>
            </a:r>
            <a:r>
              <a:rPr lang="de-DE" baseline="0" dirty="0" err="1"/>
              <a:t>running</a:t>
            </a:r>
            <a:r>
              <a:rPr lang="de-DE" baseline="0" dirty="0"/>
              <a:t> on </a:t>
            </a:r>
            <a:r>
              <a:rPr lang="de-DE" baseline="0" dirty="0" err="1"/>
              <a:t>batteries</a:t>
            </a:r>
            <a:r>
              <a:rPr lang="de-DE" baseline="0" dirty="0"/>
              <a:t> on </a:t>
            </a:r>
            <a:r>
              <a:rPr lang="de-DE" baseline="0" dirty="0" err="1"/>
              <a:t>the</a:t>
            </a:r>
            <a:r>
              <a:rPr lang="de-DE" baseline="0" dirty="0"/>
              <a:t> </a:t>
            </a:r>
            <a:r>
              <a:rPr lang="de-DE" baseline="0" dirty="0" err="1"/>
              <a:t>road</a:t>
            </a:r>
            <a:r>
              <a:rPr lang="de-DE" baseline="0" dirty="0"/>
              <a:t>, double </a:t>
            </a:r>
            <a:r>
              <a:rPr lang="de-DE" baseline="0" dirty="0" err="1"/>
              <a:t>as</a:t>
            </a:r>
            <a:r>
              <a:rPr lang="de-DE" baseline="0" dirty="0"/>
              <a:t> </a:t>
            </a:r>
            <a:r>
              <a:rPr lang="de-DE" baseline="0" dirty="0" err="1"/>
              <a:t>much</a:t>
            </a:r>
            <a:r>
              <a:rPr lang="de-DE" baseline="0" dirty="0"/>
              <a:t> </a:t>
            </a:r>
            <a:r>
              <a:rPr lang="de-DE" baseline="0" dirty="0" err="1"/>
              <a:t>as</a:t>
            </a:r>
            <a:r>
              <a:rPr lang="de-DE" baseline="0" dirty="0"/>
              <a:t> in </a:t>
            </a:r>
            <a:r>
              <a:rPr lang="de-DE" baseline="0" dirty="0" err="1"/>
              <a:t>the</a:t>
            </a:r>
            <a:r>
              <a:rPr lang="de-DE" baseline="0" dirty="0"/>
              <a:t> </a:t>
            </a:r>
            <a:r>
              <a:rPr lang="de-DE" baseline="0" dirty="0" err="1"/>
              <a:t>year</a:t>
            </a:r>
            <a:r>
              <a:rPr lang="de-DE" baseline="0" dirty="0"/>
              <a:t> </a:t>
            </a:r>
            <a:r>
              <a:rPr lang="de-DE" baseline="0" dirty="0" err="1"/>
              <a:t>before</a:t>
            </a:r>
            <a:r>
              <a:rPr lang="de-DE" baseline="0" dirty="0"/>
              <a:t>. </a:t>
            </a:r>
            <a:br>
              <a:rPr lang="de-DE" baseline="0" dirty="0"/>
            </a:br>
            <a:r>
              <a:rPr lang="de-DE" baseline="0" dirty="0"/>
              <a:t>- </a:t>
            </a:r>
            <a:r>
              <a:rPr lang="de-DE" baseline="0" dirty="0" err="1"/>
              <a:t>We</a:t>
            </a:r>
            <a:r>
              <a:rPr lang="de-DE" baseline="0" dirty="0"/>
              <a:t> </a:t>
            </a:r>
            <a:r>
              <a:rPr lang="de-DE" baseline="0" dirty="0" err="1"/>
              <a:t>are</a:t>
            </a:r>
            <a:r>
              <a:rPr lang="de-DE" baseline="0" dirty="0"/>
              <a:t> </a:t>
            </a:r>
            <a:r>
              <a:rPr lang="de-DE" baseline="0" dirty="0" err="1"/>
              <a:t>extending</a:t>
            </a:r>
            <a:r>
              <a:rPr lang="de-DE" baseline="0" dirty="0"/>
              <a:t> </a:t>
            </a:r>
            <a:r>
              <a:rPr lang="de-DE" baseline="0" dirty="0" err="1"/>
              <a:t>our</a:t>
            </a:r>
            <a:r>
              <a:rPr lang="de-DE" baseline="0" dirty="0"/>
              <a:t> </a:t>
            </a:r>
            <a:r>
              <a:rPr lang="de-DE" baseline="0" dirty="0" err="1"/>
              <a:t>electricity</a:t>
            </a:r>
            <a:r>
              <a:rPr lang="de-DE" baseline="0" dirty="0"/>
              <a:t> </a:t>
            </a:r>
            <a:r>
              <a:rPr lang="de-DE" baseline="0" dirty="0" err="1"/>
              <a:t>grid</a:t>
            </a:r>
            <a:r>
              <a:rPr lang="de-DE" baseline="0" dirty="0"/>
              <a:t>, </a:t>
            </a:r>
            <a:r>
              <a:rPr lang="de-DE" baseline="0" dirty="0" err="1"/>
              <a:t>electricity</a:t>
            </a:r>
            <a:r>
              <a:rPr lang="de-DE" baseline="0" dirty="0"/>
              <a:t> </a:t>
            </a:r>
            <a:r>
              <a:rPr lang="de-DE" baseline="0" dirty="0" err="1"/>
              <a:t>has</a:t>
            </a:r>
            <a:r>
              <a:rPr lang="de-DE" baseline="0" dirty="0"/>
              <a:t> </a:t>
            </a:r>
            <a:r>
              <a:rPr lang="de-DE" baseline="0" dirty="0" err="1"/>
              <a:t>to</a:t>
            </a:r>
            <a:r>
              <a:rPr lang="de-DE" baseline="0" dirty="0"/>
              <a:t> </a:t>
            </a:r>
            <a:r>
              <a:rPr lang="de-DE" baseline="0" dirty="0" err="1"/>
              <a:t>be</a:t>
            </a:r>
            <a:r>
              <a:rPr lang="de-DE" baseline="0" dirty="0"/>
              <a:t> </a:t>
            </a:r>
            <a:r>
              <a:rPr lang="de-DE" baseline="0" dirty="0" err="1"/>
              <a:t>transported</a:t>
            </a:r>
            <a:r>
              <a:rPr lang="de-DE" baseline="0" dirty="0"/>
              <a:t> </a:t>
            </a:r>
            <a:r>
              <a:rPr lang="de-DE" baseline="0" dirty="0" err="1"/>
              <a:t>from</a:t>
            </a:r>
            <a:r>
              <a:rPr lang="de-DE" baseline="0" dirty="0"/>
              <a:t> North </a:t>
            </a:r>
            <a:r>
              <a:rPr lang="de-DE" baseline="0" dirty="0" err="1"/>
              <a:t>to</a:t>
            </a:r>
            <a:r>
              <a:rPr lang="de-DE" baseline="0" dirty="0"/>
              <a:t> South. </a:t>
            </a:r>
            <a:br>
              <a:rPr lang="de-DE" baseline="0" dirty="0"/>
            </a:br>
            <a:r>
              <a:rPr lang="de-DE" baseline="0" dirty="0"/>
              <a:t>- </a:t>
            </a:r>
            <a:r>
              <a:rPr lang="de-DE" baseline="0" dirty="0" err="1"/>
              <a:t>And</a:t>
            </a:r>
            <a:r>
              <a:rPr lang="de-DE" baseline="0" dirty="0"/>
              <a:t> </a:t>
            </a:r>
            <a:r>
              <a:rPr lang="de-DE" baseline="0" dirty="0" err="1"/>
              <a:t>we</a:t>
            </a:r>
            <a:r>
              <a:rPr lang="de-DE" baseline="0" dirty="0"/>
              <a:t> </a:t>
            </a:r>
            <a:r>
              <a:rPr lang="de-DE" baseline="0" dirty="0" err="1"/>
              <a:t>want</a:t>
            </a:r>
            <a:r>
              <a:rPr lang="de-DE" baseline="0" dirty="0"/>
              <a:t> </a:t>
            </a:r>
            <a:r>
              <a:rPr lang="de-DE" baseline="0" dirty="0" err="1"/>
              <a:t>this</a:t>
            </a:r>
            <a:r>
              <a:rPr lang="de-DE" baseline="0" dirty="0"/>
              <a:t> </a:t>
            </a:r>
            <a:r>
              <a:rPr lang="de-DE" baseline="0" dirty="0" err="1"/>
              <a:t>development</a:t>
            </a:r>
            <a:r>
              <a:rPr lang="de-DE" baseline="0" dirty="0"/>
              <a:t> in </a:t>
            </a:r>
            <a:r>
              <a:rPr lang="de-DE" baseline="0" dirty="0" err="1"/>
              <a:t>the</a:t>
            </a:r>
            <a:r>
              <a:rPr lang="de-DE" baseline="0" dirty="0"/>
              <a:t> </a:t>
            </a:r>
            <a:r>
              <a:rPr lang="de-DE" baseline="0" dirty="0" err="1"/>
              <a:t>energy</a:t>
            </a:r>
            <a:r>
              <a:rPr lang="de-DE" baseline="0" dirty="0"/>
              <a:t> </a:t>
            </a:r>
            <a:r>
              <a:rPr lang="de-DE" baseline="0" dirty="0" err="1"/>
              <a:t>sector</a:t>
            </a:r>
            <a:r>
              <a:rPr lang="de-DE" baseline="0" dirty="0"/>
              <a:t> </a:t>
            </a:r>
            <a:r>
              <a:rPr lang="de-DE" baseline="0" dirty="0" err="1"/>
              <a:t>to</a:t>
            </a:r>
            <a:r>
              <a:rPr lang="de-DE" baseline="0" dirty="0"/>
              <a:t> </a:t>
            </a:r>
            <a:r>
              <a:rPr lang="de-DE" baseline="0" dirty="0" err="1"/>
              <a:t>be</a:t>
            </a:r>
            <a:r>
              <a:rPr lang="de-DE" baseline="0" dirty="0"/>
              <a:t> also a </a:t>
            </a:r>
            <a:r>
              <a:rPr lang="de-DE" baseline="0" dirty="0" err="1"/>
              <a:t>source</a:t>
            </a:r>
            <a:r>
              <a:rPr lang="de-DE" baseline="0" dirty="0"/>
              <a:t> </a:t>
            </a:r>
            <a:r>
              <a:rPr lang="de-DE" baseline="0" dirty="0" err="1"/>
              <a:t>of</a:t>
            </a:r>
            <a:r>
              <a:rPr lang="de-DE" baseline="0" dirty="0"/>
              <a:t> </a:t>
            </a:r>
            <a:r>
              <a:rPr lang="de-DE" baseline="0" dirty="0" err="1"/>
              <a:t>growth</a:t>
            </a:r>
            <a:r>
              <a:rPr lang="de-DE" baseline="0" dirty="0"/>
              <a:t> </a:t>
            </a:r>
            <a:r>
              <a:rPr lang="de-DE" baseline="0" dirty="0" err="1"/>
              <a:t>for</a:t>
            </a:r>
            <a:r>
              <a:rPr lang="de-DE" baseline="0" dirty="0"/>
              <a:t> </a:t>
            </a:r>
            <a:r>
              <a:rPr lang="de-DE" baseline="0" dirty="0" err="1"/>
              <a:t>our</a:t>
            </a:r>
            <a:r>
              <a:rPr lang="de-DE" baseline="0" dirty="0"/>
              <a:t> </a:t>
            </a:r>
            <a:r>
              <a:rPr lang="de-DE" baseline="0" dirty="0" err="1"/>
              <a:t>economy</a:t>
            </a:r>
            <a:r>
              <a:rPr lang="de-DE" baseline="0" dirty="0"/>
              <a:t>, </a:t>
            </a:r>
            <a:r>
              <a:rPr lang="de-DE" baseline="0" dirty="0" err="1"/>
              <a:t>for</a:t>
            </a:r>
            <a:r>
              <a:rPr lang="de-DE" baseline="0" dirty="0"/>
              <a:t> </a:t>
            </a:r>
            <a:r>
              <a:rPr lang="de-DE" baseline="0" dirty="0" err="1"/>
              <a:t>example</a:t>
            </a:r>
            <a:r>
              <a:rPr lang="de-DE" baseline="0" dirty="0"/>
              <a:t> </a:t>
            </a:r>
            <a:r>
              <a:rPr lang="de-DE" baseline="0" dirty="0" err="1"/>
              <a:t>by</a:t>
            </a:r>
            <a:r>
              <a:rPr lang="de-DE" baseline="0" dirty="0"/>
              <a:t> </a:t>
            </a:r>
            <a:r>
              <a:rPr lang="de-DE" baseline="0" dirty="0" err="1"/>
              <a:t>creating</a:t>
            </a:r>
            <a:r>
              <a:rPr lang="de-DE" baseline="0" dirty="0"/>
              <a:t> </a:t>
            </a:r>
            <a:r>
              <a:rPr lang="de-DE" baseline="0" dirty="0" err="1"/>
              <a:t>new</a:t>
            </a:r>
            <a:r>
              <a:rPr lang="de-DE" baseline="0" dirty="0"/>
              <a:t> </a:t>
            </a:r>
            <a:r>
              <a:rPr lang="de-DE" baseline="0" dirty="0" err="1"/>
              <a:t>employment</a:t>
            </a:r>
            <a:r>
              <a:rPr lang="de-DE" baseline="0" dirty="0"/>
              <a:t> </a:t>
            </a:r>
            <a:r>
              <a:rPr lang="de-DE" baseline="0" dirty="0" err="1"/>
              <a:t>opportunities</a:t>
            </a:r>
            <a:r>
              <a:rPr lang="de-DE" baseline="0" dirty="0"/>
              <a:t> </a:t>
            </a:r>
            <a:r>
              <a:rPr lang="de-DE" baseline="0" dirty="0" err="1"/>
              <a:t>or</a:t>
            </a:r>
            <a:r>
              <a:rPr lang="de-DE" baseline="0" dirty="0"/>
              <a:t> </a:t>
            </a:r>
            <a:r>
              <a:rPr lang="de-DE" baseline="0" dirty="0" err="1"/>
              <a:t>by</a:t>
            </a:r>
            <a:r>
              <a:rPr lang="de-DE" baseline="0" dirty="0"/>
              <a:t> </a:t>
            </a:r>
            <a:r>
              <a:rPr lang="de-DE" baseline="0" dirty="0" err="1"/>
              <a:t>producing</a:t>
            </a:r>
            <a:r>
              <a:rPr lang="de-DE" baseline="0" dirty="0"/>
              <a:t> </a:t>
            </a:r>
            <a:r>
              <a:rPr lang="de-DE" baseline="0" dirty="0" err="1"/>
              <a:t>more</a:t>
            </a:r>
            <a:r>
              <a:rPr lang="de-DE" baseline="0" dirty="0"/>
              <a:t> </a:t>
            </a:r>
            <a:r>
              <a:rPr lang="de-DE" baseline="0" dirty="0" err="1"/>
              <a:t>efficiently</a:t>
            </a:r>
            <a:r>
              <a:rPr lang="de-DE" baseline="0" dirty="0"/>
              <a:t> in </a:t>
            </a:r>
            <a:r>
              <a:rPr lang="de-DE" baseline="0" dirty="0" err="1"/>
              <a:t>the</a:t>
            </a:r>
            <a:r>
              <a:rPr lang="de-DE" baseline="0" dirty="0"/>
              <a:t> </a:t>
            </a:r>
            <a:r>
              <a:rPr lang="de-DE" baseline="0" dirty="0" err="1"/>
              <a:t>industry</a:t>
            </a:r>
            <a:r>
              <a:rPr lang="de-DE" baseline="0" dirty="0"/>
              <a:t>. </a:t>
            </a:r>
            <a:endParaRPr lang="de-DE"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9</a:t>
            </a:fld>
            <a:endParaRPr lang="de-DE" dirty="0"/>
          </a:p>
        </p:txBody>
      </p:sp>
    </p:spTree>
    <p:extLst>
      <p:ext uri="{BB962C8B-B14F-4D97-AF65-F5344CB8AC3E}">
        <p14:creationId xmlns:p14="http://schemas.microsoft.com/office/powerpoint/2010/main" val="1601548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pic>
        <p:nvPicPr>
          <p:cNvPr id="14" name="Picture 2" descr="\\Iuk.bund.de\fs\EIENEFF-EEE\03_Öffentlichkeitsarbeit\03_Kommunikation-Marketing\02_Bilder\Exportinitiative_KeyVisual\BMWi_Exportinitiative_KeyVisual_Elemente_Querformat-0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589" r="10431" b="20866"/>
          <a:stretch/>
        </p:blipFill>
        <p:spPr bwMode="auto">
          <a:xfrm>
            <a:off x="0" y="0"/>
            <a:ext cx="9144000" cy="6165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userDrawn="1"/>
        </p:nvSpPr>
        <p:spPr bwMode="auto">
          <a:xfrm>
            <a:off x="146050" y="179388"/>
            <a:ext cx="8839200" cy="1296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sp>
        <p:nvSpPr>
          <p:cNvPr id="4114" name="Rectangle 18"/>
          <p:cNvSpPr>
            <a:spLocks noGrp="1" noChangeArrowheads="1"/>
          </p:cNvSpPr>
          <p:nvPr>
            <p:ph type="ctrTitle" hasCustomPrompt="1"/>
          </p:nvPr>
        </p:nvSpPr>
        <p:spPr>
          <a:xfrm>
            <a:off x="899592" y="2844000"/>
            <a:ext cx="5112000" cy="719138"/>
          </a:xfrm>
          <a:prstGeom prst="rect">
            <a:avLst/>
          </a:prstGeom>
        </p:spPr>
        <p:txBody>
          <a:bodyPr/>
          <a:lstStyle>
            <a:lvl1pPr>
              <a:defRPr sz="3300" b="0" i="0">
                <a:solidFill>
                  <a:schemeClr val="bg1"/>
                </a:solidFill>
                <a:latin typeface="Times"/>
                <a:ea typeface="Times"/>
                <a:cs typeface="Times"/>
              </a:defRPr>
            </a:lvl1pPr>
          </a:lstStyle>
          <a:p>
            <a:r>
              <a:rPr lang="de-DE" dirty="0"/>
              <a:t>Headline Times 33 </a:t>
            </a:r>
            <a:r>
              <a:rPr lang="de-DE" dirty="0" err="1"/>
              <a:t>pt</a:t>
            </a:r>
            <a:endParaRPr lang="de-DE" dirty="0"/>
          </a:p>
        </p:txBody>
      </p:sp>
      <p:sp>
        <p:nvSpPr>
          <p:cNvPr id="4115" name="Rectangle 19"/>
          <p:cNvSpPr>
            <a:spLocks noGrp="1" noChangeArrowheads="1"/>
          </p:cNvSpPr>
          <p:nvPr>
            <p:ph type="subTitle" idx="1" hasCustomPrompt="1"/>
          </p:nvPr>
        </p:nvSpPr>
        <p:spPr>
          <a:xfrm>
            <a:off x="899592" y="3717032"/>
            <a:ext cx="5112000" cy="431800"/>
          </a:xfrm>
          <a:prstGeom prst="rect">
            <a:avLst/>
          </a:prstGeom>
        </p:spPr>
        <p:txBody>
          <a:bodyPr tIns="36000" rIns="36000" bIns="36000"/>
          <a:lstStyle>
            <a:lvl1pPr marL="0" indent="0">
              <a:buFont typeface="Wingdings 3" charset="2"/>
              <a:buNone/>
              <a:defRPr sz="2000" b="0" i="0">
                <a:solidFill>
                  <a:schemeClr val="bg1"/>
                </a:solidFill>
                <a:latin typeface="Arial"/>
                <a:ea typeface="Times"/>
                <a:cs typeface="Arial"/>
              </a:defRPr>
            </a:lvl1pPr>
          </a:lstStyle>
          <a:p>
            <a:r>
              <a:rPr lang="de-DE" dirty="0" err="1"/>
              <a:t>Subline</a:t>
            </a:r>
            <a:r>
              <a:rPr lang="de-DE" dirty="0"/>
              <a:t> Arial 20pt</a:t>
            </a:r>
          </a:p>
        </p:txBody>
      </p:sp>
      <p:pic>
        <p:nvPicPr>
          <p:cNvPr id="3" name="Bild 2" descr="BMWi_Office_Farbe_en.bm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188640"/>
            <a:ext cx="2184416" cy="1270009"/>
          </a:xfrm>
          <a:prstGeom prst="rect">
            <a:avLst/>
          </a:prstGeom>
        </p:spPr>
      </p:pic>
      <p:pic>
        <p:nvPicPr>
          <p:cNvPr id="10"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4"/>
          <a:srcRect/>
          <a:stretch>
            <a:fillRect/>
          </a:stretch>
        </p:blipFill>
        <p:spPr bwMode="auto">
          <a:xfrm>
            <a:off x="6243066" y="182017"/>
            <a:ext cx="2649414" cy="1271131"/>
          </a:xfrm>
          <a:prstGeom prst="rect">
            <a:avLst/>
          </a:prstGeom>
          <a:noFill/>
        </p:spPr>
      </p:pic>
      <p:pic>
        <p:nvPicPr>
          <p:cNvPr id="13"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3690" y="6309320"/>
            <a:ext cx="1051560" cy="484632"/>
          </a:xfrm>
          <a:prstGeom prst="rect">
            <a:avLst/>
          </a:prstGeom>
        </p:spPr>
      </p:pic>
      <p:pic>
        <p:nvPicPr>
          <p:cNvPr id="4" name="Grafik 3">
            <a:extLst>
              <a:ext uri="{FF2B5EF4-FFF2-40B4-BE49-F238E27FC236}">
                <a16:creationId xmlns:a16="http://schemas.microsoft.com/office/drawing/2014/main" id="{79035B29-9D32-48C6-8423-36E92050A191}"/>
              </a:ext>
            </a:extLst>
          </p:cNvPr>
          <p:cNvPicPr>
            <a:picLocks noChangeAspect="1"/>
          </p:cNvPicPr>
          <p:nvPr userDrawn="1"/>
        </p:nvPicPr>
        <p:blipFill>
          <a:blip r:embed="rId6"/>
          <a:stretch>
            <a:fillRect/>
          </a:stretch>
        </p:blipFill>
        <p:spPr>
          <a:xfrm>
            <a:off x="5508104" y="6286005"/>
            <a:ext cx="2323356" cy="489128"/>
          </a:xfrm>
          <a:prstGeom prst="rect">
            <a:avLst/>
          </a:prstGeom>
        </p:spPr>
      </p:pic>
    </p:spTree>
    <p:extLst>
      <p:ext uri="{BB962C8B-B14F-4D97-AF65-F5344CB8AC3E}">
        <p14:creationId xmlns:p14="http://schemas.microsoft.com/office/powerpoint/2010/main" val="409069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Bild gross links">
    <p:spTree>
      <p:nvGrpSpPr>
        <p:cNvPr id="1" name=""/>
        <p:cNvGrpSpPr/>
        <p:nvPr/>
      </p:nvGrpSpPr>
      <p:grpSpPr>
        <a:xfrm>
          <a:off x="0" y="0"/>
          <a:ext cx="0" cy="0"/>
          <a:chOff x="0" y="0"/>
          <a:chExt cx="0" cy="0"/>
        </a:xfrm>
      </p:grpSpPr>
      <p:sp>
        <p:nvSpPr>
          <p:cNvPr id="6" name="Rectangle 19"/>
          <p:cNvSpPr>
            <a:spLocks noGrp="1" noChangeArrowheads="1"/>
          </p:cNvSpPr>
          <p:nvPr>
            <p:ph type="subTitle" idx="1" hasCustomPrompt="1"/>
          </p:nvPr>
        </p:nvSpPr>
        <p:spPr>
          <a:xfrm>
            <a:off x="467544" y="1628800"/>
            <a:ext cx="5040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BundesSans Office"/>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5796456" y="1628800"/>
            <a:ext cx="2880000" cy="1908000"/>
          </a:xfrm>
          <a:prstGeom prst="rect">
            <a:avLst/>
          </a:prstGeom>
        </p:spPr>
        <p:txBody>
          <a:bodyPr/>
          <a:lstStyle/>
          <a:p>
            <a:r>
              <a:rPr lang="de-DE" dirty="0"/>
              <a:t>Bild durch Klicken auf Symbol hinzufügen</a:t>
            </a:r>
          </a:p>
        </p:txBody>
      </p:sp>
      <p:sp>
        <p:nvSpPr>
          <p:cNvPr id="20"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10" name="Bildplatzhalter 8"/>
          <p:cNvSpPr>
            <a:spLocks noGrp="1"/>
          </p:cNvSpPr>
          <p:nvPr>
            <p:ph type="pic" sz="quarter" idx="12"/>
          </p:nvPr>
        </p:nvSpPr>
        <p:spPr>
          <a:xfrm>
            <a:off x="5796456" y="3789040"/>
            <a:ext cx="2880000" cy="1908000"/>
          </a:xfrm>
          <a:prstGeom prst="rect">
            <a:avLst/>
          </a:prstGeom>
        </p:spPr>
        <p:txBody>
          <a:bodyPr/>
          <a:lstStyle/>
          <a:p>
            <a:r>
              <a:rPr lang="de-DE"/>
              <a:t>Bild durch Klicken auf Symbol hinzufügen</a:t>
            </a:r>
          </a:p>
        </p:txBody>
      </p:sp>
      <p:sp>
        <p:nvSpPr>
          <p:cNvPr id="14"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solidFill>
                  <a:srgbClr val="FFFFFF">
                    <a:lumMod val="50000"/>
                  </a:srgbClr>
                </a:solidFill>
              </a:rPr>
              <a:t>02.05.2018</a:t>
            </a:r>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1BFB9554-7081-434D-A632-EFDAAAF9F2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5"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3143D043-6B59-44BA-9E70-AA87CF543F08}"/>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6" name="Grafik 15">
            <a:extLst>
              <a:ext uri="{FF2B5EF4-FFF2-40B4-BE49-F238E27FC236}">
                <a16:creationId xmlns:a16="http://schemas.microsoft.com/office/drawing/2014/main" id="{F442AE3E-FBC9-4D92-89E5-0206508650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2" name="Grafik 11">
            <a:extLst>
              <a:ext uri="{FF2B5EF4-FFF2-40B4-BE49-F238E27FC236}">
                <a16:creationId xmlns:a16="http://schemas.microsoft.com/office/drawing/2014/main" id="{B60634FB-1B42-4BA9-9CEF-24DDEC8EC4BA}"/>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16756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Nur Text">
    <p:spTree>
      <p:nvGrpSpPr>
        <p:cNvPr id="1" name=""/>
        <p:cNvGrpSpPr/>
        <p:nvPr/>
      </p:nvGrpSpPr>
      <p:grpSpPr>
        <a:xfrm>
          <a:off x="0" y="0"/>
          <a:ext cx="0" cy="0"/>
          <a:chOff x="0" y="0"/>
          <a:chExt cx="0" cy="0"/>
        </a:xfrm>
      </p:grpSpPr>
      <p:sp>
        <p:nvSpPr>
          <p:cNvPr id="4115" name="Rectangle 19"/>
          <p:cNvSpPr>
            <a:spLocks noGrp="1" noChangeArrowheads="1"/>
          </p:cNvSpPr>
          <p:nvPr>
            <p:ph type="subTitle" idx="1" hasCustomPrompt="1"/>
          </p:nvPr>
        </p:nvSpPr>
        <p:spPr>
          <a:xfrm>
            <a:off x="467544" y="1628800"/>
            <a:ext cx="8172000" cy="4104456"/>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Arial" pitchFamily="34" charset="0"/>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a:p>
            <a:endParaRPr lang="de-DE" dirty="0"/>
          </a:p>
        </p:txBody>
      </p:sp>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12"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1272ECF1-5D98-42B4-82ED-6BDFD47C97FF}" type="datetime1">
              <a:rPr lang="de-DE" smtClean="0"/>
              <a:pPr/>
              <a:t>31.10.2018</a:t>
            </a:fld>
            <a:endParaRPr lang="de-DE" dirty="0"/>
          </a:p>
        </p:txBody>
      </p:sp>
      <p:pic>
        <p:nvPicPr>
          <p:cNvPr id="8" name="Bild 10" descr="BMWi_Office_Farbe_en.bmp">
            <a:extLst>
              <a:ext uri="{FF2B5EF4-FFF2-40B4-BE49-F238E27FC236}">
                <a16:creationId xmlns:a16="http://schemas.microsoft.com/office/drawing/2014/main" id="{30D3D4F2-9646-4416-973C-1CED57090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9"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3D9B2DD0-8C20-4365-AB4F-7EF67224C5E3}"/>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0" name="Grafik 9">
            <a:extLst>
              <a:ext uri="{FF2B5EF4-FFF2-40B4-BE49-F238E27FC236}">
                <a16:creationId xmlns:a16="http://schemas.microsoft.com/office/drawing/2014/main" id="{5A16CC2F-1DBF-41E7-A9D9-DC50B86EE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A91084F8-C6D8-4754-B3A9-2BB57F0E8BD6}"/>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ext und 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8" name="Textplatzhalter 7"/>
          <p:cNvSpPr>
            <a:spLocks noGrp="1"/>
          </p:cNvSpPr>
          <p:nvPr>
            <p:ph type="body" sz="quarter" idx="11" hasCustomPrompt="1"/>
          </p:nvPr>
        </p:nvSpPr>
        <p:spPr>
          <a:xfrm>
            <a:off x="468313" y="1628800"/>
            <a:ext cx="8172000" cy="4103688"/>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2000">
                <a:latin typeface="Arial"/>
                <a:ea typeface="Times"/>
                <a:cs typeface="Arial"/>
              </a:defRPr>
            </a:lvl1pPr>
            <a:lvl2pPr marL="361950" indent="-192088" algn="l">
              <a:buFont typeface="Arial" pitchFamily="34" charset="0"/>
              <a:buChar char="•"/>
              <a:defRPr sz="1800">
                <a:latin typeface="Arial"/>
                <a:ea typeface="Times"/>
                <a:cs typeface="Arial"/>
              </a:defRPr>
            </a:lvl2pPr>
            <a:lvl3pPr marL="711200" indent="-284163" algn="l">
              <a:buFont typeface="Arial" pitchFamily="34" charset="0"/>
              <a:buChar char="•"/>
              <a:tabLst/>
              <a:defRPr sz="1800">
                <a:latin typeface="Arial"/>
                <a:ea typeface="Times"/>
                <a:cs typeface="Arial"/>
              </a:defRPr>
            </a:lvl3pPr>
            <a:lvl4pPr marL="714375" indent="131763" algn="l">
              <a:buFont typeface="Arial" pitchFamily="34" charset="0"/>
              <a:buChar char="•"/>
              <a:defRPr>
                <a:latin typeface="Arial"/>
                <a:ea typeface="Times"/>
                <a:cs typeface="Arial"/>
              </a:defRPr>
            </a:lvl4pPr>
            <a:lvl5pPr marL="1160463" indent="-228600" algn="l">
              <a:buFont typeface="Arial" pitchFamily="34" charset="0"/>
              <a:buChar char="•"/>
              <a:defRPr baseline="0">
                <a:latin typeface="Arial"/>
                <a:ea typeface="Times"/>
                <a:cs typeface="Arial"/>
              </a:defRPr>
            </a:lvl5pPr>
            <a:lvl6pPr marL="1436688" indent="-228600" algn="l">
              <a:buFont typeface="Arial" pitchFamily="34" charset="0"/>
              <a:buChar char="•"/>
              <a:defRPr>
                <a:solidFill>
                  <a:srgbClr val="004F80"/>
                </a:solidFill>
                <a:latin typeface="Arial"/>
                <a:ea typeface="Times"/>
                <a:cs typeface="Arial"/>
              </a:defRPr>
            </a:lvl6pPr>
            <a:lvl7pPr marL="1704975" indent="-171450" algn="l">
              <a:defRPr baseline="0">
                <a:solidFill>
                  <a:srgbClr val="004F80"/>
                </a:solidFill>
                <a:latin typeface="Arial"/>
                <a:ea typeface="Times"/>
                <a:cs typeface="Arial"/>
              </a:defRPr>
            </a:lvl7pPr>
          </a:lstStyle>
          <a:p>
            <a:r>
              <a:rPr lang="de-DE" dirty="0"/>
              <a:t>Standard-Fließtext: Arial 20 </a:t>
            </a:r>
            <a:r>
              <a:rPr lang="de-DE" dirty="0" err="1"/>
              <a:t>pt</a:t>
            </a:r>
            <a:r>
              <a:rPr lang="de-DE" dirty="0"/>
              <a:t> (wenn nötig: bis min. 16 </a:t>
            </a:r>
            <a:r>
              <a:rPr lang="de-DE" dirty="0" err="1"/>
              <a:t>pt</a:t>
            </a:r>
            <a:r>
              <a:rPr lang="de-DE" dirty="0"/>
              <a:t> verkleinern); Aufzählungen über Menüleiste starten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a:p>
            <a:pPr lvl="6"/>
            <a:r>
              <a:rPr lang="de-DE" dirty="0"/>
              <a:t>Sechste Ebene</a:t>
            </a:r>
          </a:p>
        </p:txBody>
      </p:sp>
      <p:sp>
        <p:nvSpPr>
          <p:cNvPr id="14" name="Fußzeilenplatzhalter 5"/>
          <p:cNvSpPr>
            <a:spLocks noGrp="1"/>
          </p:cNvSpPr>
          <p:nvPr>
            <p:ph type="ftr" sz="quarter" idx="12"/>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9" name="Bild 10" descr="BMWi_Office_Farbe_en.bmp">
            <a:extLst>
              <a:ext uri="{FF2B5EF4-FFF2-40B4-BE49-F238E27FC236}">
                <a16:creationId xmlns:a16="http://schemas.microsoft.com/office/drawing/2014/main" id="{3A299644-F623-4622-B30A-91F5AFDEDE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CAD7AD97-C085-4399-B9A2-518AC6A80B34}"/>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EFA03353-3E14-4C2F-9063-992194D7B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0" name="Grafik 9">
            <a:extLst>
              <a:ext uri="{FF2B5EF4-FFF2-40B4-BE49-F238E27FC236}">
                <a16:creationId xmlns:a16="http://schemas.microsoft.com/office/drawing/2014/main" id="{E0EACAAF-C48D-4026-9F10-33FDBA60FCA5}"/>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Textplatzhalter 7"/>
          <p:cNvSpPr>
            <a:spLocks noGrp="1"/>
          </p:cNvSpPr>
          <p:nvPr>
            <p:ph idx="1" hasCustomPrompt="1"/>
          </p:nvPr>
        </p:nvSpPr>
        <p:spPr bwMode="auto">
          <a:xfrm>
            <a:off x="467544" y="1628800"/>
            <a:ext cx="8172000" cy="4392488"/>
          </a:xfrm>
          <a:prstGeom prst="rect">
            <a:avLst/>
          </a:prstGeom>
          <a:noFill/>
          <a:ln>
            <a:noFill/>
          </a:ln>
          <a:extLst/>
        </p:spPr>
        <p:txBody>
          <a:bodyPr/>
          <a:lstStyle>
            <a:lvl1pPr marL="180975" indent="-180975">
              <a:buFont typeface="Arial" pitchFamily="34" charset="0"/>
              <a:buChar char="•"/>
              <a:defRPr sz="2000" baseline="0">
                <a:solidFill>
                  <a:srgbClr val="004F80"/>
                </a:solidFill>
                <a:latin typeface="Arial"/>
                <a:ea typeface="Times"/>
                <a:cs typeface="Arial"/>
              </a:defRPr>
            </a:lvl1pPr>
            <a:lvl2pPr marL="539750" indent="-284163">
              <a:buFont typeface="Arial" pitchFamily="34" charset="0"/>
              <a:buChar char="•"/>
              <a:defRPr sz="1800" baseline="0">
                <a:solidFill>
                  <a:srgbClr val="004F80"/>
                </a:solidFill>
                <a:latin typeface="Arial"/>
                <a:ea typeface="Times"/>
                <a:cs typeface="Arial"/>
              </a:defRPr>
            </a:lvl2pPr>
            <a:lvl3pPr marL="892175" indent="-284163">
              <a:buFont typeface="Arial" pitchFamily="34" charset="0"/>
              <a:buChar char="•"/>
              <a:defRPr sz="1800">
                <a:solidFill>
                  <a:srgbClr val="004F80"/>
                </a:solidFill>
                <a:latin typeface="Arial"/>
                <a:ea typeface="Times"/>
                <a:cs typeface="Arial"/>
              </a:defRPr>
            </a:lvl3pPr>
            <a:lvl4pPr marL="1160463" indent="-228600">
              <a:buFont typeface="Arial" pitchFamily="34" charset="0"/>
              <a:buChar char="•"/>
              <a:defRPr sz="1600">
                <a:solidFill>
                  <a:srgbClr val="004F80"/>
                </a:solidFill>
                <a:latin typeface="Arial"/>
                <a:ea typeface="Times"/>
                <a:cs typeface="Arial"/>
              </a:defRPr>
            </a:lvl4pPr>
            <a:lvl5pPr marL="1436688" indent="-228600">
              <a:buFont typeface="Arial" pitchFamily="34" charset="0"/>
              <a:buChar char="•"/>
              <a:defRPr sz="1600">
                <a:solidFill>
                  <a:srgbClr val="004F80"/>
                </a:solidFill>
                <a:latin typeface="Arial"/>
                <a:ea typeface="Times"/>
                <a:cs typeface="Arial"/>
              </a:defRPr>
            </a:lvl5pPr>
            <a:lvl6pPr marL="1703388" indent="-228600">
              <a:defRPr>
                <a:solidFill>
                  <a:srgbClr val="004F80"/>
                </a:solidFill>
                <a:latin typeface="Arial"/>
                <a:ea typeface="Times"/>
                <a:cs typeface="Arial"/>
              </a:defRPr>
            </a:lvl6pPr>
            <a:lvl7pPr marL="1970088" indent="-228600">
              <a:defRPr sz="1400">
                <a:solidFill>
                  <a:srgbClr val="004F80"/>
                </a:solidFill>
                <a:latin typeface="Times"/>
                <a:ea typeface="Times"/>
                <a:cs typeface="Arial"/>
              </a:defRPr>
            </a:lvl7pPr>
          </a:lstStyle>
          <a:p>
            <a:pPr lvl="0"/>
            <a:r>
              <a:rPr lang="de-DE" noProof="0" dirty="0"/>
              <a:t>Aufzählungen Arial; beginnend bei 20 </a:t>
            </a:r>
            <a:r>
              <a:rPr lang="de-DE" noProof="0" dirty="0" err="1"/>
              <a:t>pt</a:t>
            </a:r>
            <a:endParaRPr lang="de-DE" noProof="0" dirty="0"/>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latin typeface="BundesSans Office"/>
              </a:rPr>
              <a:t>Sechste Ebene</a:t>
            </a:r>
          </a:p>
          <a:p>
            <a:pPr lvl="6"/>
            <a:r>
              <a:rPr lang="de-DE" sz="1400" noProof="0" dirty="0">
                <a:latin typeface="BundesSans Office"/>
              </a:rPr>
              <a:t>Siebte Ebene</a:t>
            </a:r>
            <a:endParaRPr lang="de-DE" noProof="0" dirty="0"/>
          </a:p>
        </p:txBody>
      </p:sp>
      <p:sp>
        <p:nvSpPr>
          <p:cNvPr id="14"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9" name="Bild 10" descr="BMWi_Office_Farbe_en.bmp">
            <a:extLst>
              <a:ext uri="{FF2B5EF4-FFF2-40B4-BE49-F238E27FC236}">
                <a16:creationId xmlns:a16="http://schemas.microsoft.com/office/drawing/2014/main" id="{D57F1347-3169-436D-8AFA-1B585C093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A60B14A8-079D-4F5D-AAAC-264A4E172532}"/>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83F8C3A5-3509-4CE3-BFFD-3D8BE250BA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0" name="Grafik 9">
            <a:extLst>
              <a:ext uri="{FF2B5EF4-FFF2-40B4-BE49-F238E27FC236}">
                <a16:creationId xmlns:a16="http://schemas.microsoft.com/office/drawing/2014/main" id="{1A1D9BCA-D02B-43E4-8305-0018B89D4E80}"/>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ild gross recht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467544"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i="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3240448" y="1665256"/>
            <a:ext cx="5364000" cy="4068000"/>
          </a:xfrm>
          <a:prstGeom prst="rect">
            <a:avLst/>
          </a:prstGeom>
        </p:spPr>
        <p:txBody>
          <a:bodyPr/>
          <a:lstStyle>
            <a:lvl1pPr>
              <a:defRPr>
                <a:latin typeface="Times"/>
                <a:ea typeface="Times"/>
                <a:cs typeface="Times"/>
              </a:defRPr>
            </a:lvl1pPr>
          </a:lstStyle>
          <a:p>
            <a:endParaRPr lang="de-DE" dirty="0"/>
          </a:p>
        </p:txBody>
      </p:sp>
      <p:sp>
        <p:nvSpPr>
          <p:cNvPr id="15"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10" name="Bild 10" descr="BMWi_Office_Farbe_en.bmp">
            <a:extLst>
              <a:ext uri="{FF2B5EF4-FFF2-40B4-BE49-F238E27FC236}">
                <a16:creationId xmlns:a16="http://schemas.microsoft.com/office/drawing/2014/main" id="{77DDE9BF-F1BC-45DD-9559-EF2BDCF69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4"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C3314072-FDE1-4036-9608-C329DD4ADE7D}"/>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6" name="Grafik 15">
            <a:extLst>
              <a:ext uri="{FF2B5EF4-FFF2-40B4-BE49-F238E27FC236}">
                <a16:creationId xmlns:a16="http://schemas.microsoft.com/office/drawing/2014/main" id="{C7AC8365-B428-429D-9518-ED29367E89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2" name="Grafik 11">
            <a:extLst>
              <a:ext uri="{FF2B5EF4-FFF2-40B4-BE49-F238E27FC236}">
                <a16:creationId xmlns:a16="http://schemas.microsoft.com/office/drawing/2014/main" id="{AC2CF867-8832-4B0E-ABCF-10DF05C01C09}"/>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Bild gross link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6084168"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467544" y="1628800"/>
            <a:ext cx="5364000" cy="4068000"/>
          </a:xfrm>
          <a:prstGeom prst="rect">
            <a:avLst/>
          </a:prstGeom>
        </p:spPr>
        <p:txBody>
          <a:bodyPr/>
          <a:lstStyle>
            <a:lvl1pPr>
              <a:defRPr>
                <a:latin typeface="Times"/>
                <a:ea typeface="Times"/>
                <a:cs typeface="Times"/>
              </a:defRPr>
            </a:lvl1pPr>
          </a:lstStyle>
          <a:p>
            <a:endParaRPr lang="de-DE" dirty="0"/>
          </a:p>
        </p:txBody>
      </p:sp>
      <p:sp>
        <p:nvSpPr>
          <p:cNvPr id="15"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10" name="Bild 10" descr="BMWi_Office_Farbe_en.bmp">
            <a:extLst>
              <a:ext uri="{FF2B5EF4-FFF2-40B4-BE49-F238E27FC236}">
                <a16:creationId xmlns:a16="http://schemas.microsoft.com/office/drawing/2014/main" id="{FC661387-7326-4BA3-90F4-CF8460E31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4"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912A5A4F-098A-414A-9F14-DAB4594722EF}"/>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6" name="Grafik 15">
            <a:extLst>
              <a:ext uri="{FF2B5EF4-FFF2-40B4-BE49-F238E27FC236}">
                <a16:creationId xmlns:a16="http://schemas.microsoft.com/office/drawing/2014/main" id="{FCECED3D-38C0-4567-B960-ECFA9718ED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2" name="Grafik 11">
            <a:extLst>
              <a:ext uri="{FF2B5EF4-FFF2-40B4-BE49-F238E27FC236}">
                <a16:creationId xmlns:a16="http://schemas.microsoft.com/office/drawing/2014/main" id="{4EBDB240-F1FA-4A15-AF57-DCF6263D376B}"/>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ild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Bildplatzhalter 7"/>
          <p:cNvSpPr>
            <a:spLocks noGrp="1"/>
          </p:cNvSpPr>
          <p:nvPr>
            <p:ph type="pic" sz="quarter" idx="10"/>
          </p:nvPr>
        </p:nvSpPr>
        <p:spPr>
          <a:xfrm>
            <a:off x="467544" y="1665256"/>
            <a:ext cx="8172000" cy="4068000"/>
          </a:xfrm>
          <a:prstGeom prst="rect">
            <a:avLst/>
          </a:prstGeom>
        </p:spPr>
        <p:txBody>
          <a:bodyPr/>
          <a:lstStyle>
            <a:lvl1pPr>
              <a:defRPr>
                <a:latin typeface="Times"/>
                <a:ea typeface="Times"/>
                <a:cs typeface="Times"/>
              </a:defRPr>
            </a:lvl1pPr>
          </a:lstStyle>
          <a:p>
            <a:endParaRPr lang="de-DE" dirty="0"/>
          </a:p>
        </p:txBody>
      </p:sp>
      <p:sp>
        <p:nvSpPr>
          <p:cNvPr id="14"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9" name="Bild 10" descr="BMWi_Office_Farbe_en.bmp">
            <a:extLst>
              <a:ext uri="{FF2B5EF4-FFF2-40B4-BE49-F238E27FC236}">
                <a16:creationId xmlns:a16="http://schemas.microsoft.com/office/drawing/2014/main" id="{83FAFF0E-8B4F-4F2B-9F0A-9B4279C3D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74D60C77-CED3-4DCC-B4CC-30D99164A13E}"/>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D0572A6D-EAD8-42C0-B868-DEC98C27EC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6A9516D0-FF4A-43EA-8E79-98E62AD3DC62}"/>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agramm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9" name="Diagrammplatzhalter 8"/>
          <p:cNvSpPr>
            <a:spLocks noGrp="1"/>
          </p:cNvSpPr>
          <p:nvPr>
            <p:ph type="chart" sz="quarter" idx="12"/>
          </p:nvPr>
        </p:nvSpPr>
        <p:spPr>
          <a:xfrm>
            <a:off x="468313" y="1665256"/>
            <a:ext cx="8172000" cy="4068000"/>
          </a:xfrm>
          <a:prstGeom prst="rect">
            <a:avLst/>
          </a:prstGeom>
        </p:spPr>
        <p:txBody>
          <a:bodyPr/>
          <a:lstStyle>
            <a:lvl1pPr>
              <a:defRPr>
                <a:latin typeface="Times"/>
                <a:ea typeface="Times"/>
                <a:cs typeface="Times"/>
              </a:defRPr>
            </a:lvl1pPr>
          </a:lstStyle>
          <a:p>
            <a:endParaRPr lang="de-DE" dirty="0"/>
          </a:p>
        </p:txBody>
      </p:sp>
      <p:sp>
        <p:nvSpPr>
          <p:cNvPr id="16"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8" name="Bild 10" descr="BMWi_Office_Farbe_en.bmp">
            <a:extLst>
              <a:ext uri="{FF2B5EF4-FFF2-40B4-BE49-F238E27FC236}">
                <a16:creationId xmlns:a16="http://schemas.microsoft.com/office/drawing/2014/main" id="{C36A7D91-3F86-453B-8615-5A984B0C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0"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CB30428E-206F-4B8C-AE90-327265B1E3AF}"/>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3" name="Grafik 12">
            <a:extLst>
              <a:ext uri="{FF2B5EF4-FFF2-40B4-BE49-F238E27FC236}">
                <a16:creationId xmlns:a16="http://schemas.microsoft.com/office/drawing/2014/main" id="{9C3C1856-F335-49C0-836F-82C6BCD94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4E705853-8558-4CB0-9CCB-F875E4D56E88}"/>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Bild gross links">
    <p:spTree>
      <p:nvGrpSpPr>
        <p:cNvPr id="1" name=""/>
        <p:cNvGrpSpPr/>
        <p:nvPr/>
      </p:nvGrpSpPr>
      <p:grpSpPr>
        <a:xfrm>
          <a:off x="0" y="0"/>
          <a:ext cx="0" cy="0"/>
          <a:chOff x="0" y="0"/>
          <a:chExt cx="0" cy="0"/>
        </a:xfrm>
      </p:grpSpPr>
      <p:sp>
        <p:nvSpPr>
          <p:cNvPr id="6" name="Rectangle 19"/>
          <p:cNvSpPr>
            <a:spLocks noGrp="1" noChangeArrowheads="1"/>
          </p:cNvSpPr>
          <p:nvPr>
            <p:ph type="subTitle" idx="1" hasCustomPrompt="1"/>
          </p:nvPr>
        </p:nvSpPr>
        <p:spPr>
          <a:xfrm>
            <a:off x="467544" y="1628800"/>
            <a:ext cx="5040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BundesSans Office"/>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5796456" y="1628800"/>
            <a:ext cx="2880000" cy="4068000"/>
          </a:xfrm>
          <a:prstGeom prst="rect">
            <a:avLst/>
          </a:prstGeom>
        </p:spPr>
        <p:txBody>
          <a:bodyPr/>
          <a:lstStyle/>
          <a:p>
            <a:r>
              <a:rPr lang="de-DE" dirty="0"/>
              <a:t>Bild durch Klicken auf Symbol hinzufügen</a:t>
            </a:r>
          </a:p>
        </p:txBody>
      </p:sp>
      <p:pic>
        <p:nvPicPr>
          <p:cNvPr id="19" name="Bild 9" descr="BMWi_Office_Farbe_en.bmp"/>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528" y="5936534"/>
            <a:ext cx="1440160" cy="837302"/>
          </a:xfrm>
          <a:prstGeom prst="rect">
            <a:avLst/>
          </a:prstGeom>
        </p:spPr>
      </p:pic>
      <p:sp>
        <p:nvSpPr>
          <p:cNvPr id="20"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pic>
        <p:nvPicPr>
          <p:cNvPr id="11"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3"/>
          <a:srcRect/>
          <a:stretch>
            <a:fillRect/>
          </a:stretch>
        </p:blipFill>
        <p:spPr bwMode="auto">
          <a:xfrm>
            <a:off x="1891940" y="6002475"/>
            <a:ext cx="1239900" cy="594877"/>
          </a:xfrm>
          <a:prstGeom prst="rect">
            <a:avLst/>
          </a:prstGeom>
          <a:noFill/>
        </p:spPr>
      </p:pic>
      <p:sp>
        <p:nvSpPr>
          <p:cNvPr id="13"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t>02.05.2018</a:t>
            </a:r>
            <a:endParaRPr lang="de-DE" dirty="0"/>
          </a:p>
        </p:txBody>
      </p:sp>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19872" y="6026123"/>
            <a:ext cx="1051560" cy="484632"/>
          </a:xfrm>
          <a:prstGeom prst="rect">
            <a:avLst/>
          </a:prstGeom>
        </p:spPr>
      </p:pic>
      <p:pic>
        <p:nvPicPr>
          <p:cNvPr id="14" name="Grafik 13">
            <a:extLst>
              <a:ext uri="{FF2B5EF4-FFF2-40B4-BE49-F238E27FC236}">
                <a16:creationId xmlns:a16="http://schemas.microsoft.com/office/drawing/2014/main" id="{406108E9-64BE-4196-86ED-6D6C14ECC301}"/>
              </a:ext>
            </a:extLst>
          </p:cNvPr>
          <p:cNvPicPr>
            <a:picLocks noChangeAspect="1"/>
          </p:cNvPicPr>
          <p:nvPr userDrawn="1"/>
        </p:nvPicPr>
        <p:blipFill>
          <a:blip r:embed="rId5"/>
          <a:stretch>
            <a:fillRect/>
          </a:stretch>
        </p:blipFill>
        <p:spPr>
          <a:xfrm>
            <a:off x="4756337" y="6002475"/>
            <a:ext cx="2323356" cy="489128"/>
          </a:xfrm>
          <a:prstGeom prst="rect">
            <a:avLst/>
          </a:prstGeom>
        </p:spPr>
      </p:pic>
    </p:spTree>
    <p:extLst>
      <p:ext uri="{BB962C8B-B14F-4D97-AF65-F5344CB8AC3E}">
        <p14:creationId xmlns:p14="http://schemas.microsoft.com/office/powerpoint/2010/main" val="10674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6_Bild mit Spin">
    <p:spTree>
      <p:nvGrpSpPr>
        <p:cNvPr id="1" name=""/>
        <p:cNvGrpSpPr/>
        <p:nvPr/>
      </p:nvGrpSpPr>
      <p:grpSpPr>
        <a:xfrm>
          <a:off x="0" y="0"/>
          <a:ext cx="0" cy="0"/>
          <a:chOff x="0" y="0"/>
          <a:chExt cx="0" cy="0"/>
        </a:xfrm>
      </p:grpSpPr>
      <p:sp>
        <p:nvSpPr>
          <p:cNvPr id="4" name="Bildplatzhalter 3"/>
          <p:cNvSpPr>
            <a:spLocks noGrp="1"/>
          </p:cNvSpPr>
          <p:nvPr>
            <p:ph type="pic" sz="quarter" idx="18"/>
          </p:nvPr>
        </p:nvSpPr>
        <p:spPr>
          <a:xfrm>
            <a:off x="900110" y="2194665"/>
            <a:ext cx="7615239" cy="3382849"/>
          </a:xfrm>
        </p:spPr>
        <p:txBody>
          <a:bodyPr/>
          <a:lstStyle>
            <a:lvl1pPr>
              <a:defRPr>
                <a:latin typeface="Arial" panose="020B0604020202020204" pitchFamily="34" charset="0"/>
                <a:cs typeface="Arial" panose="020B0604020202020204" pitchFamily="34" charset="0"/>
              </a:defRPr>
            </a:lvl1pPr>
          </a:lstStyle>
          <a:p>
            <a:endParaRPr lang="en-GB" noProof="0"/>
          </a:p>
        </p:txBody>
      </p:sp>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12" name="Textplatzhalter 11"/>
          <p:cNvSpPr>
            <a:spLocks noGrp="1"/>
          </p:cNvSpPr>
          <p:nvPr>
            <p:ph type="body" sz="quarter" idx="14" hasCustomPrompt="1"/>
          </p:nvPr>
        </p:nvSpPr>
        <p:spPr>
          <a:xfrm>
            <a:off x="900111" y="5754468"/>
            <a:ext cx="7593013" cy="367200"/>
          </a:xfrm>
        </p:spPr>
        <p:txBody>
          <a:bodyPr anchor="ctr">
            <a:noAutofit/>
          </a:bodyPr>
          <a:lstStyle>
            <a:lvl1pPr marL="0" indent="0">
              <a:buNone/>
              <a:defRPr sz="1800" i="1">
                <a:latin typeface="Arial" panose="020B0604020202020204" pitchFamily="34" charset="0"/>
                <a:cs typeface="Arial" panose="020B0604020202020204" pitchFamily="34" charset="0"/>
              </a:defRPr>
            </a:lvl1pPr>
          </a:lstStyle>
          <a:p>
            <a:pPr lvl="0"/>
            <a:r>
              <a:rPr lang="en-GB" noProof="0" dirty="0"/>
              <a:t>Spin</a:t>
            </a:r>
          </a:p>
        </p:txBody>
      </p:sp>
      <p:sp>
        <p:nvSpPr>
          <p:cNvPr id="8" name="Foliennummernplatzhalter 7"/>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DDDDED7-290D-490E-84A4-0EC6E3B5D60A}" type="slidenum">
              <a:rPr lang="en-GB" smtClean="0"/>
              <a:pPr/>
              <a:t>‹#›</a:t>
            </a:fld>
            <a:endParaRPr lang="en-GB" dirty="0"/>
          </a:p>
        </p:txBody>
      </p:sp>
      <p:sp>
        <p:nvSpPr>
          <p:cNvPr id="9" name="Textplatzhalter 3"/>
          <p:cNvSpPr>
            <a:spLocks noGrp="1"/>
          </p:cNvSpPr>
          <p:nvPr>
            <p:ph type="body" sz="quarter" idx="20" hasCustomPrompt="1"/>
          </p:nvPr>
        </p:nvSpPr>
        <p:spPr>
          <a:xfrm>
            <a:off x="5489697" y="6309320"/>
            <a:ext cx="3654303" cy="208473"/>
          </a:xfrm>
        </p:spPr>
        <p:txBody>
          <a:bodyPr>
            <a:noAutofit/>
          </a:bodyPr>
          <a:lstStyle>
            <a:lvl1pPr marL="0" indent="0" algn="r">
              <a:buNone/>
              <a:defRPr sz="1200" i="0" baseline="0">
                <a:latin typeface="Arial" panose="020B0604020202020204" pitchFamily="34" charset="0"/>
                <a:cs typeface="Arial" panose="020B0604020202020204" pitchFamily="34" charset="0"/>
              </a:defRPr>
            </a:lvl1pPr>
          </a:lstStyle>
          <a:p>
            <a:pPr lvl="0"/>
            <a:r>
              <a:rPr lang="en-GB" noProof="0" dirty="0"/>
              <a:t>Source: </a:t>
            </a:r>
          </a:p>
        </p:txBody>
      </p:sp>
    </p:spTree>
    <p:extLst>
      <p:ext uri="{BB962C8B-B14F-4D97-AF65-F5344CB8AC3E}">
        <p14:creationId xmlns:p14="http://schemas.microsoft.com/office/powerpoint/2010/main" val="234721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ur Text">
    <p:spTree>
      <p:nvGrpSpPr>
        <p:cNvPr id="1" name=""/>
        <p:cNvGrpSpPr/>
        <p:nvPr/>
      </p:nvGrpSpPr>
      <p:grpSpPr>
        <a:xfrm>
          <a:off x="0" y="0"/>
          <a:ext cx="0" cy="0"/>
          <a:chOff x="0" y="0"/>
          <a:chExt cx="0" cy="0"/>
        </a:xfrm>
      </p:grpSpPr>
      <p:sp>
        <p:nvSpPr>
          <p:cNvPr id="4115" name="Rectangle 19"/>
          <p:cNvSpPr>
            <a:spLocks noGrp="1" noChangeArrowheads="1"/>
          </p:cNvSpPr>
          <p:nvPr>
            <p:ph type="subTitle" idx="1" hasCustomPrompt="1"/>
          </p:nvPr>
        </p:nvSpPr>
        <p:spPr>
          <a:xfrm>
            <a:off x="467544" y="1628800"/>
            <a:ext cx="8172000" cy="4104456"/>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Arial" pitchFamily="34" charset="0"/>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a:p>
            <a:endParaRPr lang="de-DE" dirty="0"/>
          </a:p>
        </p:txBody>
      </p:sp>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12"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78B9B2A1-2278-4D32-8FA9-8743785CE677}" type="datetime1">
              <a:rPr lang="de-DE" smtClean="0">
                <a:solidFill>
                  <a:srgbClr val="FFFFFF">
                    <a:lumMod val="50000"/>
                  </a:srgbClr>
                </a:solidFill>
              </a:rPr>
              <a:pPr/>
              <a:t>31.10.2018</a:t>
            </a:fld>
            <a:endParaRPr lang="de-DE" dirty="0">
              <a:solidFill>
                <a:srgbClr val="FFFFFF">
                  <a:lumMod val="50000"/>
                </a:srgbClr>
              </a:solidFill>
            </a:endParaRPr>
          </a:p>
        </p:txBody>
      </p:sp>
      <p:pic>
        <p:nvPicPr>
          <p:cNvPr id="11" name="Bild 10" descr="BMWi_Office_Farbe_en.bm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4"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9" name="Grafik 8">
            <a:extLst>
              <a:ext uri="{FF2B5EF4-FFF2-40B4-BE49-F238E27FC236}">
                <a16:creationId xmlns:a16="http://schemas.microsoft.com/office/drawing/2014/main" id="{63499744-9E4B-492A-B11D-84A3805DACA9}"/>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109287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und 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8" name="Textplatzhalter 7"/>
          <p:cNvSpPr>
            <a:spLocks noGrp="1"/>
          </p:cNvSpPr>
          <p:nvPr>
            <p:ph type="body" sz="quarter" idx="11" hasCustomPrompt="1"/>
          </p:nvPr>
        </p:nvSpPr>
        <p:spPr>
          <a:xfrm>
            <a:off x="468313" y="1628800"/>
            <a:ext cx="8172000" cy="4103688"/>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2000">
                <a:latin typeface="Arial"/>
                <a:ea typeface="Times"/>
                <a:cs typeface="Arial"/>
              </a:defRPr>
            </a:lvl1pPr>
            <a:lvl2pPr marL="361950" indent="-192088" algn="l">
              <a:buFont typeface="Arial" pitchFamily="34" charset="0"/>
              <a:buChar char="•"/>
              <a:defRPr sz="1800">
                <a:latin typeface="Arial"/>
                <a:ea typeface="Times"/>
                <a:cs typeface="Arial"/>
              </a:defRPr>
            </a:lvl2pPr>
            <a:lvl3pPr marL="711200" indent="-284163" algn="l">
              <a:buFont typeface="Arial" pitchFamily="34" charset="0"/>
              <a:buChar char="•"/>
              <a:tabLst/>
              <a:defRPr sz="1800">
                <a:latin typeface="Arial"/>
                <a:ea typeface="Times"/>
                <a:cs typeface="Arial"/>
              </a:defRPr>
            </a:lvl3pPr>
            <a:lvl4pPr marL="714375" indent="131763" algn="l">
              <a:buFont typeface="Arial" pitchFamily="34" charset="0"/>
              <a:buChar char="•"/>
              <a:defRPr>
                <a:latin typeface="Arial"/>
                <a:ea typeface="Times"/>
                <a:cs typeface="Arial"/>
              </a:defRPr>
            </a:lvl4pPr>
            <a:lvl5pPr marL="1160463" indent="-228600" algn="l">
              <a:buFont typeface="Arial" pitchFamily="34" charset="0"/>
              <a:buChar char="•"/>
              <a:defRPr baseline="0">
                <a:latin typeface="Arial"/>
                <a:ea typeface="Times"/>
                <a:cs typeface="Arial"/>
              </a:defRPr>
            </a:lvl5pPr>
            <a:lvl6pPr marL="1436688" indent="-228600" algn="l">
              <a:buFont typeface="Arial" pitchFamily="34" charset="0"/>
              <a:buChar char="•"/>
              <a:defRPr>
                <a:solidFill>
                  <a:srgbClr val="004F80"/>
                </a:solidFill>
                <a:latin typeface="Arial"/>
                <a:ea typeface="Times"/>
                <a:cs typeface="Arial"/>
              </a:defRPr>
            </a:lvl6pPr>
            <a:lvl7pPr marL="1704975" indent="-171450" algn="l">
              <a:defRPr baseline="0">
                <a:solidFill>
                  <a:srgbClr val="004F80"/>
                </a:solidFill>
                <a:latin typeface="Arial"/>
                <a:ea typeface="Times"/>
                <a:cs typeface="Arial"/>
              </a:defRPr>
            </a:lvl7pPr>
          </a:lstStyle>
          <a:p>
            <a:r>
              <a:rPr lang="de-DE" dirty="0"/>
              <a:t>Standard-Fließtext: Arial 20 </a:t>
            </a:r>
            <a:r>
              <a:rPr lang="de-DE" dirty="0" err="1"/>
              <a:t>pt</a:t>
            </a:r>
            <a:r>
              <a:rPr lang="de-DE" dirty="0"/>
              <a:t> (wenn nötig: bis min. 16 </a:t>
            </a:r>
            <a:r>
              <a:rPr lang="de-DE" dirty="0" err="1"/>
              <a:t>pt</a:t>
            </a:r>
            <a:r>
              <a:rPr lang="de-DE" dirty="0"/>
              <a:t> verkleinern); Aufzählungen über Menüleiste starten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a:p>
            <a:pPr lvl="6"/>
            <a:r>
              <a:rPr lang="de-DE" dirty="0"/>
              <a:t>Sechste Ebene</a:t>
            </a:r>
          </a:p>
        </p:txBody>
      </p:sp>
      <p:sp>
        <p:nvSpPr>
          <p:cNvPr id="14" name="Fußzeilenplatzhalter 5"/>
          <p:cNvSpPr>
            <a:spLocks noGrp="1"/>
          </p:cNvSpPr>
          <p:nvPr>
            <p:ph type="ftr" sz="quarter" idx="12"/>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2B515721-4C97-4D8F-8FD8-6D70BDE8EA6B}" type="datetime1">
              <a:rPr lang="de-DE" smtClean="0">
                <a:solidFill>
                  <a:srgbClr val="FFFFFF">
                    <a:lumMod val="50000"/>
                  </a:srgbClr>
                </a:solidFill>
              </a:rPr>
              <a:pPr/>
              <a:t>31.10.2018</a:t>
            </a:fld>
            <a:endParaRPr lang="de-DE" dirty="0">
              <a:solidFill>
                <a:srgbClr val="FFFFFF">
                  <a:lumMod val="50000"/>
                </a:srgbClr>
              </a:solidFill>
            </a:endParaRPr>
          </a:p>
        </p:txBody>
      </p:sp>
      <p:pic>
        <p:nvPicPr>
          <p:cNvPr id="9" name="Bild 10" descr="BMWi_Office_Farbe_en.bmp">
            <a:extLst>
              <a:ext uri="{FF2B5EF4-FFF2-40B4-BE49-F238E27FC236}">
                <a16:creationId xmlns:a16="http://schemas.microsoft.com/office/drawing/2014/main" id="{9AC9CD10-175A-4622-A6B7-1B12CAAFE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FE0E8A82-40FA-4994-B0DF-5D61B5473624}"/>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AC123BC5-CFA3-43FF-8E0B-388F9DEEA7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0" name="Grafik 9">
            <a:extLst>
              <a:ext uri="{FF2B5EF4-FFF2-40B4-BE49-F238E27FC236}">
                <a16:creationId xmlns:a16="http://schemas.microsoft.com/office/drawing/2014/main" id="{47638FE5-F681-4746-9903-74579E080BB3}"/>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293103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Textplatzhalter 7"/>
          <p:cNvSpPr>
            <a:spLocks noGrp="1"/>
          </p:cNvSpPr>
          <p:nvPr>
            <p:ph idx="1" hasCustomPrompt="1"/>
          </p:nvPr>
        </p:nvSpPr>
        <p:spPr bwMode="auto">
          <a:xfrm>
            <a:off x="467544" y="1628800"/>
            <a:ext cx="8172000" cy="4392488"/>
          </a:xfrm>
          <a:prstGeom prst="rect">
            <a:avLst/>
          </a:prstGeom>
          <a:noFill/>
          <a:ln>
            <a:noFill/>
          </a:ln>
          <a:extLst/>
        </p:spPr>
        <p:txBody>
          <a:bodyPr/>
          <a:lstStyle>
            <a:lvl1pPr marL="180975" indent="-180975">
              <a:buFont typeface="Arial" pitchFamily="34" charset="0"/>
              <a:buChar char="•"/>
              <a:defRPr sz="2000" baseline="0">
                <a:solidFill>
                  <a:srgbClr val="004F80"/>
                </a:solidFill>
                <a:latin typeface="Arial"/>
                <a:ea typeface="Times"/>
                <a:cs typeface="Arial"/>
              </a:defRPr>
            </a:lvl1pPr>
            <a:lvl2pPr marL="539750" indent="-284163">
              <a:buFont typeface="Arial" pitchFamily="34" charset="0"/>
              <a:buChar char="•"/>
              <a:defRPr sz="1800" baseline="0">
                <a:solidFill>
                  <a:srgbClr val="004F80"/>
                </a:solidFill>
                <a:latin typeface="Arial"/>
                <a:ea typeface="Times"/>
                <a:cs typeface="Arial"/>
              </a:defRPr>
            </a:lvl2pPr>
            <a:lvl3pPr marL="892175" indent="-284163">
              <a:buFont typeface="Arial" pitchFamily="34" charset="0"/>
              <a:buChar char="•"/>
              <a:defRPr sz="1800">
                <a:solidFill>
                  <a:srgbClr val="004F80"/>
                </a:solidFill>
                <a:latin typeface="Arial"/>
                <a:ea typeface="Times"/>
                <a:cs typeface="Arial"/>
              </a:defRPr>
            </a:lvl3pPr>
            <a:lvl4pPr marL="1160463" indent="-228600">
              <a:buFont typeface="Arial" pitchFamily="34" charset="0"/>
              <a:buChar char="•"/>
              <a:defRPr sz="1600">
                <a:solidFill>
                  <a:srgbClr val="004F80"/>
                </a:solidFill>
                <a:latin typeface="Arial"/>
                <a:ea typeface="Times"/>
                <a:cs typeface="Arial"/>
              </a:defRPr>
            </a:lvl4pPr>
            <a:lvl5pPr marL="1436688" indent="-228600">
              <a:buFont typeface="Arial" pitchFamily="34" charset="0"/>
              <a:buChar char="•"/>
              <a:defRPr sz="1600">
                <a:solidFill>
                  <a:srgbClr val="004F80"/>
                </a:solidFill>
                <a:latin typeface="Arial"/>
                <a:ea typeface="Times"/>
                <a:cs typeface="Arial"/>
              </a:defRPr>
            </a:lvl5pPr>
            <a:lvl6pPr marL="1703388" indent="-228600">
              <a:defRPr>
                <a:solidFill>
                  <a:srgbClr val="004F80"/>
                </a:solidFill>
                <a:latin typeface="Arial"/>
                <a:ea typeface="Times"/>
                <a:cs typeface="Arial"/>
              </a:defRPr>
            </a:lvl6pPr>
            <a:lvl7pPr marL="1970088" indent="-228600">
              <a:defRPr sz="1400">
                <a:solidFill>
                  <a:srgbClr val="004F80"/>
                </a:solidFill>
                <a:latin typeface="Times"/>
                <a:ea typeface="Times"/>
                <a:cs typeface="Arial"/>
              </a:defRPr>
            </a:lvl7pPr>
          </a:lstStyle>
          <a:p>
            <a:pPr lvl="0"/>
            <a:r>
              <a:rPr lang="de-DE" noProof="0" dirty="0"/>
              <a:t>Aufzählungen Arial; beginnend bei 20 </a:t>
            </a:r>
            <a:r>
              <a:rPr lang="de-DE" noProof="0" dirty="0" err="1"/>
              <a:t>pt</a:t>
            </a:r>
            <a:endParaRPr lang="de-DE" noProof="0" dirty="0"/>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latin typeface="BundesSans Office"/>
              </a:rPr>
              <a:t>Sechste Ebene</a:t>
            </a:r>
          </a:p>
          <a:p>
            <a:pPr lvl="6"/>
            <a:r>
              <a:rPr lang="de-DE" sz="1400" noProof="0" dirty="0">
                <a:latin typeface="BundesSans Office"/>
              </a:rPr>
              <a:t>Siebte Ebene</a:t>
            </a:r>
            <a:endParaRPr lang="de-DE" noProof="0" dirty="0"/>
          </a:p>
        </p:txBody>
      </p:sp>
      <p:sp>
        <p:nvSpPr>
          <p:cNvPr id="14"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F2CF7CE3-F344-428D-8A27-56D84A48B20A}" type="datetime1">
              <a:rPr lang="de-DE" smtClean="0">
                <a:solidFill>
                  <a:srgbClr val="FFFFFF">
                    <a:lumMod val="50000"/>
                  </a:srgbClr>
                </a:solidFill>
              </a:rPr>
              <a:pPr/>
              <a:t>31.10.2018</a:t>
            </a:fld>
            <a:endParaRPr lang="de-DE" dirty="0">
              <a:solidFill>
                <a:srgbClr val="FFFFFF">
                  <a:lumMod val="50000"/>
                </a:srgbClr>
              </a:solidFill>
            </a:endParaRPr>
          </a:p>
        </p:txBody>
      </p:sp>
      <p:pic>
        <p:nvPicPr>
          <p:cNvPr id="9" name="Bild 10" descr="BMWi_Office_Farbe_en.bmp">
            <a:extLst>
              <a:ext uri="{FF2B5EF4-FFF2-40B4-BE49-F238E27FC236}">
                <a16:creationId xmlns:a16="http://schemas.microsoft.com/office/drawing/2014/main" id="{45C2A2E0-EA34-4C72-B1CA-7861A7D9D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D565CAA9-818B-4C40-870F-786A3BF31318}"/>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0A8F061C-D585-4988-AC80-13B94A174F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0" name="Grafik 9">
            <a:extLst>
              <a:ext uri="{FF2B5EF4-FFF2-40B4-BE49-F238E27FC236}">
                <a16:creationId xmlns:a16="http://schemas.microsoft.com/office/drawing/2014/main" id="{60856E6A-54CB-4707-9CC5-A6F2B3ED0FD8}"/>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126398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ild gross recht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467544"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i="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3240448" y="1665256"/>
            <a:ext cx="5364000" cy="4068000"/>
          </a:xfrm>
          <a:prstGeom prst="rect">
            <a:avLst/>
          </a:prstGeom>
        </p:spPr>
        <p:txBody>
          <a:bodyPr/>
          <a:lstStyle>
            <a:lvl1pPr>
              <a:defRPr>
                <a:latin typeface="Times"/>
                <a:ea typeface="Times"/>
                <a:cs typeface="Times"/>
              </a:defRPr>
            </a:lvl1pPr>
          </a:lstStyle>
          <a:p>
            <a:endParaRPr lang="de-DE" dirty="0"/>
          </a:p>
        </p:txBody>
      </p:sp>
      <p:sp>
        <p:nvSpPr>
          <p:cNvPr id="15"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0D218F66-F163-411F-8029-8DD4FD55EB02}" type="datetime1">
              <a:rPr lang="de-DE" smtClean="0">
                <a:solidFill>
                  <a:srgbClr val="FFFFFF">
                    <a:lumMod val="50000"/>
                  </a:srgbClr>
                </a:solidFill>
              </a:rPr>
              <a:pPr/>
              <a:t>31.10.2018</a:t>
            </a:fld>
            <a:endParaRPr lang="de-DE" dirty="0">
              <a:solidFill>
                <a:srgbClr val="FFFFFF">
                  <a:lumMod val="50000"/>
                </a:srgbClr>
              </a:solidFill>
            </a:endParaRPr>
          </a:p>
        </p:txBody>
      </p:sp>
      <p:pic>
        <p:nvPicPr>
          <p:cNvPr id="10" name="Bild 10" descr="BMWi_Office_Farbe_en.bmp">
            <a:extLst>
              <a:ext uri="{FF2B5EF4-FFF2-40B4-BE49-F238E27FC236}">
                <a16:creationId xmlns:a16="http://schemas.microsoft.com/office/drawing/2014/main" id="{753A6E3C-83EF-4300-AC3E-C437D888E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4"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D4F298B2-35BF-4FE0-BABF-3B9A47D3FB95}"/>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6" name="Grafik 15">
            <a:extLst>
              <a:ext uri="{FF2B5EF4-FFF2-40B4-BE49-F238E27FC236}">
                <a16:creationId xmlns:a16="http://schemas.microsoft.com/office/drawing/2014/main" id="{BFC306F3-41BA-4FE4-831A-1D07DF317D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8A57B9AF-35FC-455E-AF6C-D8A205F06A5A}"/>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327071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gross link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6084168"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467544" y="1628800"/>
            <a:ext cx="5364000" cy="4068000"/>
          </a:xfrm>
          <a:prstGeom prst="rect">
            <a:avLst/>
          </a:prstGeom>
        </p:spPr>
        <p:txBody>
          <a:bodyPr/>
          <a:lstStyle>
            <a:lvl1pPr>
              <a:defRPr>
                <a:latin typeface="Times"/>
                <a:ea typeface="Times"/>
                <a:cs typeface="Times"/>
              </a:defRPr>
            </a:lvl1pPr>
          </a:lstStyle>
          <a:p>
            <a:endParaRPr lang="de-DE" dirty="0"/>
          </a:p>
        </p:txBody>
      </p:sp>
      <p:sp>
        <p:nvSpPr>
          <p:cNvPr id="15"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0B78BD85-646E-4B2B-A1DC-AE6F40479BF1}" type="datetime1">
              <a:rPr lang="de-DE" smtClean="0">
                <a:solidFill>
                  <a:srgbClr val="FFFFFF">
                    <a:lumMod val="50000"/>
                  </a:srgbClr>
                </a:solidFill>
              </a:rPr>
              <a:pPr/>
              <a:t>31.10.2018</a:t>
            </a:fld>
            <a:endParaRPr lang="de-DE" dirty="0">
              <a:solidFill>
                <a:srgbClr val="FFFFFF">
                  <a:lumMod val="50000"/>
                </a:srgbClr>
              </a:solidFill>
            </a:endParaRPr>
          </a:p>
        </p:txBody>
      </p:sp>
      <p:pic>
        <p:nvPicPr>
          <p:cNvPr id="10" name="Bild 10" descr="BMWi_Office_Farbe_en.bmp">
            <a:extLst>
              <a:ext uri="{FF2B5EF4-FFF2-40B4-BE49-F238E27FC236}">
                <a16:creationId xmlns:a16="http://schemas.microsoft.com/office/drawing/2014/main" id="{382B9771-394F-45E2-A2E6-507B5784C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4"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D144893D-012A-4A9C-BE57-2E9C52F28ED8}"/>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6" name="Grafik 15">
            <a:extLst>
              <a:ext uri="{FF2B5EF4-FFF2-40B4-BE49-F238E27FC236}">
                <a16:creationId xmlns:a16="http://schemas.microsoft.com/office/drawing/2014/main" id="{8741EE6C-8E07-47D3-8BD8-500A538780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B3063558-0148-489D-9EC1-4CF27D86D569}"/>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67507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Bildplatzhalter 7"/>
          <p:cNvSpPr>
            <a:spLocks noGrp="1"/>
          </p:cNvSpPr>
          <p:nvPr>
            <p:ph type="pic" sz="quarter" idx="10"/>
          </p:nvPr>
        </p:nvSpPr>
        <p:spPr>
          <a:xfrm>
            <a:off x="467544" y="1665256"/>
            <a:ext cx="8172000" cy="4068000"/>
          </a:xfrm>
          <a:prstGeom prst="rect">
            <a:avLst/>
          </a:prstGeom>
        </p:spPr>
        <p:txBody>
          <a:bodyPr/>
          <a:lstStyle>
            <a:lvl1pPr>
              <a:defRPr>
                <a:latin typeface="Times"/>
                <a:ea typeface="Times"/>
                <a:cs typeface="Times"/>
              </a:defRPr>
            </a:lvl1pPr>
          </a:lstStyle>
          <a:p>
            <a:endParaRPr lang="de-DE" dirty="0"/>
          </a:p>
        </p:txBody>
      </p:sp>
      <p:sp>
        <p:nvSpPr>
          <p:cNvPr id="14"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fld id="{C3C79512-63E4-438A-B125-6CA079CE95B7}" type="datetime1">
              <a:rPr lang="de-DE" smtClean="0">
                <a:solidFill>
                  <a:srgbClr val="FFFFFF">
                    <a:lumMod val="50000"/>
                  </a:srgbClr>
                </a:solidFill>
              </a:rPr>
              <a:pPr/>
              <a:t>31.10.2018</a:t>
            </a:fld>
            <a:endParaRPr lang="de-DE" dirty="0">
              <a:solidFill>
                <a:srgbClr val="FFFFFF">
                  <a:lumMod val="50000"/>
                </a:srgbClr>
              </a:solidFill>
            </a:endParaRPr>
          </a:p>
        </p:txBody>
      </p:sp>
      <p:pic>
        <p:nvPicPr>
          <p:cNvPr id="9" name="Bild 10" descr="BMWi_Office_Farbe_en.bmp">
            <a:extLst>
              <a:ext uri="{FF2B5EF4-FFF2-40B4-BE49-F238E27FC236}">
                <a16:creationId xmlns:a16="http://schemas.microsoft.com/office/drawing/2014/main" id="{74A5987F-AFFA-4ACA-90A0-F800B2611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3"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D1ABD235-58E7-41AC-A3CB-B987DEBA82AE}"/>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67F763E8-DAF8-4BA8-851C-1E56367D4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9006222D-7464-419D-BA5D-95AB13CADC3D}"/>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302391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gramm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9" name="Diagrammplatzhalter 8"/>
          <p:cNvSpPr>
            <a:spLocks noGrp="1"/>
          </p:cNvSpPr>
          <p:nvPr>
            <p:ph type="chart" sz="quarter" idx="12"/>
          </p:nvPr>
        </p:nvSpPr>
        <p:spPr>
          <a:xfrm>
            <a:off x="468313" y="1665256"/>
            <a:ext cx="8172000" cy="4068000"/>
          </a:xfrm>
          <a:prstGeom prst="rect">
            <a:avLst/>
          </a:prstGeom>
        </p:spPr>
        <p:txBody>
          <a:bodyPr/>
          <a:lstStyle>
            <a:lvl1pPr>
              <a:defRPr>
                <a:latin typeface="Times"/>
                <a:ea typeface="Times"/>
                <a:cs typeface="Times"/>
              </a:defRPr>
            </a:lvl1pPr>
          </a:lstStyle>
          <a:p>
            <a:endParaRPr lang="de-DE" dirty="0"/>
          </a:p>
        </p:txBody>
      </p:sp>
      <p:sp>
        <p:nvSpPr>
          <p:cNvPr id="16"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solidFill>
                  <a:srgbClr val="FFFFFF">
                    <a:lumMod val="50000"/>
                  </a:srgbClr>
                </a:solidFill>
              </a:rPr>
              <a:t>02.05.2018</a:t>
            </a:r>
            <a:endParaRPr lang="de-DE" dirty="0">
              <a:solidFill>
                <a:srgbClr val="FFFFFF">
                  <a:lumMod val="50000"/>
                </a:srgbClr>
              </a:solidFill>
            </a:endParaRPr>
          </a:p>
        </p:txBody>
      </p:sp>
      <p:pic>
        <p:nvPicPr>
          <p:cNvPr id="8" name="Bild 10" descr="BMWi_Office_Farbe_en.bmp">
            <a:extLst>
              <a:ext uri="{FF2B5EF4-FFF2-40B4-BE49-F238E27FC236}">
                <a16:creationId xmlns:a16="http://schemas.microsoft.com/office/drawing/2014/main" id="{DE11B941-91DB-4ABF-8FEE-6EEA7213C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0"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E0042919-C3D5-4CCD-BC36-0A5FCBA7C805}"/>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3" name="Grafik 12">
            <a:extLst>
              <a:ext uri="{FF2B5EF4-FFF2-40B4-BE49-F238E27FC236}">
                <a16:creationId xmlns:a16="http://schemas.microsoft.com/office/drawing/2014/main" id="{D32181A5-53A1-4F5D-96F4-3772A94CFF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2" name="Grafik 11">
            <a:extLst>
              <a:ext uri="{FF2B5EF4-FFF2-40B4-BE49-F238E27FC236}">
                <a16:creationId xmlns:a16="http://schemas.microsoft.com/office/drawing/2014/main" id="{455D611E-3A4D-4BA6-971A-E224186653E9}"/>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154074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Bild gross links">
    <p:spTree>
      <p:nvGrpSpPr>
        <p:cNvPr id="1" name=""/>
        <p:cNvGrpSpPr/>
        <p:nvPr/>
      </p:nvGrpSpPr>
      <p:grpSpPr>
        <a:xfrm>
          <a:off x="0" y="0"/>
          <a:ext cx="0" cy="0"/>
          <a:chOff x="0" y="0"/>
          <a:chExt cx="0" cy="0"/>
        </a:xfrm>
      </p:grpSpPr>
      <p:sp>
        <p:nvSpPr>
          <p:cNvPr id="6" name="Rectangle 19"/>
          <p:cNvSpPr>
            <a:spLocks noGrp="1" noChangeArrowheads="1"/>
          </p:cNvSpPr>
          <p:nvPr>
            <p:ph type="subTitle" idx="1" hasCustomPrompt="1"/>
          </p:nvPr>
        </p:nvSpPr>
        <p:spPr>
          <a:xfrm>
            <a:off x="467544" y="1628800"/>
            <a:ext cx="5040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BundesSans Office"/>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5796456" y="1628800"/>
            <a:ext cx="2880000" cy="4068000"/>
          </a:xfrm>
          <a:prstGeom prst="rect">
            <a:avLst/>
          </a:prstGeom>
        </p:spPr>
        <p:txBody>
          <a:bodyPr/>
          <a:lstStyle/>
          <a:p>
            <a:r>
              <a:rPr lang="de-DE" dirty="0"/>
              <a:t>Bild durch Klicken auf Symbol hinzufügen</a:t>
            </a:r>
          </a:p>
        </p:txBody>
      </p:sp>
      <p:sp>
        <p:nvSpPr>
          <p:cNvPr id="20"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13" name="Fußzeilenplatzhalter 5"/>
          <p:cNvSpPr>
            <a:spLocks noGrp="1"/>
          </p:cNvSpPr>
          <p:nvPr>
            <p:ph type="ftr" sz="quarter" idx="11"/>
          </p:nvPr>
        </p:nvSpPr>
        <p:spPr>
          <a:xfrm>
            <a:off x="5760000" y="6309320"/>
            <a:ext cx="2895600" cy="365125"/>
          </a:xfrm>
          <a:prstGeom prst="rect">
            <a:avLst/>
          </a:prstGeom>
        </p:spPr>
        <p:txBody>
          <a:bodyPr/>
          <a:lstStyle>
            <a:lvl1pPr algn="r">
              <a:defRPr sz="700">
                <a:solidFill>
                  <a:schemeClr val="bg1">
                    <a:lumMod val="50000"/>
                  </a:schemeClr>
                </a:solidFill>
                <a:latin typeface="Arial"/>
                <a:cs typeface="Arial"/>
              </a:defRPr>
            </a:lvl1pPr>
          </a:lstStyle>
          <a:p>
            <a:r>
              <a:rPr lang="de-DE">
                <a:solidFill>
                  <a:srgbClr val="FFFFFF">
                    <a:lumMod val="50000"/>
                  </a:srgbClr>
                </a:solidFill>
              </a:rPr>
              <a:t>02.05.2018</a:t>
            </a:r>
            <a:endParaRPr lang="de-DE" dirty="0">
              <a:solidFill>
                <a:srgbClr val="FFFFFF">
                  <a:lumMod val="50000"/>
                </a:srgbClr>
              </a:solidFill>
            </a:endParaRPr>
          </a:p>
        </p:txBody>
      </p:sp>
      <p:pic>
        <p:nvPicPr>
          <p:cNvPr id="12" name="Bild 10" descr="BMWi_Office_Farbe_en.bmp">
            <a:extLst>
              <a:ext uri="{FF2B5EF4-FFF2-40B4-BE49-F238E27FC236}">
                <a16:creationId xmlns:a16="http://schemas.microsoft.com/office/drawing/2014/main" id="{55289489-1503-4363-934D-06A0EBA42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5936534"/>
            <a:ext cx="1440160" cy="837302"/>
          </a:xfrm>
          <a:prstGeom prst="rect">
            <a:avLst/>
          </a:prstGeom>
        </p:spPr>
      </p:pic>
      <p:pic>
        <p:nvPicPr>
          <p:cNvPr id="14" name="Picture 2" descr="R:\EIENEFF-EEE\03_Öffentlichkeitsarbeit\03_Kommunikation-Marketing\09_Logos\Mittelstand_Global_Energie\Inland\RGB\BMWi_Mittelstand_Global_Energie_RGB_Schutzraum.jpg">
            <a:extLst>
              <a:ext uri="{FF2B5EF4-FFF2-40B4-BE49-F238E27FC236}">
                <a16:creationId xmlns:a16="http://schemas.microsoft.com/office/drawing/2014/main" id="{621CD491-7D35-462D-A581-0B50BADC1B15}"/>
              </a:ext>
            </a:extLst>
          </p:cNvPr>
          <p:cNvPicPr>
            <a:picLocks noChangeAspect="1" noChangeArrowheads="1"/>
          </p:cNvPicPr>
          <p:nvPr userDrawn="1"/>
        </p:nvPicPr>
        <p:blipFill>
          <a:blip r:embed="rId3"/>
          <a:srcRect/>
          <a:stretch>
            <a:fillRect/>
          </a:stretch>
        </p:blipFill>
        <p:spPr bwMode="auto">
          <a:xfrm>
            <a:off x="1597900" y="5949280"/>
            <a:ext cx="1239900" cy="594877"/>
          </a:xfrm>
          <a:prstGeom prst="rect">
            <a:avLst/>
          </a:prstGeom>
          <a:noFill/>
        </p:spPr>
      </p:pic>
      <p:pic>
        <p:nvPicPr>
          <p:cNvPr id="15" name="Grafik 14">
            <a:extLst>
              <a:ext uri="{FF2B5EF4-FFF2-40B4-BE49-F238E27FC236}">
                <a16:creationId xmlns:a16="http://schemas.microsoft.com/office/drawing/2014/main" id="{58DA5713-ECF5-47B1-A890-DA460D9E16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3808" y="6040712"/>
            <a:ext cx="1051560" cy="484632"/>
          </a:xfrm>
          <a:prstGeom prst="rect">
            <a:avLst/>
          </a:prstGeom>
        </p:spPr>
      </p:pic>
      <p:pic>
        <p:nvPicPr>
          <p:cNvPr id="11" name="Grafik 10">
            <a:extLst>
              <a:ext uri="{FF2B5EF4-FFF2-40B4-BE49-F238E27FC236}">
                <a16:creationId xmlns:a16="http://schemas.microsoft.com/office/drawing/2014/main" id="{126417C5-E093-42C0-A6FC-3509A564F5A0}"/>
              </a:ext>
            </a:extLst>
          </p:cNvPr>
          <p:cNvPicPr>
            <a:picLocks noChangeAspect="1"/>
          </p:cNvPicPr>
          <p:nvPr userDrawn="1"/>
        </p:nvPicPr>
        <p:blipFill>
          <a:blip r:embed="rId5"/>
          <a:stretch>
            <a:fillRect/>
          </a:stretch>
        </p:blipFill>
        <p:spPr>
          <a:xfrm>
            <a:off x="4211960" y="6036216"/>
            <a:ext cx="2323356" cy="489128"/>
          </a:xfrm>
          <a:prstGeom prst="rect">
            <a:avLst/>
          </a:prstGeom>
        </p:spPr>
      </p:pic>
    </p:spTree>
    <p:extLst>
      <p:ext uri="{BB962C8B-B14F-4D97-AF65-F5344CB8AC3E}">
        <p14:creationId xmlns:p14="http://schemas.microsoft.com/office/powerpoint/2010/main" val="64734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a:spLocks noChangeArrowheads="1"/>
          </p:cNvSpPr>
          <p:nvPr userDrawn="1"/>
        </p:nvSpPr>
        <p:spPr bwMode="auto">
          <a:xfrm>
            <a:off x="0" y="0"/>
            <a:ext cx="9144000" cy="6172200"/>
          </a:xfrm>
          <a:prstGeom prst="rect">
            <a:avLst/>
          </a:prstGeom>
          <a:solidFill>
            <a:srgbClr val="004F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sp>
        <p:nvSpPr>
          <p:cNvPr id="17" name="Text Box 21"/>
          <p:cNvSpPr txBox="1">
            <a:spLocks noChangeArrowheads="1"/>
          </p:cNvSpPr>
          <p:nvPr userDrawn="1"/>
        </p:nvSpPr>
        <p:spPr bwMode="auto">
          <a:xfrm>
            <a:off x="900113" y="6172200"/>
            <a:ext cx="7593012" cy="468313"/>
          </a:xfrm>
          <a:prstGeom prst="rect">
            <a:avLst/>
          </a:prstGeom>
          <a:noFill/>
          <a:ln w="9525">
            <a:noFill/>
            <a:miter lim="800000"/>
            <a:headEnd/>
            <a:tailEnd/>
          </a:ln>
          <a:effectLst/>
        </p:spPr>
        <p:txBody>
          <a:bodyPr lIns="0"/>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sz="1600" dirty="0">
              <a:solidFill>
                <a:srgbClr val="FFFFFF"/>
              </a:solidFill>
              <a:latin typeface="Times"/>
              <a:ea typeface="Times"/>
              <a:cs typeface="Times"/>
            </a:endParaRPr>
          </a:p>
        </p:txBody>
      </p:sp>
      <p:sp>
        <p:nvSpPr>
          <p:cNvPr id="19" name="Rectangle 18"/>
          <p:cNvSpPr txBox="1">
            <a:spLocks noChangeArrowheads="1"/>
          </p:cNvSpPr>
          <p:nvPr userDrawn="1"/>
        </p:nvSpPr>
        <p:spPr>
          <a:xfrm>
            <a:off x="899592" y="2844000"/>
            <a:ext cx="5112000" cy="719138"/>
          </a:xfrm>
          <a:prstGeom prst="rect">
            <a:avLst/>
          </a:prstGeom>
        </p:spPr>
        <p:txBody>
          <a:bodyPr/>
          <a:lstStyle>
            <a:lvl1pPr>
              <a:defRPr sz="3300" b="0" i="0">
                <a:solidFill>
                  <a:schemeClr val="bg1"/>
                </a:solidFill>
                <a:latin typeface="Times"/>
                <a:cs typeface="Times"/>
              </a:defRPr>
            </a:lvl1pPr>
          </a:lstStyle>
          <a:p>
            <a:pPr>
              <a:defRPr/>
            </a:pPr>
            <a:r>
              <a:rPr lang="de-DE" kern="0" dirty="0">
                <a:solidFill>
                  <a:srgbClr val="FFFFFF"/>
                </a:solidFill>
                <a:ea typeface="Times"/>
              </a:rPr>
              <a:t>Headline Times 33 </a:t>
            </a:r>
            <a:r>
              <a:rPr lang="de-DE" kern="0" dirty="0" err="1">
                <a:solidFill>
                  <a:srgbClr val="FFFFFF"/>
                </a:solidFill>
                <a:ea typeface="Times"/>
              </a:rPr>
              <a:t>pt</a:t>
            </a:r>
            <a:endParaRPr lang="de-DE" kern="0" dirty="0">
              <a:solidFill>
                <a:srgbClr val="FFFFFF"/>
              </a:solidFill>
              <a:ea typeface="Times"/>
            </a:endParaRPr>
          </a:p>
        </p:txBody>
      </p:sp>
      <p:sp>
        <p:nvSpPr>
          <p:cNvPr id="20" name="Rectangle 19"/>
          <p:cNvSpPr txBox="1">
            <a:spLocks noChangeArrowheads="1"/>
          </p:cNvSpPr>
          <p:nvPr userDrawn="1"/>
        </p:nvSpPr>
        <p:spPr>
          <a:xfrm>
            <a:off x="899592" y="3717032"/>
            <a:ext cx="5112000" cy="431800"/>
          </a:xfrm>
          <a:prstGeom prst="rect">
            <a:avLst/>
          </a:prstGeom>
        </p:spPr>
        <p:txBody>
          <a:bodyPr tIns="36000" rIns="36000" bIns="36000"/>
          <a:lstStyle>
            <a:lvl1pPr marL="0" indent="0">
              <a:buFont typeface="Wingdings 3" charset="2"/>
              <a:buNone/>
              <a:defRPr sz="2000" b="0" i="0">
                <a:solidFill>
                  <a:schemeClr val="bg1"/>
                </a:solidFill>
                <a:latin typeface="Arial"/>
                <a:cs typeface="Arial"/>
              </a:defRPr>
            </a:lvl1pPr>
          </a:lstStyle>
          <a:p>
            <a:pPr>
              <a:spcBef>
                <a:spcPct val="20000"/>
              </a:spcBef>
              <a:buClr>
                <a:srgbClr val="004F80"/>
              </a:buClr>
              <a:buSzPct val="80000"/>
              <a:defRPr/>
            </a:pPr>
            <a:r>
              <a:rPr lang="de-DE" kern="0" dirty="0" err="1">
                <a:solidFill>
                  <a:srgbClr val="FFFFFF"/>
                </a:solidFill>
                <a:ea typeface="Times"/>
              </a:rPr>
              <a:t>Subline</a:t>
            </a:r>
            <a:r>
              <a:rPr lang="de-DE" kern="0" dirty="0">
                <a:solidFill>
                  <a:srgbClr val="FFFFFF"/>
                </a:solidFill>
                <a:ea typeface="Times"/>
              </a:rPr>
              <a:t> Arial 20pt</a:t>
            </a:r>
          </a:p>
        </p:txBody>
      </p:sp>
      <p:sp>
        <p:nvSpPr>
          <p:cNvPr id="16" name="Rectangle 14"/>
          <p:cNvSpPr>
            <a:spLocks noChangeArrowheads="1"/>
          </p:cNvSpPr>
          <p:nvPr userDrawn="1"/>
        </p:nvSpPr>
        <p:spPr bwMode="auto">
          <a:xfrm>
            <a:off x="146050" y="179388"/>
            <a:ext cx="8839200" cy="1296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pic>
        <p:nvPicPr>
          <p:cNvPr id="11" name="Bild 10" descr="BMWi_Office_Farbe_en.bmp"/>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79512" y="188640"/>
            <a:ext cx="2184416" cy="1270009"/>
          </a:xfrm>
          <a:prstGeom prst="rect">
            <a:avLst/>
          </a:prstGeom>
        </p:spPr>
      </p:pic>
      <p:pic>
        <p:nvPicPr>
          <p:cNvPr id="13"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22"/>
          <a:srcRect/>
          <a:stretch>
            <a:fillRect/>
          </a:stretch>
        </p:blipFill>
        <p:spPr bwMode="auto">
          <a:xfrm>
            <a:off x="6243066" y="182017"/>
            <a:ext cx="2649414" cy="1271131"/>
          </a:xfrm>
          <a:prstGeom prst="rect">
            <a:avLst/>
          </a:prstGeom>
          <a:noFill/>
        </p:spPr>
      </p:pic>
      <p:pic>
        <p:nvPicPr>
          <p:cNvPr id="2" name="Grafik 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933690" y="6309320"/>
            <a:ext cx="1051560" cy="484632"/>
          </a:xfrm>
          <a:prstGeom prst="rect">
            <a:avLst/>
          </a:prstGeom>
        </p:spPr>
      </p:pic>
      <p:pic>
        <p:nvPicPr>
          <p:cNvPr id="12" name="Grafik 11">
            <a:extLst>
              <a:ext uri="{FF2B5EF4-FFF2-40B4-BE49-F238E27FC236}">
                <a16:creationId xmlns:a16="http://schemas.microsoft.com/office/drawing/2014/main" id="{28010B81-51BC-4D8D-81A0-10B487168AAC}"/>
              </a:ext>
            </a:extLst>
          </p:cNvPr>
          <p:cNvPicPr>
            <a:picLocks noChangeAspect="1"/>
          </p:cNvPicPr>
          <p:nvPr userDrawn="1"/>
        </p:nvPicPr>
        <p:blipFill>
          <a:blip r:embed="rId24"/>
          <a:stretch>
            <a:fillRect/>
          </a:stretch>
        </p:blipFill>
        <p:spPr>
          <a:xfrm>
            <a:off x="5436096" y="6305588"/>
            <a:ext cx="2323976" cy="464795"/>
          </a:xfrm>
          <a:prstGeom prst="rect">
            <a:avLst/>
          </a:prstGeom>
        </p:spPr>
      </p:pic>
    </p:spTree>
    <p:extLst>
      <p:ext uri="{BB962C8B-B14F-4D97-AF65-F5344CB8AC3E}">
        <p14:creationId xmlns:p14="http://schemas.microsoft.com/office/powerpoint/2010/main" val="203237414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23" r:id="rId11"/>
    <p:sldLayoutId id="2147483825" r:id="rId12"/>
    <p:sldLayoutId id="2147483816" r:id="rId13"/>
    <p:sldLayoutId id="2147483817" r:id="rId14"/>
    <p:sldLayoutId id="2147483819" r:id="rId15"/>
    <p:sldLayoutId id="2147483820" r:id="rId16"/>
    <p:sldLayoutId id="2147483824" r:id="rId17"/>
    <p:sldLayoutId id="2147483826" r:id="rId18"/>
    <p:sldLayoutId id="2147483849" r:id="rId19"/>
  </p:sldLayoutIdLst>
  <p:hf sldNum="0" hdr="0" ftr="0"/>
  <p:txStyles>
    <p:titleStyle>
      <a:lvl1pPr algn="l" rtl="0" eaLnBrk="0" fontAlgn="base" hangingPunct="0">
        <a:spcBef>
          <a:spcPct val="0"/>
        </a:spcBef>
        <a:spcAft>
          <a:spcPct val="0"/>
        </a:spcAft>
        <a:defRPr sz="2800">
          <a:solidFill>
            <a:srgbClr val="004F80"/>
          </a:solidFill>
          <a:latin typeface="BundesSerif Office" pitchFamily="18" charset="0"/>
          <a:ea typeface="+mj-ea"/>
          <a:cs typeface="Times"/>
        </a:defRPr>
      </a:lvl1pPr>
      <a:lvl2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2pPr>
      <a:lvl3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3pPr>
      <a:lvl4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4pPr>
      <a:lvl5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5pPr>
      <a:lvl6pPr marL="4572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6pPr>
      <a:lvl7pPr marL="9144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7pPr>
      <a:lvl8pPr marL="13716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8pPr>
      <a:lvl9pPr marL="18288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9pPr>
    </p:titleStyle>
    <p:body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office@german-energy-solutions.d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renac.de/" TargetMode="External"/><Relationship Id="rId4" Type="http://schemas.openxmlformats.org/officeDocument/2006/relationships/hyperlink" Target="http://www.german-energy-solutions.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www.german-energy-solutions.de/"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ctrTitle"/>
          </p:nvPr>
        </p:nvSpPr>
        <p:spPr>
          <a:xfrm>
            <a:off x="899592" y="1700808"/>
            <a:ext cx="6624736" cy="719138"/>
          </a:xfrm>
        </p:spPr>
        <p:txBody>
          <a:bodyPr/>
          <a:lstStyle/>
          <a:p>
            <a:r>
              <a:rPr lang="de-DE" dirty="0" err="1"/>
              <a:t>energy</a:t>
            </a:r>
            <a:r>
              <a:rPr lang="de-DE" dirty="0"/>
              <a:t> </a:t>
            </a:r>
            <a:r>
              <a:rPr lang="de-DE" dirty="0" err="1"/>
              <a:t>solutions</a:t>
            </a:r>
            <a:r>
              <a:rPr lang="de-DE" dirty="0"/>
              <a:t> – </a:t>
            </a:r>
            <a:r>
              <a:rPr lang="de-DE" dirty="0" err="1"/>
              <a:t>made</a:t>
            </a:r>
            <a:r>
              <a:rPr lang="de-DE" dirty="0"/>
              <a:t> in Germany</a:t>
            </a:r>
          </a:p>
        </p:txBody>
      </p:sp>
      <p:sp>
        <p:nvSpPr>
          <p:cNvPr id="45" name="Untertitel 44"/>
          <p:cNvSpPr>
            <a:spLocks noGrp="1"/>
          </p:cNvSpPr>
          <p:nvPr>
            <p:ph type="subTitle" idx="1"/>
          </p:nvPr>
        </p:nvSpPr>
        <p:spPr>
          <a:xfrm>
            <a:off x="899592" y="2492896"/>
            <a:ext cx="5040560" cy="431800"/>
          </a:xfrm>
        </p:spPr>
        <p:txBody>
          <a:bodyPr/>
          <a:lstStyle/>
          <a:p>
            <a:r>
              <a:rPr lang="en-GB" sz="1800" b="1" dirty="0"/>
              <a:t>Vietnamese-German Conference on Wind Energy</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100" dirty="0"/>
          </a:p>
          <a:p>
            <a:endParaRPr lang="de-DE" sz="1050" dirty="0"/>
          </a:p>
          <a:p>
            <a:r>
              <a:rPr lang="de-DE" sz="1050" dirty="0"/>
              <a:t>Berthold Breid</a:t>
            </a:r>
            <a:br>
              <a:rPr lang="de-DE" sz="1050" dirty="0"/>
            </a:br>
            <a:r>
              <a:rPr lang="de-DE" sz="1050" dirty="0"/>
              <a:t>CEO </a:t>
            </a:r>
            <a:r>
              <a:rPr lang="de-DE" sz="1050" dirty="0" err="1"/>
              <a:t>Renewables</a:t>
            </a:r>
            <a:r>
              <a:rPr lang="de-DE" sz="1050" dirty="0"/>
              <a:t> Academy (RENAC) AG</a:t>
            </a:r>
          </a:p>
          <a:p>
            <a:r>
              <a:rPr lang="de-DE" sz="1000" dirty="0"/>
              <a:t>Consultant on behalf of the German Energy Solutions Initiative</a:t>
            </a:r>
          </a:p>
          <a:p>
            <a:r>
              <a:rPr lang="de-DE" sz="1000" dirty="0"/>
              <a:t>November 06th, 2018 in Ho-Chi-Minh</a:t>
            </a:r>
          </a:p>
          <a:p>
            <a:endParaRPr lang="de-DE" sz="1400" dirty="0"/>
          </a:p>
          <a:p>
            <a:endParaRPr lang="de-DE" dirty="0"/>
          </a:p>
        </p:txBody>
      </p:sp>
    </p:spTree>
    <p:extLst>
      <p:ext uri="{BB962C8B-B14F-4D97-AF65-F5344CB8AC3E}">
        <p14:creationId xmlns:p14="http://schemas.microsoft.com/office/powerpoint/2010/main" val="160392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467544" y="283055"/>
            <a:ext cx="8188056" cy="980728"/>
          </a:xfrm>
          <a:prstGeom prst="rect">
            <a:avLst/>
          </a:prstGeom>
        </p:spPr>
        <p:txBody>
          <a:bodyPr/>
          <a:lstStyle>
            <a:lvl1pPr algn="l" rtl="0" eaLnBrk="0" fontAlgn="base" hangingPunct="0">
              <a:lnSpc>
                <a:spcPts val="3500"/>
              </a:lnSpc>
              <a:spcBef>
                <a:spcPct val="0"/>
              </a:spcBef>
              <a:spcAft>
                <a:spcPct val="0"/>
              </a:spcAft>
              <a:defRPr sz="3000" b="0">
                <a:solidFill>
                  <a:srgbClr val="004F80"/>
                </a:solidFill>
                <a:latin typeface="Times"/>
                <a:ea typeface="Times"/>
                <a:cs typeface="Times"/>
              </a:defRPr>
            </a:lvl1pPr>
            <a:lvl2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2pPr>
            <a:lvl3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3pPr>
            <a:lvl4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4pPr>
            <a:lvl5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5pPr>
            <a:lvl6pPr marL="4572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6pPr>
            <a:lvl7pPr marL="9144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7pPr>
            <a:lvl8pPr marL="13716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8pPr>
            <a:lvl9pPr marL="18288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9pPr>
          </a:lstStyle>
          <a:p>
            <a:r>
              <a:rPr lang="en-US" kern="0" dirty="0"/>
              <a:t>Policy and guiding principles of the </a:t>
            </a:r>
            <a:r>
              <a:rPr lang="en-US" kern="0" dirty="0" err="1"/>
              <a:t>Energiewende</a:t>
            </a:r>
            <a:endParaRPr lang="de-DE" kern="0" dirty="0"/>
          </a:p>
        </p:txBody>
      </p:sp>
      <p:sp>
        <p:nvSpPr>
          <p:cNvPr id="6" name="Textplatzhalter 7"/>
          <p:cNvSpPr txBox="1">
            <a:spLocks/>
          </p:cNvSpPr>
          <p:nvPr/>
        </p:nvSpPr>
        <p:spPr>
          <a:xfrm>
            <a:off x="467544" y="5210935"/>
            <a:ext cx="8568952" cy="666337"/>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r>
              <a:rPr lang="en-GB" sz="1800" kern="0" dirty="0">
                <a:latin typeface="Arial" panose="020B0604020202020204" pitchFamily="34" charset="0"/>
                <a:cs typeface="Arial" panose="020B0604020202020204" pitchFamily="34" charset="0"/>
              </a:rPr>
              <a:t>Affordability, reliability and environmental protection are interlinked and the ultimate objectives of the </a:t>
            </a:r>
            <a:r>
              <a:rPr lang="en-GB" sz="1800" kern="0" dirty="0" err="1">
                <a:latin typeface="Arial" panose="020B0604020202020204" pitchFamily="34" charset="0"/>
                <a:cs typeface="Arial" panose="020B0604020202020204" pitchFamily="34" charset="0"/>
              </a:rPr>
              <a:t>Energiewende</a:t>
            </a:r>
            <a:r>
              <a:rPr lang="en-GB" sz="1800" kern="0" dirty="0">
                <a:latin typeface="Arial" panose="020B0604020202020204" pitchFamily="34" charset="0"/>
                <a:cs typeface="Arial" panose="020B0604020202020204" pitchFamily="34" charset="0"/>
              </a:rPr>
              <a:t> and German energy policy.</a:t>
            </a:r>
          </a:p>
        </p:txBody>
      </p:sp>
      <p:pic>
        <p:nvPicPr>
          <p:cNvPr id="7"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25588" t="55570" r="37400" b="28835"/>
          <a:stretch/>
        </p:blipFill>
        <p:spPr>
          <a:xfrm>
            <a:off x="1979712" y="3355544"/>
            <a:ext cx="3384376" cy="1008112"/>
          </a:xfrm>
          <a:prstGeom prst="rect">
            <a:avLst/>
          </a:prstGeom>
        </p:spPr>
      </p:pic>
      <p:pic>
        <p:nvPicPr>
          <p:cNvPr id="8" name="Immagine 5"/>
          <p:cNvPicPr>
            <a:picLocks noChangeAspect="1"/>
          </p:cNvPicPr>
          <p:nvPr/>
        </p:nvPicPr>
        <p:blipFill rotWithShape="1">
          <a:blip r:embed="rId4" cstate="print">
            <a:extLst>
              <a:ext uri="{28A0092B-C50C-407E-A947-70E740481C1C}">
                <a14:useLocalDpi xmlns:a14="http://schemas.microsoft.com/office/drawing/2010/main" val="0"/>
              </a:ext>
            </a:extLst>
          </a:blip>
          <a:srcRect l="50399" t="30075" r="25189" b="19798"/>
          <a:stretch/>
        </p:blipFill>
        <p:spPr>
          <a:xfrm rot="204759">
            <a:off x="4272727" y="1926566"/>
            <a:ext cx="2182723" cy="3168470"/>
          </a:xfrm>
          <a:prstGeom prst="rect">
            <a:avLst/>
          </a:prstGeom>
        </p:spPr>
      </p:pic>
      <p:pic>
        <p:nvPicPr>
          <p:cNvPr id="9" name="Immagine 2"/>
          <p:cNvPicPr>
            <a:picLocks noChangeAspect="1"/>
          </p:cNvPicPr>
          <p:nvPr/>
        </p:nvPicPr>
        <p:blipFill rotWithShape="1">
          <a:blip r:embed="rId5" cstate="print">
            <a:extLst>
              <a:ext uri="{28A0092B-C50C-407E-A947-70E740481C1C}">
                <a14:useLocalDpi xmlns:a14="http://schemas.microsoft.com/office/drawing/2010/main" val="0"/>
              </a:ext>
            </a:extLst>
          </a:blip>
          <a:srcRect l="35038" t="15468" r="38188" b="42203"/>
          <a:stretch/>
        </p:blipFill>
        <p:spPr>
          <a:xfrm>
            <a:off x="2892567" y="1019881"/>
            <a:ext cx="2486474" cy="2490920"/>
          </a:xfrm>
          <a:prstGeom prst="rect">
            <a:avLst/>
          </a:prstGeom>
        </p:spPr>
      </p:pic>
      <p:sp>
        <p:nvSpPr>
          <p:cNvPr id="10" name="Inhaltsplatzhalter 2"/>
          <p:cNvSpPr txBox="1">
            <a:spLocks/>
          </p:cNvSpPr>
          <p:nvPr/>
        </p:nvSpPr>
        <p:spPr>
          <a:xfrm>
            <a:off x="353657" y="4288299"/>
            <a:ext cx="3096344" cy="728825"/>
          </a:xfrm>
          <a:prstGeom prst="rect">
            <a:avLst/>
          </a:prstGeom>
        </p:spPr>
        <p:txBody>
          <a:bodyPr/>
          <a:lstStyle>
            <a:lvl1pPr marL="342900" indent="-342900" algn="l" rtl="0" eaLnBrk="1" fontAlgn="base" hangingPunct="1">
              <a:spcBef>
                <a:spcPct val="20000"/>
              </a:spcBef>
              <a:spcAft>
                <a:spcPct val="0"/>
              </a:spcAft>
              <a:buBlip>
                <a:blip r:embed="rId6"/>
              </a:buBlip>
              <a:defRPr sz="220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0">
              <a:buFontTx/>
              <a:buNone/>
            </a:pPr>
            <a:r>
              <a:rPr lang="en-GB" sz="2000" b="1" kern="1200" dirty="0">
                <a:solidFill>
                  <a:srgbClr val="939EAE"/>
                </a:solidFill>
                <a:latin typeface="Arial" pitchFamily="34" charset="0"/>
                <a:cs typeface="Arial" pitchFamily="34" charset="0"/>
              </a:rPr>
              <a:t>Affordable and cost effective energy supply</a:t>
            </a:r>
            <a:endParaRPr lang="en-GB" sz="2000" b="1" kern="0" dirty="0">
              <a:solidFill>
                <a:srgbClr val="939EAE"/>
              </a:solidFill>
              <a:latin typeface="Arial" pitchFamily="34" charset="0"/>
              <a:cs typeface="Arial" pitchFamily="34" charset="0"/>
            </a:endParaRPr>
          </a:p>
        </p:txBody>
      </p:sp>
      <p:sp>
        <p:nvSpPr>
          <p:cNvPr id="11" name="Inhaltsplatzhalter 2"/>
          <p:cNvSpPr txBox="1">
            <a:spLocks/>
          </p:cNvSpPr>
          <p:nvPr/>
        </p:nvSpPr>
        <p:spPr>
          <a:xfrm>
            <a:off x="5364088" y="1023452"/>
            <a:ext cx="3240360" cy="648072"/>
          </a:xfrm>
          <a:prstGeom prst="rect">
            <a:avLst/>
          </a:prstGeom>
        </p:spPr>
        <p:txBody>
          <a:bodyPr/>
          <a:lstStyle>
            <a:lvl1pPr marL="342900" indent="-342900" algn="l" rtl="0" eaLnBrk="1" fontAlgn="base" hangingPunct="1">
              <a:spcBef>
                <a:spcPct val="20000"/>
              </a:spcBef>
              <a:spcAft>
                <a:spcPct val="0"/>
              </a:spcAft>
              <a:buBlip>
                <a:blip r:embed="rId6"/>
              </a:buBlip>
              <a:defRPr sz="220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0">
              <a:buFontTx/>
              <a:buNone/>
            </a:pPr>
            <a:r>
              <a:rPr lang="en-GB" sz="2000" b="1" kern="1200" dirty="0">
                <a:solidFill>
                  <a:srgbClr val="153E5B"/>
                </a:solidFill>
                <a:latin typeface="Arial" pitchFamily="34" charset="0"/>
                <a:cs typeface="Arial" pitchFamily="34" charset="0"/>
              </a:rPr>
              <a:t>Secure and reliable energy supply</a:t>
            </a:r>
            <a:endParaRPr lang="en-GB" sz="2000" b="1" kern="0" dirty="0">
              <a:solidFill>
                <a:srgbClr val="153E5B"/>
              </a:solidFill>
              <a:latin typeface="Arial" pitchFamily="34" charset="0"/>
              <a:cs typeface="Arial" pitchFamily="34" charset="0"/>
            </a:endParaRPr>
          </a:p>
        </p:txBody>
      </p:sp>
      <p:sp>
        <p:nvSpPr>
          <p:cNvPr id="12" name="Inhaltsplatzhalter 2"/>
          <p:cNvSpPr txBox="1">
            <a:spLocks/>
          </p:cNvSpPr>
          <p:nvPr/>
        </p:nvSpPr>
        <p:spPr>
          <a:xfrm>
            <a:off x="6291838" y="4188233"/>
            <a:ext cx="2888674" cy="828891"/>
          </a:xfrm>
          <a:prstGeom prst="rect">
            <a:avLst/>
          </a:prstGeom>
        </p:spPr>
        <p:txBody>
          <a:bodyPr/>
          <a:lstStyle>
            <a:lvl1pPr marL="342900" indent="-342900" algn="l" rtl="0" eaLnBrk="1" fontAlgn="base" hangingPunct="1">
              <a:spcBef>
                <a:spcPct val="20000"/>
              </a:spcBef>
              <a:spcAft>
                <a:spcPct val="0"/>
              </a:spcAft>
              <a:buBlip>
                <a:blip r:embed="rId6"/>
              </a:buBlip>
              <a:defRPr sz="220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0">
              <a:buFontTx/>
              <a:buNone/>
            </a:pPr>
            <a:r>
              <a:rPr lang="en-GB" sz="2000" b="1" kern="1200" dirty="0">
                <a:solidFill>
                  <a:srgbClr val="356491"/>
                </a:solidFill>
                <a:latin typeface="Arial" pitchFamily="34" charset="0"/>
                <a:cs typeface="Arial" pitchFamily="34" charset="0"/>
              </a:rPr>
              <a:t>Environmentally sound</a:t>
            </a:r>
            <a:r>
              <a:rPr lang="en-GB" sz="2000" b="1" dirty="0">
                <a:solidFill>
                  <a:srgbClr val="356491"/>
                </a:solidFill>
                <a:latin typeface="Arial" pitchFamily="34" charset="0"/>
                <a:cs typeface="Arial" pitchFamily="34" charset="0"/>
              </a:rPr>
              <a:t> energy supply</a:t>
            </a:r>
            <a:endParaRPr lang="en-GB" sz="2000" b="1" kern="0" dirty="0">
              <a:solidFill>
                <a:srgbClr val="356491"/>
              </a:solidFill>
              <a:latin typeface="Arial" pitchFamily="34" charset="0"/>
              <a:cs typeface="Arial" pitchFamily="34" charset="0"/>
            </a:endParaRPr>
          </a:p>
        </p:txBody>
      </p:sp>
      <p:sp>
        <p:nvSpPr>
          <p:cNvPr id="13" name="Textplatzhalter 7"/>
          <p:cNvSpPr>
            <a:spLocks noGrp="1"/>
          </p:cNvSpPr>
          <p:nvPr/>
        </p:nvSpPr>
        <p:spPr bwMode="auto">
          <a:xfrm>
            <a:off x="6638307" y="5927067"/>
            <a:ext cx="2195736"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None/>
              <a:defRPr sz="900" i="1" baseline="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342900" indent="-342900" algn="r" fontAlgn="auto">
              <a:defRPr/>
            </a:pPr>
            <a:r>
              <a:rPr lang="en-GB" sz="1200" kern="0" dirty="0">
                <a:solidFill>
                  <a:srgbClr val="004F80"/>
                </a:solidFill>
                <a:latin typeface="Arial" panose="020B0604020202020204" pitchFamily="34" charset="0"/>
                <a:cs typeface="Arial" panose="020B0604020202020204" pitchFamily="34" charset="0"/>
              </a:rPr>
              <a:t>Source: BMWi 2017, RENAC</a:t>
            </a:r>
          </a:p>
        </p:txBody>
      </p:sp>
    </p:spTree>
    <p:extLst>
      <p:ext uri="{BB962C8B-B14F-4D97-AF65-F5344CB8AC3E}">
        <p14:creationId xmlns:p14="http://schemas.microsoft.com/office/powerpoint/2010/main" val="13415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subTitle" idx="1"/>
          </p:nvPr>
        </p:nvSpPr>
        <p:spPr>
          <a:xfrm>
            <a:off x="323528" y="4869160"/>
            <a:ext cx="8511792" cy="504056"/>
          </a:xfrm>
        </p:spPr>
        <p:txBody>
          <a:bodyPr/>
          <a:lstStyle/>
          <a:p>
            <a:r>
              <a:rPr lang="en-GB" dirty="0"/>
              <a:t>The energy transition triad combines efficiency, direct use of renewables and sector coupling</a:t>
            </a:r>
          </a:p>
        </p:txBody>
      </p:sp>
      <p:sp>
        <p:nvSpPr>
          <p:cNvPr id="2" name="Titel 1"/>
          <p:cNvSpPr>
            <a:spLocks noGrp="1"/>
          </p:cNvSpPr>
          <p:nvPr>
            <p:ph type="ctrTitle"/>
          </p:nvPr>
        </p:nvSpPr>
        <p:spPr/>
        <p:txBody>
          <a:bodyPr/>
          <a:lstStyle/>
          <a:p>
            <a:r>
              <a:rPr lang="en-GB" dirty="0"/>
              <a:t>Pillars of the Energiewende </a:t>
            </a:r>
          </a:p>
        </p:txBody>
      </p:sp>
      <p:pic>
        <p:nvPicPr>
          <p:cNvPr id="14" name="Grafik 13"/>
          <p:cNvPicPr>
            <a:picLocks noChangeAspect="1"/>
          </p:cNvPicPr>
          <p:nvPr/>
        </p:nvPicPr>
        <p:blipFill>
          <a:blip r:embed="rId3"/>
          <a:stretch>
            <a:fillRect/>
          </a:stretch>
        </p:blipFill>
        <p:spPr>
          <a:xfrm>
            <a:off x="721266" y="1845227"/>
            <a:ext cx="2052000" cy="2591885"/>
          </a:xfrm>
          <a:prstGeom prst="rect">
            <a:avLst/>
          </a:prstGeom>
          <a:ln>
            <a:noFill/>
          </a:ln>
        </p:spPr>
      </p:pic>
      <p:pic>
        <p:nvPicPr>
          <p:cNvPr id="18" name="Grafik 17"/>
          <p:cNvPicPr>
            <a:picLocks noChangeAspect="1"/>
          </p:cNvPicPr>
          <p:nvPr/>
        </p:nvPicPr>
        <p:blipFill rotWithShape="1">
          <a:blip r:embed="rId4"/>
          <a:srcRect t="8656" b="4575"/>
          <a:stretch/>
        </p:blipFill>
        <p:spPr>
          <a:xfrm>
            <a:off x="3409329" y="1766106"/>
            <a:ext cx="2052000" cy="2671006"/>
          </a:xfrm>
          <a:prstGeom prst="rect">
            <a:avLst/>
          </a:prstGeom>
          <a:ln>
            <a:noFill/>
          </a:ln>
        </p:spPr>
      </p:pic>
      <p:pic>
        <p:nvPicPr>
          <p:cNvPr id="22" name="Grafik 21"/>
          <p:cNvPicPr>
            <a:picLocks noChangeAspect="1"/>
          </p:cNvPicPr>
          <p:nvPr/>
        </p:nvPicPr>
        <p:blipFill rotWithShape="1">
          <a:blip r:embed="rId5"/>
          <a:srcRect l="87" t="4919" b="7990"/>
          <a:stretch/>
        </p:blipFill>
        <p:spPr>
          <a:xfrm>
            <a:off x="6099175" y="1753272"/>
            <a:ext cx="2052433" cy="2683840"/>
          </a:xfrm>
          <a:prstGeom prst="rect">
            <a:avLst/>
          </a:prstGeom>
        </p:spPr>
      </p:pic>
      <p:sp>
        <p:nvSpPr>
          <p:cNvPr id="8" name="Rectangle 8"/>
          <p:cNvSpPr/>
          <p:nvPr/>
        </p:nvSpPr>
        <p:spPr>
          <a:xfrm>
            <a:off x="721267"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Efficiency first</a:t>
            </a:r>
          </a:p>
        </p:txBody>
      </p:sp>
      <p:sp>
        <p:nvSpPr>
          <p:cNvPr id="9" name="Rectangle 37"/>
          <p:cNvSpPr/>
          <p:nvPr/>
        </p:nvSpPr>
        <p:spPr>
          <a:xfrm>
            <a:off x="3409330"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Direct use of renewables</a:t>
            </a:r>
          </a:p>
        </p:txBody>
      </p:sp>
      <p:sp>
        <p:nvSpPr>
          <p:cNvPr id="10" name="Rectangle 38"/>
          <p:cNvSpPr/>
          <p:nvPr/>
        </p:nvSpPr>
        <p:spPr>
          <a:xfrm>
            <a:off x="6099609"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Sector coupling</a:t>
            </a:r>
          </a:p>
        </p:txBody>
      </p:sp>
      <p:sp>
        <p:nvSpPr>
          <p:cNvPr id="12" name="Textplatzhalter 7"/>
          <p:cNvSpPr>
            <a:spLocks noGrp="1"/>
          </p:cNvSpPr>
          <p:nvPr/>
        </p:nvSpPr>
        <p:spPr bwMode="auto">
          <a:xfrm>
            <a:off x="6804248" y="5661248"/>
            <a:ext cx="2195736"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None/>
              <a:defRPr sz="900" i="1" baseline="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342900" indent="-342900" algn="r" fontAlgn="auto">
              <a:defRPr/>
            </a:pPr>
            <a:r>
              <a:rPr lang="en-GB" sz="1200" kern="0" dirty="0">
                <a:solidFill>
                  <a:srgbClr val="004F80"/>
                </a:solidFill>
                <a:latin typeface="Arial" panose="020B0604020202020204" pitchFamily="34" charset="0"/>
                <a:cs typeface="Arial" panose="020B0604020202020204" pitchFamily="34" charset="0"/>
              </a:rPr>
              <a:t>Source: BMWi 2017</a:t>
            </a:r>
          </a:p>
        </p:txBody>
      </p:sp>
    </p:spTree>
    <p:extLst>
      <p:ext uri="{BB962C8B-B14F-4D97-AF65-F5344CB8AC3E}">
        <p14:creationId xmlns:p14="http://schemas.microsoft.com/office/powerpoint/2010/main" val="346249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467544" y="476672"/>
            <a:ext cx="8496944" cy="980728"/>
          </a:xfrm>
        </p:spPr>
        <p:txBody>
          <a:bodyPr/>
          <a:lstStyle/>
          <a:p>
            <a:r>
              <a:rPr lang="en-US" dirty="0"/>
              <a:t>RE development in Germany since 1990</a:t>
            </a:r>
          </a:p>
        </p:txBody>
      </p:sp>
      <p:graphicFrame>
        <p:nvGraphicFramePr>
          <p:cNvPr id="5" name="Chart 14"/>
          <p:cNvGraphicFramePr/>
          <p:nvPr>
            <p:extLst>
              <p:ext uri="{D42A27DB-BD31-4B8C-83A1-F6EECF244321}">
                <p14:modId xmlns:p14="http://schemas.microsoft.com/office/powerpoint/2010/main" val="2563946747"/>
              </p:ext>
            </p:extLst>
          </p:nvPr>
        </p:nvGraphicFramePr>
        <p:xfrm>
          <a:off x="251520" y="1124744"/>
          <a:ext cx="8784472" cy="40790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platzhalter 1"/>
          <p:cNvSpPr txBox="1">
            <a:spLocks/>
          </p:cNvSpPr>
          <p:nvPr/>
        </p:nvSpPr>
        <p:spPr>
          <a:xfrm>
            <a:off x="319881" y="5236266"/>
            <a:ext cx="8644607" cy="367200"/>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lgn="just">
              <a:buNone/>
            </a:pPr>
            <a:r>
              <a:rPr lang="en-GB" sz="1800" i="1" kern="0" dirty="0"/>
              <a:t>The Energy transition started decades ago. Continuously developed policy support has triggered the steady growth of RE in Germany.</a:t>
            </a:r>
          </a:p>
        </p:txBody>
      </p:sp>
      <p:cxnSp>
        <p:nvCxnSpPr>
          <p:cNvPr id="7" name="Straight Arrow Connector 13"/>
          <p:cNvCxnSpPr/>
          <p:nvPr/>
        </p:nvCxnSpPr>
        <p:spPr>
          <a:xfrm flipH="1">
            <a:off x="1565001" y="3027404"/>
            <a:ext cx="1048554" cy="775170"/>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4"/>
          <p:cNvSpPr/>
          <p:nvPr/>
        </p:nvSpPr>
        <p:spPr>
          <a:xfrm>
            <a:off x="891657" y="1221854"/>
            <a:ext cx="1437342" cy="646331"/>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1990: </a:t>
            </a:r>
            <a:br>
              <a:rPr lang="en-GB" sz="1200" dirty="0">
                <a:solidFill>
                  <a:srgbClr val="004F80"/>
                </a:solidFill>
                <a:latin typeface="Arial" panose="020B0604020202020204" pitchFamily="34" charset="0"/>
                <a:cs typeface="Arial" panose="020B0604020202020204" pitchFamily="34" charset="0"/>
              </a:rPr>
            </a:br>
            <a:r>
              <a:rPr lang="en-GB" sz="1200" dirty="0">
                <a:solidFill>
                  <a:srgbClr val="004F80"/>
                </a:solidFill>
                <a:latin typeface="Arial" panose="020B0604020202020204" pitchFamily="34" charset="0"/>
                <a:cs typeface="Arial" panose="020B0604020202020204" pitchFamily="34" charset="0"/>
              </a:rPr>
              <a:t>PV programme “1.000 Roofs”</a:t>
            </a:r>
          </a:p>
        </p:txBody>
      </p:sp>
      <p:cxnSp>
        <p:nvCxnSpPr>
          <p:cNvPr id="9" name="Straight Arrow Connector 15"/>
          <p:cNvCxnSpPr>
            <a:cxnSpLocks/>
          </p:cNvCxnSpPr>
          <p:nvPr/>
        </p:nvCxnSpPr>
        <p:spPr>
          <a:xfrm>
            <a:off x="1117563" y="1965295"/>
            <a:ext cx="1" cy="2079923"/>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25"/>
          <p:cNvSpPr/>
          <p:nvPr/>
        </p:nvSpPr>
        <p:spPr>
          <a:xfrm>
            <a:off x="1312886" y="2667567"/>
            <a:ext cx="1190984" cy="646331"/>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1991:</a:t>
            </a:r>
          </a:p>
          <a:p>
            <a:r>
              <a:rPr lang="en-US" sz="1200" dirty="0">
                <a:solidFill>
                  <a:srgbClr val="004F80"/>
                </a:solidFill>
                <a:latin typeface="Arial" panose="020B0604020202020204" pitchFamily="34" charset="0"/>
                <a:cs typeface="Arial" panose="020B0604020202020204" pitchFamily="34" charset="0"/>
              </a:rPr>
              <a:t>Electricity</a:t>
            </a:r>
            <a:r>
              <a:rPr lang="de-DE" sz="1200" dirty="0">
                <a:solidFill>
                  <a:srgbClr val="004F80"/>
                </a:solidFill>
                <a:latin typeface="Arial" panose="020B0604020202020204" pitchFamily="34" charset="0"/>
                <a:cs typeface="Arial" panose="020B0604020202020204" pitchFamily="34" charset="0"/>
              </a:rPr>
              <a:t> Feed-In Law</a:t>
            </a:r>
            <a:endParaRPr lang="en-GB" sz="1200" dirty="0">
              <a:solidFill>
                <a:srgbClr val="004F80"/>
              </a:solidFill>
              <a:latin typeface="Arial" panose="020B0604020202020204" pitchFamily="34" charset="0"/>
              <a:cs typeface="Arial" panose="020B0604020202020204" pitchFamily="34" charset="0"/>
            </a:endParaRPr>
          </a:p>
        </p:txBody>
      </p:sp>
      <p:cxnSp>
        <p:nvCxnSpPr>
          <p:cNvPr id="12" name="Straight Arrow Connector 26"/>
          <p:cNvCxnSpPr/>
          <p:nvPr/>
        </p:nvCxnSpPr>
        <p:spPr>
          <a:xfrm flipH="1">
            <a:off x="1201900" y="3360447"/>
            <a:ext cx="363102" cy="514660"/>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1"/>
          <p:cNvSpPr/>
          <p:nvPr/>
        </p:nvSpPr>
        <p:spPr>
          <a:xfrm>
            <a:off x="2219972" y="2577582"/>
            <a:ext cx="972696" cy="461665"/>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2000:</a:t>
            </a:r>
          </a:p>
          <a:p>
            <a:r>
              <a:rPr lang="de-DE" sz="1200" dirty="0">
                <a:solidFill>
                  <a:srgbClr val="004F80"/>
                </a:solidFill>
                <a:latin typeface="Arial" panose="020B0604020202020204" pitchFamily="34" charset="0"/>
                <a:cs typeface="Arial" panose="020B0604020202020204" pitchFamily="34" charset="0"/>
              </a:rPr>
              <a:t>First EEG</a:t>
            </a:r>
            <a:endParaRPr lang="en-GB" sz="1200" dirty="0">
              <a:solidFill>
                <a:srgbClr val="004F80"/>
              </a:solidFill>
              <a:latin typeface="Arial" panose="020B0604020202020204" pitchFamily="34" charset="0"/>
              <a:cs typeface="Arial" panose="020B0604020202020204" pitchFamily="34" charset="0"/>
            </a:endParaRPr>
          </a:p>
        </p:txBody>
      </p:sp>
      <p:cxnSp>
        <p:nvCxnSpPr>
          <p:cNvPr id="14" name="Straight Arrow Connector 19"/>
          <p:cNvCxnSpPr>
            <a:cxnSpLocks/>
          </p:cNvCxnSpPr>
          <p:nvPr/>
        </p:nvCxnSpPr>
        <p:spPr>
          <a:xfrm>
            <a:off x="6808207" y="1545019"/>
            <a:ext cx="803940" cy="958328"/>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27"/>
          <p:cNvSpPr/>
          <p:nvPr/>
        </p:nvSpPr>
        <p:spPr>
          <a:xfrm>
            <a:off x="4587528" y="1197295"/>
            <a:ext cx="1387782" cy="461665"/>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2014+2016:</a:t>
            </a:r>
          </a:p>
          <a:p>
            <a:r>
              <a:rPr lang="en-GB" sz="1200" dirty="0">
                <a:solidFill>
                  <a:srgbClr val="004F80"/>
                </a:solidFill>
                <a:latin typeface="Arial" panose="020B0604020202020204" pitchFamily="34" charset="0"/>
                <a:cs typeface="Arial" panose="020B0604020202020204" pitchFamily="34" charset="0"/>
              </a:rPr>
              <a:t>EEG Amendment</a:t>
            </a:r>
          </a:p>
        </p:txBody>
      </p:sp>
      <p:cxnSp>
        <p:nvCxnSpPr>
          <p:cNvPr id="16" name="Straight Arrow Connector 28"/>
          <p:cNvCxnSpPr/>
          <p:nvPr/>
        </p:nvCxnSpPr>
        <p:spPr>
          <a:xfrm>
            <a:off x="4401725" y="2561873"/>
            <a:ext cx="631656" cy="237559"/>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29"/>
          <p:cNvSpPr/>
          <p:nvPr/>
        </p:nvSpPr>
        <p:spPr>
          <a:xfrm>
            <a:off x="3050897" y="2221704"/>
            <a:ext cx="1486715" cy="461665"/>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2010: </a:t>
            </a:r>
            <a:br>
              <a:rPr lang="en-GB" sz="1200" dirty="0">
                <a:solidFill>
                  <a:srgbClr val="004F80"/>
                </a:solidFill>
                <a:latin typeface="Arial" panose="020B0604020202020204" pitchFamily="34" charset="0"/>
                <a:cs typeface="Arial" panose="020B0604020202020204" pitchFamily="34" charset="0"/>
              </a:rPr>
            </a:br>
            <a:r>
              <a:rPr lang="en-GB" sz="1200" dirty="0">
                <a:solidFill>
                  <a:srgbClr val="004F80"/>
                </a:solidFill>
                <a:latin typeface="Arial" panose="020B0604020202020204" pitchFamily="34" charset="0"/>
                <a:cs typeface="Arial" panose="020B0604020202020204" pitchFamily="34" charset="0"/>
              </a:rPr>
              <a:t>Energy Concept</a:t>
            </a:r>
          </a:p>
        </p:txBody>
      </p:sp>
      <p:sp>
        <p:nvSpPr>
          <p:cNvPr id="18" name="Rectangle 31"/>
          <p:cNvSpPr/>
          <p:nvPr/>
        </p:nvSpPr>
        <p:spPr>
          <a:xfrm>
            <a:off x="6176893" y="1136055"/>
            <a:ext cx="817793" cy="461665"/>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2017: Auctions</a:t>
            </a:r>
          </a:p>
        </p:txBody>
      </p:sp>
      <p:sp>
        <p:nvSpPr>
          <p:cNvPr id="20" name="Rectangle 29"/>
          <p:cNvSpPr/>
          <p:nvPr/>
        </p:nvSpPr>
        <p:spPr>
          <a:xfrm>
            <a:off x="3050897" y="1185376"/>
            <a:ext cx="1486715" cy="830997"/>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2011: Energiewende package, nuclear phase out</a:t>
            </a:r>
          </a:p>
        </p:txBody>
      </p:sp>
      <p:cxnSp>
        <p:nvCxnSpPr>
          <p:cNvPr id="21" name="Straight Arrow Connector 28"/>
          <p:cNvCxnSpPr>
            <a:cxnSpLocks/>
          </p:cNvCxnSpPr>
          <p:nvPr/>
        </p:nvCxnSpPr>
        <p:spPr>
          <a:xfrm>
            <a:off x="4116388" y="1829660"/>
            <a:ext cx="1234204" cy="707416"/>
          </a:xfrm>
          <a:prstGeom prst="straightConnector1">
            <a:avLst/>
          </a:prstGeom>
          <a:ln w="19050">
            <a:solidFill>
              <a:srgbClr val="004F80"/>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7524328" y="920744"/>
            <a:ext cx="595164" cy="276551"/>
          </a:xfrm>
          <a:prstGeom prst="rect">
            <a:avLst/>
          </a:prstGeom>
          <a:noFill/>
        </p:spPr>
        <p:txBody>
          <a:bodyPr wrap="square" rtlCol="0">
            <a:spAutoFit/>
          </a:bodyPr>
          <a:lstStyle/>
          <a:p>
            <a:r>
              <a:rPr lang="en-GB" sz="1197" dirty="0">
                <a:latin typeface="Arial" panose="020B0604020202020204" pitchFamily="34" charset="0"/>
                <a:cs typeface="Arial" panose="020B0604020202020204" pitchFamily="34" charset="0"/>
              </a:rPr>
              <a:t>218</a:t>
            </a:r>
          </a:p>
        </p:txBody>
      </p:sp>
      <p:sp>
        <p:nvSpPr>
          <p:cNvPr id="23" name="Textplatzhalter 7"/>
          <p:cNvSpPr txBox="1">
            <a:spLocks/>
          </p:cNvSpPr>
          <p:nvPr/>
        </p:nvSpPr>
        <p:spPr>
          <a:xfrm rot="16200000">
            <a:off x="7078813" y="3311972"/>
            <a:ext cx="3665036" cy="216000"/>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lgn="just">
              <a:buNone/>
            </a:pPr>
            <a:r>
              <a:rPr lang="en-GB" sz="1200" i="1" kern="0" dirty="0">
                <a:latin typeface="Arial" panose="020B0604020202020204" pitchFamily="34" charset="0"/>
                <a:cs typeface="Arial" panose="020B0604020202020204" pitchFamily="34" charset="0"/>
              </a:rPr>
              <a:t>Source:</a:t>
            </a:r>
            <a:r>
              <a:rPr lang="de-DE" sz="1200" i="1" kern="0" dirty="0">
                <a:latin typeface="Arial" panose="020B0604020202020204" pitchFamily="34" charset="0"/>
                <a:cs typeface="Arial" panose="020B0604020202020204" pitchFamily="34" charset="0"/>
              </a:rPr>
              <a:t> AGEB 2017, AGEE-</a:t>
            </a:r>
            <a:r>
              <a:rPr lang="de-DE" sz="1200" i="1" kern="0" dirty="0" err="1">
                <a:latin typeface="Arial" panose="020B0604020202020204" pitchFamily="34" charset="0"/>
                <a:cs typeface="Arial" panose="020B0604020202020204" pitchFamily="34" charset="0"/>
              </a:rPr>
              <a:t>Stat</a:t>
            </a:r>
            <a:r>
              <a:rPr lang="de-DE" sz="1200" i="1" kern="0" dirty="0">
                <a:latin typeface="Arial" panose="020B0604020202020204" pitchFamily="34" charset="0"/>
                <a:cs typeface="Arial" panose="020B0604020202020204" pitchFamily="34" charset="0"/>
              </a:rPr>
              <a:t> 2018</a:t>
            </a:r>
            <a:endParaRPr lang="en-GB" sz="1200" i="1" kern="0" dirty="0">
              <a:latin typeface="Arial" panose="020B0604020202020204" pitchFamily="34" charset="0"/>
              <a:cs typeface="Arial" panose="020B0604020202020204" pitchFamily="34" charset="0"/>
            </a:endParaRPr>
          </a:p>
          <a:p>
            <a:endParaRPr lang="de-DE" kern="0" dirty="0"/>
          </a:p>
        </p:txBody>
      </p:sp>
    </p:spTree>
    <p:extLst>
      <p:ext uri="{BB962C8B-B14F-4D97-AF65-F5344CB8AC3E}">
        <p14:creationId xmlns:p14="http://schemas.microsoft.com/office/powerpoint/2010/main" val="39154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subTitle" idx="1"/>
          </p:nvPr>
        </p:nvSpPr>
        <p:spPr>
          <a:xfrm>
            <a:off x="134847" y="5555252"/>
            <a:ext cx="8658279" cy="353755"/>
          </a:xfrm>
        </p:spPr>
        <p:txBody>
          <a:bodyPr/>
          <a:lstStyle/>
          <a:p>
            <a:r>
              <a:rPr lang="en-GB" sz="1800" i="1" dirty="0"/>
              <a:t>The energy transition follows a transparent long-term strategy with specific targets.</a:t>
            </a:r>
          </a:p>
        </p:txBody>
      </p:sp>
      <p:sp>
        <p:nvSpPr>
          <p:cNvPr id="3" name="Titel 2"/>
          <p:cNvSpPr>
            <a:spLocks noGrp="1"/>
          </p:cNvSpPr>
          <p:nvPr>
            <p:ph type="ctrTitle"/>
          </p:nvPr>
        </p:nvSpPr>
        <p:spPr>
          <a:xfrm>
            <a:off x="467544" y="476672"/>
            <a:ext cx="6552728" cy="980728"/>
          </a:xfrm>
        </p:spPr>
        <p:txBody>
          <a:bodyPr/>
          <a:lstStyle/>
          <a:p>
            <a:r>
              <a:rPr lang="en-GB" dirty="0"/>
              <a:t>Targets of the Energiewende until 2050</a:t>
            </a:r>
          </a:p>
        </p:txBody>
      </p:sp>
      <p:sp>
        <p:nvSpPr>
          <p:cNvPr id="6" name="Textplatzhalter 5"/>
          <p:cNvSpPr>
            <a:spLocks noGrp="1"/>
          </p:cNvSpPr>
          <p:nvPr>
            <p:ph type="body" sz="quarter" idx="4294967295"/>
          </p:nvPr>
        </p:nvSpPr>
        <p:spPr>
          <a:xfrm rot="16200000">
            <a:off x="6234473" y="3134679"/>
            <a:ext cx="5544616" cy="228599"/>
          </a:xfrm>
          <a:prstGeom prst="rect">
            <a:avLst/>
          </a:prstGeom>
        </p:spPr>
        <p:txBody>
          <a:bodyPr/>
          <a:lstStyle/>
          <a:p>
            <a:pPr marL="0" indent="0">
              <a:buNone/>
            </a:pPr>
            <a:r>
              <a:rPr lang="en-GB" sz="1200" dirty="0">
                <a:latin typeface="Arial" panose="020B0604020202020204" pitchFamily="34" charset="0"/>
                <a:cs typeface="Arial" panose="020B0604020202020204" pitchFamily="34" charset="0"/>
              </a:rPr>
              <a:t>Sources: </a:t>
            </a:r>
            <a:r>
              <a:rPr lang="en-GB" sz="1200" dirty="0" err="1">
                <a:latin typeface="Arial" panose="020B0604020202020204" pitchFamily="34" charset="0"/>
                <a:cs typeface="Arial" panose="020B0604020202020204" pitchFamily="34" charset="0"/>
              </a:rPr>
              <a:t>BMWi</a:t>
            </a:r>
            <a:r>
              <a:rPr lang="en-GB" sz="1200" dirty="0">
                <a:latin typeface="Arial" panose="020B0604020202020204" pitchFamily="34" charset="0"/>
                <a:cs typeface="Arial" panose="020B0604020202020204" pitchFamily="34" charset="0"/>
              </a:rPr>
              <a:t> 2018, BMUB 2016, AGEE-Stat 2016, UBA 2017, </a:t>
            </a:r>
            <a:r>
              <a:rPr lang="en-GB" sz="1200" dirty="0" err="1">
                <a:latin typeface="Arial" panose="020B0604020202020204" pitchFamily="34" charset="0"/>
                <a:cs typeface="Arial" panose="020B0604020202020204" pitchFamily="34" charset="0"/>
              </a:rPr>
              <a:t>BMWi</a:t>
            </a:r>
            <a:r>
              <a:rPr lang="en-GB" sz="1200" dirty="0">
                <a:latin typeface="Arial" panose="020B0604020202020204" pitchFamily="34" charset="0"/>
                <a:cs typeface="Arial" panose="020B0604020202020204" pitchFamily="34" charset="0"/>
              </a:rPr>
              <a:t> 2016</a:t>
            </a:r>
          </a:p>
          <a:p>
            <a:endParaRPr lang="en-GB" dirty="0"/>
          </a:p>
        </p:txBody>
      </p:sp>
      <p:sp>
        <p:nvSpPr>
          <p:cNvPr id="8" name="Textfeld 7"/>
          <p:cNvSpPr txBox="1"/>
          <p:nvPr/>
        </p:nvSpPr>
        <p:spPr>
          <a:xfrm>
            <a:off x="8032982" y="6237312"/>
            <a:ext cx="760144"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 = 2017</a:t>
            </a:r>
          </a:p>
        </p:txBody>
      </p:sp>
      <p:graphicFrame>
        <p:nvGraphicFramePr>
          <p:cNvPr id="7" name="Tabelle 6">
            <a:extLst>
              <a:ext uri="{FF2B5EF4-FFF2-40B4-BE49-F238E27FC236}">
                <a16:creationId xmlns:a16="http://schemas.microsoft.com/office/drawing/2014/main" id="{21338DB2-6F33-4B81-AE51-5CD6E3A7F8F0}"/>
              </a:ext>
            </a:extLst>
          </p:cNvPr>
          <p:cNvGraphicFramePr>
            <a:graphicFrameLocks noGrp="1"/>
          </p:cNvGraphicFramePr>
          <p:nvPr>
            <p:extLst>
              <p:ext uri="{D42A27DB-BD31-4B8C-83A1-F6EECF244321}">
                <p14:modId xmlns:p14="http://schemas.microsoft.com/office/powerpoint/2010/main" val="4025774100"/>
              </p:ext>
            </p:extLst>
          </p:nvPr>
        </p:nvGraphicFramePr>
        <p:xfrm>
          <a:off x="251517" y="1051672"/>
          <a:ext cx="8424937" cy="4409418"/>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935043">
                  <a:extLst>
                    <a:ext uri="{9D8B030D-6E8A-4147-A177-3AD203B41FA5}">
                      <a16:colId xmlns:a16="http://schemas.microsoft.com/office/drawing/2014/main" val="20002"/>
                    </a:ext>
                  </a:extLst>
                </a:gridCol>
                <a:gridCol w="808163">
                  <a:extLst>
                    <a:ext uri="{9D8B030D-6E8A-4147-A177-3AD203B41FA5}">
                      <a16:colId xmlns:a16="http://schemas.microsoft.com/office/drawing/2014/main" val="20003"/>
                    </a:ext>
                  </a:extLst>
                </a:gridCol>
                <a:gridCol w="955102">
                  <a:extLst>
                    <a:ext uri="{9D8B030D-6E8A-4147-A177-3AD203B41FA5}">
                      <a16:colId xmlns:a16="http://schemas.microsoft.com/office/drawing/2014/main" val="20004"/>
                    </a:ext>
                  </a:extLst>
                </a:gridCol>
                <a:gridCol w="955102">
                  <a:extLst>
                    <a:ext uri="{9D8B030D-6E8A-4147-A177-3AD203B41FA5}">
                      <a16:colId xmlns:a16="http://schemas.microsoft.com/office/drawing/2014/main" val="20005"/>
                    </a:ext>
                  </a:extLst>
                </a:gridCol>
                <a:gridCol w="955102">
                  <a:extLst>
                    <a:ext uri="{9D8B030D-6E8A-4147-A177-3AD203B41FA5}">
                      <a16:colId xmlns:a16="http://schemas.microsoft.com/office/drawing/2014/main" val="20006"/>
                    </a:ext>
                  </a:extLst>
                </a:gridCol>
              </a:tblGrid>
              <a:tr h="288032">
                <a:tc>
                  <a:txBody>
                    <a:bodyPr/>
                    <a:lstStyle/>
                    <a:p>
                      <a:endParaRPr lang="en-GB" dirty="0"/>
                    </a:p>
                  </a:txBody>
                  <a:tcPr/>
                </a:tc>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2016</a:t>
                      </a:r>
                    </a:p>
                  </a:txBody>
                  <a:tcPr anchor="ctr"/>
                </a:tc>
                <a:tc>
                  <a:txBody>
                    <a:bodyPr/>
                    <a:lstStyle/>
                    <a:p>
                      <a:pPr algn="ctr"/>
                      <a:r>
                        <a:rPr lang="en-GB" dirty="0">
                          <a:latin typeface="Arial" panose="020B0604020202020204" pitchFamily="34" charset="0"/>
                          <a:cs typeface="Arial" panose="020B0604020202020204" pitchFamily="34" charset="0"/>
                        </a:rPr>
                        <a:t>2020</a:t>
                      </a:r>
                    </a:p>
                  </a:txBody>
                  <a:tcPr anchor="ctr"/>
                </a:tc>
                <a:tc>
                  <a:txBody>
                    <a:bodyPr/>
                    <a:lstStyle/>
                    <a:p>
                      <a:pPr algn="ctr"/>
                      <a:r>
                        <a:rPr lang="en-GB" dirty="0">
                          <a:latin typeface="Arial" panose="020B0604020202020204" pitchFamily="34" charset="0"/>
                          <a:cs typeface="Arial" panose="020B0604020202020204" pitchFamily="34" charset="0"/>
                        </a:rPr>
                        <a:t>2030</a:t>
                      </a:r>
                    </a:p>
                  </a:txBody>
                  <a:tcPr anchor="ctr"/>
                </a:tc>
                <a:tc>
                  <a:txBody>
                    <a:bodyPr/>
                    <a:lstStyle/>
                    <a:p>
                      <a:pPr algn="ctr"/>
                      <a:r>
                        <a:rPr lang="en-GB" dirty="0">
                          <a:latin typeface="Arial" panose="020B0604020202020204" pitchFamily="34" charset="0"/>
                          <a:cs typeface="Arial" panose="020B0604020202020204" pitchFamily="34" charset="0"/>
                        </a:rPr>
                        <a:t>2040</a:t>
                      </a:r>
                    </a:p>
                  </a:txBody>
                  <a:tcPr anchor="ctr"/>
                </a:tc>
                <a:tc>
                  <a:txBody>
                    <a:bodyPr/>
                    <a:lstStyle/>
                    <a:p>
                      <a:pPr marL="0" algn="ctr" defTabSz="914400" rtl="0" eaLnBrk="1" latinLnBrk="0" hangingPunct="1"/>
                      <a:r>
                        <a:rPr lang="en-GB" sz="1800" b="1" kern="1200" dirty="0">
                          <a:solidFill>
                            <a:schemeClr val="lt1"/>
                          </a:solidFill>
                          <a:latin typeface="Arial" panose="020B0604020202020204" pitchFamily="34" charset="0"/>
                          <a:ea typeface="+mn-ea"/>
                          <a:cs typeface="Arial" panose="020B0604020202020204" pitchFamily="34" charset="0"/>
                        </a:rPr>
                        <a:t>2050</a:t>
                      </a:r>
                    </a:p>
                  </a:txBody>
                  <a:tcPr anchor="ctr"/>
                </a:tc>
                <a:extLst>
                  <a:ext uri="{0D108BD9-81ED-4DB2-BD59-A6C34878D82A}">
                    <a16:rowId xmlns:a16="http://schemas.microsoft.com/office/drawing/2014/main" val="10000"/>
                  </a:ext>
                </a:extLst>
              </a:tr>
              <a:tr h="210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Climate</a:t>
                      </a:r>
                    </a:p>
                  </a:txBody>
                  <a:tcPr anchor="ct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Arial" panose="020B0604020202020204" pitchFamily="34" charset="0"/>
                          <a:cs typeface="Arial" panose="020B0604020202020204" pitchFamily="34" charset="0"/>
                        </a:rPr>
                        <a:t>% greenhouse gas reduction (vs. 1990)</a:t>
                      </a:r>
                    </a:p>
                  </a:txBody>
                  <a:tcPr>
                    <a:solidFill>
                      <a:schemeClr val="accent5">
                        <a:lumMod val="75000"/>
                      </a:schemeClr>
                    </a:solidFill>
                  </a:tcPr>
                </a:tc>
                <a:tc>
                  <a:txBody>
                    <a:bodyPr/>
                    <a:lstStyle/>
                    <a:p>
                      <a:pPr algn="ctr"/>
                      <a:r>
                        <a:rPr lang="en-GB" sz="1000" kern="1200" dirty="0">
                          <a:solidFill>
                            <a:schemeClr val="tx1"/>
                          </a:solidFill>
                          <a:latin typeface="Arial" panose="020B0604020202020204" pitchFamily="34" charset="0"/>
                          <a:ea typeface="+mn-ea"/>
                          <a:cs typeface="Arial" panose="020B0604020202020204" pitchFamily="34" charset="0"/>
                        </a:rPr>
                        <a:t>-27.3 %</a:t>
                      </a:r>
                    </a:p>
                  </a:txBody>
                  <a:tcPr anchor="ctr">
                    <a:solidFill>
                      <a:srgbClr val="6C7891"/>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-40 %</a:t>
                      </a:r>
                    </a:p>
                  </a:txBody>
                  <a:tcPr anchor="ctr">
                    <a:solidFill>
                      <a:schemeClr val="accent5">
                        <a:lumMod val="75000"/>
                      </a:schemeClr>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-55%</a:t>
                      </a:r>
                    </a:p>
                  </a:txBody>
                  <a:tcPr anchor="ctr">
                    <a:solidFill>
                      <a:schemeClr val="accent5">
                        <a:lumMod val="75000"/>
                      </a:schemeClr>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-70%</a:t>
                      </a:r>
                    </a:p>
                  </a:txBody>
                  <a:tcPr anchor="ctr">
                    <a:solidFill>
                      <a:schemeClr val="accent5">
                        <a:lumMod val="75000"/>
                      </a:schemeClr>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-80-95%</a:t>
                      </a:r>
                    </a:p>
                  </a:txBody>
                  <a:tcPr anchor="ctr">
                    <a:solidFill>
                      <a:schemeClr val="accent5">
                        <a:lumMod val="75000"/>
                      </a:schemeClr>
                    </a:solidFill>
                  </a:tcPr>
                </a:tc>
                <a:extLst>
                  <a:ext uri="{0D108BD9-81ED-4DB2-BD59-A6C34878D82A}">
                    <a16:rowId xmlns:a16="http://schemas.microsoft.com/office/drawing/2014/main" val="10001"/>
                  </a:ext>
                </a:extLst>
              </a:tr>
              <a:tr h="254496">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Renewable</a:t>
                      </a:r>
                      <a:r>
                        <a:rPr lang="en-GB" sz="1400" b="1" baseline="0" dirty="0">
                          <a:latin typeface="Arial" panose="020B0604020202020204" pitchFamily="34" charset="0"/>
                          <a:cs typeface="Arial" panose="020B0604020202020204" pitchFamily="34" charset="0"/>
                        </a:rPr>
                        <a:t> energy</a:t>
                      </a:r>
                      <a:endParaRPr lang="en-GB" sz="1400" b="1" dirty="0">
                        <a:latin typeface="Arial" panose="020B0604020202020204" pitchFamily="34" charset="0"/>
                        <a:cs typeface="Arial" panose="020B0604020202020204" pitchFamily="34" charset="0"/>
                      </a:endParaRPr>
                    </a:p>
                  </a:txBody>
                  <a:tcPr anchor="ctr">
                    <a:solidFill>
                      <a:srgbClr val="91B3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gross final energy consumption</a:t>
                      </a:r>
                    </a:p>
                  </a:txBody>
                  <a:tcPr>
                    <a:solidFill>
                      <a:srgbClr val="91B3D8"/>
                    </a:solidFill>
                  </a:tcPr>
                </a:tc>
                <a:tc>
                  <a:txBody>
                    <a:bodyPr/>
                    <a:lstStyle/>
                    <a:p>
                      <a:pPr marL="0" algn="ctr" defTabSz="914400" rtl="0" eaLnBrk="1" latinLnBrk="0" hangingPunct="1"/>
                      <a:r>
                        <a:rPr lang="en-GB" sz="1000" kern="1200" dirty="0">
                          <a:solidFill>
                            <a:schemeClr val="tx1"/>
                          </a:solidFill>
                          <a:latin typeface="Arial" panose="020B0604020202020204" pitchFamily="34" charset="0"/>
                          <a:ea typeface="+mn-ea"/>
                          <a:cs typeface="Arial" panose="020B0604020202020204" pitchFamily="34" charset="0"/>
                        </a:rPr>
                        <a:t>14.8 %</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18%</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30%</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45%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60%</a:t>
                      </a:r>
                    </a:p>
                  </a:txBody>
                  <a:tcPr anchor="ctr">
                    <a:solidFill>
                      <a:srgbClr val="91B3D8"/>
                    </a:solidFill>
                  </a:tcPr>
                </a:tc>
                <a:extLst>
                  <a:ext uri="{0D108BD9-81ED-4DB2-BD59-A6C34878D82A}">
                    <a16:rowId xmlns:a16="http://schemas.microsoft.com/office/drawing/2014/main" val="10002"/>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gross electricity consumption</a:t>
                      </a:r>
                    </a:p>
                  </a:txBody>
                  <a:tcPr>
                    <a:solidFill>
                      <a:srgbClr val="91B3D8"/>
                    </a:solidFill>
                  </a:tcPr>
                </a:tc>
                <a:tc>
                  <a:txBody>
                    <a:bodyPr/>
                    <a:lstStyle/>
                    <a:p>
                      <a:pPr marL="0" algn="ctr" defTabSz="914400" rtl="0" eaLnBrk="1" latinLnBrk="0" hangingPunct="1"/>
                      <a:r>
                        <a:rPr lang="en-GB" sz="1000" kern="1200" dirty="0">
                          <a:solidFill>
                            <a:schemeClr val="tx1"/>
                          </a:solidFill>
                          <a:latin typeface="Arial" panose="020B0604020202020204" pitchFamily="34" charset="0"/>
                          <a:ea typeface="+mn-ea"/>
                          <a:cs typeface="Arial" panose="020B0604020202020204" pitchFamily="34" charset="0"/>
                        </a:rPr>
                        <a:t>36.2 %*</a:t>
                      </a:r>
                    </a:p>
                    <a:p>
                      <a:pPr marL="0" algn="ctr" defTabSz="914400" rtl="0" eaLnBrk="1" latinLnBrk="0" hangingPunct="1"/>
                      <a:r>
                        <a:rPr lang="en-GB" sz="1000" kern="1200" dirty="0">
                          <a:solidFill>
                            <a:schemeClr val="tx1"/>
                          </a:solidFill>
                          <a:latin typeface="Arial" panose="020B0604020202020204" pitchFamily="34" charset="0"/>
                          <a:ea typeface="+mn-ea"/>
                          <a:cs typeface="Arial" panose="020B0604020202020204" pitchFamily="34" charset="0"/>
                        </a:rPr>
                        <a:t>31.6 %</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35%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50%</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65%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80%</a:t>
                      </a:r>
                    </a:p>
                  </a:txBody>
                  <a:tcPr anchor="ctr">
                    <a:solidFill>
                      <a:srgbClr val="91B3D8"/>
                    </a:solidFill>
                  </a:tcPr>
                </a:tc>
                <a:extLst>
                  <a:ext uri="{0D108BD9-81ED-4DB2-BD59-A6C34878D82A}">
                    <a16:rowId xmlns:a16="http://schemas.microsoft.com/office/drawing/2014/main" val="10003"/>
                  </a:ext>
                </a:extLst>
              </a:tr>
              <a:tr h="148154">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Share in heat consumption</a:t>
                      </a:r>
                    </a:p>
                  </a:txBody>
                  <a:tcPr>
                    <a:solidFill>
                      <a:srgbClr val="91B3D8"/>
                    </a:solidFill>
                  </a:tcPr>
                </a:tc>
                <a:tc>
                  <a:txBody>
                    <a:bodyPr/>
                    <a:lstStyle/>
                    <a:p>
                      <a:pPr algn="ctr"/>
                      <a:r>
                        <a:rPr lang="en-GB" sz="1000" kern="1200" dirty="0">
                          <a:solidFill>
                            <a:schemeClr val="tx1"/>
                          </a:solidFill>
                          <a:latin typeface="Arial" panose="020B0604020202020204" pitchFamily="34" charset="0"/>
                          <a:ea typeface="+mn-ea"/>
                          <a:cs typeface="Arial" panose="020B0604020202020204" pitchFamily="34" charset="0"/>
                        </a:rPr>
                        <a:t>13.2 %</a:t>
                      </a:r>
                    </a:p>
                  </a:txBody>
                  <a:tcPr anchor="ctr">
                    <a:solidFill>
                      <a:srgbClr val="91B3D8"/>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14%</a:t>
                      </a: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extLst>
                  <a:ext uri="{0D108BD9-81ED-4DB2-BD59-A6C34878D82A}">
                    <a16:rowId xmlns:a16="http://schemas.microsoft.com/office/drawing/2014/main" val="10004"/>
                  </a:ext>
                </a:extLst>
              </a:tr>
              <a:tr h="192346">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Share in Transport sector</a:t>
                      </a:r>
                    </a:p>
                  </a:txBody>
                  <a:tcPr>
                    <a:solidFill>
                      <a:srgbClr val="91B3D8"/>
                    </a:solidFill>
                  </a:tcPr>
                </a:tc>
                <a:tc>
                  <a:txBody>
                    <a:bodyPr/>
                    <a:lstStyle/>
                    <a:p>
                      <a:pPr algn="ctr"/>
                      <a:r>
                        <a:rPr lang="en-GB" sz="1000" kern="1200" dirty="0">
                          <a:solidFill>
                            <a:schemeClr val="tx1"/>
                          </a:solidFill>
                          <a:latin typeface="Arial" panose="020B0604020202020204" pitchFamily="34" charset="0"/>
                          <a:ea typeface="+mn-ea"/>
                          <a:cs typeface="Arial" panose="020B0604020202020204" pitchFamily="34" charset="0"/>
                        </a:rPr>
                        <a:t>5.2 %</a:t>
                      </a:r>
                    </a:p>
                  </a:txBody>
                  <a:tcPr anchor="ctr">
                    <a:solidFill>
                      <a:srgbClr val="91B3D8"/>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10% (EU)</a:t>
                      </a: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extLst>
                  <a:ext uri="{0D108BD9-81ED-4DB2-BD59-A6C34878D82A}">
                    <a16:rowId xmlns:a16="http://schemas.microsoft.com/office/drawing/2014/main" val="10005"/>
                  </a:ext>
                </a:extLst>
              </a:tr>
              <a:tr h="308546">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Energy</a:t>
                      </a:r>
                      <a:r>
                        <a:rPr lang="en-GB" sz="1400" b="1" baseline="0" dirty="0">
                          <a:latin typeface="Arial" panose="020B0604020202020204" pitchFamily="34" charset="0"/>
                          <a:cs typeface="Arial" panose="020B0604020202020204" pitchFamily="34" charset="0"/>
                        </a:rPr>
                        <a:t> efficiency</a:t>
                      </a:r>
                      <a:endParaRPr lang="en-GB" sz="1400" b="1" dirty="0">
                        <a:latin typeface="Arial" panose="020B0604020202020204" pitchFamily="34" charset="0"/>
                        <a:cs typeface="Arial" panose="020B0604020202020204" pitchFamily="34" charset="0"/>
                      </a:endParaRPr>
                    </a:p>
                  </a:txBody>
                  <a:tcPr anchor="c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primary energy consumption (vs. 2008)</a:t>
                      </a:r>
                    </a:p>
                  </a:txBody>
                  <a:tcPr>
                    <a:solidFill>
                      <a:schemeClr val="accent5">
                        <a:lumMod val="60000"/>
                        <a:lumOff val="40000"/>
                      </a:schemeClr>
                    </a:solidFill>
                  </a:tcPr>
                </a:tc>
                <a:tc>
                  <a:txBody>
                    <a:bodyPr/>
                    <a:lstStyle/>
                    <a:p>
                      <a:pPr marL="0" algn="ctr" defTabSz="914400" rtl="0" eaLnBrk="1" latinLnBrk="0" hangingPunct="1"/>
                      <a:r>
                        <a:rPr lang="en-GB" sz="1000" kern="1200" dirty="0">
                          <a:solidFill>
                            <a:schemeClr val="tx1"/>
                          </a:solidFill>
                          <a:latin typeface="Arial" panose="020B0604020202020204" pitchFamily="34" charset="0"/>
                          <a:ea typeface="+mn-ea"/>
                          <a:cs typeface="Arial" panose="020B0604020202020204" pitchFamily="34" charset="0"/>
                        </a:rPr>
                        <a:t>-6.5 %</a:t>
                      </a:r>
                    </a:p>
                  </a:txBody>
                  <a:tcPr anchor="ctr">
                    <a:solidFill>
                      <a:srgbClr val="C4C8D3"/>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-20%</a:t>
                      </a:r>
                    </a:p>
                  </a:txBody>
                  <a:tcPr anchor="ctr">
                    <a:solidFill>
                      <a:srgbClr val="C4C8D3"/>
                    </a:solidFill>
                  </a:tcPr>
                </a:tc>
                <a:tc>
                  <a:txBody>
                    <a:bodyPr/>
                    <a:lstStyle/>
                    <a:p>
                      <a:pPr marL="0" algn="ctr" defTabSz="914400" rtl="0" eaLnBrk="1" latinLnBrk="0" hangingPunct="1"/>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-50%</a:t>
                      </a:r>
                    </a:p>
                  </a:txBody>
                  <a:tcPr anchor="ctr">
                    <a:solidFill>
                      <a:srgbClr val="C4C8D3"/>
                    </a:solidFill>
                  </a:tcPr>
                </a:tc>
                <a:extLst>
                  <a:ext uri="{0D108BD9-81ED-4DB2-BD59-A6C34878D82A}">
                    <a16:rowId xmlns:a16="http://schemas.microsoft.com/office/drawing/2014/main" val="10006"/>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Final energy productivity (2008-2016)</a:t>
                      </a:r>
                    </a:p>
                  </a:txBody>
                  <a:tcPr>
                    <a:solidFill>
                      <a:schemeClr val="accent5">
                        <a:lumMod val="60000"/>
                        <a:lumOff val="40000"/>
                      </a:schemeClr>
                    </a:solidFill>
                  </a:tcPr>
                </a:tc>
                <a:tc>
                  <a:txBody>
                    <a:bodyPr/>
                    <a:lstStyle/>
                    <a:p>
                      <a:pPr marL="0" algn="ctr" defTabSz="914400" rtl="0" eaLnBrk="1" latinLnBrk="0" hangingPunct="1"/>
                      <a:r>
                        <a:rPr lang="en-GB" sz="1000" kern="1200" dirty="0">
                          <a:solidFill>
                            <a:schemeClr val="tx1"/>
                          </a:solidFill>
                          <a:latin typeface="Arial" panose="020B0604020202020204" pitchFamily="34" charset="0"/>
                          <a:ea typeface="+mn-ea"/>
                          <a:cs typeface="Arial" panose="020B0604020202020204" pitchFamily="34" charset="0"/>
                        </a:rPr>
                        <a:t>1.1% p.a.</a:t>
                      </a:r>
                    </a:p>
                  </a:txBody>
                  <a:tcPr anchor="ctr">
                    <a:solidFill>
                      <a:srgbClr val="C4C8D3"/>
                    </a:solidFill>
                  </a:tcPr>
                </a:tc>
                <a:tc gridSpan="4">
                  <a:txBody>
                    <a:bodyPr/>
                    <a:lstStyle/>
                    <a:p>
                      <a:pPr marL="0" algn="ctr" defTabSz="914400" rtl="0" eaLnBrk="1" latinLnBrk="0" hangingPunct="1"/>
                      <a:r>
                        <a:rPr lang="en-GB" sz="1100" b="1" kern="1200" dirty="0">
                          <a:solidFill>
                            <a:schemeClr val="dk1"/>
                          </a:solidFill>
                          <a:latin typeface="Arial" panose="020B0604020202020204" pitchFamily="34" charset="0"/>
                          <a:ea typeface="+mn-ea"/>
                          <a:cs typeface="Arial" panose="020B0604020202020204" pitchFamily="34" charset="0"/>
                        </a:rPr>
                        <a:t>2,1% per year (2008-2050)</a:t>
                      </a:r>
                    </a:p>
                  </a:txBody>
                  <a:tcPr anchor="ctr">
                    <a:solidFill>
                      <a:srgbClr val="C4C8D3"/>
                    </a:solidFill>
                  </a:tcPr>
                </a:tc>
                <a:tc hMerge="1">
                  <a:txBody>
                    <a:bodyPr/>
                    <a:lstStyle/>
                    <a:p>
                      <a:pPr marL="0" algn="ctr" defTabSz="914400" rtl="0" eaLnBrk="1" latinLnBrk="0" hangingPunct="1"/>
                      <a:endParaRPr lang="en-GB" sz="1000" kern="1200" dirty="0">
                        <a:solidFill>
                          <a:schemeClr val="tx1"/>
                        </a:solidFill>
                        <a:latin typeface="Arial" panose="020B0604020202020204" pitchFamily="34" charset="0"/>
                        <a:ea typeface="+mn-ea"/>
                        <a:cs typeface="Arial" panose="020B0604020202020204" pitchFamily="34" charset="0"/>
                      </a:endParaRPr>
                    </a:p>
                  </a:txBody>
                  <a:tcPr anchor="ctr">
                    <a:solidFill>
                      <a:schemeClr val="bg2">
                        <a:lumMod val="60000"/>
                        <a:lumOff val="40000"/>
                      </a:schemeClr>
                    </a:solidFill>
                  </a:tcPr>
                </a:tc>
                <a:tc hMerge="1">
                  <a:txBody>
                    <a:bodyPr/>
                    <a:lstStyle/>
                    <a:p>
                      <a:pPr marL="0" algn="ctr" defTabSz="914400" rtl="0" eaLnBrk="1" latinLnBrk="0" hangingPunct="1"/>
                      <a:endParaRPr lang="en-GB" sz="1000" kern="1200" dirty="0">
                        <a:solidFill>
                          <a:schemeClr val="tx1"/>
                        </a:solidFill>
                        <a:latin typeface="Arial" panose="020B0604020202020204" pitchFamily="34" charset="0"/>
                        <a:ea typeface="+mn-ea"/>
                        <a:cs typeface="Arial" panose="020B0604020202020204" pitchFamily="34" charset="0"/>
                      </a:endParaRPr>
                    </a:p>
                  </a:txBody>
                  <a:tcPr anchor="ctr">
                    <a:solidFill>
                      <a:schemeClr val="bg2">
                        <a:lumMod val="60000"/>
                        <a:lumOff val="40000"/>
                      </a:schemeClr>
                    </a:solidFill>
                  </a:tcPr>
                </a:tc>
                <a:tc hMerge="1">
                  <a:txBody>
                    <a:bodyPr/>
                    <a:lstStyle/>
                    <a:p>
                      <a:pPr marL="0" algn="ctr" defTabSz="914400" rtl="0" eaLnBrk="1" latinLnBrk="0" hangingPunct="1"/>
                      <a:endParaRPr lang="en-GB" sz="1000" kern="1200" dirty="0">
                        <a:solidFill>
                          <a:schemeClr val="dk1"/>
                        </a:solidFill>
                        <a:latin typeface="Arial" panose="020B0604020202020204" pitchFamily="34" charset="0"/>
                        <a:ea typeface="+mn-ea"/>
                        <a:cs typeface="Arial" panose="020B0604020202020204" pitchFamily="34" charset="0"/>
                      </a:endParaRPr>
                    </a:p>
                  </a:txBody>
                  <a:tcPr anchor="ctr">
                    <a:solidFill>
                      <a:schemeClr val="bg2">
                        <a:lumMod val="60000"/>
                        <a:lumOff val="40000"/>
                      </a:schemeClr>
                    </a:solidFill>
                  </a:tcPr>
                </a:tc>
                <a:extLst>
                  <a:ext uri="{0D108BD9-81ED-4DB2-BD59-A6C34878D82A}">
                    <a16:rowId xmlns:a16="http://schemas.microsoft.com/office/drawing/2014/main" val="10007"/>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Gross electricity consumption (vs. 2008)</a:t>
                      </a:r>
                    </a:p>
                  </a:txBody>
                  <a:tcPr>
                    <a:solidFill>
                      <a:schemeClr val="accent5">
                        <a:lumMod val="60000"/>
                        <a:lumOff val="40000"/>
                      </a:schemeClr>
                    </a:solidFill>
                  </a:tcPr>
                </a:tc>
                <a:tc>
                  <a:txBody>
                    <a:bodyPr/>
                    <a:lstStyle/>
                    <a:p>
                      <a:pPr algn="ctr"/>
                      <a:r>
                        <a:rPr lang="en-GB" sz="1000" dirty="0">
                          <a:latin typeface="Arial" panose="020B0604020202020204" pitchFamily="34" charset="0"/>
                          <a:cs typeface="Arial" panose="020B0604020202020204" pitchFamily="34" charset="0"/>
                        </a:rPr>
                        <a:t>-3.6 %</a:t>
                      </a: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-10%</a:t>
                      </a: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-25%</a:t>
                      </a:r>
                    </a:p>
                  </a:txBody>
                  <a:tcPr anchor="ctr">
                    <a:solidFill>
                      <a:srgbClr val="C4C8D3"/>
                    </a:solidFill>
                  </a:tcPr>
                </a:tc>
                <a:extLst>
                  <a:ext uri="{0D108BD9-81ED-4DB2-BD59-A6C34878D82A}">
                    <a16:rowId xmlns:a16="http://schemas.microsoft.com/office/drawing/2014/main" val="10008"/>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Primary energy demand (buildings) (2008)</a:t>
                      </a:r>
                    </a:p>
                  </a:txBody>
                  <a:tcPr>
                    <a:solidFill>
                      <a:schemeClr val="accent5">
                        <a:lumMod val="60000"/>
                        <a:lumOff val="40000"/>
                      </a:schemeClr>
                    </a:solidFill>
                  </a:tcPr>
                </a:tc>
                <a:tc>
                  <a:txBody>
                    <a:bodyPr/>
                    <a:lstStyle/>
                    <a:p>
                      <a:pPr algn="ctr"/>
                      <a:r>
                        <a:rPr lang="en-GB" sz="1000" dirty="0">
                          <a:latin typeface="Arial" panose="020B0604020202020204" pitchFamily="34" charset="0"/>
                          <a:cs typeface="Arial" panose="020B0604020202020204" pitchFamily="34" charset="0"/>
                        </a:rPr>
                        <a:t>-18.3 %</a:t>
                      </a: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- 80 %</a:t>
                      </a:r>
                    </a:p>
                  </a:txBody>
                  <a:tcPr anchor="ctr">
                    <a:solidFill>
                      <a:srgbClr val="C4C8D3"/>
                    </a:solidFill>
                  </a:tcPr>
                </a:tc>
                <a:extLst>
                  <a:ext uri="{0D108BD9-81ED-4DB2-BD59-A6C34878D82A}">
                    <a16:rowId xmlns:a16="http://schemas.microsoft.com/office/drawing/2014/main" val="10009"/>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Heat demand (buildings) (vs. 2008)</a:t>
                      </a:r>
                    </a:p>
                  </a:txBody>
                  <a:tcPr>
                    <a:solidFill>
                      <a:schemeClr val="accent5">
                        <a:lumMod val="60000"/>
                        <a:lumOff val="40000"/>
                      </a:schemeClr>
                    </a:solidFill>
                  </a:tcPr>
                </a:tc>
                <a:tc>
                  <a:txBody>
                    <a:bodyPr/>
                    <a:lstStyle/>
                    <a:p>
                      <a:pPr algn="ctr"/>
                      <a:r>
                        <a:rPr lang="en-GB" sz="1000" dirty="0">
                          <a:latin typeface="Arial" panose="020B0604020202020204" pitchFamily="34" charset="0"/>
                          <a:cs typeface="Arial" panose="020B0604020202020204" pitchFamily="34" charset="0"/>
                        </a:rPr>
                        <a:t>-6.3%</a:t>
                      </a: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-20%</a:t>
                      </a: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extLst>
                  <a:ext uri="{0D108BD9-81ED-4DB2-BD59-A6C34878D82A}">
                    <a16:rowId xmlns:a16="http://schemas.microsoft.com/office/drawing/2014/main" val="10010"/>
                  </a:ext>
                </a:extLst>
              </a:tr>
              <a:tr h="286166">
                <a:tc rowSpan="2">
                  <a:txBody>
                    <a:bodyPr/>
                    <a:lstStyle/>
                    <a:p>
                      <a:pPr algn="l"/>
                      <a:r>
                        <a:rPr lang="en-GB" sz="1400" b="1" dirty="0">
                          <a:latin typeface="Arial" panose="020B0604020202020204" pitchFamily="34" charset="0"/>
                          <a:cs typeface="Arial" panose="020B0604020202020204" pitchFamily="34" charset="0"/>
                        </a:rPr>
                        <a:t>Transport</a:t>
                      </a:r>
                    </a:p>
                  </a:txBody>
                  <a:tcPr anchor="ctr">
                    <a:solidFill>
                      <a:schemeClr val="accent6">
                        <a:lumMod val="20000"/>
                        <a:lumOff val="80000"/>
                      </a:schemeClr>
                    </a:solidFill>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Final energy consumption in transport (vs. 2005)</a:t>
                      </a:r>
                    </a:p>
                  </a:txBody>
                  <a:tcPr>
                    <a:solidFill>
                      <a:schemeClr val="accent6">
                        <a:lumMod val="20000"/>
                        <a:lumOff val="80000"/>
                      </a:schemeClr>
                    </a:solidFill>
                  </a:tcPr>
                </a:tc>
                <a:tc>
                  <a:txBody>
                    <a:bodyPr/>
                    <a:lstStyle/>
                    <a:p>
                      <a:pPr algn="ctr"/>
                      <a:r>
                        <a:rPr lang="en-GB" sz="1000" dirty="0">
                          <a:latin typeface="Arial" panose="020B0604020202020204" pitchFamily="34" charset="0"/>
                          <a:cs typeface="Arial" panose="020B0604020202020204" pitchFamily="34" charset="0"/>
                        </a:rPr>
                        <a:t>+4.2%</a:t>
                      </a:r>
                    </a:p>
                  </a:txBody>
                  <a:tcPr anchor="ctr">
                    <a:solidFill>
                      <a:srgbClr val="C7DDFF"/>
                    </a:solidFill>
                  </a:tcPr>
                </a:tc>
                <a:tc>
                  <a:txBody>
                    <a:bodyPr/>
                    <a:lstStyle/>
                    <a:p>
                      <a:pPr algn="ctr"/>
                      <a:r>
                        <a:rPr lang="en-GB" sz="1100" b="1" dirty="0">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6">
                        <a:lumMod val="20000"/>
                        <a:lumOff val="80000"/>
                      </a:schemeClr>
                    </a:solidFill>
                  </a:tcPr>
                </a:tc>
                <a:tc>
                  <a:txBody>
                    <a:bodyPr/>
                    <a:lstStyle/>
                    <a:p>
                      <a:pPr algn="ctr"/>
                      <a:r>
                        <a:rPr lang="en-GB" sz="1100" b="1" dirty="0">
                          <a:latin typeface="Arial" panose="020B0604020202020204" pitchFamily="34" charset="0"/>
                          <a:cs typeface="Arial" panose="020B0604020202020204" pitchFamily="34" charset="0"/>
                        </a:rPr>
                        <a:t>-40%</a:t>
                      </a:r>
                    </a:p>
                  </a:txBody>
                  <a:tcPr anchor="ctr">
                    <a:solidFill>
                      <a:schemeClr val="accent6">
                        <a:lumMod val="20000"/>
                        <a:lumOff val="80000"/>
                      </a:schemeClr>
                    </a:solidFill>
                  </a:tcPr>
                </a:tc>
                <a:extLst>
                  <a:ext uri="{0D108BD9-81ED-4DB2-BD59-A6C34878D82A}">
                    <a16:rowId xmlns:a16="http://schemas.microsoft.com/office/drawing/2014/main" val="10011"/>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Number of Electric vehicles (1/2018)</a:t>
                      </a:r>
                    </a:p>
                    <a:p>
                      <a:pPr algn="l"/>
                      <a:r>
                        <a:rPr lang="en-GB" sz="1100" kern="1200" dirty="0">
                          <a:solidFill>
                            <a:schemeClr val="tx1"/>
                          </a:solidFill>
                          <a:latin typeface="Arial" panose="020B0604020202020204" pitchFamily="34" charset="0"/>
                          <a:ea typeface="+mn-ea"/>
                          <a:cs typeface="Arial" panose="020B0604020202020204" pitchFamily="34" charset="0"/>
                        </a:rPr>
                        <a:t>(hybrid cars)</a:t>
                      </a:r>
                    </a:p>
                  </a:txBody>
                  <a:tcPr>
                    <a:solidFill>
                      <a:schemeClr val="accent6">
                        <a:lumMod val="20000"/>
                        <a:lumOff val="80000"/>
                      </a:schemeClr>
                    </a:solidFill>
                  </a:tcPr>
                </a:tc>
                <a:tc>
                  <a:txBody>
                    <a:bodyPr/>
                    <a:lstStyle/>
                    <a:p>
                      <a:pPr algn="ctr"/>
                      <a:r>
                        <a:rPr lang="en-GB" sz="1000" dirty="0">
                          <a:latin typeface="Arial" panose="020B0604020202020204" pitchFamily="34" charset="0"/>
                          <a:cs typeface="Arial" panose="020B0604020202020204" pitchFamily="34" charset="0"/>
                        </a:rPr>
                        <a:t>53.861*</a:t>
                      </a:r>
                    </a:p>
                    <a:p>
                      <a:pPr algn="ctr"/>
                      <a:r>
                        <a:rPr lang="en-GB" sz="1000" dirty="0">
                          <a:latin typeface="Arial" panose="020B0604020202020204" pitchFamily="34" charset="0"/>
                          <a:cs typeface="Arial" panose="020B0604020202020204" pitchFamily="34" charset="0"/>
                        </a:rPr>
                        <a:t>(236.710)</a:t>
                      </a:r>
                    </a:p>
                  </a:txBody>
                  <a:tcPr anchor="ctr">
                    <a:solidFill>
                      <a:srgbClr val="C7DDFF"/>
                    </a:solidFill>
                  </a:tcPr>
                </a:tc>
                <a:tc>
                  <a:txBody>
                    <a:bodyPr/>
                    <a:lstStyle/>
                    <a:p>
                      <a:pPr algn="ctr"/>
                      <a:r>
                        <a:rPr lang="en-GB" sz="1100" b="0" dirty="0">
                          <a:latin typeface="Arial" panose="020B0604020202020204" pitchFamily="34" charset="0"/>
                          <a:cs typeface="Arial" panose="020B0604020202020204" pitchFamily="34" charset="0"/>
                        </a:rPr>
                        <a:t>(1 million)</a:t>
                      </a:r>
                    </a:p>
                  </a:txBody>
                  <a:tcPr anchor="ctr">
                    <a:solidFill>
                      <a:schemeClr val="accent6">
                        <a:lumMod val="20000"/>
                        <a:lumOff val="80000"/>
                      </a:schemeClr>
                    </a:solidFill>
                  </a:tcPr>
                </a:tc>
                <a:tc>
                  <a:txBody>
                    <a:bodyPr/>
                    <a:lstStyle/>
                    <a:p>
                      <a:pPr algn="ctr"/>
                      <a:r>
                        <a:rPr lang="en-GB" sz="1100" b="0" dirty="0">
                          <a:latin typeface="Arial" panose="020B0604020202020204" pitchFamily="34" charset="0"/>
                          <a:cs typeface="Arial" panose="020B0604020202020204" pitchFamily="34" charset="0"/>
                        </a:rPr>
                        <a:t>(6 million)</a:t>
                      </a:r>
                    </a:p>
                  </a:txBody>
                  <a:tcPr anchor="ctr">
                    <a:solidFill>
                      <a:schemeClr val="accent6">
                        <a:lumMod val="20000"/>
                        <a:lumOff val="80000"/>
                      </a:schemeClr>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6">
                        <a:lumMod val="20000"/>
                        <a:lumOff val="80000"/>
                      </a:schemeClr>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6643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platzhalter 13"/>
          <p:cNvSpPr>
            <a:spLocks noGrp="1"/>
          </p:cNvSpPr>
          <p:nvPr>
            <p:ph type="subTitle" idx="1"/>
          </p:nvPr>
        </p:nvSpPr>
        <p:spPr>
          <a:xfrm>
            <a:off x="486000" y="5473081"/>
            <a:ext cx="8172000" cy="360040"/>
          </a:xfrm>
        </p:spPr>
        <p:txBody>
          <a:bodyPr/>
          <a:lstStyle/>
          <a:p>
            <a:pPr algn="just"/>
            <a:r>
              <a:rPr lang="en-GB" kern="1200" dirty="0"/>
              <a:t>Renewables have become the biggest source of power generation. </a:t>
            </a:r>
          </a:p>
        </p:txBody>
      </p:sp>
      <p:sp>
        <p:nvSpPr>
          <p:cNvPr id="40" name="Titel 26"/>
          <p:cNvSpPr>
            <a:spLocks noGrp="1"/>
          </p:cNvSpPr>
          <p:nvPr>
            <p:ph type="ctrTitle"/>
          </p:nvPr>
        </p:nvSpPr>
        <p:spPr>
          <a:xfrm>
            <a:off x="467544" y="476672"/>
            <a:ext cx="7416824" cy="980728"/>
          </a:xfrm>
        </p:spPr>
        <p:txBody>
          <a:bodyPr/>
          <a:lstStyle/>
          <a:p>
            <a:r>
              <a:rPr lang="en-GB" dirty="0"/>
              <a:t>Gross electricity production in Germany 2017</a:t>
            </a:r>
            <a:endParaRPr lang="en-GB" dirty="0">
              <a:solidFill>
                <a:srgbClr val="C00000"/>
              </a:solidFill>
            </a:endParaRPr>
          </a:p>
        </p:txBody>
      </p:sp>
      <p:sp>
        <p:nvSpPr>
          <p:cNvPr id="3" name="Textplatzhalter 2"/>
          <p:cNvSpPr>
            <a:spLocks noGrp="1"/>
          </p:cNvSpPr>
          <p:nvPr>
            <p:ph type="body" sz="quarter" idx="4294967295"/>
          </p:nvPr>
        </p:nvSpPr>
        <p:spPr>
          <a:xfrm>
            <a:off x="3522343" y="6537325"/>
            <a:ext cx="5580062" cy="320675"/>
          </a:xfrm>
        </p:spPr>
        <p:txBody>
          <a:bodyPr/>
          <a:lstStyle/>
          <a:p>
            <a:pPr marL="0" lvl="0" indent="0" algn="r">
              <a:buNone/>
            </a:pPr>
            <a:r>
              <a:rPr lang="en-GB" sz="1200" i="1" dirty="0"/>
              <a:t>Source: BMWi 2018 – Energiedaten, AGEB 2018, UBA/AGEE-Stat 2018</a:t>
            </a:r>
            <a:endParaRPr lang="de-DE" sz="1200" dirty="0"/>
          </a:p>
        </p:txBody>
      </p:sp>
      <p:sp>
        <p:nvSpPr>
          <p:cNvPr id="8" name="Foliennummernplatzhalter 4">
            <a:extLst>
              <a:ext uri="{FF2B5EF4-FFF2-40B4-BE49-F238E27FC236}">
                <a16:creationId xmlns:a16="http://schemas.microsoft.com/office/drawing/2014/main" id="{F9417DBE-D378-499C-88AD-F79E111A12BA}"/>
              </a:ext>
            </a:extLst>
          </p:cNvPr>
          <p:cNvSpPr>
            <a:spLocks noGrp="1"/>
          </p:cNvSpPr>
          <p:nvPr>
            <p:ph type="sldNum" sz="quarter" idx="4294967295"/>
          </p:nvPr>
        </p:nvSpPr>
        <p:spPr>
          <a:xfrm>
            <a:off x="8264525" y="6489700"/>
            <a:ext cx="879475" cy="3683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DDDDED7-290D-490E-84A4-0EC6E3B5D60A}"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8" name="Immagine 27"/>
          <p:cNvPicPr>
            <a:picLocks noChangeAspect="1"/>
          </p:cNvPicPr>
          <p:nvPr/>
        </p:nvPicPr>
        <p:blipFill rotWithShape="1">
          <a:blip r:embed="rId3" cstate="print">
            <a:extLst>
              <a:ext uri="{28A0092B-C50C-407E-A947-70E740481C1C}">
                <a14:useLocalDpi xmlns:a14="http://schemas.microsoft.com/office/drawing/2010/main" val="0"/>
              </a:ext>
            </a:extLst>
          </a:blip>
          <a:srcRect l="42165" t="48599" r="38148" b="29123"/>
          <a:stretch/>
        </p:blipFill>
        <p:spPr>
          <a:xfrm>
            <a:off x="5412274" y="4988676"/>
            <a:ext cx="1800200" cy="1440160"/>
          </a:xfrm>
          <a:prstGeom prst="rect">
            <a:avLst/>
          </a:prstGeom>
        </p:spPr>
      </p:pic>
      <p:graphicFrame>
        <p:nvGraphicFramePr>
          <p:cNvPr id="7" name="Diagramm 6"/>
          <p:cNvGraphicFramePr/>
          <p:nvPr>
            <p:extLst>
              <p:ext uri="{D42A27DB-BD31-4B8C-83A1-F6EECF244321}">
                <p14:modId xmlns:p14="http://schemas.microsoft.com/office/powerpoint/2010/main" val="294955011"/>
              </p:ext>
            </p:extLst>
          </p:nvPr>
        </p:nvGraphicFramePr>
        <p:xfrm>
          <a:off x="1018107" y="1072503"/>
          <a:ext cx="8074024" cy="47129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1149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platzhalter 13"/>
          <p:cNvSpPr>
            <a:spLocks noGrp="1"/>
          </p:cNvSpPr>
          <p:nvPr>
            <p:ph type="subTitle" idx="1"/>
          </p:nvPr>
        </p:nvSpPr>
        <p:spPr>
          <a:xfrm>
            <a:off x="486000" y="5589240"/>
            <a:ext cx="8172000" cy="360040"/>
          </a:xfrm>
        </p:spPr>
        <p:txBody>
          <a:bodyPr/>
          <a:lstStyle/>
          <a:p>
            <a:pPr algn="just"/>
            <a:r>
              <a:rPr lang="en-GB" sz="1400" kern="1200" dirty="0"/>
              <a:t>Wind, biomass and PV are the most important sources of renewable electricity generation in Germany. </a:t>
            </a:r>
          </a:p>
        </p:txBody>
      </p:sp>
      <p:sp>
        <p:nvSpPr>
          <p:cNvPr id="40" name="Titel 26"/>
          <p:cNvSpPr>
            <a:spLocks noGrp="1"/>
          </p:cNvSpPr>
          <p:nvPr>
            <p:ph type="ctrTitle"/>
          </p:nvPr>
        </p:nvSpPr>
        <p:spPr>
          <a:xfrm>
            <a:off x="467544" y="476672"/>
            <a:ext cx="7416824" cy="980728"/>
          </a:xfrm>
        </p:spPr>
        <p:txBody>
          <a:bodyPr/>
          <a:lstStyle/>
          <a:p>
            <a:r>
              <a:rPr lang="en-GB" dirty="0">
                <a:solidFill>
                  <a:srgbClr val="92D050"/>
                </a:solidFill>
              </a:rPr>
              <a:t>Renewable</a:t>
            </a:r>
            <a:r>
              <a:rPr lang="en-GB" dirty="0"/>
              <a:t> electricity production in Germany 2017 (</a:t>
            </a:r>
            <a:r>
              <a:rPr lang="en-GB" dirty="0" err="1"/>
              <a:t>TWh</a:t>
            </a:r>
            <a:r>
              <a:rPr lang="en-GB" dirty="0"/>
              <a:t>)</a:t>
            </a:r>
            <a:endParaRPr lang="en-GB" dirty="0">
              <a:solidFill>
                <a:srgbClr val="C00000"/>
              </a:solidFill>
            </a:endParaRPr>
          </a:p>
        </p:txBody>
      </p:sp>
      <p:sp>
        <p:nvSpPr>
          <p:cNvPr id="3" name="Textplatzhalter 2"/>
          <p:cNvSpPr>
            <a:spLocks noGrp="1"/>
          </p:cNvSpPr>
          <p:nvPr>
            <p:ph type="body" sz="quarter" idx="4294967295"/>
          </p:nvPr>
        </p:nvSpPr>
        <p:spPr>
          <a:xfrm>
            <a:off x="3522343" y="6537325"/>
            <a:ext cx="5580062" cy="320675"/>
          </a:xfrm>
        </p:spPr>
        <p:txBody>
          <a:bodyPr/>
          <a:lstStyle/>
          <a:p>
            <a:pPr marL="0" lvl="0" indent="0" algn="r">
              <a:buNone/>
            </a:pPr>
            <a:r>
              <a:rPr lang="en-GB" sz="1200" i="1" dirty="0"/>
              <a:t>Source: UBA/AGEE-Stat 2018</a:t>
            </a:r>
            <a:endParaRPr lang="de-DE" sz="1200" dirty="0"/>
          </a:p>
        </p:txBody>
      </p:sp>
      <p:sp>
        <p:nvSpPr>
          <p:cNvPr id="8" name="Foliennummernplatzhalter 4">
            <a:extLst>
              <a:ext uri="{FF2B5EF4-FFF2-40B4-BE49-F238E27FC236}">
                <a16:creationId xmlns:a16="http://schemas.microsoft.com/office/drawing/2014/main" id="{F9417DBE-D378-499C-88AD-F79E111A12BA}"/>
              </a:ext>
            </a:extLst>
          </p:cNvPr>
          <p:cNvSpPr>
            <a:spLocks noGrp="1"/>
          </p:cNvSpPr>
          <p:nvPr>
            <p:ph type="sldNum" sz="quarter" idx="4294967295"/>
          </p:nvPr>
        </p:nvSpPr>
        <p:spPr>
          <a:xfrm>
            <a:off x="8264525" y="6489700"/>
            <a:ext cx="879475" cy="3683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DDDDED7-290D-490E-84A4-0EC6E3B5D60A}"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8" name="Immagine 27"/>
          <p:cNvPicPr>
            <a:picLocks noChangeAspect="1"/>
          </p:cNvPicPr>
          <p:nvPr/>
        </p:nvPicPr>
        <p:blipFill rotWithShape="1">
          <a:blip r:embed="rId3" cstate="print">
            <a:extLst>
              <a:ext uri="{28A0092B-C50C-407E-A947-70E740481C1C}">
                <a14:useLocalDpi xmlns:a14="http://schemas.microsoft.com/office/drawing/2010/main" val="0"/>
              </a:ext>
            </a:extLst>
          </a:blip>
          <a:srcRect l="42165" t="48599" r="38148" b="29123"/>
          <a:stretch/>
        </p:blipFill>
        <p:spPr>
          <a:xfrm>
            <a:off x="5412274" y="4988676"/>
            <a:ext cx="1800200" cy="1440160"/>
          </a:xfrm>
          <a:prstGeom prst="rect">
            <a:avLst/>
          </a:prstGeom>
        </p:spPr>
      </p:pic>
      <p:graphicFrame>
        <p:nvGraphicFramePr>
          <p:cNvPr id="9" name="Diagramm 8">
            <a:extLst>
              <a:ext uri="{FF2B5EF4-FFF2-40B4-BE49-F238E27FC236}">
                <a16:creationId xmlns:a16="http://schemas.microsoft.com/office/drawing/2014/main" id="{8EC7B3B0-4464-4A40-94EB-D4435DF81A41}"/>
              </a:ext>
            </a:extLst>
          </p:cNvPr>
          <p:cNvGraphicFramePr/>
          <p:nvPr>
            <p:extLst>
              <p:ext uri="{D42A27DB-BD31-4B8C-83A1-F6EECF244321}">
                <p14:modId xmlns:p14="http://schemas.microsoft.com/office/powerpoint/2010/main" val="1107326518"/>
              </p:ext>
            </p:extLst>
          </p:nvPr>
        </p:nvGraphicFramePr>
        <p:xfrm>
          <a:off x="419100" y="1484784"/>
          <a:ext cx="8256900" cy="4095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188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en-GB" dirty="0"/>
              <a:t>Benefits of the Energiewende</a:t>
            </a:r>
          </a:p>
        </p:txBody>
      </p:sp>
      <p:pic>
        <p:nvPicPr>
          <p:cNvPr id="5" name="Bildplatzhalter 9"/>
          <p:cNvPicPr>
            <a:picLocks noChangeAspect="1"/>
          </p:cNvPicPr>
          <p:nvPr/>
        </p:nvPicPr>
        <p:blipFill>
          <a:blip r:embed="rId3" cstate="print">
            <a:extLst>
              <a:ext uri="{28A0092B-C50C-407E-A947-70E740481C1C}">
                <a14:useLocalDpi xmlns:a14="http://schemas.microsoft.com/office/drawing/2010/main" val="0"/>
              </a:ext>
            </a:extLst>
          </a:blip>
          <a:srcRect t="37" b="37"/>
          <a:stretch>
            <a:fillRect/>
          </a:stretch>
        </p:blipFill>
        <p:spPr>
          <a:xfrm>
            <a:off x="416782" y="1268760"/>
            <a:ext cx="8064952" cy="3582621"/>
          </a:xfrm>
          <a:prstGeom prst="rect">
            <a:avLst/>
          </a:prstGeom>
        </p:spPr>
      </p:pic>
      <p:sp>
        <p:nvSpPr>
          <p:cNvPr id="6" name="Textplatzhalter 18"/>
          <p:cNvSpPr txBox="1">
            <a:spLocks/>
          </p:cNvSpPr>
          <p:nvPr/>
        </p:nvSpPr>
        <p:spPr>
          <a:xfrm>
            <a:off x="901287" y="5276269"/>
            <a:ext cx="7593013" cy="367200"/>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r>
              <a:rPr lang="en-GB" sz="1800" kern="0" dirty="0">
                <a:latin typeface="Arial" panose="020B0604020202020204" pitchFamily="34" charset="0"/>
                <a:ea typeface="ＭＳ Ｐゴシック" pitchFamily="34" charset="-128"/>
                <a:cs typeface="Arial" panose="020B0604020202020204" pitchFamily="34" charset="0"/>
              </a:rPr>
              <a:t>The energy transition has numerous positive effects on various levels.</a:t>
            </a:r>
          </a:p>
        </p:txBody>
      </p:sp>
      <p:sp>
        <p:nvSpPr>
          <p:cNvPr id="7" name="Textplatzhalter 1"/>
          <p:cNvSpPr txBox="1">
            <a:spLocks/>
          </p:cNvSpPr>
          <p:nvPr/>
        </p:nvSpPr>
        <p:spPr>
          <a:xfrm rot="16200000">
            <a:off x="7232032" y="3055445"/>
            <a:ext cx="3312368" cy="279504"/>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r>
              <a:rPr lang="en-GB" sz="1200" kern="0" dirty="0">
                <a:latin typeface="Arial" panose="020B0604020202020204" pitchFamily="34" charset="0"/>
                <a:cs typeface="Arial" panose="020B0604020202020204" pitchFamily="34" charset="0"/>
              </a:rPr>
              <a:t>Source: BMWi 2014, ERGO </a:t>
            </a:r>
            <a:r>
              <a:rPr lang="en-GB" sz="1200" kern="0" dirty="0" err="1">
                <a:latin typeface="Arial" panose="020B0604020202020204" pitchFamily="34" charset="0"/>
                <a:cs typeface="Arial" panose="020B0604020202020204" pitchFamily="34" charset="0"/>
              </a:rPr>
              <a:t>Kommunikation</a:t>
            </a:r>
            <a:endParaRPr lang="en-GB" sz="1200" kern="0" dirty="0">
              <a:latin typeface="Arial" panose="020B0604020202020204" pitchFamily="34" charset="0"/>
              <a:cs typeface="Arial" panose="020B0604020202020204" pitchFamily="34" charset="0"/>
            </a:endParaRPr>
          </a:p>
          <a:p>
            <a:endParaRPr lang="de-DE" kern="0" dirty="0"/>
          </a:p>
        </p:txBody>
      </p:sp>
    </p:spTree>
    <p:extLst>
      <p:ext uri="{BB962C8B-B14F-4D97-AF65-F5344CB8AC3E}">
        <p14:creationId xmlns:p14="http://schemas.microsoft.com/office/powerpoint/2010/main" val="339251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platzhalter 13"/>
          <p:cNvSpPr>
            <a:spLocks noGrp="1"/>
          </p:cNvSpPr>
          <p:nvPr>
            <p:ph type="subTitle" idx="1"/>
          </p:nvPr>
        </p:nvSpPr>
        <p:spPr>
          <a:xfrm>
            <a:off x="486000" y="5445224"/>
            <a:ext cx="8172000" cy="360040"/>
          </a:xfrm>
        </p:spPr>
        <p:txBody>
          <a:bodyPr/>
          <a:lstStyle/>
          <a:p>
            <a:pPr algn="just"/>
            <a:r>
              <a:rPr lang="en-GB" altLang="de-DE" sz="1400" dirty="0">
                <a:latin typeface="Arial" pitchFamily="34" charset="0"/>
                <a:cs typeface="Arial" pitchFamily="34" charset="0"/>
              </a:rPr>
              <a:t>There is a constant growth of global wind power generation capacity</a:t>
            </a:r>
            <a:r>
              <a:rPr lang="en-GB" altLang="de-DE" sz="1400" i="1" dirty="0">
                <a:latin typeface="Arial" pitchFamily="34" charset="0"/>
                <a:cs typeface="Arial" pitchFamily="34" charset="0"/>
              </a:rPr>
              <a:t>. </a:t>
            </a:r>
          </a:p>
          <a:p>
            <a:pPr algn="just"/>
            <a:endParaRPr lang="en-GB" sz="1400" kern="1200" dirty="0"/>
          </a:p>
        </p:txBody>
      </p:sp>
      <p:sp>
        <p:nvSpPr>
          <p:cNvPr id="40" name="Titel 26"/>
          <p:cNvSpPr>
            <a:spLocks noGrp="1"/>
          </p:cNvSpPr>
          <p:nvPr>
            <p:ph type="ctrTitle"/>
          </p:nvPr>
        </p:nvSpPr>
        <p:spPr>
          <a:xfrm>
            <a:off x="486000" y="391730"/>
            <a:ext cx="7416824" cy="980728"/>
          </a:xfrm>
        </p:spPr>
        <p:txBody>
          <a:bodyPr/>
          <a:lstStyle/>
          <a:p>
            <a:r>
              <a:rPr lang="en-GB" dirty="0"/>
              <a:t>Wind energy – What is the global status?</a:t>
            </a:r>
            <a:endParaRPr lang="en-GB" dirty="0">
              <a:solidFill>
                <a:srgbClr val="C00000"/>
              </a:solidFill>
            </a:endParaRPr>
          </a:p>
        </p:txBody>
      </p:sp>
      <p:sp>
        <p:nvSpPr>
          <p:cNvPr id="3" name="Textplatzhalter 2"/>
          <p:cNvSpPr>
            <a:spLocks noGrp="1"/>
          </p:cNvSpPr>
          <p:nvPr>
            <p:ph type="body" sz="quarter" idx="4294967295"/>
          </p:nvPr>
        </p:nvSpPr>
        <p:spPr>
          <a:xfrm>
            <a:off x="3522343" y="6537325"/>
            <a:ext cx="5580062" cy="320675"/>
          </a:xfrm>
        </p:spPr>
        <p:txBody>
          <a:bodyPr/>
          <a:lstStyle/>
          <a:p>
            <a:pPr marL="0" indent="0" algn="r">
              <a:buNone/>
            </a:pPr>
            <a:r>
              <a:rPr lang="en-GB" sz="1200" i="1" dirty="0"/>
              <a:t>Sources: </a:t>
            </a:r>
            <a:r>
              <a:rPr lang="en-GB" sz="1200" i="1" dirty="0" err="1"/>
              <a:t>BMWi</a:t>
            </a:r>
            <a:r>
              <a:rPr lang="en-GB" sz="1200" i="1" dirty="0"/>
              <a:t> 2018, UBA/AGEE-Stat 2018</a:t>
            </a:r>
          </a:p>
        </p:txBody>
      </p:sp>
      <p:sp>
        <p:nvSpPr>
          <p:cNvPr id="8" name="Foliennummernplatzhalter 4">
            <a:extLst>
              <a:ext uri="{FF2B5EF4-FFF2-40B4-BE49-F238E27FC236}">
                <a16:creationId xmlns:a16="http://schemas.microsoft.com/office/drawing/2014/main" id="{F9417DBE-D378-499C-88AD-F79E111A12BA}"/>
              </a:ext>
            </a:extLst>
          </p:cNvPr>
          <p:cNvSpPr>
            <a:spLocks noGrp="1"/>
          </p:cNvSpPr>
          <p:nvPr>
            <p:ph type="sldNum" sz="quarter" idx="4294967295"/>
          </p:nvPr>
        </p:nvSpPr>
        <p:spPr>
          <a:xfrm>
            <a:off x="8264525" y="6489700"/>
            <a:ext cx="879475" cy="3683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DDDDED7-290D-490E-84A4-0EC6E3B5D60A}"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8" name="Immagine 27"/>
          <p:cNvPicPr>
            <a:picLocks noChangeAspect="1"/>
          </p:cNvPicPr>
          <p:nvPr/>
        </p:nvPicPr>
        <p:blipFill rotWithShape="1">
          <a:blip r:embed="rId3" cstate="print">
            <a:extLst>
              <a:ext uri="{28A0092B-C50C-407E-A947-70E740481C1C}">
                <a14:useLocalDpi xmlns:a14="http://schemas.microsoft.com/office/drawing/2010/main" val="0"/>
              </a:ext>
            </a:extLst>
          </a:blip>
          <a:srcRect l="42165" t="48599" r="38148" b="29123"/>
          <a:stretch/>
        </p:blipFill>
        <p:spPr>
          <a:xfrm>
            <a:off x="5412274" y="4988676"/>
            <a:ext cx="1800200" cy="1440160"/>
          </a:xfrm>
          <a:prstGeom prst="rect">
            <a:avLst/>
          </a:prstGeom>
        </p:spPr>
      </p:pic>
      <p:graphicFrame>
        <p:nvGraphicFramePr>
          <p:cNvPr id="10" name="Diagramm 9">
            <a:extLst>
              <a:ext uri="{FF2B5EF4-FFF2-40B4-BE49-F238E27FC236}">
                <a16:creationId xmlns:a16="http://schemas.microsoft.com/office/drawing/2014/main" id="{EDD7BB10-424E-442E-8736-A033C8D4E557}"/>
              </a:ext>
            </a:extLst>
          </p:cNvPr>
          <p:cNvGraphicFramePr/>
          <p:nvPr>
            <p:extLst>
              <p:ext uri="{D42A27DB-BD31-4B8C-83A1-F6EECF244321}">
                <p14:modId xmlns:p14="http://schemas.microsoft.com/office/powerpoint/2010/main" val="3272973265"/>
              </p:ext>
            </p:extLst>
          </p:nvPr>
        </p:nvGraphicFramePr>
        <p:xfrm>
          <a:off x="0" y="1658662"/>
          <a:ext cx="5975648" cy="393057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a:extLst>
              <a:ext uri="{FF2B5EF4-FFF2-40B4-BE49-F238E27FC236}">
                <a16:creationId xmlns:a16="http://schemas.microsoft.com/office/drawing/2014/main" id="{328C010F-D179-4189-94AF-05B76A6C7082}"/>
              </a:ext>
            </a:extLst>
          </p:cNvPr>
          <p:cNvSpPr txBox="1"/>
          <p:nvPr/>
        </p:nvSpPr>
        <p:spPr>
          <a:xfrm>
            <a:off x="5975648" y="1708995"/>
            <a:ext cx="3060344" cy="3127010"/>
          </a:xfrm>
          <a:prstGeom prst="rect">
            <a:avLst/>
          </a:prstGeom>
          <a:solidFill>
            <a:srgbClr val="35648B"/>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sz="1440" b="1" i="0" u="none" strike="noStrike" kern="1200" baseline="0">
                <a:solidFill>
                  <a:prstClr val="black"/>
                </a:solidFill>
                <a:latin typeface="Arial" pitchFamily="34" charset="0"/>
                <a:ea typeface="+mn-ea"/>
                <a:cs typeface="Arial" pitchFamily="34" charset="0"/>
              </a:defRPr>
            </a:pPr>
            <a:r>
              <a:rPr kumimoji="0" lang="en-GB" sz="144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Top countries (cumulative capacity, end 2017 in GW)</a:t>
            </a:r>
          </a:p>
          <a:p>
            <a:pPr marL="0" marR="0" lvl="0" indent="0" algn="ctr" defTabSz="914400" rtl="0" eaLnBrk="1" fontAlgn="base" latinLnBrk="0" hangingPunct="1">
              <a:lnSpc>
                <a:spcPct val="100000"/>
              </a:lnSpc>
              <a:spcBef>
                <a:spcPct val="0"/>
              </a:spcBef>
              <a:spcAft>
                <a:spcPct val="0"/>
              </a:spcAft>
              <a:buClrTx/>
              <a:buSzTx/>
              <a:buFontTx/>
              <a:buNone/>
              <a:tabLst/>
              <a:defRPr sz="1440" b="1" i="0" u="none" strike="noStrike" kern="1200" baseline="0">
                <a:solidFill>
                  <a:prstClr val="black"/>
                </a:solidFill>
                <a:latin typeface="Arial" pitchFamily="34" charset="0"/>
                <a:ea typeface="+mn-ea"/>
                <a:cs typeface="Arial" pitchFamily="34" charset="0"/>
              </a:defRPr>
            </a:pPr>
            <a:endParaRPr kumimoji="0" lang="en-GB" sz="144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China   		188.23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USA	        	  89.07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Germany		  56.13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India		  32.84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Spain		  23.17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United Kingdom	  18.87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France		  13.75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Brazil		  12.76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Canada		  12.24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Italy		    9.48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Rest of the world 	  83.01 GW</a:t>
            </a:r>
          </a:p>
        </p:txBody>
      </p:sp>
      <p:pic>
        <p:nvPicPr>
          <p:cNvPr id="2" name="Grafik 1">
            <a:extLst>
              <a:ext uri="{FF2B5EF4-FFF2-40B4-BE49-F238E27FC236}">
                <a16:creationId xmlns:a16="http://schemas.microsoft.com/office/drawing/2014/main" id="{EDD6B572-D619-4EB0-A8FC-609A25F70015}"/>
              </a:ext>
            </a:extLst>
          </p:cNvPr>
          <p:cNvPicPr>
            <a:picLocks noChangeAspect="1"/>
          </p:cNvPicPr>
          <p:nvPr/>
        </p:nvPicPr>
        <p:blipFill>
          <a:blip r:embed="rId5"/>
          <a:stretch>
            <a:fillRect/>
          </a:stretch>
        </p:blipFill>
        <p:spPr>
          <a:xfrm>
            <a:off x="2551001" y="3267442"/>
            <a:ext cx="4041998" cy="323116"/>
          </a:xfrm>
          <a:prstGeom prst="rect">
            <a:avLst/>
          </a:prstGeom>
        </p:spPr>
      </p:pic>
    </p:spTree>
    <p:extLst>
      <p:ext uri="{BB962C8B-B14F-4D97-AF65-F5344CB8AC3E}">
        <p14:creationId xmlns:p14="http://schemas.microsoft.com/office/powerpoint/2010/main" val="2049943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en-GB" dirty="0"/>
              <a:t>Next steps of the Energiewende</a:t>
            </a:r>
          </a:p>
        </p:txBody>
      </p:sp>
      <p:sp>
        <p:nvSpPr>
          <p:cNvPr id="2" name="Textplatzhalter 1"/>
          <p:cNvSpPr>
            <a:spLocks noGrp="1"/>
          </p:cNvSpPr>
          <p:nvPr>
            <p:ph type="subTitle" idx="4294967295"/>
          </p:nvPr>
        </p:nvSpPr>
        <p:spPr>
          <a:xfrm>
            <a:off x="533399" y="1556792"/>
            <a:ext cx="8170863" cy="4103688"/>
          </a:xfrm>
          <a:prstGeom prst="rect">
            <a:avLst/>
          </a:prstGeom>
        </p:spPr>
        <p:txBody>
          <a:bodyPr/>
          <a:lstStyle/>
          <a:p>
            <a:r>
              <a:rPr lang="en-GB" b="1" dirty="0">
                <a:latin typeface="Arial" panose="020B0604020202020204" pitchFamily="34" charset="0"/>
                <a:cs typeface="Arial" panose="020B0604020202020204" pitchFamily="34" charset="0"/>
              </a:rPr>
              <a:t>Coal</a:t>
            </a:r>
            <a:r>
              <a:rPr lang="en-GB" dirty="0">
                <a:latin typeface="Arial" panose="020B0604020202020204" pitchFamily="34" charset="0"/>
                <a:cs typeface="Arial" panose="020B0604020202020204" pitchFamily="34" charset="0"/>
              </a:rPr>
              <a:t> phase-out (decarbonization of energy sector)</a:t>
            </a:r>
          </a:p>
          <a:p>
            <a:r>
              <a:rPr lang="en-GB" dirty="0">
                <a:latin typeface="Arial" panose="020B0604020202020204" pitchFamily="34" charset="0"/>
                <a:cs typeface="Arial" panose="020B0604020202020204" pitchFamily="34" charset="0"/>
              </a:rPr>
              <a:t>Energiewende in </a:t>
            </a:r>
            <a:r>
              <a:rPr lang="en-GB" b="1" dirty="0">
                <a:latin typeface="Arial" panose="020B0604020202020204" pitchFamily="34" charset="0"/>
                <a:cs typeface="Arial" panose="020B0604020202020204" pitchFamily="34" charset="0"/>
              </a:rPr>
              <a:t>heat sector </a:t>
            </a:r>
            <a:r>
              <a:rPr lang="en-GB" dirty="0">
                <a:latin typeface="Arial" panose="020B0604020202020204" pitchFamily="34" charset="0"/>
                <a:cs typeface="Arial" panose="020B0604020202020204" pitchFamily="34" charset="0"/>
              </a:rPr>
              <a:t>(buildings)</a:t>
            </a:r>
          </a:p>
          <a:p>
            <a:r>
              <a:rPr lang="en-GB" dirty="0">
                <a:latin typeface="Arial" panose="020B0604020202020204" pitchFamily="34" charset="0"/>
                <a:cs typeface="Arial" panose="020B0604020202020204" pitchFamily="34" charset="0"/>
              </a:rPr>
              <a:t>Energiewende in </a:t>
            </a:r>
            <a:r>
              <a:rPr lang="en-GB" b="1" dirty="0">
                <a:latin typeface="Arial" panose="020B0604020202020204" pitchFamily="34" charset="0"/>
                <a:cs typeface="Arial" panose="020B0604020202020204" pitchFamily="34" charset="0"/>
              </a:rPr>
              <a:t>transport sector</a:t>
            </a:r>
          </a:p>
          <a:p>
            <a:r>
              <a:rPr lang="en-GB" b="1" dirty="0">
                <a:latin typeface="Arial" panose="020B0604020202020204" pitchFamily="34" charset="0"/>
                <a:cs typeface="Arial" panose="020B0604020202020204" pitchFamily="34" charset="0"/>
              </a:rPr>
              <a:t>Sector coupling </a:t>
            </a:r>
            <a:r>
              <a:rPr lang="en-GB" dirty="0">
                <a:latin typeface="Arial" panose="020B0604020202020204" pitchFamily="34" charset="0"/>
                <a:cs typeface="Arial" panose="020B0604020202020204" pitchFamily="34" charset="0"/>
              </a:rPr>
              <a:t>(power, heat, transport)</a:t>
            </a:r>
          </a:p>
          <a:p>
            <a:r>
              <a:rPr lang="en-GB" b="1" dirty="0">
                <a:latin typeface="Arial" panose="020B0604020202020204" pitchFamily="34" charset="0"/>
                <a:cs typeface="Arial" panose="020B0604020202020204" pitchFamily="34" charset="0"/>
              </a:rPr>
              <a:t>Electric mobility </a:t>
            </a:r>
            <a:r>
              <a:rPr lang="en-GB" dirty="0">
                <a:latin typeface="Arial" panose="020B0604020202020204" pitchFamily="34" charset="0"/>
                <a:cs typeface="Arial" panose="020B0604020202020204" pitchFamily="34" charset="0"/>
              </a:rPr>
              <a:t>and charging infrastructure</a:t>
            </a:r>
          </a:p>
          <a:p>
            <a:r>
              <a:rPr lang="en-GB" b="1" dirty="0">
                <a:latin typeface="Arial" panose="020B0604020202020204" pitchFamily="34" charset="0"/>
                <a:cs typeface="Arial" panose="020B0604020202020204" pitchFamily="34" charset="0"/>
              </a:rPr>
              <a:t>Grid integration </a:t>
            </a:r>
            <a:r>
              <a:rPr lang="en-GB" dirty="0">
                <a:latin typeface="Arial" panose="020B0604020202020204" pitchFamily="34" charset="0"/>
                <a:cs typeface="Arial" panose="020B0604020202020204" pitchFamily="34" charset="0"/>
              </a:rPr>
              <a:t>of growing shares of renewables</a:t>
            </a:r>
          </a:p>
          <a:p>
            <a:r>
              <a:rPr lang="en-GB" b="1" dirty="0">
                <a:latin typeface="Arial" panose="020B0604020202020204" pitchFamily="34" charset="0"/>
                <a:cs typeface="Arial" panose="020B0604020202020204" pitchFamily="34" charset="0"/>
              </a:rPr>
              <a:t>Grid </a:t>
            </a:r>
            <a:r>
              <a:rPr lang="en-GB" dirty="0">
                <a:latin typeface="Arial" panose="020B0604020202020204" pitchFamily="34" charset="0"/>
                <a:cs typeface="Arial" panose="020B0604020202020204" pitchFamily="34" charset="0"/>
              </a:rPr>
              <a:t>modernization / expansion</a:t>
            </a:r>
          </a:p>
          <a:p>
            <a:r>
              <a:rPr lang="en-GB" b="1" dirty="0">
                <a:latin typeface="Arial" panose="020B0604020202020204" pitchFamily="34" charset="0"/>
                <a:cs typeface="Arial" panose="020B0604020202020204" pitchFamily="34" charset="0"/>
              </a:rPr>
              <a:t>Cross-border </a:t>
            </a:r>
            <a:r>
              <a:rPr lang="en-GB" dirty="0">
                <a:latin typeface="Arial" panose="020B0604020202020204" pitchFamily="34" charset="0"/>
                <a:cs typeface="Arial" panose="020B0604020202020204" pitchFamily="34" charset="0"/>
              </a:rPr>
              <a:t>interconnections</a:t>
            </a:r>
          </a:p>
        </p:txBody>
      </p:sp>
    </p:spTree>
    <p:extLst>
      <p:ext uri="{BB962C8B-B14F-4D97-AF65-F5344CB8AC3E}">
        <p14:creationId xmlns:p14="http://schemas.microsoft.com/office/powerpoint/2010/main" val="42281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German Delegation</a:t>
            </a:r>
          </a:p>
        </p:txBody>
      </p:sp>
      <p:graphicFrame>
        <p:nvGraphicFramePr>
          <p:cNvPr id="6" name="Tabelle 5"/>
          <p:cNvGraphicFramePr>
            <a:graphicFrameLocks noGrp="1"/>
          </p:cNvGraphicFramePr>
          <p:nvPr>
            <p:extLst>
              <p:ext uri="{D42A27DB-BD31-4B8C-83A1-F6EECF244321}">
                <p14:modId xmlns:p14="http://schemas.microsoft.com/office/powerpoint/2010/main" val="362973596"/>
              </p:ext>
            </p:extLst>
          </p:nvPr>
        </p:nvGraphicFramePr>
        <p:xfrm>
          <a:off x="539552" y="1052737"/>
          <a:ext cx="7632848" cy="4063107"/>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669437">
                <a:tc>
                  <a:txBody>
                    <a:bodyPr/>
                    <a:lstStyle/>
                    <a:p>
                      <a:r>
                        <a:rPr lang="de-DE" dirty="0">
                          <a:latin typeface="Arial" panose="020B0604020202020204" pitchFamily="34" charset="0"/>
                          <a:cs typeface="Arial" panose="020B0604020202020204" pitchFamily="34" charset="0"/>
                        </a:rPr>
                        <a:t>Company </a:t>
                      </a:r>
                    </a:p>
                  </a:txBody>
                  <a:tcPr/>
                </a:tc>
                <a:tc>
                  <a:txBody>
                    <a:bodyPr/>
                    <a:lstStyle/>
                    <a:p>
                      <a:r>
                        <a:rPr lang="de-DE" dirty="0">
                          <a:latin typeface="Arial" panose="020B0604020202020204" pitchFamily="34" charset="0"/>
                          <a:cs typeface="Arial" panose="020B0604020202020204" pitchFamily="34" charset="0"/>
                        </a:rPr>
                        <a:t>Name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Representative</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8734">
                <a:tc>
                  <a:txBody>
                    <a:bodyPr/>
                    <a:lstStyle/>
                    <a:p>
                      <a:r>
                        <a:rPr lang="de-DE" sz="1800" dirty="0">
                          <a:solidFill>
                            <a:srgbClr val="004F80"/>
                          </a:solidFill>
                          <a:latin typeface="Arial" panose="020B0604020202020204" pitchFamily="34" charset="0"/>
                          <a:ea typeface="+mn-ea"/>
                          <a:cs typeface="Arial" panose="020B0604020202020204" pitchFamily="34" charset="0"/>
                        </a:rPr>
                        <a:t>Ammonit Measurement GmbH</a:t>
                      </a:r>
                    </a:p>
                  </a:txBody>
                  <a:tcPr/>
                </a:tc>
                <a:tc>
                  <a:txBody>
                    <a:bodyPr/>
                    <a:lstStyle/>
                    <a:p>
                      <a:r>
                        <a:rPr lang="de-DE" sz="1800" dirty="0">
                          <a:solidFill>
                            <a:srgbClr val="004F80"/>
                          </a:solidFill>
                          <a:latin typeface="Arial" panose="020B0604020202020204" pitchFamily="34" charset="0"/>
                          <a:ea typeface="+mn-ea"/>
                          <a:cs typeface="Arial" panose="020B0604020202020204" pitchFamily="34" charset="0"/>
                        </a:rPr>
                        <a:t>Mr. </a:t>
                      </a:r>
                      <a:r>
                        <a:rPr lang="de-DE" sz="1800" dirty="0" err="1">
                          <a:solidFill>
                            <a:srgbClr val="004F80"/>
                          </a:solidFill>
                          <a:latin typeface="Arial" panose="020B0604020202020204" pitchFamily="34" charset="0"/>
                          <a:ea typeface="+mn-ea"/>
                          <a:cs typeface="Arial" panose="020B0604020202020204" pitchFamily="34" charset="0"/>
                        </a:rPr>
                        <a:t>Viet</a:t>
                      </a:r>
                      <a:r>
                        <a:rPr lang="de-DE" sz="1800" dirty="0">
                          <a:solidFill>
                            <a:srgbClr val="004F80"/>
                          </a:solidFill>
                          <a:latin typeface="Arial" panose="020B0604020202020204" pitchFamily="34" charset="0"/>
                          <a:ea typeface="+mn-ea"/>
                          <a:cs typeface="Arial" panose="020B0604020202020204" pitchFamily="34" charset="0"/>
                        </a:rPr>
                        <a:t> Ngo Duc</a:t>
                      </a:r>
                    </a:p>
                  </a:txBody>
                  <a:tcPr/>
                </a:tc>
                <a:extLst>
                  <a:ext uri="{0D108BD9-81ED-4DB2-BD59-A6C34878D82A}">
                    <a16:rowId xmlns:a16="http://schemas.microsoft.com/office/drawing/2014/main" val="10002"/>
                  </a:ext>
                </a:extLst>
              </a:tr>
              <a:tr h="678734">
                <a:tc>
                  <a:txBody>
                    <a:bodyPr/>
                    <a:lstStyle/>
                    <a:p>
                      <a:r>
                        <a:rPr lang="de-DE" sz="1800" dirty="0">
                          <a:solidFill>
                            <a:srgbClr val="004F80"/>
                          </a:solidFill>
                          <a:latin typeface="Arial" panose="020B0604020202020204" pitchFamily="34" charset="0"/>
                          <a:ea typeface="+mn-ea"/>
                          <a:cs typeface="Arial" panose="020B0604020202020204" pitchFamily="34" charset="0"/>
                        </a:rPr>
                        <a:t>BayWa </a:t>
                      </a:r>
                      <a:r>
                        <a:rPr lang="de-DE" sz="1800" dirty="0" err="1">
                          <a:solidFill>
                            <a:srgbClr val="004F80"/>
                          </a:solidFill>
                          <a:latin typeface="Arial" panose="020B0604020202020204" pitchFamily="34" charset="0"/>
                          <a:ea typeface="+mn-ea"/>
                          <a:cs typeface="Arial" panose="020B0604020202020204" pitchFamily="34" charset="0"/>
                        </a:rPr>
                        <a:t>r.e</a:t>
                      </a:r>
                      <a:r>
                        <a:rPr lang="de-DE" sz="1800" dirty="0">
                          <a:solidFill>
                            <a:srgbClr val="004F80"/>
                          </a:solidFill>
                          <a:latin typeface="Arial" panose="020B0604020202020204" pitchFamily="34" charset="0"/>
                          <a:ea typeface="+mn-ea"/>
                          <a:cs typeface="Arial" panose="020B0604020202020204" pitchFamily="34" charset="0"/>
                        </a:rPr>
                        <a:t>. Wind GmbH</a:t>
                      </a:r>
                    </a:p>
                  </a:txBody>
                  <a:tcPr/>
                </a:tc>
                <a:tc>
                  <a:txBody>
                    <a:bodyPr/>
                    <a:lstStyle/>
                    <a:p>
                      <a:r>
                        <a:rPr lang="de-DE" sz="1800" dirty="0">
                          <a:solidFill>
                            <a:srgbClr val="004F80"/>
                          </a:solidFill>
                          <a:latin typeface="Arial" panose="020B0604020202020204" pitchFamily="34" charset="0"/>
                          <a:ea typeface="+mn-ea"/>
                          <a:cs typeface="Arial" panose="020B0604020202020204" pitchFamily="34" charset="0"/>
                        </a:rPr>
                        <a:t>Mr. Brian Barry</a:t>
                      </a:r>
                    </a:p>
                  </a:txBody>
                  <a:tcPr/>
                </a:tc>
                <a:extLst>
                  <a:ext uri="{0D108BD9-81ED-4DB2-BD59-A6C34878D82A}">
                    <a16:rowId xmlns:a16="http://schemas.microsoft.com/office/drawing/2014/main" val="10001"/>
                  </a:ext>
                </a:extLst>
              </a:tr>
              <a:tr h="678734">
                <a:tc>
                  <a:txBody>
                    <a:bodyPr/>
                    <a:lstStyle/>
                    <a:p>
                      <a:r>
                        <a:rPr lang="de-DE" sz="1800" dirty="0">
                          <a:solidFill>
                            <a:srgbClr val="004F80"/>
                          </a:solidFill>
                          <a:latin typeface="Arial" panose="020B0604020202020204" pitchFamily="34" charset="0"/>
                          <a:ea typeface="+mn-ea"/>
                          <a:cs typeface="Arial" panose="020B0604020202020204" pitchFamily="34" charset="0"/>
                        </a:rPr>
                        <a:t>Geo-Net Umweltconsulting GmbH</a:t>
                      </a:r>
                    </a:p>
                  </a:txBody>
                  <a:tcPr/>
                </a:tc>
                <a:tc>
                  <a:txBody>
                    <a:bodyPr/>
                    <a:lstStyle/>
                    <a:p>
                      <a:r>
                        <a:rPr lang="de-DE" sz="1800" dirty="0">
                          <a:solidFill>
                            <a:srgbClr val="004F80"/>
                          </a:solidFill>
                          <a:latin typeface="Arial" panose="020B0604020202020204" pitchFamily="34" charset="0"/>
                          <a:ea typeface="+mn-ea"/>
                          <a:cs typeface="Arial" panose="020B0604020202020204" pitchFamily="34" charset="0"/>
                        </a:rPr>
                        <a:t>Mr. Andreas Hunold</a:t>
                      </a:r>
                    </a:p>
                  </a:txBody>
                  <a:tcPr/>
                </a:tc>
                <a:extLst>
                  <a:ext uri="{0D108BD9-81ED-4DB2-BD59-A6C34878D82A}">
                    <a16:rowId xmlns:a16="http://schemas.microsoft.com/office/drawing/2014/main" val="10004"/>
                  </a:ext>
                </a:extLst>
              </a:tr>
              <a:tr h="678734">
                <a:tc>
                  <a:txBody>
                    <a:bodyPr/>
                    <a:lstStyle/>
                    <a:p>
                      <a:r>
                        <a:rPr lang="de-DE" sz="1800" dirty="0">
                          <a:solidFill>
                            <a:srgbClr val="004F80"/>
                          </a:solidFill>
                          <a:latin typeface="Arial" panose="020B0604020202020204" pitchFamily="34" charset="0"/>
                          <a:ea typeface="+mn-ea"/>
                          <a:cs typeface="Arial" panose="020B0604020202020204" pitchFamily="34" charset="0"/>
                        </a:rPr>
                        <a:t>VSB Holding GmbH</a:t>
                      </a:r>
                    </a:p>
                  </a:txBody>
                  <a:tcPr/>
                </a:tc>
                <a:tc>
                  <a:txBody>
                    <a:bodyPr/>
                    <a:lstStyle/>
                    <a:p>
                      <a:r>
                        <a:rPr lang="de-DE" sz="1800" dirty="0">
                          <a:solidFill>
                            <a:srgbClr val="004F80"/>
                          </a:solidFill>
                          <a:latin typeface="Arial" panose="020B0604020202020204" pitchFamily="34" charset="0"/>
                          <a:ea typeface="+mn-ea"/>
                          <a:cs typeface="Arial" panose="020B0604020202020204" pitchFamily="34" charset="0"/>
                        </a:rPr>
                        <a:t>Mr. Johannes Rentzsch</a:t>
                      </a:r>
                    </a:p>
                  </a:txBody>
                  <a:tcPr/>
                </a:tc>
                <a:extLst>
                  <a:ext uri="{0D108BD9-81ED-4DB2-BD59-A6C34878D82A}">
                    <a16:rowId xmlns:a16="http://schemas.microsoft.com/office/drawing/2014/main" val="10003"/>
                  </a:ext>
                </a:extLst>
              </a:tr>
              <a:tr h="678734">
                <a:tc>
                  <a:txBody>
                    <a:bodyPr/>
                    <a:lstStyle/>
                    <a:p>
                      <a:r>
                        <a:rPr lang="de-DE" sz="1800" kern="1200" dirty="0" err="1">
                          <a:solidFill>
                            <a:srgbClr val="004F80"/>
                          </a:solidFill>
                          <a:latin typeface="Arial" panose="020B0604020202020204" pitchFamily="34" charset="0"/>
                          <a:ea typeface="+mn-ea"/>
                          <a:cs typeface="Arial" panose="020B0604020202020204" pitchFamily="34" charset="0"/>
                        </a:rPr>
                        <a:t>zWe</a:t>
                      </a:r>
                      <a:r>
                        <a:rPr lang="de-DE" sz="1800" kern="1200" dirty="0">
                          <a:solidFill>
                            <a:srgbClr val="004F80"/>
                          </a:solidFill>
                          <a:latin typeface="Arial" panose="020B0604020202020204" pitchFamily="34" charset="0"/>
                          <a:ea typeface="+mn-ea"/>
                          <a:cs typeface="Arial" panose="020B0604020202020204" pitchFamily="34" charset="0"/>
                        </a:rPr>
                        <a:t> Projekt GmbH</a:t>
                      </a:r>
                    </a:p>
                  </a:txBody>
                  <a:tcPr/>
                </a:tc>
                <a:tc>
                  <a:txBody>
                    <a:bodyPr/>
                    <a:lstStyle/>
                    <a:p>
                      <a:r>
                        <a:rPr lang="de-DE" sz="1800" dirty="0">
                          <a:solidFill>
                            <a:srgbClr val="004F80"/>
                          </a:solidFill>
                          <a:latin typeface="Arial" panose="020B0604020202020204" pitchFamily="34" charset="0"/>
                          <a:ea typeface="+mn-ea"/>
                          <a:cs typeface="Arial" panose="020B0604020202020204" pitchFamily="34" charset="0"/>
                        </a:rPr>
                        <a:t>Mr. </a:t>
                      </a:r>
                      <a:r>
                        <a:rPr lang="de-DE" sz="1800">
                          <a:solidFill>
                            <a:srgbClr val="004F80"/>
                          </a:solidFill>
                          <a:latin typeface="Arial" panose="020B0604020202020204" pitchFamily="34" charset="0"/>
                          <a:ea typeface="+mn-ea"/>
                          <a:cs typeface="Arial" panose="020B0604020202020204" pitchFamily="34" charset="0"/>
                        </a:rPr>
                        <a:t>André Winkler</a:t>
                      </a:r>
                      <a:endParaRPr lang="de-DE" sz="1800" dirty="0">
                        <a:solidFill>
                          <a:srgbClr val="004F80"/>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169474608"/>
                  </a:ext>
                </a:extLst>
              </a:tr>
            </a:tbl>
          </a:graphicData>
        </a:graphic>
      </p:graphicFrame>
    </p:spTree>
    <p:extLst>
      <p:ext uri="{BB962C8B-B14F-4D97-AF65-F5344CB8AC3E}">
        <p14:creationId xmlns:p14="http://schemas.microsoft.com/office/powerpoint/2010/main" val="143966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67544" y="476672"/>
            <a:ext cx="5760000" cy="980728"/>
          </a:xfrm>
          <a:prstGeom prst="rect">
            <a:avLst/>
          </a:prstGeom>
        </p:spPr>
        <p:txBody>
          <a:bodyPr/>
          <a:lstStyle/>
          <a:p>
            <a:pPr marL="444500" indent="-444500" eaLnBrk="1" hangingPunct="1">
              <a:tabLst>
                <a:tab pos="0" algn="l"/>
              </a:tabLst>
            </a:pPr>
            <a:r>
              <a:rPr lang="en-GB" dirty="0"/>
              <a:t>Content</a:t>
            </a:r>
            <a:endParaRPr lang="de-DE" dirty="0"/>
          </a:p>
        </p:txBody>
      </p:sp>
      <p:sp>
        <p:nvSpPr>
          <p:cNvPr id="3" name="Textplatzhalter 2"/>
          <p:cNvSpPr>
            <a:spLocks noGrp="1"/>
          </p:cNvSpPr>
          <p:nvPr>
            <p:ph type="body" sz="quarter" idx="4294967295"/>
          </p:nvPr>
        </p:nvSpPr>
        <p:spPr>
          <a:xfrm>
            <a:off x="468313" y="1628800"/>
            <a:ext cx="8172000" cy="4103688"/>
          </a:xfrm>
          <a:prstGeom prst="rect">
            <a:avLst/>
          </a:prstGeom>
        </p:spPr>
        <p:txBody>
          <a:bodyPr/>
          <a:lstStyle/>
          <a:p>
            <a:pPr marL="457200" indent="-457200">
              <a:buFont typeface="+mj-lt"/>
              <a:buAutoNum type="arabicPeriod"/>
            </a:pPr>
            <a:r>
              <a:rPr lang="en-GB" dirty="0">
                <a:latin typeface="Arial" panose="020B0604020202020204" pitchFamily="34" charset="0"/>
                <a:ea typeface="ＭＳ Ｐゴシック" pitchFamily="34" charset="-128"/>
                <a:cs typeface="Arial" panose="020B0604020202020204" pitchFamily="34" charset="0"/>
              </a:rPr>
              <a:t>The German Energy Solutions Initiative</a:t>
            </a:r>
            <a:r>
              <a:rPr lang="de-DE" dirty="0">
                <a:latin typeface="Arial" panose="020B0604020202020204" pitchFamily="34" charset="0"/>
                <a:ea typeface="ＭＳ Ｐゴシック" pitchFamily="34" charset="-128"/>
                <a:cs typeface="Arial" panose="020B0604020202020204" pitchFamily="34" charset="0"/>
              </a:rPr>
              <a:t> </a:t>
            </a:r>
          </a:p>
          <a:p>
            <a:pPr marL="457200" indent="-457200">
              <a:buFont typeface="+mj-lt"/>
              <a:buAutoNum type="arabicPeriod"/>
            </a:pPr>
            <a:r>
              <a:rPr lang="de-DE" dirty="0">
                <a:latin typeface="Arial" panose="020B0604020202020204" pitchFamily="34" charset="0"/>
                <a:ea typeface="ＭＳ Ｐゴシック" pitchFamily="34" charset="-128"/>
                <a:cs typeface="Arial" panose="020B0604020202020204" pitchFamily="34" charset="0"/>
              </a:rPr>
              <a:t>The Energy Transition in Germany </a:t>
            </a:r>
            <a:endParaRPr lang="en-GB" dirty="0">
              <a:latin typeface="Arial" panose="020B0604020202020204" pitchFamily="34" charset="0"/>
              <a:ea typeface="ＭＳ Ｐゴシック" pitchFamily="34" charset="-128"/>
              <a:cs typeface="Arial" panose="020B0604020202020204" pitchFamily="34" charset="0"/>
            </a:endParaRPr>
          </a:p>
          <a:p>
            <a:endParaRPr lang="de-DE" dirty="0"/>
          </a:p>
          <a:p>
            <a:endParaRPr lang="de-DE" dirty="0"/>
          </a:p>
        </p:txBody>
      </p:sp>
    </p:spTree>
    <p:extLst>
      <p:ext uri="{BB962C8B-B14F-4D97-AF65-F5344CB8AC3E}">
        <p14:creationId xmlns:p14="http://schemas.microsoft.com/office/powerpoint/2010/main" val="108224246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b="1" dirty="0" err="1"/>
              <a:t>Contact</a:t>
            </a:r>
            <a:endParaRPr lang="de-DE" b="1" dirty="0"/>
          </a:p>
        </p:txBody>
      </p:sp>
      <p:sp>
        <p:nvSpPr>
          <p:cNvPr id="6" name="Textplatzhalter 2"/>
          <p:cNvSpPr txBox="1">
            <a:spLocks/>
          </p:cNvSpPr>
          <p:nvPr/>
        </p:nvSpPr>
        <p:spPr bwMode="auto">
          <a:xfrm>
            <a:off x="539551" y="1628775"/>
            <a:ext cx="4248473" cy="3744441"/>
          </a:xfrm>
          <a:prstGeom prst="rect">
            <a:avLst/>
          </a:prstGeom>
          <a:solidFill>
            <a:srgbClr val="76AEB6">
              <a:alpha val="14902"/>
            </a:srgbClr>
          </a:solidFill>
          <a:extLst/>
        </p:spPr>
        <p:txBody>
          <a:bodyPr vert="horz" wrap="square" lIns="91440" tIns="45720" rIns="91440" bIns="45720" numCol="1" rtlCol="0" anchor="t" anchorCtr="0" compatLnSpc="1">
            <a:prstTxWarp prst="textNoShape">
              <a:avLst/>
            </a:prstTxWarp>
          </a:bodyPr>
          <a:lstStyle>
            <a:defPPr>
              <a:defRPr lang="de-DE"/>
            </a:defPPr>
            <a:lvl1pPr algn="ctr" rtl="0" eaLnBrk="0" fontAlgn="base" hangingPunct="0">
              <a:spcBef>
                <a:spcPct val="0"/>
              </a:spcBef>
              <a:spcAft>
                <a:spcPct val="0"/>
              </a:spcAft>
              <a:defRPr sz="700" kern="1200">
                <a:solidFill>
                  <a:schemeClr val="tx1">
                    <a:tint val="75000"/>
                  </a:schemeClr>
                </a:solidFill>
                <a:latin typeface="BundesSans Office"/>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lvl="0" algn="l">
              <a:lnSpc>
                <a:spcPts val="2000"/>
              </a:lnSpc>
              <a:buSzPct val="80000"/>
              <a:defRPr/>
            </a:pPr>
            <a:r>
              <a:rPr lang="de-DE" altLang="de-DE" sz="1800" b="1" dirty="0" err="1">
                <a:solidFill>
                  <a:srgbClr val="004F80"/>
                </a:solidFill>
                <a:latin typeface="Arial" charset="0"/>
              </a:rPr>
              <a:t>Coordination</a:t>
            </a:r>
            <a:r>
              <a:rPr lang="de-DE" altLang="de-DE" sz="1800" b="1" dirty="0">
                <a:solidFill>
                  <a:srgbClr val="004F80"/>
                </a:solidFill>
                <a:latin typeface="Arial" charset="0"/>
              </a:rPr>
              <a:t> Office</a:t>
            </a:r>
          </a:p>
          <a:p>
            <a:pPr lvl="0" algn="l">
              <a:lnSpc>
                <a:spcPts val="2000"/>
              </a:lnSpc>
              <a:buSzPct val="80000"/>
              <a:defRPr/>
            </a:pPr>
            <a:endParaRPr lang="de-DE" altLang="de-DE" sz="1600" b="1" dirty="0">
              <a:solidFill>
                <a:srgbClr val="004F80"/>
              </a:solidFill>
              <a:latin typeface="Arial" charset="0"/>
            </a:endParaRPr>
          </a:p>
          <a:p>
            <a:pPr lvl="0" algn="l">
              <a:lnSpc>
                <a:spcPts val="2000"/>
              </a:lnSpc>
              <a:buSzPct val="80000"/>
              <a:defRPr/>
            </a:pPr>
            <a:r>
              <a:rPr lang="de-DE" altLang="de-DE" sz="1600" b="1" dirty="0">
                <a:solidFill>
                  <a:srgbClr val="004F80"/>
                </a:solidFill>
                <a:latin typeface="Arial" charset="0"/>
              </a:rPr>
              <a:t>German </a:t>
            </a:r>
            <a:r>
              <a:rPr lang="de-DE" altLang="de-DE" sz="1600" b="1" dirty="0" err="1">
                <a:solidFill>
                  <a:srgbClr val="004F80"/>
                </a:solidFill>
                <a:latin typeface="Arial" charset="0"/>
              </a:rPr>
              <a:t>Energy</a:t>
            </a:r>
            <a:r>
              <a:rPr lang="de-DE" altLang="de-DE" sz="1600" b="1" dirty="0">
                <a:solidFill>
                  <a:srgbClr val="004F80"/>
                </a:solidFill>
                <a:latin typeface="Arial" charset="0"/>
              </a:rPr>
              <a:t> Solutions Initiative  </a:t>
            </a:r>
          </a:p>
          <a:p>
            <a:pPr lvl="0" algn="l">
              <a:lnSpc>
                <a:spcPts val="2000"/>
              </a:lnSpc>
              <a:buSzPct val="80000"/>
              <a:defRPr/>
            </a:pPr>
            <a:r>
              <a:rPr lang="pt-BR" altLang="de-DE" sz="1600" dirty="0">
                <a:solidFill>
                  <a:srgbClr val="004F80"/>
                </a:solidFill>
                <a:latin typeface="Arial" charset="0"/>
              </a:rPr>
              <a:t>+49 (0)30 18 615- 6401/7386</a:t>
            </a:r>
          </a:p>
          <a:p>
            <a:pPr lvl="0" algn="l">
              <a:lnSpc>
                <a:spcPts val="2000"/>
              </a:lnSpc>
              <a:buSzPct val="80000"/>
              <a:defRPr/>
            </a:pPr>
            <a:r>
              <a:rPr lang="pt-BR" altLang="de-DE" sz="1600" dirty="0">
                <a:solidFill>
                  <a:srgbClr val="004F80"/>
                </a:solidFill>
                <a:latin typeface="Arial" charset="0"/>
                <a:hlinkClick r:id="rId3"/>
              </a:rPr>
              <a:t>office@german-energy-solutions.de</a:t>
            </a:r>
            <a:endParaRPr lang="pt-BR" altLang="de-DE" sz="1600" dirty="0">
              <a:solidFill>
                <a:srgbClr val="004F80"/>
              </a:solidFill>
              <a:latin typeface="Arial" charset="0"/>
            </a:endParaRPr>
          </a:p>
          <a:p>
            <a:pPr lvl="0" algn="l">
              <a:lnSpc>
                <a:spcPts val="2000"/>
              </a:lnSpc>
              <a:buSzPct val="80000"/>
              <a:defRPr/>
            </a:pPr>
            <a:r>
              <a:rPr lang="pt-BR" altLang="de-DE" sz="1600" dirty="0">
                <a:solidFill>
                  <a:srgbClr val="004F80"/>
                </a:solidFill>
                <a:latin typeface="Arial" charset="0"/>
                <a:hlinkClick r:id="rId4"/>
              </a:rPr>
              <a:t>www.german-energy-solutions.de</a:t>
            </a:r>
            <a:endParaRPr lang="pt-BR" altLang="de-DE" sz="1600" dirty="0">
              <a:solidFill>
                <a:srgbClr val="004F80"/>
              </a:solidFill>
              <a:latin typeface="Arial" charset="0"/>
            </a:endParaRPr>
          </a:p>
          <a:p>
            <a:pPr lvl="0" algn="l">
              <a:lnSpc>
                <a:spcPts val="2000"/>
              </a:lnSpc>
              <a:buSzPct val="80000"/>
              <a:defRPr/>
            </a:pPr>
            <a:r>
              <a:rPr lang="pt-BR" altLang="de-DE" sz="1600" dirty="0">
                <a:solidFill>
                  <a:srgbClr val="004F80"/>
                </a:solidFill>
                <a:latin typeface="Arial" charset="0"/>
              </a:rPr>
              <a:t>Follow us: @export_EE </a:t>
            </a:r>
          </a:p>
          <a:p>
            <a:pPr algn="l">
              <a:lnSpc>
                <a:spcPts val="2000"/>
              </a:lnSpc>
              <a:buSzPct val="80000"/>
              <a:buFont typeface="Wingdings" pitchFamily="2" charset="2"/>
              <a:buNone/>
            </a:pPr>
            <a:endParaRPr lang="en-GB" altLang="de-DE" sz="1800" b="1" dirty="0">
              <a:solidFill>
                <a:srgbClr val="FF0000"/>
              </a:solidFill>
              <a:latin typeface="Arial" panose="020B0604020202020204" pitchFamily="34" charset="0"/>
              <a:cs typeface="Arial" panose="020B0604020202020204" pitchFamily="34" charset="0"/>
            </a:endParaRPr>
          </a:p>
          <a:p>
            <a:pPr algn="l">
              <a:lnSpc>
                <a:spcPts val="2000"/>
              </a:lnSpc>
              <a:buSzPct val="80000"/>
              <a:buFont typeface="Wingdings" pitchFamily="2" charset="2"/>
              <a:buNone/>
            </a:pPr>
            <a:r>
              <a:rPr lang="en-GB" altLang="de-DE" sz="1600" b="1" dirty="0">
                <a:solidFill>
                  <a:srgbClr val="004F80"/>
                </a:solidFill>
                <a:latin typeface="Arial" charset="0"/>
              </a:rPr>
              <a:t>Facilitator</a:t>
            </a:r>
          </a:p>
          <a:p>
            <a:pPr lvl="0" algn="l">
              <a:lnSpc>
                <a:spcPts val="2000"/>
              </a:lnSpc>
              <a:buSzPct val="80000"/>
              <a:defRPr/>
            </a:pPr>
            <a:r>
              <a:rPr lang="de-DE" altLang="de-DE" sz="1600" b="1" dirty="0">
                <a:solidFill>
                  <a:srgbClr val="004F80"/>
                </a:solidFill>
                <a:latin typeface="Arial" charset="0"/>
              </a:rPr>
              <a:t>Renewables Academy AG</a:t>
            </a:r>
          </a:p>
          <a:p>
            <a:pPr lvl="0" algn="l">
              <a:lnSpc>
                <a:spcPts val="2000"/>
              </a:lnSpc>
              <a:buSzPct val="80000"/>
              <a:defRPr/>
            </a:pPr>
            <a:r>
              <a:rPr lang="de-DE" altLang="de-DE" sz="1600" dirty="0">
                <a:solidFill>
                  <a:srgbClr val="004F80"/>
                </a:solidFill>
                <a:latin typeface="Arial" charset="0"/>
              </a:rPr>
              <a:t>Berthold Breid</a:t>
            </a:r>
          </a:p>
          <a:p>
            <a:pPr lvl="0" algn="l">
              <a:lnSpc>
                <a:spcPts val="2000"/>
              </a:lnSpc>
              <a:buSzPct val="80000"/>
              <a:defRPr/>
            </a:pPr>
            <a:r>
              <a:rPr lang="pt-BR" altLang="de-DE" sz="1600" dirty="0">
                <a:solidFill>
                  <a:srgbClr val="004F80"/>
                </a:solidFill>
                <a:latin typeface="Arial" charset="0"/>
              </a:rPr>
              <a:t>+49 (0)30 5268958-88</a:t>
            </a:r>
          </a:p>
          <a:p>
            <a:pPr lvl="0" algn="l">
              <a:lnSpc>
                <a:spcPts val="2000"/>
              </a:lnSpc>
              <a:buSzPct val="80000"/>
              <a:defRPr/>
            </a:pPr>
            <a:r>
              <a:rPr lang="pt-BR" altLang="de-DE" sz="1600">
                <a:solidFill>
                  <a:srgbClr val="004F80"/>
                </a:solidFill>
                <a:latin typeface="Arial" charset="0"/>
              </a:rPr>
              <a:t>breid@</a:t>
            </a:r>
            <a:r>
              <a:rPr lang="pt-BR" altLang="de-DE" sz="1600" dirty="0">
                <a:solidFill>
                  <a:srgbClr val="004F80"/>
                </a:solidFill>
                <a:latin typeface="Arial" charset="0"/>
              </a:rPr>
              <a:t>renac.de</a:t>
            </a:r>
          </a:p>
          <a:p>
            <a:pPr lvl="0" algn="l">
              <a:lnSpc>
                <a:spcPts val="2000"/>
              </a:lnSpc>
              <a:buSzPct val="80000"/>
              <a:defRPr/>
            </a:pPr>
            <a:r>
              <a:rPr lang="pt-BR" altLang="de-DE" sz="1600" dirty="0">
                <a:solidFill>
                  <a:srgbClr val="004F80"/>
                </a:solidFill>
                <a:latin typeface="Arial" charset="0"/>
                <a:hlinkClick r:id="rId5"/>
              </a:rPr>
              <a:t>www.renac.de</a:t>
            </a:r>
            <a:endParaRPr lang="pt-BR" altLang="de-DE" sz="1600" dirty="0">
              <a:solidFill>
                <a:srgbClr val="004F80"/>
              </a:solidFill>
              <a:latin typeface="Arial" charset="0"/>
            </a:endParaRPr>
          </a:p>
          <a:p>
            <a:pPr algn="l">
              <a:lnSpc>
                <a:spcPts val="2000"/>
              </a:lnSpc>
              <a:buSzPct val="80000"/>
              <a:buFont typeface="Wingdings" pitchFamily="2" charset="2"/>
              <a:buNone/>
            </a:pPr>
            <a:endParaRPr lang="en-GB" altLang="de-DE" sz="1600" b="1" dirty="0">
              <a:solidFill>
                <a:srgbClr val="004F80"/>
              </a:solidFill>
              <a:latin typeface="Arial" charset="0"/>
            </a:endParaRPr>
          </a:p>
        </p:txBody>
      </p:sp>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525"/>
          <a:stretch/>
        </p:blipFill>
        <p:spPr bwMode="auto">
          <a:xfrm>
            <a:off x="5436096" y="2996952"/>
            <a:ext cx="3502494" cy="205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788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4" name="Untertitel 3"/>
          <p:cNvSpPr>
            <a:spLocks noGrp="1"/>
          </p:cNvSpPr>
          <p:nvPr>
            <p:ph type="subTitle" idx="1"/>
          </p:nvPr>
        </p:nvSpPr>
        <p:spPr>
          <a:solidFill>
            <a:srgbClr val="76AEB6">
              <a:alpha val="14902"/>
            </a:srgbClr>
          </a:solidFill>
        </p:spPr>
        <p:txBody>
          <a:bodyPr anchor="ctr"/>
          <a:lstStyle/>
          <a:p>
            <a:pPr>
              <a:spcBef>
                <a:spcPct val="30000"/>
              </a:spcBef>
              <a:spcAft>
                <a:spcPct val="30000"/>
              </a:spcAft>
              <a:tabLst>
                <a:tab pos="3141663" algn="l"/>
                <a:tab pos="3232150" algn="l"/>
              </a:tabLst>
              <a:defRPr/>
            </a:pPr>
            <a:r>
              <a:rPr lang="en-GB" b="1" dirty="0">
                <a:latin typeface="Arial" panose="020B0604020202020204" pitchFamily="34" charset="0"/>
                <a:cs typeface="Arial" panose="020B0604020202020204" pitchFamily="34" charset="0"/>
              </a:rPr>
              <a:t>Promotion </a:t>
            </a:r>
            <a:r>
              <a:rPr lang="en-GB" dirty="0">
                <a:latin typeface="Arial" panose="020B0604020202020204" pitchFamily="34" charset="0"/>
                <a:cs typeface="Arial" panose="020B0604020202020204" pitchFamily="34" charset="0"/>
              </a:rPr>
              <a:t>of renewable energy and energy</a:t>
            </a:r>
            <a:r>
              <a:rPr lang="en-GB" spc="-1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efficient</a:t>
            </a:r>
            <a:r>
              <a:rPr lang="en-GB" spc="-1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technologies</a:t>
            </a:r>
            <a:endParaRPr lang="en-GB" spc="-100" dirty="0">
              <a:latin typeface="Arial" panose="020B0604020202020204" pitchFamily="34" charset="0"/>
              <a:cs typeface="Arial" panose="020B0604020202020204" pitchFamily="34" charset="0"/>
            </a:endParaRPr>
          </a:p>
          <a:p>
            <a:pPr>
              <a:spcBef>
                <a:spcPct val="30000"/>
              </a:spcBef>
              <a:spcAft>
                <a:spcPct val="30000"/>
              </a:spcAft>
              <a:tabLst>
                <a:tab pos="3141663" algn="l"/>
                <a:tab pos="3232150" algn="l"/>
              </a:tabLst>
              <a:defRPr/>
            </a:pPr>
            <a:r>
              <a:rPr lang="en-GB" b="1" dirty="0">
                <a:latin typeface="Arial" panose="020B0604020202020204" pitchFamily="34" charset="0"/>
                <a:cs typeface="Arial" panose="020B0604020202020204" pitchFamily="34" charset="0"/>
              </a:rPr>
              <a:t>Showcase </a:t>
            </a:r>
            <a:r>
              <a:rPr lang="en-GB" dirty="0">
                <a:latin typeface="Arial" panose="020B0604020202020204" pitchFamily="34" charset="0"/>
                <a:cs typeface="Arial" panose="020B0604020202020204" pitchFamily="34" charset="0"/>
              </a:rPr>
              <a:t>sustainable energy solutions</a:t>
            </a:r>
          </a:p>
          <a:p>
            <a:pPr>
              <a:spcBef>
                <a:spcPct val="30000"/>
              </a:spcBef>
              <a:spcAft>
                <a:spcPct val="30000"/>
              </a:spcAft>
              <a:defRPr/>
            </a:pPr>
            <a:r>
              <a:rPr lang="en-GB" b="1" dirty="0">
                <a:latin typeface="Arial" panose="020B0604020202020204" pitchFamily="34" charset="0"/>
                <a:cs typeface="Arial" panose="020B0604020202020204" pitchFamily="34" charset="0"/>
              </a:rPr>
              <a:t>Implementation</a:t>
            </a:r>
            <a:r>
              <a:rPr lang="en-GB" dirty="0">
                <a:latin typeface="Arial" panose="020B0604020202020204" pitchFamily="34" charset="0"/>
                <a:cs typeface="Arial" panose="020B0604020202020204" pitchFamily="34" charset="0"/>
              </a:rPr>
              <a:t> of projects </a:t>
            </a:r>
          </a:p>
          <a:p>
            <a:pPr>
              <a:spcBef>
                <a:spcPct val="30000"/>
              </a:spcBef>
              <a:spcAft>
                <a:spcPct val="30000"/>
              </a:spcAft>
              <a:defRPr/>
            </a:pPr>
            <a:r>
              <a:rPr lang="en-GB" b="1" dirty="0">
                <a:latin typeface="Arial" panose="020B0604020202020204" pitchFamily="34" charset="0"/>
                <a:cs typeface="Arial" panose="020B0604020202020204" pitchFamily="34" charset="0"/>
              </a:rPr>
              <a:t>Know-how transfer </a:t>
            </a:r>
            <a:endParaRPr lang="en-GB" dirty="0">
              <a:latin typeface="Arial" panose="020B0604020202020204" pitchFamily="34" charset="0"/>
              <a:cs typeface="Arial" panose="020B0604020202020204" pitchFamily="34" charset="0"/>
            </a:endParaRPr>
          </a:p>
          <a:p>
            <a:pPr>
              <a:spcBef>
                <a:spcPct val="30000"/>
              </a:spcBef>
              <a:spcAft>
                <a:spcPct val="30000"/>
              </a:spcAft>
              <a:defRPr/>
            </a:pPr>
            <a:r>
              <a:rPr lang="en-GB" dirty="0">
                <a:latin typeface="Arial" panose="020B0604020202020204" pitchFamily="34" charset="0"/>
                <a:cs typeface="Arial" panose="020B0604020202020204" pitchFamily="34" charset="0"/>
              </a:rPr>
              <a:t>Contribution to international </a:t>
            </a:r>
            <a:r>
              <a:rPr lang="en-GB" b="1" dirty="0">
                <a:latin typeface="Arial" panose="020B0604020202020204" pitchFamily="34" charset="0"/>
                <a:cs typeface="Arial" panose="020B0604020202020204" pitchFamily="34" charset="0"/>
              </a:rPr>
              <a:t>climate protection</a:t>
            </a:r>
          </a:p>
        </p:txBody>
      </p:sp>
      <p:sp>
        <p:nvSpPr>
          <p:cNvPr id="12293" name="Titel 1"/>
          <p:cNvSpPr>
            <a:spLocks noGrp="1"/>
          </p:cNvSpPr>
          <p:nvPr>
            <p:ph type="ctrTitle"/>
          </p:nvPr>
        </p:nvSpPr>
        <p:spPr>
          <a:xfrm>
            <a:off x="467544" y="476672"/>
            <a:ext cx="6768752" cy="980728"/>
          </a:xfrm>
          <a:prstGeom prst="rect">
            <a:avLst/>
          </a:prstGeom>
        </p:spPr>
        <p:txBody>
          <a:bodyPr/>
          <a:lstStyle/>
          <a:p>
            <a:pPr marL="444500" indent="-444500" eaLnBrk="1" hangingPunct="1">
              <a:tabLst>
                <a:tab pos="0" algn="l"/>
              </a:tabLst>
            </a:pPr>
            <a:r>
              <a:rPr lang="en-GB" altLang="de-DE" dirty="0"/>
              <a:t>Our Aims</a:t>
            </a:r>
          </a:p>
        </p:txBody>
      </p:sp>
      <p:pic>
        <p:nvPicPr>
          <p:cNvPr id="8" name="Grafik 7"/>
          <p:cNvPicPr>
            <a:picLocks noChangeAspect="1"/>
          </p:cNvPicPr>
          <p:nvPr/>
        </p:nvPicPr>
        <p:blipFill>
          <a:blip r:embed="rId3"/>
          <a:stretch>
            <a:fillRect/>
          </a:stretch>
        </p:blipFill>
        <p:spPr>
          <a:xfrm>
            <a:off x="5564026" y="2218877"/>
            <a:ext cx="3287547" cy="2887845"/>
          </a:xfrm>
          <a:prstGeom prst="rect">
            <a:avLst/>
          </a:prstGeom>
        </p:spPr>
      </p:pic>
    </p:spTree>
    <p:extLst>
      <p:ext uri="{BB962C8B-B14F-4D97-AF65-F5344CB8AC3E}">
        <p14:creationId xmlns:p14="http://schemas.microsoft.com/office/powerpoint/2010/main" val="115933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bwMode="auto">
          <a:xfrm>
            <a:off x="306400" y="3631456"/>
            <a:ext cx="2722904" cy="226074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endParaRPr>
          </a:p>
        </p:txBody>
      </p:sp>
      <p:sp>
        <p:nvSpPr>
          <p:cNvPr id="8195" name="Titel 4"/>
          <p:cNvSpPr>
            <a:spLocks noGrp="1"/>
          </p:cNvSpPr>
          <p:nvPr>
            <p:ph type="ctrTitle"/>
          </p:nvPr>
        </p:nvSpPr>
        <p:spPr>
          <a:xfrm>
            <a:off x="467543" y="476672"/>
            <a:ext cx="8232125" cy="980728"/>
          </a:xfrm>
          <a:prstGeom prst="rect">
            <a:avLst/>
          </a:prstGeom>
        </p:spPr>
        <p:txBody>
          <a:bodyPr/>
          <a:lstStyle/>
          <a:p>
            <a:pPr eaLnBrk="1" hangingPunct="1">
              <a:tabLst>
                <a:tab pos="0" algn="l"/>
              </a:tabLst>
            </a:pPr>
            <a:r>
              <a:rPr lang="en-GB" altLang="de-DE" dirty="0"/>
              <a:t>How can you participate and meet German enterprises? </a:t>
            </a:r>
          </a:p>
        </p:txBody>
      </p:sp>
      <p:sp>
        <p:nvSpPr>
          <p:cNvPr id="8196" name="Rectangle 17"/>
          <p:cNvSpPr>
            <a:spLocks noChangeArrowheads="1"/>
          </p:cNvSpPr>
          <p:nvPr/>
        </p:nvSpPr>
        <p:spPr bwMode="auto">
          <a:xfrm>
            <a:off x="467544" y="2780928"/>
            <a:ext cx="26638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Foreign trade fairs</a:t>
            </a:r>
          </a:p>
        </p:txBody>
      </p:sp>
      <p:sp>
        <p:nvSpPr>
          <p:cNvPr id="8197" name="Rectangle 19"/>
          <p:cNvSpPr>
            <a:spLocks noChangeArrowheads="1"/>
          </p:cNvSpPr>
          <p:nvPr/>
        </p:nvSpPr>
        <p:spPr bwMode="auto">
          <a:xfrm>
            <a:off x="467544" y="5012581"/>
            <a:ext cx="2087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Trade missions</a:t>
            </a:r>
          </a:p>
        </p:txBody>
      </p:sp>
      <p:sp>
        <p:nvSpPr>
          <p:cNvPr id="8198" name="Rectangle 23"/>
          <p:cNvSpPr>
            <a:spLocks noChangeArrowheads="1"/>
          </p:cNvSpPr>
          <p:nvPr/>
        </p:nvSpPr>
        <p:spPr bwMode="auto">
          <a:xfrm>
            <a:off x="3274244" y="5012581"/>
            <a:ext cx="266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Fact finding missions</a:t>
            </a:r>
          </a:p>
        </p:txBody>
      </p:sp>
      <p:sp>
        <p:nvSpPr>
          <p:cNvPr id="8199" name="Rectangle 24"/>
          <p:cNvSpPr>
            <a:spLocks noChangeArrowheads="1"/>
          </p:cNvSpPr>
          <p:nvPr/>
        </p:nvSpPr>
        <p:spPr bwMode="auto">
          <a:xfrm>
            <a:off x="6070768" y="2780928"/>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sym typeface="Webdings" pitchFamily="18" charset="2"/>
              </a:rPr>
              <a:t>Know-how transfer</a:t>
            </a:r>
          </a:p>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sym typeface="Webdings" pitchFamily="18" charset="2"/>
              </a:rPr>
              <a:t>Information </a:t>
            </a:r>
          </a:p>
          <a:p>
            <a:pPr eaLnBrk="1" hangingPunct="1">
              <a:spcBef>
                <a:spcPct val="20000"/>
              </a:spcBef>
              <a:buClr>
                <a:srgbClr val="004F80"/>
              </a:buClr>
              <a:buSzPct val="80000"/>
              <a:buFont typeface="Wingdings" pitchFamily="2" charset="2"/>
              <a:buChar char="ü"/>
            </a:pPr>
            <a:r>
              <a:rPr lang="en-GB" sz="1800" dirty="0">
                <a:solidFill>
                  <a:srgbClr val="004F80"/>
                </a:solidFill>
                <a:latin typeface="Arial" panose="020B0604020202020204" pitchFamily="34" charset="0"/>
                <a:cs typeface="Arial" panose="020B0604020202020204" pitchFamily="34" charset="0"/>
                <a:sym typeface="Webdings" pitchFamily="18" charset="2"/>
              </a:rPr>
              <a:t>Capacity building</a:t>
            </a:r>
            <a:endParaRPr lang="en-GB" altLang="de-DE" sz="1800" dirty="0">
              <a:solidFill>
                <a:srgbClr val="004F80"/>
              </a:solidFill>
              <a:latin typeface="Arial" panose="020B0604020202020204" pitchFamily="34" charset="0"/>
              <a:cs typeface="Arial" panose="020B0604020202020204" pitchFamily="34" charset="0"/>
              <a:sym typeface="Webdings" pitchFamily="18" charset="2"/>
            </a:endParaRPr>
          </a:p>
          <a:p>
            <a:pPr marL="0" indent="0" eaLnBrk="1" hangingPunct="1">
              <a:spcBef>
                <a:spcPts val="600"/>
              </a:spcBef>
              <a:buClr>
                <a:srgbClr val="004F80"/>
              </a:buClr>
              <a:buSzPct val="80000"/>
            </a:pPr>
            <a:endParaRPr lang="en-GB" altLang="de-DE" sz="1800" dirty="0">
              <a:solidFill>
                <a:srgbClr val="004F80"/>
              </a:solidFill>
              <a:latin typeface="Arial" panose="020B0604020202020204" pitchFamily="34" charset="0"/>
              <a:cs typeface="Arial" panose="020B0604020202020204" pitchFamily="34" charset="0"/>
            </a:endParaRPr>
          </a:p>
        </p:txBody>
      </p:sp>
      <p:sp>
        <p:nvSpPr>
          <p:cNvPr id="8201" name="Rectangle 23"/>
          <p:cNvSpPr>
            <a:spLocks noChangeArrowheads="1"/>
          </p:cNvSpPr>
          <p:nvPr/>
        </p:nvSpPr>
        <p:spPr bwMode="auto">
          <a:xfrm>
            <a:off x="3274244" y="2780928"/>
            <a:ext cx="266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Networking opportunities</a:t>
            </a:r>
          </a:p>
        </p:txBody>
      </p:sp>
      <p:pic>
        <p:nvPicPr>
          <p:cNvPr id="8202" name="Picture 25" descr="R:\IIIA4-EXPORTINITIATIVE_ENERGIEEFFIZIENZ\01Bueroorganisation\Bildmaterial\Icons-Puzzleteile\Icons-neu\Geschaeftsreisen_blau.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344" y="4098082"/>
            <a:ext cx="13684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7" descr="R:\IIIA4-EXPORTINITIATIVE_ENERGIEEFFIZIENZ\01Bueroorganisation\Bildmaterial\Icons-Puzzleteile\Icons-neu\Mulitiplikatorenreisen_blau.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1757" y="4098082"/>
            <a:ext cx="136683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8" descr="R:\IIIA4-EXPORTINITIATIVE_ENERGIEEFFIZIENZ\01Bueroorganisation\Bildmaterial\Icons-Puzzleteile\Icons-neu\Teilnahme-an_blau.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9344" y="1895819"/>
            <a:ext cx="1368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9" descr="R:\IIIA4-EXPORTINITIATIVE_ENERGIEEFFIZIENZ\01Bueroorganisation\Bildmaterial\Icons-Puzzleteile\Icons-neu\Know-How-Transfer_blau.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1109" y="1895819"/>
            <a:ext cx="1368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30" descr="R:\IIIA4-EXPORTINITIATIVE_ENERGIEEFFIZIENZ\01Bueroorganisation\Bildmaterial\Icons-Puzzleteile\Icons-neu\Informationsveranstaltungen_blau.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4132" y="1895819"/>
            <a:ext cx="13684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IIB2-EXPORTINITIATIVE_ENERGIEEFFIZIENZ\05_Öffentlichkeitsarbeit\07_Bildmaterial\Exportinitiative\Puzzleteile\Leuchtturm_blau.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71109" y="4098082"/>
            <a:ext cx="1656184" cy="916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3"/>
          <p:cNvSpPr>
            <a:spLocks noChangeArrowheads="1"/>
          </p:cNvSpPr>
          <p:nvPr/>
        </p:nvSpPr>
        <p:spPr bwMode="auto">
          <a:xfrm>
            <a:off x="6011540" y="5012581"/>
            <a:ext cx="2663825" cy="8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3525" indent="-263525" eaLnBrk="1" hangingPunct="1">
              <a:spcBef>
                <a:spcPct val="20000"/>
              </a:spcBef>
              <a:buClr>
                <a:srgbClr val="004F80"/>
              </a:buClr>
              <a:buSzPct val="80000"/>
              <a:buFont typeface="Wingdings" pitchFamily="2" charset="2"/>
              <a:buChar char="ü"/>
            </a:pPr>
            <a:r>
              <a:rPr lang="en-GB" sz="1800" dirty="0">
                <a:solidFill>
                  <a:srgbClr val="004F80"/>
                </a:solidFill>
                <a:latin typeface="Arial" panose="020B0604020202020204" pitchFamily="34" charset="0"/>
                <a:cs typeface="Arial" panose="020B0604020202020204" pitchFamily="34" charset="0"/>
              </a:rPr>
              <a:t>Project development &amp; flagship projects  </a:t>
            </a:r>
          </a:p>
        </p:txBody>
      </p:sp>
    </p:spTree>
    <p:extLst>
      <p:ext uri="{BB962C8B-B14F-4D97-AF65-F5344CB8AC3E}">
        <p14:creationId xmlns:p14="http://schemas.microsoft.com/office/powerpoint/2010/main" val="367682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4" name="Untertitel 3"/>
          <p:cNvSpPr>
            <a:spLocks noGrp="1"/>
          </p:cNvSpPr>
          <p:nvPr>
            <p:ph type="subTitle" idx="1"/>
          </p:nvPr>
        </p:nvSpPr>
        <p:spPr>
          <a:solidFill>
            <a:srgbClr val="76AEB6">
              <a:alpha val="14902"/>
            </a:srgbClr>
          </a:solidFill>
        </p:spPr>
        <p:txBody>
          <a:bodyPr anchor="ctr"/>
          <a:lstStyle/>
          <a:p>
            <a:pPr>
              <a:spcBef>
                <a:spcPts val="0"/>
              </a:spcBef>
              <a:spcAft>
                <a:spcPct val="30000"/>
              </a:spcAft>
              <a:defRPr/>
            </a:pPr>
            <a:r>
              <a:rPr lang="en-US" b="1" dirty="0">
                <a:latin typeface="Arial" panose="020B0604020202020204" pitchFamily="34" charset="0"/>
                <a:cs typeface="Arial" panose="020B0604020202020204" pitchFamily="34" charset="0"/>
              </a:rPr>
              <a:t>Fact finding missions</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Missions to Germany for foreign companies &amp; decision-makers</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Visit of best practices and applied solutions</a:t>
            </a:r>
          </a:p>
          <a:p>
            <a:pPr>
              <a:spcBef>
                <a:spcPts val="0"/>
              </a:spcBef>
              <a:spcAft>
                <a:spcPct val="30000"/>
              </a:spcAft>
              <a:defRPr/>
            </a:pPr>
            <a:r>
              <a:rPr lang="en-US" b="1" dirty="0">
                <a:latin typeface="Arial" panose="020B0604020202020204" pitchFamily="34" charset="0"/>
                <a:cs typeface="Arial" panose="020B0604020202020204" pitchFamily="34" charset="0"/>
              </a:rPr>
              <a:t>Project development &amp; flagship projects </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Facilitating business partnerships and know-how transfer </a:t>
            </a:r>
          </a:p>
          <a:p>
            <a:pPr lvl="0">
              <a:spcBef>
                <a:spcPts val="0"/>
              </a:spcBef>
              <a:spcAft>
                <a:spcPct val="30000"/>
              </a:spcAft>
              <a:defRPr/>
            </a:pPr>
            <a:r>
              <a:rPr lang="en-US" b="1" dirty="0">
                <a:latin typeface="Arial" panose="020B0604020202020204" pitchFamily="34" charset="0"/>
                <a:cs typeface="Arial" panose="020B0604020202020204" pitchFamily="34" charset="0"/>
              </a:rPr>
              <a:t>Capacity building</a:t>
            </a:r>
          </a:p>
        </p:txBody>
      </p:sp>
      <p:pic>
        <p:nvPicPr>
          <p:cNvPr id="8" name="Bildplatzhalt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5790031" y="3810821"/>
            <a:ext cx="2880000" cy="1908000"/>
          </a:xfrm>
          <a:prstGeom prst="rect">
            <a:avLst/>
          </a:prstGeom>
        </p:spPr>
      </p:pic>
      <p:sp>
        <p:nvSpPr>
          <p:cNvPr id="13316" name="Rectangle 4"/>
          <p:cNvSpPr>
            <a:spLocks noGrp="1" noChangeArrowheads="1"/>
          </p:cNvSpPr>
          <p:nvPr>
            <p:ph type="ctrTitle"/>
          </p:nvPr>
        </p:nvSpPr>
        <p:spPr>
          <a:prstGeom prst="rect">
            <a:avLst/>
          </a:prstGeom>
        </p:spPr>
        <p:txBody>
          <a:bodyPr/>
          <a:lstStyle/>
          <a:p>
            <a:pPr eaLnBrk="1" hangingPunct="1">
              <a:tabLst>
                <a:tab pos="0" algn="l"/>
              </a:tabLst>
            </a:pPr>
            <a:r>
              <a:rPr lang="en-GB" altLang="de-DE" dirty="0"/>
              <a:t>Know-how transfer </a:t>
            </a:r>
            <a:endParaRPr lang="de-DE" altLang="de-DE" dirty="0"/>
          </a:p>
        </p:txBody>
      </p:sp>
      <p:sp>
        <p:nvSpPr>
          <p:cNvPr id="9" name="Rechteck 8"/>
          <p:cNvSpPr/>
          <p:nvPr/>
        </p:nvSpPr>
        <p:spPr>
          <a:xfrm>
            <a:off x="7809732" y="3531468"/>
            <a:ext cx="859531" cy="184666"/>
          </a:xfrm>
          <a:prstGeom prst="rect">
            <a:avLst/>
          </a:prstGeom>
        </p:spPr>
        <p:txBody>
          <a:bodyPr wrap="none">
            <a:spAutoFit/>
          </a:bodyPr>
          <a:lstStyle/>
          <a:p>
            <a:pPr>
              <a:defRPr/>
            </a:pPr>
            <a:r>
              <a:rPr lang="de-DE" sz="600" dirty="0">
                <a:solidFill>
                  <a:srgbClr val="004F80"/>
                </a:solidFill>
                <a:latin typeface="BundesSerif Office" pitchFamily="18" charset="0"/>
                <a:ea typeface="+mn-ea"/>
              </a:rPr>
              <a:t>© </a:t>
            </a:r>
            <a:r>
              <a:rPr lang="de-DE" sz="600" dirty="0" err="1">
                <a:solidFill>
                  <a:srgbClr val="004F80"/>
                </a:solidFill>
                <a:latin typeface="BundesSerif Office" pitchFamily="18" charset="0"/>
                <a:ea typeface="+mn-ea"/>
              </a:rPr>
              <a:t>endostock</a:t>
            </a:r>
            <a:r>
              <a:rPr lang="de-DE" sz="600" dirty="0">
                <a:solidFill>
                  <a:srgbClr val="004F80"/>
                </a:solidFill>
                <a:latin typeface="BundesSerif Office" pitchFamily="18" charset="0"/>
                <a:ea typeface="+mn-ea"/>
              </a:rPr>
              <a:t>/</a:t>
            </a:r>
            <a:r>
              <a:rPr lang="de-DE" sz="600" dirty="0" err="1">
                <a:solidFill>
                  <a:srgbClr val="004F80"/>
                </a:solidFill>
                <a:latin typeface="BundesSerif Office" pitchFamily="18" charset="0"/>
                <a:ea typeface="+mn-ea"/>
              </a:rPr>
              <a:t>Fotolia</a:t>
            </a:r>
            <a:endParaRPr lang="de-DE" sz="600" dirty="0">
              <a:solidFill>
                <a:srgbClr val="004F80"/>
              </a:solidFill>
              <a:latin typeface="BundesSerif Office" pitchFamily="18" charset="0"/>
              <a:ea typeface="+mn-ea"/>
            </a:endParaRPr>
          </a:p>
        </p:txBody>
      </p:sp>
      <p:pic>
        <p:nvPicPr>
          <p:cNvPr id="11" name="Picture 11" descr="R:\IIIA4-EXPORTINITIATIVE_ENERGIEEFFIZIENZ\01Bueroorganisation\Bildmaterial\Bilder_EnEff\Bild_06.tif"/>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9263" y="1623468"/>
            <a:ext cx="288000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8289812" y="5734050"/>
            <a:ext cx="386644" cy="184666"/>
          </a:xfrm>
          <a:prstGeom prst="rect">
            <a:avLst/>
          </a:prstGeom>
        </p:spPr>
        <p:txBody>
          <a:bodyPr wrap="none">
            <a:spAutoFit/>
          </a:bodyPr>
          <a:lstStyle/>
          <a:p>
            <a:pPr>
              <a:defRPr/>
            </a:pPr>
            <a:r>
              <a:rPr lang="de-DE" sz="600" dirty="0">
                <a:solidFill>
                  <a:srgbClr val="004F80"/>
                </a:solidFill>
                <a:latin typeface="BundesSerif Office" pitchFamily="18" charset="0"/>
                <a:ea typeface="+mn-ea"/>
              </a:rPr>
              <a:t>© GIZ</a:t>
            </a:r>
          </a:p>
        </p:txBody>
      </p:sp>
    </p:spTree>
    <p:extLst>
      <p:ext uri="{BB962C8B-B14F-4D97-AF65-F5344CB8AC3E}">
        <p14:creationId xmlns:p14="http://schemas.microsoft.com/office/powerpoint/2010/main" val="429229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7"/>
          <p:cNvSpPr>
            <a:spLocks noChangeArrowheads="1"/>
          </p:cNvSpPr>
          <p:nvPr/>
        </p:nvSpPr>
        <p:spPr bwMode="auto">
          <a:xfrm>
            <a:off x="461203" y="1644506"/>
            <a:ext cx="4542845" cy="4105275"/>
          </a:xfrm>
          <a:prstGeom prst="rect">
            <a:avLst/>
          </a:prstGeom>
          <a:solidFill>
            <a:srgbClr val="76AEB6">
              <a:alpha val="14902"/>
            </a:srgbClr>
          </a:solidFill>
          <a:ln>
            <a:noFill/>
          </a:ln>
          <a:extLst/>
        </p:spPr>
        <p:txBody>
          <a:bodyPr anchor="ctr"/>
          <a:lstStyle>
            <a:lvl1pPr>
              <a:tabLst>
                <a:tab pos="0" algn="l"/>
              </a:tabLst>
              <a:defRPr sz="2400">
                <a:solidFill>
                  <a:schemeClr val="tx1"/>
                </a:solidFill>
                <a:latin typeface="Arial" pitchFamily="34" charset="0"/>
                <a:ea typeface="ＭＳ Ｐゴシック" pitchFamily="34" charset="-128"/>
              </a:defRPr>
            </a:lvl1pPr>
            <a:lvl2pPr marL="800100" indent="-342900">
              <a:tabLst>
                <a:tab pos="0" algn="l"/>
              </a:tabLst>
              <a:defRPr sz="2400">
                <a:solidFill>
                  <a:schemeClr val="tx1"/>
                </a:solidFill>
                <a:latin typeface="Arial" pitchFamily="34" charset="0"/>
                <a:ea typeface="ＭＳ Ｐゴシック" pitchFamily="34" charset="-128"/>
              </a:defRPr>
            </a:lvl2pPr>
            <a:lvl3pPr marL="1143000" indent="-228600">
              <a:tabLst>
                <a:tab pos="0" algn="l"/>
              </a:tabLst>
              <a:defRPr sz="2400">
                <a:solidFill>
                  <a:schemeClr val="tx1"/>
                </a:solidFill>
                <a:latin typeface="Arial" pitchFamily="34" charset="0"/>
                <a:ea typeface="ＭＳ Ｐゴシック" pitchFamily="34" charset="-128"/>
              </a:defRPr>
            </a:lvl3pPr>
            <a:lvl4pPr marL="1600200" indent="-228600">
              <a:tabLst>
                <a:tab pos="0" algn="l"/>
              </a:tabLst>
              <a:defRPr sz="2400">
                <a:solidFill>
                  <a:schemeClr val="tx1"/>
                </a:solidFill>
                <a:latin typeface="Arial" pitchFamily="34" charset="0"/>
                <a:ea typeface="ＭＳ Ｐゴシック" pitchFamily="34" charset="-128"/>
              </a:defRPr>
            </a:lvl4pPr>
            <a:lvl5pPr marL="2057400" indent="-228600">
              <a:tabLst>
                <a:tab pos="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9pPr>
          </a:lstStyle>
          <a:p>
            <a:pPr eaLnBrk="1" hangingPunct="1">
              <a:spcBef>
                <a:spcPts val="0"/>
              </a:spcBef>
              <a:spcAft>
                <a:spcPct val="30000"/>
              </a:spcAft>
              <a:buClr>
                <a:srgbClr val="004F80"/>
              </a:buClr>
              <a:buSzPct val="80000"/>
              <a:defRPr/>
            </a:pPr>
            <a:r>
              <a:rPr lang="en-GB" altLang="de-DE" sz="1800" b="1" dirty="0">
                <a:solidFill>
                  <a:srgbClr val="004F80"/>
                </a:solidFill>
                <a:ea typeface="+mn-ea"/>
                <a:cs typeface="Arial" panose="020B0604020202020204" pitchFamily="34" charset="0"/>
              </a:rPr>
              <a:t>On our website you can find:</a:t>
            </a: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dirty="0">
                <a:solidFill>
                  <a:srgbClr val="004F80"/>
                </a:solidFill>
                <a:cs typeface="Arial" panose="020B0604020202020204" pitchFamily="34" charset="0"/>
              </a:rPr>
              <a:t>Information about technologies made in Germany on a Database</a:t>
            </a:r>
          </a:p>
          <a:p>
            <a:pPr marL="86950" lvl="1" indent="0" eaLnBrk="1" hangingPunct="1">
              <a:spcBef>
                <a:spcPts val="0"/>
              </a:spcBef>
              <a:spcAft>
                <a:spcPct val="30000"/>
              </a:spcAft>
              <a:buClr>
                <a:srgbClr val="004F80"/>
              </a:buClr>
              <a:buSzPct val="80000"/>
              <a:defRPr/>
            </a:pPr>
            <a:endParaRPr lang="en-GB" altLang="de-DE" sz="1800"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dirty="0">
                <a:solidFill>
                  <a:srgbClr val="004F80"/>
                </a:solidFill>
                <a:cs typeface="Arial" panose="020B0604020202020204" pitchFamily="34" charset="0"/>
              </a:rPr>
              <a:t>Current news and upcoming events</a:t>
            </a:r>
          </a:p>
          <a:p>
            <a:pPr marL="86950" lvl="1" indent="0" eaLnBrk="1" hangingPunct="1">
              <a:spcBef>
                <a:spcPts val="0"/>
              </a:spcBef>
              <a:spcAft>
                <a:spcPct val="30000"/>
              </a:spcAft>
              <a:buClr>
                <a:srgbClr val="004F80"/>
              </a:buClr>
              <a:buSzPct val="80000"/>
              <a:defRPr/>
            </a:pPr>
            <a:endParaRPr lang="en-GB" altLang="de-DE" sz="1800"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b="1" dirty="0">
                <a:solidFill>
                  <a:srgbClr val="004F80"/>
                </a:solidFill>
                <a:cs typeface="Arial" panose="020B0604020202020204" pitchFamily="34" charset="0"/>
                <a:hlinkClick r:id="rId3"/>
              </a:rPr>
              <a:t>www.german-energy-solutions.de</a:t>
            </a:r>
            <a:r>
              <a:rPr lang="en-GB" altLang="de-DE" sz="1800" b="1" dirty="0">
                <a:solidFill>
                  <a:srgbClr val="004F80"/>
                </a:solidFill>
                <a:cs typeface="Arial" panose="020B0604020202020204" pitchFamily="34" charset="0"/>
              </a:rPr>
              <a:t> </a:t>
            </a:r>
          </a:p>
          <a:p>
            <a:pPr marL="86950" lvl="1" indent="0" eaLnBrk="1" hangingPunct="1">
              <a:spcBef>
                <a:spcPts val="0"/>
              </a:spcBef>
              <a:spcAft>
                <a:spcPct val="30000"/>
              </a:spcAft>
              <a:buClr>
                <a:srgbClr val="004F80"/>
              </a:buClr>
              <a:buSzPct val="80000"/>
              <a:defRPr/>
            </a:pPr>
            <a:endParaRPr lang="en-GB" altLang="de-DE" sz="1800" b="1"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sz="1800" dirty="0">
                <a:solidFill>
                  <a:srgbClr val="004F80"/>
                </a:solidFill>
                <a:cs typeface="Arial" panose="020B0604020202020204" pitchFamily="34" charset="0"/>
              </a:rPr>
              <a:t>You may also always contact us!</a:t>
            </a:r>
          </a:p>
        </p:txBody>
      </p:sp>
      <p:sp>
        <p:nvSpPr>
          <p:cNvPr id="17411" name="Rectangle 3"/>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17412" name="Rectangle 4"/>
          <p:cNvSpPr>
            <a:spLocks noGrp="1" noChangeArrowheads="1"/>
          </p:cNvSpPr>
          <p:nvPr>
            <p:ph type="ctrTitle"/>
          </p:nvPr>
        </p:nvSpPr>
        <p:spPr/>
        <p:txBody>
          <a:bodyPr/>
          <a:lstStyle/>
          <a:p>
            <a:pPr eaLnBrk="1" hangingPunct="1"/>
            <a:r>
              <a:rPr lang="en-GB" altLang="de-DE" dirty="0"/>
              <a:t>Information about Events and German companies </a:t>
            </a:r>
          </a:p>
        </p:txBody>
      </p:sp>
      <p:pic>
        <p:nvPicPr>
          <p:cNvPr id="3" name="Bildplatzhalter 2"/>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198" b="198"/>
          <a:stretch>
            <a:fillRect/>
          </a:stretch>
        </p:blipFill>
        <p:spPr>
          <a:xfrm>
            <a:off x="5775600" y="4041280"/>
            <a:ext cx="2880000" cy="1908000"/>
          </a:xfrm>
        </p:spPr>
      </p:pic>
      <p:pic>
        <p:nvPicPr>
          <p:cNvPr id="6" name="Grafik 5">
            <a:extLst>
              <a:ext uri="{FF2B5EF4-FFF2-40B4-BE49-F238E27FC236}">
                <a16:creationId xmlns:a16="http://schemas.microsoft.com/office/drawing/2014/main" id="{534F15AD-98C1-40F3-AB34-480206903447}"/>
              </a:ext>
            </a:extLst>
          </p:cNvPr>
          <p:cNvPicPr>
            <a:picLocks noChangeAspect="1"/>
          </p:cNvPicPr>
          <p:nvPr/>
        </p:nvPicPr>
        <p:blipFill>
          <a:blip r:embed="rId5"/>
          <a:stretch>
            <a:fillRect/>
          </a:stretch>
        </p:blipFill>
        <p:spPr>
          <a:xfrm>
            <a:off x="5508104" y="1047688"/>
            <a:ext cx="3332620" cy="2957376"/>
          </a:xfrm>
          <a:prstGeom prst="rect">
            <a:avLst/>
          </a:prstGeom>
        </p:spPr>
      </p:pic>
    </p:spTree>
    <p:extLst>
      <p:ext uri="{BB962C8B-B14F-4D97-AF65-F5344CB8AC3E}">
        <p14:creationId xmlns:p14="http://schemas.microsoft.com/office/powerpoint/2010/main" val="4015768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7"/>
          <p:cNvSpPr>
            <a:spLocks noChangeArrowheads="1"/>
          </p:cNvSpPr>
          <p:nvPr/>
        </p:nvSpPr>
        <p:spPr bwMode="auto">
          <a:xfrm>
            <a:off x="461203" y="1644506"/>
            <a:ext cx="8071237" cy="4105275"/>
          </a:xfrm>
          <a:prstGeom prst="rect">
            <a:avLst/>
          </a:prstGeom>
          <a:solidFill>
            <a:srgbClr val="76AEB6">
              <a:alpha val="14902"/>
            </a:srgbClr>
          </a:solidFill>
          <a:ln>
            <a:noFill/>
          </a:ln>
          <a:extLst/>
        </p:spPr>
        <p:txBody>
          <a:bodyPr anchor="ctr"/>
          <a:lstStyle>
            <a:lvl1pPr>
              <a:tabLst>
                <a:tab pos="0" algn="l"/>
              </a:tabLst>
              <a:defRPr sz="2400">
                <a:solidFill>
                  <a:schemeClr val="tx1"/>
                </a:solidFill>
                <a:latin typeface="Arial" pitchFamily="34" charset="0"/>
                <a:ea typeface="ＭＳ Ｐゴシック" pitchFamily="34" charset="-128"/>
              </a:defRPr>
            </a:lvl1pPr>
            <a:lvl2pPr marL="800100" indent="-342900">
              <a:tabLst>
                <a:tab pos="0" algn="l"/>
              </a:tabLst>
              <a:defRPr sz="2400">
                <a:solidFill>
                  <a:schemeClr val="tx1"/>
                </a:solidFill>
                <a:latin typeface="Arial" pitchFamily="34" charset="0"/>
                <a:ea typeface="ＭＳ Ｐゴシック" pitchFamily="34" charset="-128"/>
              </a:defRPr>
            </a:lvl2pPr>
            <a:lvl3pPr marL="1143000" indent="-228600">
              <a:tabLst>
                <a:tab pos="0" algn="l"/>
              </a:tabLst>
              <a:defRPr sz="2400">
                <a:solidFill>
                  <a:schemeClr val="tx1"/>
                </a:solidFill>
                <a:latin typeface="Arial" pitchFamily="34" charset="0"/>
                <a:ea typeface="ＭＳ Ｐゴシック" pitchFamily="34" charset="-128"/>
              </a:defRPr>
            </a:lvl3pPr>
            <a:lvl4pPr marL="1600200" indent="-228600">
              <a:tabLst>
                <a:tab pos="0" algn="l"/>
              </a:tabLst>
              <a:defRPr sz="2400">
                <a:solidFill>
                  <a:schemeClr val="tx1"/>
                </a:solidFill>
                <a:latin typeface="Arial" pitchFamily="34" charset="0"/>
                <a:ea typeface="ＭＳ Ｐゴシック" pitchFamily="34" charset="-128"/>
              </a:defRPr>
            </a:lvl4pPr>
            <a:lvl5pPr marL="2057400" indent="-228600">
              <a:tabLst>
                <a:tab pos="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9pPr>
          </a:lstStyle>
          <a:p>
            <a:pPr marL="360000" lvl="1" indent="-273050" eaLnBrk="1" hangingPunct="1">
              <a:lnSpc>
                <a:spcPct val="150000"/>
              </a:lnSpc>
              <a:spcBef>
                <a:spcPts val="0"/>
              </a:spcBef>
              <a:spcAft>
                <a:spcPct val="30000"/>
              </a:spcAft>
              <a:buClr>
                <a:srgbClr val="004F80"/>
              </a:buClr>
              <a:buSzPct val="80000"/>
              <a:buFont typeface="Wingdings" pitchFamily="2" charset="2"/>
              <a:buChar char="ü"/>
              <a:defRPr/>
            </a:pPr>
            <a:r>
              <a:rPr lang="en-GB" altLang="de-DE" sz="2000" b="1" dirty="0">
                <a:solidFill>
                  <a:srgbClr val="004F80"/>
                </a:solidFill>
                <a:cs typeface="Arial" panose="020B0604020202020204" pitchFamily="34" charset="0"/>
              </a:rPr>
              <a:t>AHK-Business Trip to Vietnam </a:t>
            </a:r>
            <a:r>
              <a:rPr lang="en-GB" altLang="de-DE" sz="2000" dirty="0">
                <a:solidFill>
                  <a:srgbClr val="004F80"/>
                </a:solidFill>
                <a:cs typeface="Arial" panose="020B0604020202020204" pitchFamily="34" charset="0"/>
              </a:rPr>
              <a:t>on </a:t>
            </a:r>
            <a:r>
              <a:rPr lang="en-GB" altLang="de-DE" sz="2000" b="1" dirty="0">
                <a:solidFill>
                  <a:srgbClr val="004F80"/>
                </a:solidFill>
                <a:cs typeface="Arial" panose="020B0604020202020204" pitchFamily="34" charset="0"/>
              </a:rPr>
              <a:t>Industrial Energy Efficiency</a:t>
            </a:r>
            <a:r>
              <a:rPr lang="en-GB" altLang="de-DE" sz="2000" dirty="0">
                <a:solidFill>
                  <a:srgbClr val="004F80"/>
                </a:solidFill>
                <a:cs typeface="Arial" panose="020B0604020202020204" pitchFamily="34" charset="0"/>
              </a:rPr>
              <a:t> from January 14</a:t>
            </a:r>
            <a:r>
              <a:rPr lang="en-GB" altLang="de-DE" sz="2000" baseline="30000" dirty="0">
                <a:solidFill>
                  <a:srgbClr val="004F80"/>
                </a:solidFill>
                <a:cs typeface="Arial" panose="020B0604020202020204" pitchFamily="34" charset="0"/>
              </a:rPr>
              <a:t>th</a:t>
            </a:r>
            <a:r>
              <a:rPr lang="en-GB" altLang="de-DE" sz="2000" dirty="0">
                <a:solidFill>
                  <a:srgbClr val="004F80"/>
                </a:solidFill>
                <a:cs typeface="Arial" panose="020B0604020202020204" pitchFamily="34" charset="0"/>
              </a:rPr>
              <a:t>-18</a:t>
            </a:r>
            <a:r>
              <a:rPr lang="en-GB" altLang="de-DE" sz="2000" baseline="30000" dirty="0">
                <a:solidFill>
                  <a:srgbClr val="004F80"/>
                </a:solidFill>
                <a:cs typeface="Arial" panose="020B0604020202020204" pitchFamily="34" charset="0"/>
              </a:rPr>
              <a:t>th</a:t>
            </a:r>
            <a:r>
              <a:rPr lang="en-GB" altLang="de-DE" sz="2000" dirty="0">
                <a:solidFill>
                  <a:srgbClr val="004F80"/>
                </a:solidFill>
                <a:cs typeface="Arial" panose="020B0604020202020204" pitchFamily="34" charset="0"/>
              </a:rPr>
              <a:t>, 2019</a:t>
            </a:r>
          </a:p>
          <a:p>
            <a:pPr marL="360000" lvl="1" indent="-273050" eaLnBrk="1" hangingPunct="1">
              <a:lnSpc>
                <a:spcPct val="150000"/>
              </a:lnSpc>
              <a:spcBef>
                <a:spcPts val="0"/>
              </a:spcBef>
              <a:spcAft>
                <a:spcPct val="30000"/>
              </a:spcAft>
              <a:buClr>
                <a:srgbClr val="004F80"/>
              </a:buClr>
              <a:buSzPct val="80000"/>
              <a:buFont typeface="Wingdings" pitchFamily="2" charset="2"/>
              <a:buChar char="ü"/>
              <a:defRPr/>
            </a:pPr>
            <a:r>
              <a:rPr lang="en-GB" altLang="de-DE" sz="2000" b="1" dirty="0">
                <a:solidFill>
                  <a:srgbClr val="004F80"/>
                </a:solidFill>
                <a:cs typeface="Arial" panose="020B0604020202020204" pitchFamily="34" charset="0"/>
              </a:rPr>
              <a:t>Information Session Vietnam </a:t>
            </a:r>
            <a:r>
              <a:rPr lang="en-GB" altLang="de-DE" sz="2000" dirty="0">
                <a:solidFill>
                  <a:srgbClr val="004F80"/>
                </a:solidFill>
                <a:cs typeface="Arial" panose="020B0604020202020204" pitchFamily="34" charset="0"/>
              </a:rPr>
              <a:t>on </a:t>
            </a:r>
            <a:r>
              <a:rPr lang="en-GB" altLang="de-DE" sz="2000" b="1" dirty="0">
                <a:solidFill>
                  <a:srgbClr val="004F80"/>
                </a:solidFill>
                <a:cs typeface="Arial" panose="020B0604020202020204" pitchFamily="34" charset="0"/>
              </a:rPr>
              <a:t>Smart Grids </a:t>
            </a:r>
            <a:r>
              <a:rPr lang="en-GB" altLang="de-DE" sz="2000" dirty="0">
                <a:solidFill>
                  <a:srgbClr val="004F80"/>
                </a:solidFill>
                <a:cs typeface="Arial" panose="020B0604020202020204" pitchFamily="34" charset="0"/>
              </a:rPr>
              <a:t>on July 11</a:t>
            </a:r>
            <a:r>
              <a:rPr lang="en-GB" altLang="de-DE" sz="2000" baseline="30000" dirty="0">
                <a:solidFill>
                  <a:srgbClr val="004F80"/>
                </a:solidFill>
                <a:cs typeface="Arial" panose="020B0604020202020204" pitchFamily="34" charset="0"/>
              </a:rPr>
              <a:t>th</a:t>
            </a:r>
            <a:r>
              <a:rPr lang="en-GB" altLang="de-DE" sz="2000" dirty="0">
                <a:solidFill>
                  <a:srgbClr val="004F80"/>
                </a:solidFill>
                <a:cs typeface="Arial" panose="020B0604020202020204" pitchFamily="34" charset="0"/>
              </a:rPr>
              <a:t>, 2019 in Berlin</a:t>
            </a:r>
          </a:p>
          <a:p>
            <a:pPr marL="360000" lvl="1" indent="-273050" eaLnBrk="1" hangingPunct="1">
              <a:lnSpc>
                <a:spcPct val="150000"/>
              </a:lnSpc>
              <a:spcBef>
                <a:spcPts val="0"/>
              </a:spcBef>
              <a:spcAft>
                <a:spcPct val="30000"/>
              </a:spcAft>
              <a:buClr>
                <a:srgbClr val="004F80"/>
              </a:buClr>
              <a:buSzPct val="80000"/>
              <a:buFont typeface="Wingdings" pitchFamily="2" charset="2"/>
              <a:buChar char="ü"/>
              <a:defRPr/>
            </a:pPr>
            <a:r>
              <a:rPr lang="en-GB" altLang="de-DE" sz="2000" b="1" dirty="0">
                <a:solidFill>
                  <a:srgbClr val="004F80"/>
                </a:solidFill>
                <a:cs typeface="Arial" panose="020B0604020202020204" pitchFamily="34" charset="0"/>
              </a:rPr>
              <a:t>AHK-Business Trip to Vietnam </a:t>
            </a:r>
            <a:r>
              <a:rPr lang="en-GB" altLang="de-DE" sz="2000" dirty="0">
                <a:solidFill>
                  <a:srgbClr val="004F80"/>
                </a:solidFill>
                <a:cs typeface="Arial" panose="020B0604020202020204" pitchFamily="34" charset="0"/>
              </a:rPr>
              <a:t>on </a:t>
            </a:r>
            <a:r>
              <a:rPr lang="en-GB" altLang="de-DE" sz="2000" b="1" dirty="0">
                <a:solidFill>
                  <a:srgbClr val="004F80"/>
                </a:solidFill>
                <a:cs typeface="Arial" panose="020B0604020202020204" pitchFamily="34" charset="0"/>
              </a:rPr>
              <a:t>Smart Grids </a:t>
            </a:r>
            <a:r>
              <a:rPr lang="en-GB" altLang="de-DE" sz="2000" dirty="0">
                <a:solidFill>
                  <a:srgbClr val="004F80"/>
                </a:solidFill>
                <a:cs typeface="Arial" panose="020B0604020202020204" pitchFamily="34" charset="0"/>
              </a:rPr>
              <a:t>from October 21</a:t>
            </a:r>
            <a:r>
              <a:rPr lang="en-GB" altLang="de-DE" sz="2000" baseline="30000" dirty="0">
                <a:solidFill>
                  <a:srgbClr val="004F80"/>
                </a:solidFill>
                <a:cs typeface="Arial" panose="020B0604020202020204" pitchFamily="34" charset="0"/>
              </a:rPr>
              <a:t>st</a:t>
            </a:r>
            <a:r>
              <a:rPr lang="en-GB" altLang="de-DE" sz="2000" dirty="0">
                <a:solidFill>
                  <a:srgbClr val="004F80"/>
                </a:solidFill>
                <a:cs typeface="Arial" panose="020B0604020202020204" pitchFamily="34" charset="0"/>
              </a:rPr>
              <a:t>-25</a:t>
            </a:r>
            <a:r>
              <a:rPr lang="en-GB" altLang="de-DE" sz="2000" baseline="30000" dirty="0">
                <a:solidFill>
                  <a:srgbClr val="004F80"/>
                </a:solidFill>
                <a:cs typeface="Arial" panose="020B0604020202020204" pitchFamily="34" charset="0"/>
              </a:rPr>
              <a:t>th</a:t>
            </a:r>
            <a:r>
              <a:rPr lang="en-GB" altLang="de-DE" sz="2000" dirty="0">
                <a:solidFill>
                  <a:srgbClr val="004F80"/>
                </a:solidFill>
                <a:cs typeface="Arial" panose="020B0604020202020204" pitchFamily="34" charset="0"/>
              </a:rPr>
              <a:t>, 2019</a:t>
            </a:r>
          </a:p>
          <a:p>
            <a:pPr marL="360000" lvl="1" indent="-273050" eaLnBrk="1" hangingPunct="1">
              <a:lnSpc>
                <a:spcPct val="150000"/>
              </a:lnSpc>
              <a:spcBef>
                <a:spcPts val="0"/>
              </a:spcBef>
              <a:spcAft>
                <a:spcPct val="30000"/>
              </a:spcAft>
              <a:buClr>
                <a:srgbClr val="004F80"/>
              </a:buClr>
              <a:buSzPct val="80000"/>
              <a:buFont typeface="Wingdings" pitchFamily="2" charset="2"/>
              <a:buChar char="ü"/>
              <a:defRPr/>
            </a:pPr>
            <a:endParaRPr lang="en-GB" altLang="de-DE" sz="1800" dirty="0">
              <a:solidFill>
                <a:srgbClr val="004F80"/>
              </a:solidFill>
              <a:cs typeface="Arial" panose="020B0604020202020204" pitchFamily="34" charset="0"/>
            </a:endParaRPr>
          </a:p>
          <a:p>
            <a:pPr marL="86950" lvl="1" indent="0" eaLnBrk="1" hangingPunct="1">
              <a:spcBef>
                <a:spcPts val="0"/>
              </a:spcBef>
              <a:spcAft>
                <a:spcPct val="30000"/>
              </a:spcAft>
              <a:buClr>
                <a:srgbClr val="004F80"/>
              </a:buClr>
              <a:buSzPct val="80000"/>
              <a:defRPr/>
            </a:pPr>
            <a:endParaRPr lang="en-GB" altLang="de-DE" sz="1800" dirty="0">
              <a:solidFill>
                <a:srgbClr val="004F80"/>
              </a:solidFill>
              <a:cs typeface="Arial" panose="020B0604020202020204" pitchFamily="34" charset="0"/>
            </a:endParaRPr>
          </a:p>
        </p:txBody>
      </p:sp>
      <p:sp>
        <p:nvSpPr>
          <p:cNvPr id="17411" name="Rectangle 3"/>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17412" name="Rectangle 4"/>
          <p:cNvSpPr>
            <a:spLocks noGrp="1" noChangeArrowheads="1"/>
          </p:cNvSpPr>
          <p:nvPr>
            <p:ph type="ctrTitle"/>
          </p:nvPr>
        </p:nvSpPr>
        <p:spPr>
          <a:xfrm>
            <a:off x="467544" y="476672"/>
            <a:ext cx="8188056" cy="980728"/>
          </a:xfrm>
        </p:spPr>
        <p:txBody>
          <a:bodyPr/>
          <a:lstStyle/>
          <a:p>
            <a:pPr eaLnBrk="1" hangingPunct="1"/>
            <a:r>
              <a:rPr lang="en-GB" altLang="de-DE" dirty="0"/>
              <a:t>Upcoming Events for Vietnam in 2019</a:t>
            </a:r>
          </a:p>
        </p:txBody>
      </p:sp>
    </p:spTree>
    <p:extLst>
      <p:ext uri="{BB962C8B-B14F-4D97-AF65-F5344CB8AC3E}">
        <p14:creationId xmlns:p14="http://schemas.microsoft.com/office/powerpoint/2010/main" val="424505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ctrTitle"/>
          </p:nvPr>
        </p:nvSpPr>
        <p:spPr>
          <a:xfrm>
            <a:off x="899592" y="1700808"/>
            <a:ext cx="6624736" cy="719138"/>
          </a:xfrm>
        </p:spPr>
        <p:txBody>
          <a:bodyPr/>
          <a:lstStyle/>
          <a:p>
            <a:r>
              <a:rPr lang="de-DE" dirty="0"/>
              <a:t>The German Energiewende</a:t>
            </a:r>
          </a:p>
        </p:txBody>
      </p:sp>
    </p:spTree>
    <p:extLst>
      <p:ext uri="{BB962C8B-B14F-4D97-AF65-F5344CB8AC3E}">
        <p14:creationId xmlns:p14="http://schemas.microsoft.com/office/powerpoint/2010/main" val="204656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467544" y="476672"/>
            <a:ext cx="7848872" cy="525459"/>
          </a:xfrm>
        </p:spPr>
        <p:txBody>
          <a:bodyPr/>
          <a:lstStyle/>
          <a:p>
            <a:r>
              <a:rPr lang="de-DE" dirty="0" err="1"/>
              <a:t>Reasons</a:t>
            </a:r>
            <a:r>
              <a:rPr lang="de-DE" dirty="0"/>
              <a:t> </a:t>
            </a:r>
            <a:r>
              <a:rPr lang="de-DE" dirty="0" err="1"/>
              <a:t>for</a:t>
            </a:r>
            <a:r>
              <a:rPr lang="de-DE" dirty="0"/>
              <a:t> </a:t>
            </a:r>
            <a:r>
              <a:rPr lang="de-DE" dirty="0" err="1"/>
              <a:t>the</a:t>
            </a:r>
            <a:r>
              <a:rPr lang="de-DE" dirty="0"/>
              <a:t> Energy Transition in Germany </a:t>
            </a:r>
          </a:p>
        </p:txBody>
      </p:sp>
      <p:sp>
        <p:nvSpPr>
          <p:cNvPr id="6" name="Text Placeholder 1"/>
          <p:cNvSpPr txBox="1">
            <a:spLocks/>
          </p:cNvSpPr>
          <p:nvPr/>
        </p:nvSpPr>
        <p:spPr>
          <a:xfrm>
            <a:off x="546968" y="1268760"/>
            <a:ext cx="4601096" cy="4059232"/>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360000" indent="-273050" defTabSz="254000" eaLnBrk="1" hangingPunct="1">
              <a:spcBef>
                <a:spcPts val="0"/>
              </a:spcBef>
              <a:spcAft>
                <a:spcPct val="30000"/>
              </a:spcAft>
              <a:buFont typeface="Wingdings" pitchFamily="2" charset="2"/>
              <a:buChar char="ü"/>
              <a:defRPr/>
            </a:pPr>
            <a:r>
              <a:rPr lang="en-GB" sz="2000" dirty="0">
                <a:latin typeface="Arial" panose="020B0604020202020204" pitchFamily="34" charset="0"/>
                <a:cs typeface="Arial" panose="020B0604020202020204" pitchFamily="34" charset="0"/>
              </a:rPr>
              <a:t>Phase-out nuclear power generation</a:t>
            </a:r>
          </a:p>
          <a:p>
            <a:pPr marL="360000" indent="-273050" defTabSz="254000" eaLnBrk="1" hangingPunct="1">
              <a:spcBef>
                <a:spcPts val="0"/>
              </a:spcBef>
              <a:spcAft>
                <a:spcPct val="30000"/>
              </a:spcAft>
              <a:buFont typeface="Wingdings" pitchFamily="2" charset="2"/>
              <a:buChar char="ü"/>
              <a:defRPr/>
            </a:pPr>
            <a:r>
              <a:rPr lang="en-GB" sz="2000" dirty="0">
                <a:latin typeface="Arial" panose="020B0604020202020204" pitchFamily="34" charset="0"/>
                <a:cs typeface="Arial" panose="020B0604020202020204" pitchFamily="34" charset="0"/>
              </a:rPr>
              <a:t>Reduce dependency on energy imports</a:t>
            </a:r>
          </a:p>
          <a:p>
            <a:pPr marL="360000" indent="-273050" defTabSz="254000" eaLnBrk="1" hangingPunct="1">
              <a:spcBef>
                <a:spcPts val="0"/>
              </a:spcBef>
              <a:spcAft>
                <a:spcPct val="30000"/>
              </a:spcAft>
              <a:buFont typeface="Wingdings" pitchFamily="2" charset="2"/>
              <a:buChar char="ü"/>
              <a:defRPr/>
            </a:pPr>
            <a:r>
              <a:rPr lang="en-GB" sz="2000" dirty="0">
                <a:latin typeface="Arial" panose="020B0604020202020204" pitchFamily="34" charset="0"/>
                <a:cs typeface="Arial" panose="020B0604020202020204" pitchFamily="34" charset="0"/>
              </a:rPr>
              <a:t>Reduce carbon emissions and reach climate protection targets</a:t>
            </a:r>
          </a:p>
          <a:p>
            <a:pPr marL="360000" indent="-273050" defTabSz="254000" eaLnBrk="1" hangingPunct="1">
              <a:spcBef>
                <a:spcPts val="0"/>
              </a:spcBef>
              <a:spcAft>
                <a:spcPct val="30000"/>
              </a:spcAft>
              <a:buFont typeface="Wingdings" pitchFamily="2" charset="2"/>
              <a:buChar char="ü"/>
              <a:defRPr/>
            </a:pPr>
            <a:r>
              <a:rPr lang="en-GB" sz="2000" dirty="0">
                <a:latin typeface="Arial" panose="020B0604020202020204" pitchFamily="34" charset="0"/>
                <a:cs typeface="Arial" panose="020B0604020202020204" pitchFamily="34" charset="0"/>
              </a:rPr>
              <a:t>Development of new technologies as new sources of growth and employment</a:t>
            </a:r>
          </a:p>
          <a:p>
            <a:pPr marL="360000" indent="-273050" defTabSz="254000" eaLnBrk="1" hangingPunct="1">
              <a:spcBef>
                <a:spcPts val="0"/>
              </a:spcBef>
              <a:spcAft>
                <a:spcPct val="30000"/>
              </a:spcAft>
              <a:buFont typeface="Wingdings" pitchFamily="2" charset="2"/>
              <a:buChar char="ü"/>
              <a:defRPr/>
            </a:pPr>
            <a:r>
              <a:rPr lang="en-GB" sz="2000" dirty="0">
                <a:latin typeface="Arial" panose="020B0604020202020204" pitchFamily="34" charset="0"/>
                <a:cs typeface="Arial" panose="020B0604020202020204" pitchFamily="34" charset="0"/>
              </a:rPr>
              <a:t>Energy policy can be both sustainable and economically successful (combined with measures for energy efficiency)</a:t>
            </a:r>
          </a:p>
          <a:p>
            <a:pPr>
              <a:spcAft>
                <a:spcPts val="600"/>
              </a:spcAft>
            </a:pPr>
            <a:endParaRPr lang="en-GB" sz="2000" kern="0" dirty="0"/>
          </a:p>
        </p:txBody>
      </p:sp>
      <p:pic>
        <p:nvPicPr>
          <p:cNvPr id="5" name="Grafik 4"/>
          <p:cNvPicPr>
            <a:picLocks noChangeAspect="1"/>
          </p:cNvPicPr>
          <p:nvPr/>
        </p:nvPicPr>
        <p:blipFill>
          <a:blip r:embed="rId3"/>
          <a:stretch>
            <a:fillRect/>
          </a:stretch>
        </p:blipFill>
        <p:spPr>
          <a:xfrm>
            <a:off x="5292080" y="1002131"/>
            <a:ext cx="3403956" cy="4796049"/>
          </a:xfrm>
          <a:prstGeom prst="rect">
            <a:avLst/>
          </a:prstGeom>
        </p:spPr>
      </p:pic>
    </p:spTree>
    <p:extLst>
      <p:ext uri="{BB962C8B-B14F-4D97-AF65-F5344CB8AC3E}">
        <p14:creationId xmlns:p14="http://schemas.microsoft.com/office/powerpoint/2010/main" val="581193992"/>
      </p:ext>
    </p:extLst>
  </p:cSld>
  <p:clrMapOvr>
    <a:masterClrMapping/>
  </p:clrMapOvr>
</p:sld>
</file>

<file path=ppt/theme/theme1.xml><?xml version="1.0" encoding="utf-8"?>
<a:theme xmlns:a="http://schemas.openxmlformats.org/drawingml/2006/main" name="1_Titel Standard blau">
  <a:themeElements>
    <a:clrScheme name="2 Energie 1">
      <a:dk1>
        <a:srgbClr val="000000"/>
      </a:dk1>
      <a:lt1>
        <a:srgbClr val="FFFFFF"/>
      </a:lt1>
      <a:dk2>
        <a:srgbClr val="FFFFFF"/>
      </a:dk2>
      <a:lt2>
        <a:srgbClr val="668CB3"/>
      </a:lt2>
      <a:accent1>
        <a:srgbClr val="194C80"/>
      </a:accent1>
      <a:accent2>
        <a:srgbClr val="386691"/>
      </a:accent2>
      <a:accent3>
        <a:srgbClr val="FFFFFF"/>
      </a:accent3>
      <a:accent4>
        <a:srgbClr val="000000"/>
      </a:accent4>
      <a:accent5>
        <a:srgbClr val="ABB2C0"/>
      </a:accent5>
      <a:accent6>
        <a:srgbClr val="325C83"/>
      </a:accent6>
      <a:hlink>
        <a:srgbClr val="5780A3"/>
      </a:hlink>
      <a:folHlink>
        <a:srgbClr val="7599B8"/>
      </a:folHlink>
    </a:clrScheme>
    <a:fontScheme name="Benutzerdefiniert 1">
      <a:majorFont>
        <a:latin typeface="BundesSerfi"/>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defRPr>
        </a:defPPr>
      </a:lstStyle>
    </a:lnDef>
    <a:txDef>
      <a:spPr/>
      <a:bodyPr/>
      <a:lstStyle>
        <a:defPPr marL="474663" marR="0" indent="-474663"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kumimoji="0" sz="1100" b="0" i="0" u="none" strike="noStrike" kern="0" cap="none" spc="0" normalizeH="0" baseline="0" noProof="0" dirty="0" smtClean="0">
            <a:ln>
              <a:noFill/>
            </a:ln>
            <a:solidFill>
              <a:schemeClr val="tx1"/>
            </a:solidFill>
            <a:effectLst/>
            <a:uLnTx/>
            <a:uFillTx/>
            <a:latin typeface="BundesSans Office"/>
            <a:ea typeface="+mn-ea"/>
            <a:cs typeface="+mn-cs"/>
          </a:defRPr>
        </a:defPPr>
      </a:lstStyle>
    </a:txDef>
  </a:objectDefaults>
  <a:extraClrSchemeLst>
    <a:extraClrScheme>
      <a:clrScheme name="2 Energie 1">
        <a:dk1>
          <a:srgbClr val="000000"/>
        </a:dk1>
        <a:lt1>
          <a:srgbClr val="FFFFFF"/>
        </a:lt1>
        <a:dk2>
          <a:srgbClr val="FFFFFF"/>
        </a:dk2>
        <a:lt2>
          <a:srgbClr val="668CB3"/>
        </a:lt2>
        <a:accent1>
          <a:srgbClr val="194C80"/>
        </a:accent1>
        <a:accent2>
          <a:srgbClr val="386691"/>
        </a:accent2>
        <a:accent3>
          <a:srgbClr val="FFFFFF"/>
        </a:accent3>
        <a:accent4>
          <a:srgbClr val="000000"/>
        </a:accent4>
        <a:accent5>
          <a:srgbClr val="ABB2C0"/>
        </a:accent5>
        <a:accent6>
          <a:srgbClr val="325C83"/>
        </a:accent6>
        <a:hlink>
          <a:srgbClr val="5780A3"/>
        </a:hlink>
        <a:folHlink>
          <a:srgbClr val="7599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2414</Words>
  <Application>Microsoft Office PowerPoint</Application>
  <PresentationFormat>On-screen Show (4:3)</PresentationFormat>
  <Paragraphs>434</Paragraphs>
  <Slides>20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ＭＳ Ｐゴシック</vt:lpstr>
      <vt:lpstr>Arial</vt:lpstr>
      <vt:lpstr>BundesSans Office</vt:lpstr>
      <vt:lpstr>BundesSerif Office</vt:lpstr>
      <vt:lpstr>Calibri</vt:lpstr>
      <vt:lpstr>Neue Praxis</vt:lpstr>
      <vt:lpstr>Symbol</vt:lpstr>
      <vt:lpstr>Times</vt:lpstr>
      <vt:lpstr>Verdana</vt:lpstr>
      <vt:lpstr>Webdings</vt:lpstr>
      <vt:lpstr>Wingdings</vt:lpstr>
      <vt:lpstr>Wingdings 3</vt:lpstr>
      <vt:lpstr>1_Titel Standard blau</vt:lpstr>
      <vt:lpstr>energy solutions – made in Germany</vt:lpstr>
      <vt:lpstr>Content</vt:lpstr>
      <vt:lpstr>Our Aims</vt:lpstr>
      <vt:lpstr>How can you participate and meet German enterprises? </vt:lpstr>
      <vt:lpstr>Know-how transfer </vt:lpstr>
      <vt:lpstr>Information about Events and German companies </vt:lpstr>
      <vt:lpstr>Upcoming Events for Vietnam in 2019</vt:lpstr>
      <vt:lpstr>The German Energiewende</vt:lpstr>
      <vt:lpstr>Reasons for the Energy Transition in Germany </vt:lpstr>
      <vt:lpstr>PowerPoint Presentation</vt:lpstr>
      <vt:lpstr>Pillars of the Energiewende </vt:lpstr>
      <vt:lpstr>RE development in Germany since 1990</vt:lpstr>
      <vt:lpstr>Targets of the Energiewende until 2050</vt:lpstr>
      <vt:lpstr>Gross electricity production in Germany 2017</vt:lpstr>
      <vt:lpstr>Renewable electricity production in Germany 2017 (TWh)</vt:lpstr>
      <vt:lpstr>Benefits of the Energiewende</vt:lpstr>
      <vt:lpstr>Wind energy – What is the global status?</vt:lpstr>
      <vt:lpstr>Next steps of the Energiewende</vt:lpstr>
      <vt:lpstr>German Delegation</vt:lpstr>
      <vt:lpstr>Contact</vt:lpstr>
    </vt:vector>
  </TitlesOfParts>
  <Company>Bundesministerium für Wirtschaft und Technologie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HILLE.HEIKE</dc:creator>
  <cp:lastModifiedBy>User</cp:lastModifiedBy>
  <cp:revision>382</cp:revision>
  <cp:lastPrinted>2018-09-14T14:17:01Z</cp:lastPrinted>
  <dcterms:created xsi:type="dcterms:W3CDTF">2014-11-25T10:10:41Z</dcterms:created>
  <dcterms:modified xsi:type="dcterms:W3CDTF">2018-10-31T10:28:50Z</dcterms:modified>
</cp:coreProperties>
</file>