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sldIdLst>
    <p:sldId id="256" r:id="rId2"/>
    <p:sldId id="257" r:id="rId3"/>
    <p:sldId id="292" r:id="rId4"/>
    <p:sldId id="297" r:id="rId5"/>
    <p:sldId id="296" r:id="rId6"/>
    <p:sldId id="299" r:id="rId7"/>
    <p:sldId id="300" r:id="rId8"/>
    <p:sldId id="282" r:id="rId9"/>
    <p:sldId id="302" r:id="rId10"/>
    <p:sldId id="290" r:id="rId11"/>
    <p:sldId id="286" r:id="rId12"/>
  </p:sldIdLst>
  <p:sldSz cx="9144000" cy="6858000" type="screen4x3"/>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94704" autoAdjust="0"/>
  </p:normalViewPr>
  <p:slideViewPr>
    <p:cSldViewPr>
      <p:cViewPr varScale="1">
        <p:scale>
          <a:sx n="108" d="100"/>
          <a:sy n="108" d="100"/>
        </p:scale>
        <p:origin x="1704"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F35822EA-6482-4002-870A-A44926ABDCF0}" type="datetimeFigureOut">
              <a:rPr lang="de-DE" smtClean="0"/>
              <a:t>30.09.2020</a:t>
            </a:fld>
            <a:endParaRPr lang="de-DE"/>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de-DE"/>
          </a:p>
        </p:txBody>
      </p:sp>
      <p:sp>
        <p:nvSpPr>
          <p:cNvPr id="5" name="Notizenplatzhalt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a:p>
        </p:txBody>
      </p:sp>
      <p:sp>
        <p:nvSpPr>
          <p:cNvPr id="7" name="Foliennummernplatzhalt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9CF589C5-3B75-4305-B6B8-E6967760CC7F}" type="slidenum">
              <a:rPr lang="de-DE" smtClean="0"/>
              <a:t>‹Nr.›</a:t>
            </a:fld>
            <a:endParaRPr lang="de-DE"/>
          </a:p>
        </p:txBody>
      </p:sp>
    </p:spTree>
    <p:extLst>
      <p:ext uri="{BB962C8B-B14F-4D97-AF65-F5344CB8AC3E}">
        <p14:creationId xmlns:p14="http://schemas.microsoft.com/office/powerpoint/2010/main" val="3509691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CF589C5-3B75-4305-B6B8-E6967760CC7F}" type="slidenum">
              <a:rPr lang="de-DE" smtClean="0"/>
              <a:t>4</a:t>
            </a:fld>
            <a:endParaRPr lang="de-DE" dirty="0"/>
          </a:p>
        </p:txBody>
      </p:sp>
    </p:spTree>
    <p:extLst>
      <p:ext uri="{BB962C8B-B14F-4D97-AF65-F5344CB8AC3E}">
        <p14:creationId xmlns:p14="http://schemas.microsoft.com/office/powerpoint/2010/main" val="2868461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1698990D-C79A-4B9E-A26C-F311CF0583DF}" type="datetime1">
              <a:rPr lang="de-DE" smtClean="0"/>
              <a:t>30.09.2020</a:t>
            </a:fld>
            <a:endParaRPr lang="de-DE"/>
          </a:p>
        </p:txBody>
      </p:sp>
      <p:sp>
        <p:nvSpPr>
          <p:cNvPr id="5" name="Fußzeilenplatzhalter 4"/>
          <p:cNvSpPr>
            <a:spLocks noGrp="1"/>
          </p:cNvSpPr>
          <p:nvPr>
            <p:ph type="ftr" sz="quarter" idx="11"/>
          </p:nvPr>
        </p:nvSpPr>
        <p:spPr/>
        <p:txBody>
          <a:bodyPr/>
          <a:lstStyle/>
          <a:p>
            <a:r>
              <a:rPr lang="de-DE"/>
              <a:t>EcoSyst GmbH, AHK Seminar Lisbon, 16.10.2018</a:t>
            </a:r>
          </a:p>
        </p:txBody>
      </p:sp>
      <p:sp>
        <p:nvSpPr>
          <p:cNvPr id="6" name="Foliennummernplatzhalter 5"/>
          <p:cNvSpPr>
            <a:spLocks noGrp="1"/>
          </p:cNvSpPr>
          <p:nvPr>
            <p:ph type="sldNum" sz="quarter" idx="12"/>
          </p:nvPr>
        </p:nvSpPr>
        <p:spPr/>
        <p:txBody>
          <a:bodyPr/>
          <a:lstStyle/>
          <a:p>
            <a:fld id="{80A904DE-CE11-4B61-B9E4-149749423C93}" type="slidenum">
              <a:rPr lang="de-DE" smtClean="0"/>
              <a:t>‹Nr.›</a:t>
            </a:fld>
            <a:endParaRPr lang="de-DE"/>
          </a:p>
        </p:txBody>
      </p:sp>
    </p:spTree>
    <p:extLst>
      <p:ext uri="{BB962C8B-B14F-4D97-AF65-F5344CB8AC3E}">
        <p14:creationId xmlns:p14="http://schemas.microsoft.com/office/powerpoint/2010/main" val="926584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28FC7A0-454A-4603-AD56-E39DC269E85B}" type="datetime1">
              <a:rPr lang="de-DE" smtClean="0"/>
              <a:t>30.09.2020</a:t>
            </a:fld>
            <a:endParaRPr lang="de-DE"/>
          </a:p>
        </p:txBody>
      </p:sp>
      <p:sp>
        <p:nvSpPr>
          <p:cNvPr id="5" name="Fußzeilenplatzhalter 4"/>
          <p:cNvSpPr>
            <a:spLocks noGrp="1"/>
          </p:cNvSpPr>
          <p:nvPr>
            <p:ph type="ftr" sz="quarter" idx="11"/>
          </p:nvPr>
        </p:nvSpPr>
        <p:spPr/>
        <p:txBody>
          <a:bodyPr/>
          <a:lstStyle/>
          <a:p>
            <a:r>
              <a:rPr lang="de-DE"/>
              <a:t>EcoSyst GmbH, AHK Seminar Lisbon, 16.10.2018</a:t>
            </a:r>
          </a:p>
        </p:txBody>
      </p:sp>
      <p:sp>
        <p:nvSpPr>
          <p:cNvPr id="6" name="Foliennummernplatzhalter 5"/>
          <p:cNvSpPr>
            <a:spLocks noGrp="1"/>
          </p:cNvSpPr>
          <p:nvPr>
            <p:ph type="sldNum" sz="quarter" idx="12"/>
          </p:nvPr>
        </p:nvSpPr>
        <p:spPr/>
        <p:txBody>
          <a:bodyPr/>
          <a:lstStyle/>
          <a:p>
            <a:fld id="{80A904DE-CE11-4B61-B9E4-149749423C93}" type="slidenum">
              <a:rPr lang="de-DE" smtClean="0"/>
              <a:t>‹Nr.›</a:t>
            </a:fld>
            <a:endParaRPr lang="de-DE"/>
          </a:p>
        </p:txBody>
      </p:sp>
    </p:spTree>
    <p:extLst>
      <p:ext uri="{BB962C8B-B14F-4D97-AF65-F5344CB8AC3E}">
        <p14:creationId xmlns:p14="http://schemas.microsoft.com/office/powerpoint/2010/main" val="4060087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97EDE8B-EC09-4EAF-B3F5-D3999134B268}" type="datetime1">
              <a:rPr lang="de-DE" smtClean="0"/>
              <a:t>30.09.2020</a:t>
            </a:fld>
            <a:endParaRPr lang="de-DE"/>
          </a:p>
        </p:txBody>
      </p:sp>
      <p:sp>
        <p:nvSpPr>
          <p:cNvPr id="5" name="Fußzeilenplatzhalter 4"/>
          <p:cNvSpPr>
            <a:spLocks noGrp="1"/>
          </p:cNvSpPr>
          <p:nvPr>
            <p:ph type="ftr" sz="quarter" idx="11"/>
          </p:nvPr>
        </p:nvSpPr>
        <p:spPr/>
        <p:txBody>
          <a:bodyPr/>
          <a:lstStyle/>
          <a:p>
            <a:r>
              <a:rPr lang="de-DE"/>
              <a:t>EcoSyst GmbH, AHK Seminar Lisbon, 16.10.2018</a:t>
            </a:r>
          </a:p>
        </p:txBody>
      </p:sp>
      <p:sp>
        <p:nvSpPr>
          <p:cNvPr id="6" name="Foliennummernplatzhalter 5"/>
          <p:cNvSpPr>
            <a:spLocks noGrp="1"/>
          </p:cNvSpPr>
          <p:nvPr>
            <p:ph type="sldNum" sz="quarter" idx="12"/>
          </p:nvPr>
        </p:nvSpPr>
        <p:spPr/>
        <p:txBody>
          <a:bodyPr/>
          <a:lstStyle/>
          <a:p>
            <a:fld id="{80A904DE-CE11-4B61-B9E4-149749423C93}" type="slidenum">
              <a:rPr lang="de-DE" smtClean="0"/>
              <a:t>‹Nr.›</a:t>
            </a:fld>
            <a:endParaRPr lang="de-DE"/>
          </a:p>
        </p:txBody>
      </p:sp>
    </p:spTree>
    <p:extLst>
      <p:ext uri="{BB962C8B-B14F-4D97-AF65-F5344CB8AC3E}">
        <p14:creationId xmlns:p14="http://schemas.microsoft.com/office/powerpoint/2010/main" val="2459445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CF36D702-EBF9-433F-955E-23B30F9FB9DA}" type="datetime1">
              <a:rPr lang="de-DE" smtClean="0"/>
              <a:t>30.09.2020</a:t>
            </a:fld>
            <a:endParaRPr lang="de-DE"/>
          </a:p>
        </p:txBody>
      </p:sp>
      <p:sp>
        <p:nvSpPr>
          <p:cNvPr id="5" name="Fußzeilenplatzhalter 4"/>
          <p:cNvSpPr>
            <a:spLocks noGrp="1"/>
          </p:cNvSpPr>
          <p:nvPr>
            <p:ph type="ftr" sz="quarter" idx="11"/>
          </p:nvPr>
        </p:nvSpPr>
        <p:spPr/>
        <p:txBody>
          <a:bodyPr/>
          <a:lstStyle/>
          <a:p>
            <a:r>
              <a:rPr lang="de-DE"/>
              <a:t>EcoSyst GmbH, AHK Seminar Lisbon, 16.10.2018</a:t>
            </a:r>
          </a:p>
        </p:txBody>
      </p:sp>
      <p:sp>
        <p:nvSpPr>
          <p:cNvPr id="6" name="Foliennummernplatzhalter 5"/>
          <p:cNvSpPr>
            <a:spLocks noGrp="1"/>
          </p:cNvSpPr>
          <p:nvPr>
            <p:ph type="sldNum" sz="quarter" idx="12"/>
          </p:nvPr>
        </p:nvSpPr>
        <p:spPr/>
        <p:txBody>
          <a:bodyPr/>
          <a:lstStyle/>
          <a:p>
            <a:fld id="{80A904DE-CE11-4B61-B9E4-149749423C93}" type="slidenum">
              <a:rPr lang="de-DE" smtClean="0"/>
              <a:t>‹Nr.›</a:t>
            </a:fld>
            <a:endParaRPr lang="de-DE"/>
          </a:p>
        </p:txBody>
      </p:sp>
    </p:spTree>
    <p:extLst>
      <p:ext uri="{BB962C8B-B14F-4D97-AF65-F5344CB8AC3E}">
        <p14:creationId xmlns:p14="http://schemas.microsoft.com/office/powerpoint/2010/main" val="3706455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D98A4771-131D-46D2-9E68-7D7ADA7D9242}" type="datetime1">
              <a:rPr lang="de-DE" smtClean="0"/>
              <a:t>30.09.2020</a:t>
            </a:fld>
            <a:endParaRPr lang="de-DE"/>
          </a:p>
        </p:txBody>
      </p:sp>
      <p:sp>
        <p:nvSpPr>
          <p:cNvPr id="5" name="Fußzeilenplatzhalter 4"/>
          <p:cNvSpPr>
            <a:spLocks noGrp="1"/>
          </p:cNvSpPr>
          <p:nvPr>
            <p:ph type="ftr" sz="quarter" idx="11"/>
          </p:nvPr>
        </p:nvSpPr>
        <p:spPr/>
        <p:txBody>
          <a:bodyPr/>
          <a:lstStyle/>
          <a:p>
            <a:r>
              <a:rPr lang="de-DE"/>
              <a:t>EcoSyst GmbH, AHK Seminar Lisbon, 16.10.2018</a:t>
            </a:r>
          </a:p>
        </p:txBody>
      </p:sp>
      <p:sp>
        <p:nvSpPr>
          <p:cNvPr id="6" name="Foliennummernplatzhalter 5"/>
          <p:cNvSpPr>
            <a:spLocks noGrp="1"/>
          </p:cNvSpPr>
          <p:nvPr>
            <p:ph type="sldNum" sz="quarter" idx="12"/>
          </p:nvPr>
        </p:nvSpPr>
        <p:spPr/>
        <p:txBody>
          <a:bodyPr/>
          <a:lstStyle/>
          <a:p>
            <a:fld id="{80A904DE-CE11-4B61-B9E4-149749423C93}" type="slidenum">
              <a:rPr lang="de-DE" smtClean="0"/>
              <a:t>‹Nr.›</a:t>
            </a:fld>
            <a:endParaRPr lang="de-DE"/>
          </a:p>
        </p:txBody>
      </p:sp>
    </p:spTree>
    <p:extLst>
      <p:ext uri="{BB962C8B-B14F-4D97-AF65-F5344CB8AC3E}">
        <p14:creationId xmlns:p14="http://schemas.microsoft.com/office/powerpoint/2010/main" val="3628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EAE309C9-8323-4B93-9778-5ECF6E9F42AC}" type="datetime1">
              <a:rPr lang="de-DE" smtClean="0"/>
              <a:t>30.09.2020</a:t>
            </a:fld>
            <a:endParaRPr lang="de-DE"/>
          </a:p>
        </p:txBody>
      </p:sp>
      <p:sp>
        <p:nvSpPr>
          <p:cNvPr id="6" name="Fußzeilenplatzhalter 5"/>
          <p:cNvSpPr>
            <a:spLocks noGrp="1"/>
          </p:cNvSpPr>
          <p:nvPr>
            <p:ph type="ftr" sz="quarter" idx="11"/>
          </p:nvPr>
        </p:nvSpPr>
        <p:spPr/>
        <p:txBody>
          <a:bodyPr/>
          <a:lstStyle/>
          <a:p>
            <a:r>
              <a:rPr lang="de-DE"/>
              <a:t>EcoSyst GmbH, AHK Seminar Lisbon, 16.10.2018</a:t>
            </a:r>
          </a:p>
        </p:txBody>
      </p:sp>
      <p:sp>
        <p:nvSpPr>
          <p:cNvPr id="7" name="Foliennummernplatzhalter 6"/>
          <p:cNvSpPr>
            <a:spLocks noGrp="1"/>
          </p:cNvSpPr>
          <p:nvPr>
            <p:ph type="sldNum" sz="quarter" idx="12"/>
          </p:nvPr>
        </p:nvSpPr>
        <p:spPr/>
        <p:txBody>
          <a:bodyPr/>
          <a:lstStyle/>
          <a:p>
            <a:fld id="{80A904DE-CE11-4B61-B9E4-149749423C93}" type="slidenum">
              <a:rPr lang="de-DE" smtClean="0"/>
              <a:t>‹Nr.›</a:t>
            </a:fld>
            <a:endParaRPr lang="de-DE"/>
          </a:p>
        </p:txBody>
      </p:sp>
    </p:spTree>
    <p:extLst>
      <p:ext uri="{BB962C8B-B14F-4D97-AF65-F5344CB8AC3E}">
        <p14:creationId xmlns:p14="http://schemas.microsoft.com/office/powerpoint/2010/main" val="681256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FC8A2EE5-599A-4463-8D5A-E0E4A617618E}" type="datetime1">
              <a:rPr lang="de-DE" smtClean="0"/>
              <a:t>30.09.2020</a:t>
            </a:fld>
            <a:endParaRPr lang="de-DE"/>
          </a:p>
        </p:txBody>
      </p:sp>
      <p:sp>
        <p:nvSpPr>
          <p:cNvPr id="8" name="Fußzeilenplatzhalter 7"/>
          <p:cNvSpPr>
            <a:spLocks noGrp="1"/>
          </p:cNvSpPr>
          <p:nvPr>
            <p:ph type="ftr" sz="quarter" idx="11"/>
          </p:nvPr>
        </p:nvSpPr>
        <p:spPr/>
        <p:txBody>
          <a:bodyPr/>
          <a:lstStyle/>
          <a:p>
            <a:r>
              <a:rPr lang="de-DE"/>
              <a:t>EcoSyst GmbH, AHK Seminar Lisbon, 16.10.2018</a:t>
            </a:r>
          </a:p>
        </p:txBody>
      </p:sp>
      <p:sp>
        <p:nvSpPr>
          <p:cNvPr id="9" name="Foliennummernplatzhalter 8"/>
          <p:cNvSpPr>
            <a:spLocks noGrp="1"/>
          </p:cNvSpPr>
          <p:nvPr>
            <p:ph type="sldNum" sz="quarter" idx="12"/>
          </p:nvPr>
        </p:nvSpPr>
        <p:spPr/>
        <p:txBody>
          <a:bodyPr/>
          <a:lstStyle/>
          <a:p>
            <a:fld id="{80A904DE-CE11-4B61-B9E4-149749423C93}" type="slidenum">
              <a:rPr lang="de-DE" smtClean="0"/>
              <a:t>‹Nr.›</a:t>
            </a:fld>
            <a:endParaRPr lang="de-DE"/>
          </a:p>
        </p:txBody>
      </p:sp>
    </p:spTree>
    <p:extLst>
      <p:ext uri="{BB962C8B-B14F-4D97-AF65-F5344CB8AC3E}">
        <p14:creationId xmlns:p14="http://schemas.microsoft.com/office/powerpoint/2010/main" val="2749673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3A607049-39AC-420D-9CF1-9DFB5C715B26}" type="datetime1">
              <a:rPr lang="de-DE" smtClean="0"/>
              <a:t>30.09.2020</a:t>
            </a:fld>
            <a:endParaRPr lang="de-DE"/>
          </a:p>
        </p:txBody>
      </p:sp>
      <p:sp>
        <p:nvSpPr>
          <p:cNvPr id="4" name="Fußzeilenplatzhalter 3"/>
          <p:cNvSpPr>
            <a:spLocks noGrp="1"/>
          </p:cNvSpPr>
          <p:nvPr>
            <p:ph type="ftr" sz="quarter" idx="11"/>
          </p:nvPr>
        </p:nvSpPr>
        <p:spPr/>
        <p:txBody>
          <a:bodyPr/>
          <a:lstStyle/>
          <a:p>
            <a:r>
              <a:rPr lang="de-DE"/>
              <a:t>EcoSyst GmbH, AHK Seminar Lisbon, 16.10.2018</a:t>
            </a:r>
          </a:p>
        </p:txBody>
      </p:sp>
      <p:sp>
        <p:nvSpPr>
          <p:cNvPr id="5" name="Foliennummernplatzhalter 4"/>
          <p:cNvSpPr>
            <a:spLocks noGrp="1"/>
          </p:cNvSpPr>
          <p:nvPr>
            <p:ph type="sldNum" sz="quarter" idx="12"/>
          </p:nvPr>
        </p:nvSpPr>
        <p:spPr/>
        <p:txBody>
          <a:bodyPr/>
          <a:lstStyle/>
          <a:p>
            <a:fld id="{80A904DE-CE11-4B61-B9E4-149749423C93}" type="slidenum">
              <a:rPr lang="de-DE" smtClean="0"/>
              <a:t>‹Nr.›</a:t>
            </a:fld>
            <a:endParaRPr lang="de-DE"/>
          </a:p>
        </p:txBody>
      </p:sp>
    </p:spTree>
    <p:extLst>
      <p:ext uri="{BB962C8B-B14F-4D97-AF65-F5344CB8AC3E}">
        <p14:creationId xmlns:p14="http://schemas.microsoft.com/office/powerpoint/2010/main" val="2601402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EFABBA1-D0CF-482E-AEFF-9FB17936A028}" type="datetime1">
              <a:rPr lang="de-DE" smtClean="0"/>
              <a:t>30.09.2020</a:t>
            </a:fld>
            <a:endParaRPr lang="de-DE"/>
          </a:p>
        </p:txBody>
      </p:sp>
      <p:sp>
        <p:nvSpPr>
          <p:cNvPr id="3" name="Fußzeilenplatzhalter 2"/>
          <p:cNvSpPr>
            <a:spLocks noGrp="1"/>
          </p:cNvSpPr>
          <p:nvPr>
            <p:ph type="ftr" sz="quarter" idx="11"/>
          </p:nvPr>
        </p:nvSpPr>
        <p:spPr/>
        <p:txBody>
          <a:bodyPr/>
          <a:lstStyle/>
          <a:p>
            <a:r>
              <a:rPr lang="de-DE"/>
              <a:t>EcoSyst GmbH, AHK Seminar Lisbon, 16.10.2018</a:t>
            </a:r>
          </a:p>
        </p:txBody>
      </p:sp>
      <p:sp>
        <p:nvSpPr>
          <p:cNvPr id="4" name="Foliennummernplatzhalter 3"/>
          <p:cNvSpPr>
            <a:spLocks noGrp="1"/>
          </p:cNvSpPr>
          <p:nvPr>
            <p:ph type="sldNum" sz="quarter" idx="12"/>
          </p:nvPr>
        </p:nvSpPr>
        <p:spPr/>
        <p:txBody>
          <a:bodyPr/>
          <a:lstStyle/>
          <a:p>
            <a:fld id="{80A904DE-CE11-4B61-B9E4-149749423C93}" type="slidenum">
              <a:rPr lang="de-DE" smtClean="0"/>
              <a:t>‹Nr.›</a:t>
            </a:fld>
            <a:endParaRPr lang="de-DE"/>
          </a:p>
        </p:txBody>
      </p:sp>
    </p:spTree>
    <p:extLst>
      <p:ext uri="{BB962C8B-B14F-4D97-AF65-F5344CB8AC3E}">
        <p14:creationId xmlns:p14="http://schemas.microsoft.com/office/powerpoint/2010/main" val="227845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BDC53D1C-0976-4B3A-A7D5-631566305F94}" type="datetime1">
              <a:rPr lang="de-DE" smtClean="0"/>
              <a:t>30.09.2020</a:t>
            </a:fld>
            <a:endParaRPr lang="de-DE"/>
          </a:p>
        </p:txBody>
      </p:sp>
      <p:sp>
        <p:nvSpPr>
          <p:cNvPr id="6" name="Fußzeilenplatzhalter 5"/>
          <p:cNvSpPr>
            <a:spLocks noGrp="1"/>
          </p:cNvSpPr>
          <p:nvPr>
            <p:ph type="ftr" sz="quarter" idx="11"/>
          </p:nvPr>
        </p:nvSpPr>
        <p:spPr/>
        <p:txBody>
          <a:bodyPr/>
          <a:lstStyle/>
          <a:p>
            <a:r>
              <a:rPr lang="de-DE"/>
              <a:t>EcoSyst GmbH, AHK Seminar Lisbon, 16.10.2018</a:t>
            </a:r>
          </a:p>
        </p:txBody>
      </p:sp>
      <p:sp>
        <p:nvSpPr>
          <p:cNvPr id="7" name="Foliennummernplatzhalter 6"/>
          <p:cNvSpPr>
            <a:spLocks noGrp="1"/>
          </p:cNvSpPr>
          <p:nvPr>
            <p:ph type="sldNum" sz="quarter" idx="12"/>
          </p:nvPr>
        </p:nvSpPr>
        <p:spPr/>
        <p:txBody>
          <a:bodyPr/>
          <a:lstStyle/>
          <a:p>
            <a:fld id="{80A904DE-CE11-4B61-B9E4-149749423C93}" type="slidenum">
              <a:rPr lang="de-DE" smtClean="0"/>
              <a:t>‹Nr.›</a:t>
            </a:fld>
            <a:endParaRPr lang="de-DE"/>
          </a:p>
        </p:txBody>
      </p:sp>
    </p:spTree>
    <p:extLst>
      <p:ext uri="{BB962C8B-B14F-4D97-AF65-F5344CB8AC3E}">
        <p14:creationId xmlns:p14="http://schemas.microsoft.com/office/powerpoint/2010/main" val="2075921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EBEDF7FE-46F9-446A-8852-1C33F83D29B9}" type="datetime1">
              <a:rPr lang="de-DE" smtClean="0"/>
              <a:t>30.09.2020</a:t>
            </a:fld>
            <a:endParaRPr lang="de-DE"/>
          </a:p>
        </p:txBody>
      </p:sp>
      <p:sp>
        <p:nvSpPr>
          <p:cNvPr id="6" name="Fußzeilenplatzhalter 5"/>
          <p:cNvSpPr>
            <a:spLocks noGrp="1"/>
          </p:cNvSpPr>
          <p:nvPr>
            <p:ph type="ftr" sz="quarter" idx="11"/>
          </p:nvPr>
        </p:nvSpPr>
        <p:spPr/>
        <p:txBody>
          <a:bodyPr/>
          <a:lstStyle/>
          <a:p>
            <a:r>
              <a:rPr lang="de-DE"/>
              <a:t>EcoSyst GmbH, AHK Seminar Lisbon, 16.10.2018</a:t>
            </a:r>
          </a:p>
        </p:txBody>
      </p:sp>
      <p:sp>
        <p:nvSpPr>
          <p:cNvPr id="7" name="Foliennummernplatzhalter 6"/>
          <p:cNvSpPr>
            <a:spLocks noGrp="1"/>
          </p:cNvSpPr>
          <p:nvPr>
            <p:ph type="sldNum" sz="quarter" idx="12"/>
          </p:nvPr>
        </p:nvSpPr>
        <p:spPr/>
        <p:txBody>
          <a:bodyPr/>
          <a:lstStyle/>
          <a:p>
            <a:fld id="{80A904DE-CE11-4B61-B9E4-149749423C93}" type="slidenum">
              <a:rPr lang="de-DE" smtClean="0"/>
              <a:t>‹Nr.›</a:t>
            </a:fld>
            <a:endParaRPr lang="de-DE"/>
          </a:p>
        </p:txBody>
      </p:sp>
    </p:spTree>
    <p:extLst>
      <p:ext uri="{BB962C8B-B14F-4D97-AF65-F5344CB8AC3E}">
        <p14:creationId xmlns:p14="http://schemas.microsoft.com/office/powerpoint/2010/main" val="3631170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rgbClr val="A58FA5"/>
            </a:gs>
            <a:gs pos="0">
              <a:schemeClr val="accent1">
                <a:lumMod val="60000"/>
                <a:lumOff val="40000"/>
              </a:schemeClr>
            </a:gs>
            <a:gs pos="100000">
              <a:schemeClr val="accent2"/>
            </a:gs>
          </a:gsLst>
          <a:lin ang="7800000" scaled="0"/>
          <a:tileRect/>
        </a:gra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3B8B12-2419-4794-A11C-0291F0FF6965}" type="datetime1">
              <a:rPr lang="de-DE" smtClean="0"/>
              <a:t>30.09.2020</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t>EcoSyst GmbH, AHK Seminar </a:t>
            </a:r>
            <a:r>
              <a:rPr lang="de-DE" dirty="0" err="1"/>
              <a:t>Lisbon</a:t>
            </a:r>
            <a:r>
              <a:rPr lang="de-DE" dirty="0"/>
              <a:t>, 16.10.2018</a:t>
            </a: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A904DE-CE11-4B61-B9E4-149749423C93}" type="slidenum">
              <a:rPr lang="de-DE" smtClean="0"/>
              <a:t>‹Nr.›</a:t>
            </a:fld>
            <a:endParaRPr lang="de-DE"/>
          </a:p>
        </p:txBody>
      </p:sp>
    </p:spTree>
    <p:extLst>
      <p:ext uri="{BB962C8B-B14F-4D97-AF65-F5344CB8AC3E}">
        <p14:creationId xmlns:p14="http://schemas.microsoft.com/office/powerpoint/2010/main" val="2986189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404664"/>
            <a:ext cx="7772400" cy="3195787"/>
          </a:xfrm>
        </p:spPr>
        <p:txBody>
          <a:bodyPr>
            <a:normAutofit fontScale="90000"/>
          </a:bodyPr>
          <a:lstStyle/>
          <a:p>
            <a:r>
              <a:rPr lang="en-US" sz="3100" dirty="0">
                <a:effectLst/>
                <a:latin typeface="Calibri" panose="020F0502020204030204" pitchFamily="34" charset="0"/>
                <a:ea typeface="Calibri" panose="020F0502020204030204" pitchFamily="34" charset="0"/>
              </a:rPr>
              <a:t>New Zealand</a:t>
            </a:r>
            <a:br>
              <a:rPr lang="de-DE" sz="2200" b="1" dirty="0"/>
            </a:br>
            <a:br>
              <a:rPr lang="de-DE" sz="2200" b="1" dirty="0"/>
            </a:br>
            <a:r>
              <a:rPr lang="en-US" sz="2200" dirty="0">
                <a:effectLst/>
                <a:latin typeface="Arial" panose="020B0604020202020204" pitchFamily="34" charset="0"/>
                <a:ea typeface="Calibri" panose="020F0502020204030204" pitchFamily="34" charset="0"/>
              </a:rPr>
              <a:t>„Intelligent and energy efficient Technologies for Buildings implementing renewable energies“</a:t>
            </a:r>
            <a:br>
              <a:rPr lang="de-DE" sz="2200" b="1" dirty="0"/>
            </a:br>
            <a:r>
              <a:rPr lang="de-DE" sz="2200" dirty="0"/>
              <a:t>27.10.2020</a:t>
            </a:r>
            <a:br>
              <a:rPr lang="de-DE" sz="2200" dirty="0"/>
            </a:br>
            <a:br>
              <a:rPr lang="de-DE" sz="2200" dirty="0"/>
            </a:br>
            <a:r>
              <a:rPr lang="de-DE" sz="2200" dirty="0"/>
              <a:t>Mr. Christian Martiny, </a:t>
            </a:r>
            <a:r>
              <a:rPr lang="en-US" sz="2200" dirty="0"/>
              <a:t>Sales Engineer</a:t>
            </a:r>
            <a:br>
              <a:rPr lang="de-DE" sz="2200" dirty="0"/>
            </a:br>
            <a:br>
              <a:rPr lang="de-DE" sz="2200" dirty="0"/>
            </a:br>
            <a:r>
              <a:rPr lang="de-DE" sz="2700" b="1" dirty="0"/>
              <a:t>„</a:t>
            </a:r>
            <a:r>
              <a:rPr lang="en-US" sz="2700" b="1" dirty="0"/>
              <a:t>Energy efficient and sustainable room conditioning</a:t>
            </a:r>
            <a:br>
              <a:rPr lang="en-US" sz="2700" b="1" dirty="0"/>
            </a:br>
            <a:r>
              <a:rPr lang="en-US" sz="2700" b="1" dirty="0"/>
              <a:t>– with EcoSyst.”</a:t>
            </a:r>
            <a:endParaRPr lang="de-DE" sz="2700" b="1" dirty="0"/>
          </a:p>
        </p:txBody>
      </p:sp>
      <p:sp>
        <p:nvSpPr>
          <p:cNvPr id="5" name="Textfeld 4"/>
          <p:cNvSpPr txBox="1"/>
          <p:nvPr/>
        </p:nvSpPr>
        <p:spPr>
          <a:xfrm>
            <a:off x="5004048" y="4869160"/>
            <a:ext cx="2139825" cy="430887"/>
          </a:xfrm>
          <a:prstGeom prst="rect">
            <a:avLst/>
          </a:prstGeom>
          <a:noFill/>
        </p:spPr>
        <p:txBody>
          <a:bodyPr wrap="square" rtlCol="0">
            <a:spAutoFit/>
          </a:bodyPr>
          <a:lstStyle/>
          <a:p>
            <a:r>
              <a:rPr lang="de-DE" sz="2200" b="1" i="1" dirty="0"/>
              <a:t>Just </a:t>
            </a:r>
            <a:r>
              <a:rPr lang="en-US" sz="2200" b="1" i="1" dirty="0"/>
              <a:t>feel</a:t>
            </a:r>
            <a:r>
              <a:rPr lang="de-DE" sz="2200" b="1" i="1" dirty="0"/>
              <a:t> </a:t>
            </a:r>
            <a:r>
              <a:rPr lang="en-US" sz="2200" b="1" i="1" dirty="0"/>
              <a:t>good</a:t>
            </a:r>
            <a:r>
              <a:rPr lang="de-DE" sz="2200" b="1" i="1" dirty="0"/>
              <a:t>!</a:t>
            </a:r>
          </a:p>
        </p:txBody>
      </p:sp>
      <p:pic>
        <p:nvPicPr>
          <p:cNvPr id="6" name="Grafik 5">
            <a:extLst>
              <a:ext uri="{FF2B5EF4-FFF2-40B4-BE49-F238E27FC236}">
                <a16:creationId xmlns:a16="http://schemas.microsoft.com/office/drawing/2014/main" id="{D96C3DC1-6D83-4568-94C1-FBD8242D34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1800" y="4053043"/>
            <a:ext cx="3415451" cy="816117"/>
          </a:xfrm>
          <a:prstGeom prst="rect">
            <a:avLst/>
          </a:prstGeom>
        </p:spPr>
      </p:pic>
    </p:spTree>
    <p:extLst>
      <p:ext uri="{BB962C8B-B14F-4D97-AF65-F5344CB8AC3E}">
        <p14:creationId xmlns:p14="http://schemas.microsoft.com/office/powerpoint/2010/main" val="1758527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en-US" sz="2500" b="1" dirty="0"/>
              <a:t>EcoSyst – advantages at a glance</a:t>
            </a:r>
            <a:r>
              <a:rPr lang="en-US" sz="3000" b="1" dirty="0"/>
              <a:t>		</a:t>
            </a:r>
            <a:r>
              <a:rPr lang="de-DE" sz="3000" b="1" dirty="0"/>
              <a:t>	</a:t>
            </a:r>
          </a:p>
        </p:txBody>
      </p:sp>
      <p:sp>
        <p:nvSpPr>
          <p:cNvPr id="3" name="Inhaltsplatzhalter 2"/>
          <p:cNvSpPr>
            <a:spLocks noGrp="1"/>
          </p:cNvSpPr>
          <p:nvPr>
            <p:ph idx="1"/>
          </p:nvPr>
        </p:nvSpPr>
        <p:spPr>
          <a:xfrm>
            <a:off x="457200" y="1268760"/>
            <a:ext cx="8229600" cy="4857403"/>
          </a:xfrm>
        </p:spPr>
        <p:txBody>
          <a:bodyPr>
            <a:normAutofit/>
          </a:bodyPr>
          <a:lstStyle/>
          <a:p>
            <a:pPr marL="0" indent="0">
              <a:buNone/>
            </a:pPr>
            <a:endParaRPr lang="en-US" sz="1000" dirty="0"/>
          </a:p>
          <a:p>
            <a:pPr marL="0" indent="0">
              <a:buNone/>
            </a:pPr>
            <a:r>
              <a:rPr lang="en-US" sz="2100" dirty="0"/>
              <a:t>  1 Applicable for refurbishment and new buildings </a:t>
            </a:r>
          </a:p>
          <a:p>
            <a:pPr marL="0" indent="0">
              <a:buNone/>
            </a:pPr>
            <a:r>
              <a:rPr lang="en-US" sz="2100" dirty="0"/>
              <a:t>  2 Heating &amp; cooling with one water based system</a:t>
            </a:r>
          </a:p>
          <a:p>
            <a:pPr marL="0" indent="0">
              <a:buNone/>
            </a:pPr>
            <a:r>
              <a:rPr lang="en-US" sz="2100" dirty="0"/>
              <a:t>  3 No dew point-surface condensation, no mildew</a:t>
            </a:r>
          </a:p>
          <a:p>
            <a:pPr marL="0" indent="0">
              <a:buNone/>
            </a:pPr>
            <a:r>
              <a:rPr lang="en-US" sz="2100" dirty="0"/>
              <a:t>  4 Benefits from a good indoor climate</a:t>
            </a:r>
          </a:p>
          <a:p>
            <a:pPr marL="0" indent="0">
              <a:buNone/>
            </a:pPr>
            <a:r>
              <a:rPr lang="en-US" sz="2100" dirty="0"/>
              <a:t>  5 Reduced reverberation effect </a:t>
            </a:r>
          </a:p>
          <a:p>
            <a:pPr marL="0" indent="0">
              <a:buNone/>
            </a:pPr>
            <a:r>
              <a:rPr lang="en-US" sz="2100" dirty="0"/>
              <a:t>  6 Low-maintenance and durable/ user friendly</a:t>
            </a:r>
          </a:p>
          <a:p>
            <a:pPr marL="0" indent="0">
              <a:buNone/>
            </a:pPr>
            <a:r>
              <a:rPr lang="en-US" sz="2100" dirty="0"/>
              <a:t>  7 Considerable reduction in energy usage, Substantial cost savings</a:t>
            </a:r>
          </a:p>
          <a:p>
            <a:pPr marL="0" indent="0">
              <a:buNone/>
            </a:pPr>
            <a:r>
              <a:rPr lang="en-US" sz="2100" dirty="0"/>
              <a:t>  8 CO2-emissions close to zero</a:t>
            </a:r>
          </a:p>
          <a:p>
            <a:pPr marL="0" indent="0">
              <a:buNone/>
            </a:pPr>
            <a:r>
              <a:rPr lang="en-US" sz="2100" dirty="0"/>
              <a:t>  9 Decentralized fabrication, using semi-automatic systems engineering.</a:t>
            </a:r>
          </a:p>
          <a:p>
            <a:pPr marL="0" indent="0">
              <a:buNone/>
            </a:pPr>
            <a:r>
              <a:rPr lang="en-US" sz="2100" dirty="0"/>
              <a:t>10 Recyclable, sustainable &amp; climate friendly. </a:t>
            </a:r>
          </a:p>
          <a:p>
            <a:pPr marL="0" indent="0">
              <a:buNone/>
            </a:pPr>
            <a:endParaRPr lang="en-US" sz="1000" dirty="0"/>
          </a:p>
          <a:p>
            <a:pPr marL="0" indent="0">
              <a:buNone/>
            </a:pPr>
            <a:r>
              <a:rPr lang="en-US" sz="2100" dirty="0"/>
              <a:t>				</a:t>
            </a:r>
            <a:r>
              <a:rPr lang="en-US" sz="2100" b="1" dirty="0"/>
              <a:t>EcoSyst – think global, act local!</a:t>
            </a:r>
          </a:p>
          <a:p>
            <a:pPr marL="0" indent="0">
              <a:buNone/>
            </a:pPr>
            <a:endParaRPr lang="en-US" sz="2300" dirty="0"/>
          </a:p>
          <a:p>
            <a:pPr marL="0" indent="0">
              <a:buNone/>
            </a:pPr>
            <a:endParaRPr lang="en-US" sz="2300" dirty="0"/>
          </a:p>
          <a:p>
            <a:pPr marL="0" indent="0">
              <a:buNone/>
            </a:pPr>
            <a:endParaRPr lang="en-US" sz="2300" dirty="0"/>
          </a:p>
          <a:p>
            <a:pPr marL="0" indent="0">
              <a:buNone/>
            </a:pPr>
            <a:endParaRPr lang="en-US" sz="2300" dirty="0"/>
          </a:p>
          <a:p>
            <a:pPr marL="0" indent="0">
              <a:buNone/>
            </a:pPr>
            <a:endParaRPr lang="de-DE" sz="2300" dirty="0"/>
          </a:p>
          <a:p>
            <a:pPr marL="0" indent="0">
              <a:buNone/>
            </a:pPr>
            <a:endParaRPr lang="de-DE" sz="2300" dirty="0"/>
          </a:p>
          <a:p>
            <a:pPr marL="0" indent="0">
              <a:buNone/>
            </a:pPr>
            <a:endParaRPr lang="de-DE" sz="2300" dirty="0"/>
          </a:p>
        </p:txBody>
      </p:sp>
      <p:sp>
        <p:nvSpPr>
          <p:cNvPr id="5" name="Foliennummernplatzhalter 4"/>
          <p:cNvSpPr>
            <a:spLocks noGrp="1"/>
          </p:cNvSpPr>
          <p:nvPr>
            <p:ph type="sldNum" sz="quarter" idx="12"/>
          </p:nvPr>
        </p:nvSpPr>
        <p:spPr/>
        <p:txBody>
          <a:bodyPr/>
          <a:lstStyle/>
          <a:p>
            <a:fld id="{80A904DE-CE11-4B61-B9E4-149749423C93}" type="slidenum">
              <a:rPr lang="de-DE" smtClean="0"/>
              <a:t>10</a:t>
            </a:fld>
            <a:endParaRPr lang="de-DE" dirty="0"/>
          </a:p>
        </p:txBody>
      </p:sp>
      <p:pic>
        <p:nvPicPr>
          <p:cNvPr id="7" name="Grafik 6">
            <a:extLst>
              <a:ext uri="{FF2B5EF4-FFF2-40B4-BE49-F238E27FC236}">
                <a16:creationId xmlns:a16="http://schemas.microsoft.com/office/drawing/2014/main" id="{820F5449-BF68-4804-951A-2FD2115103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274638"/>
            <a:ext cx="2039600" cy="487359"/>
          </a:xfrm>
          <a:prstGeom prst="rect">
            <a:avLst/>
          </a:prstGeom>
        </p:spPr>
      </p:pic>
    </p:spTree>
    <p:extLst>
      <p:ext uri="{BB962C8B-B14F-4D97-AF65-F5344CB8AC3E}">
        <p14:creationId xmlns:p14="http://schemas.microsoft.com/office/powerpoint/2010/main" val="1998410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53000">
              <a:srgbClr val="A58FA5">
                <a:lumMod val="92000"/>
                <a:lumOff val="8000"/>
              </a:srgbClr>
            </a:gs>
            <a:gs pos="0">
              <a:schemeClr val="accent1">
                <a:lumMod val="60000"/>
                <a:lumOff val="40000"/>
              </a:schemeClr>
            </a:gs>
            <a:gs pos="100000">
              <a:schemeClr val="accent2"/>
            </a:gs>
          </a:gsLst>
          <a:lin ang="7800000" scaled="0"/>
          <a:tileRect/>
        </a:gra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6000" contrast="24000"/>
                    </a14:imgEffect>
                  </a14:imgLayer>
                </a14:imgProps>
              </a:ext>
              <a:ext uri="{28A0092B-C50C-407E-A947-70E740481C1C}">
                <a14:useLocalDpi xmlns:a14="http://schemas.microsoft.com/office/drawing/2010/main" val="0"/>
              </a:ext>
            </a:extLst>
          </a:blip>
          <a:srcRect/>
          <a:stretch>
            <a:fillRect/>
          </a:stretch>
        </p:blipFill>
        <p:spPr bwMode="auto">
          <a:xfrm>
            <a:off x="1338262" y="980728"/>
            <a:ext cx="7334014" cy="3240360"/>
          </a:xfrm>
          <a:prstGeom prst="rect">
            <a:avLst/>
          </a:prstGeom>
          <a:noFill/>
          <a:ln>
            <a:noFill/>
          </a:ln>
          <a:effectLst>
            <a:glow rad="63500">
              <a:schemeClr val="accent2">
                <a:satMod val="175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normAutofit/>
          </a:bodyPr>
          <a:lstStyle/>
          <a:p>
            <a:pPr algn="l"/>
            <a:r>
              <a:rPr lang="de-DE" sz="3000" b="1" dirty="0"/>
              <a:t>			</a:t>
            </a:r>
          </a:p>
        </p:txBody>
      </p:sp>
      <p:sp>
        <p:nvSpPr>
          <p:cNvPr id="3" name="Inhaltsplatzhalter 2"/>
          <p:cNvSpPr>
            <a:spLocks noGrp="1"/>
          </p:cNvSpPr>
          <p:nvPr>
            <p:ph idx="1"/>
          </p:nvPr>
        </p:nvSpPr>
        <p:spPr>
          <a:xfrm>
            <a:off x="457200" y="980728"/>
            <a:ext cx="8229600" cy="5145435"/>
          </a:xfrm>
        </p:spPr>
        <p:txBody>
          <a:bodyPr>
            <a:normAutofit/>
          </a:bodyPr>
          <a:lstStyle/>
          <a:p>
            <a:pPr marL="0" indent="0" algn="ctr">
              <a:buNone/>
            </a:pPr>
            <a:endParaRPr lang="en-US" sz="2100" dirty="0"/>
          </a:p>
          <a:p>
            <a:pPr marL="0" indent="0" algn="ctr">
              <a:buNone/>
            </a:pPr>
            <a:endParaRPr lang="en-US" sz="2100" dirty="0"/>
          </a:p>
          <a:p>
            <a:pPr marL="0" indent="0" algn="ctr">
              <a:buNone/>
            </a:pPr>
            <a:endParaRPr lang="en-US" sz="2100" dirty="0"/>
          </a:p>
          <a:p>
            <a:pPr marL="0" indent="0" algn="ctr">
              <a:buNone/>
            </a:pPr>
            <a:endParaRPr lang="en-US" sz="2100" dirty="0"/>
          </a:p>
          <a:p>
            <a:pPr marL="0" indent="0" algn="ctr">
              <a:buNone/>
            </a:pPr>
            <a:endParaRPr lang="en-US" sz="2500" b="1" dirty="0"/>
          </a:p>
          <a:p>
            <a:pPr marL="0" indent="0" algn="ctr">
              <a:buNone/>
            </a:pPr>
            <a:endParaRPr lang="en-US" sz="2500" b="1" dirty="0"/>
          </a:p>
          <a:p>
            <a:pPr marL="0" indent="0" algn="ctr">
              <a:buNone/>
            </a:pPr>
            <a:r>
              <a:rPr lang="en-US" sz="2500" b="1" dirty="0"/>
              <a:t>			</a:t>
            </a:r>
          </a:p>
          <a:p>
            <a:pPr marL="0" indent="0" algn="ctr">
              <a:buNone/>
            </a:pPr>
            <a:endParaRPr lang="en-US" sz="2100" dirty="0"/>
          </a:p>
          <a:p>
            <a:pPr marL="0" indent="0" algn="ctr">
              <a:buNone/>
            </a:pPr>
            <a:r>
              <a:rPr lang="en-US" sz="2400" dirty="0"/>
              <a:t>EcoSyst GmbH</a:t>
            </a:r>
          </a:p>
          <a:p>
            <a:pPr marL="0" indent="0" algn="ctr">
              <a:buNone/>
            </a:pPr>
            <a:r>
              <a:rPr lang="en-US" sz="2000" dirty="0"/>
              <a:t>www.ecosyst.de</a:t>
            </a:r>
          </a:p>
          <a:p>
            <a:pPr marL="0" indent="0" algn="ctr">
              <a:buNone/>
            </a:pPr>
            <a:r>
              <a:rPr lang="en-US" sz="2000" dirty="0"/>
              <a:t>Jörg Viertel - CEO</a:t>
            </a:r>
          </a:p>
          <a:p>
            <a:pPr marL="0" indent="0" algn="ctr">
              <a:buNone/>
            </a:pPr>
            <a:r>
              <a:rPr lang="en-US" sz="1600" dirty="0"/>
              <a:t>Christian Martiny – Sales Engineer</a:t>
            </a:r>
          </a:p>
          <a:p>
            <a:pPr marL="0" indent="0" algn="ctr">
              <a:buNone/>
            </a:pPr>
            <a:r>
              <a:rPr lang="en-US" sz="1800" dirty="0"/>
              <a:t>+49 371 3673 305 	info@ecosyst.de</a:t>
            </a:r>
          </a:p>
          <a:p>
            <a:pPr marL="0" indent="0">
              <a:buNone/>
            </a:pPr>
            <a:endParaRPr lang="de-DE" sz="2300" dirty="0"/>
          </a:p>
          <a:p>
            <a:pPr marL="0" indent="0">
              <a:buNone/>
            </a:pPr>
            <a:endParaRPr lang="de-DE" sz="2300" dirty="0"/>
          </a:p>
          <a:p>
            <a:pPr marL="0" indent="0">
              <a:buNone/>
            </a:pPr>
            <a:endParaRPr lang="de-DE" sz="2300" dirty="0"/>
          </a:p>
        </p:txBody>
      </p:sp>
      <p:sp>
        <p:nvSpPr>
          <p:cNvPr id="5" name="Foliennummernplatzhalter 4"/>
          <p:cNvSpPr>
            <a:spLocks noGrp="1"/>
          </p:cNvSpPr>
          <p:nvPr>
            <p:ph type="sldNum" sz="quarter" idx="12"/>
          </p:nvPr>
        </p:nvSpPr>
        <p:spPr/>
        <p:txBody>
          <a:bodyPr/>
          <a:lstStyle/>
          <a:p>
            <a:fld id="{80A904DE-CE11-4B61-B9E4-149749423C93}" type="slidenum">
              <a:rPr lang="de-DE" smtClean="0"/>
              <a:t>11</a:t>
            </a:fld>
            <a:endParaRPr lang="de-DE" dirty="0"/>
          </a:p>
        </p:txBody>
      </p:sp>
      <p:pic>
        <p:nvPicPr>
          <p:cNvPr id="8" name="Grafik 7">
            <a:extLst>
              <a:ext uri="{FF2B5EF4-FFF2-40B4-BE49-F238E27FC236}">
                <a16:creationId xmlns:a16="http://schemas.microsoft.com/office/drawing/2014/main" id="{820F5449-BF68-4804-951A-2FD2115103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232" y="274638"/>
            <a:ext cx="2039600" cy="487359"/>
          </a:xfrm>
          <a:prstGeom prst="rect">
            <a:avLst/>
          </a:prstGeom>
        </p:spPr>
      </p:pic>
    </p:spTree>
    <p:extLst>
      <p:ext uri="{BB962C8B-B14F-4D97-AF65-F5344CB8AC3E}">
        <p14:creationId xmlns:p14="http://schemas.microsoft.com/office/powerpoint/2010/main" val="3587447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500" b="1" dirty="0"/>
              <a:t>EcoSyst – </a:t>
            </a:r>
            <a:r>
              <a:rPr lang="en-US" sz="2500" b="1" dirty="0"/>
              <a:t>topics</a:t>
            </a:r>
            <a:r>
              <a:rPr lang="de-DE" sz="2500" b="1" dirty="0"/>
              <a:t> </a:t>
            </a:r>
            <a:r>
              <a:rPr lang="en-US" sz="2500" b="1" dirty="0"/>
              <a:t>today</a:t>
            </a:r>
            <a:r>
              <a:rPr lang="de-DE" sz="3000" b="1" dirty="0"/>
              <a:t>			</a:t>
            </a:r>
          </a:p>
        </p:txBody>
      </p:sp>
      <p:sp>
        <p:nvSpPr>
          <p:cNvPr id="3" name="Inhaltsplatzhalter 2"/>
          <p:cNvSpPr>
            <a:spLocks noGrp="1"/>
          </p:cNvSpPr>
          <p:nvPr>
            <p:ph idx="1"/>
          </p:nvPr>
        </p:nvSpPr>
        <p:spPr>
          <a:xfrm>
            <a:off x="457200" y="1268760"/>
            <a:ext cx="8229600" cy="4857403"/>
          </a:xfrm>
        </p:spPr>
        <p:txBody>
          <a:bodyPr>
            <a:normAutofit/>
          </a:bodyPr>
          <a:lstStyle/>
          <a:p>
            <a:pPr marL="457200" indent="-457200">
              <a:buAutoNum type="arabicPeriod"/>
            </a:pPr>
            <a:endParaRPr lang="en-US" sz="2100" dirty="0"/>
          </a:p>
          <a:p>
            <a:pPr marL="457200" indent="-457200">
              <a:buAutoNum type="arabicPeriod"/>
            </a:pPr>
            <a:r>
              <a:rPr lang="en-US" sz="2100" dirty="0"/>
              <a:t>company</a:t>
            </a:r>
          </a:p>
          <a:p>
            <a:pPr marL="457200" indent="-457200">
              <a:buAutoNum type="arabicPeriod"/>
            </a:pPr>
            <a:r>
              <a:rPr lang="en-US" sz="2100" dirty="0"/>
              <a:t>market trends air conditioning</a:t>
            </a:r>
          </a:p>
          <a:p>
            <a:pPr marL="457200" indent="-457200">
              <a:buAutoNum type="arabicPeriod"/>
            </a:pPr>
            <a:r>
              <a:rPr lang="en-US" sz="2100" dirty="0"/>
              <a:t>product </a:t>
            </a:r>
          </a:p>
          <a:p>
            <a:pPr marL="457200" indent="-457200">
              <a:buAutoNum type="arabicPeriod"/>
            </a:pPr>
            <a:r>
              <a:rPr lang="en-US" sz="2100" dirty="0"/>
              <a:t>energy efficiency</a:t>
            </a:r>
          </a:p>
          <a:p>
            <a:pPr marL="457200" indent="-457200">
              <a:buAutoNum type="arabicPeriod"/>
            </a:pPr>
            <a:r>
              <a:rPr lang="en-US" sz="2100" dirty="0"/>
              <a:t>looking for..</a:t>
            </a:r>
          </a:p>
          <a:p>
            <a:pPr marL="457200" indent="-457200">
              <a:buAutoNum type="arabicPeriod"/>
            </a:pPr>
            <a:r>
              <a:rPr lang="en-US" sz="2100" dirty="0"/>
              <a:t>summary</a:t>
            </a:r>
          </a:p>
          <a:p>
            <a:pPr marL="457200" indent="-457200">
              <a:buAutoNum type="arabicPeriod"/>
            </a:pPr>
            <a:r>
              <a:rPr lang="en-US" sz="2100" dirty="0"/>
              <a:t>contact</a:t>
            </a:r>
          </a:p>
          <a:p>
            <a:pPr marL="457200" indent="-457200">
              <a:buAutoNum type="arabicPeriod"/>
            </a:pPr>
            <a:endParaRPr lang="en-US" sz="2300" dirty="0"/>
          </a:p>
          <a:p>
            <a:pPr marL="457200" indent="-457200">
              <a:buAutoNum type="arabicPeriod"/>
            </a:pPr>
            <a:endParaRPr lang="en-US" sz="2300" dirty="0"/>
          </a:p>
          <a:p>
            <a:pPr marL="0" indent="0">
              <a:buNone/>
            </a:pPr>
            <a:r>
              <a:rPr lang="en-US" sz="2300" dirty="0"/>
              <a:t>						</a:t>
            </a:r>
          </a:p>
        </p:txBody>
      </p:sp>
      <p:sp>
        <p:nvSpPr>
          <p:cNvPr id="5" name="Foliennummernplatzhalter 4"/>
          <p:cNvSpPr>
            <a:spLocks noGrp="1"/>
          </p:cNvSpPr>
          <p:nvPr>
            <p:ph type="sldNum" sz="quarter" idx="12"/>
          </p:nvPr>
        </p:nvSpPr>
        <p:spPr/>
        <p:txBody>
          <a:bodyPr/>
          <a:lstStyle/>
          <a:p>
            <a:fld id="{80A904DE-CE11-4B61-B9E4-149749423C93}" type="slidenum">
              <a:rPr lang="de-DE" smtClean="0"/>
              <a:t>2</a:t>
            </a:fld>
            <a:endParaRPr lang="de-DE" dirty="0"/>
          </a:p>
        </p:txBody>
      </p:sp>
      <p:pic>
        <p:nvPicPr>
          <p:cNvPr id="9" name="Grafi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968" y="1052736"/>
            <a:ext cx="3528392" cy="4860967"/>
          </a:xfrm>
          <a:prstGeom prst="rect">
            <a:avLst/>
          </a:prstGeom>
        </p:spPr>
      </p:pic>
      <p:pic>
        <p:nvPicPr>
          <p:cNvPr id="8" name="Grafik 7">
            <a:extLst>
              <a:ext uri="{FF2B5EF4-FFF2-40B4-BE49-F238E27FC236}">
                <a16:creationId xmlns:a16="http://schemas.microsoft.com/office/drawing/2014/main" id="{820F5449-BF68-4804-951A-2FD2115103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274638"/>
            <a:ext cx="2039600" cy="487359"/>
          </a:xfrm>
          <a:prstGeom prst="rect">
            <a:avLst/>
          </a:prstGeom>
        </p:spPr>
      </p:pic>
    </p:spTree>
    <p:extLst>
      <p:ext uri="{BB962C8B-B14F-4D97-AF65-F5344CB8AC3E}">
        <p14:creationId xmlns:p14="http://schemas.microsoft.com/office/powerpoint/2010/main" val="1966901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300" b="1" dirty="0"/>
              <a:t>EcoSyst - the Company</a:t>
            </a:r>
            <a:r>
              <a:rPr lang="de-DE" sz="3000" b="1" dirty="0"/>
              <a:t>			</a:t>
            </a:r>
          </a:p>
        </p:txBody>
      </p:sp>
      <p:sp>
        <p:nvSpPr>
          <p:cNvPr id="3" name="Inhaltsplatzhalter 2"/>
          <p:cNvSpPr>
            <a:spLocks noGrp="1"/>
          </p:cNvSpPr>
          <p:nvPr>
            <p:ph idx="1"/>
          </p:nvPr>
        </p:nvSpPr>
        <p:spPr>
          <a:xfrm>
            <a:off x="457200" y="1268760"/>
            <a:ext cx="8229600" cy="4857403"/>
          </a:xfrm>
        </p:spPr>
        <p:txBody>
          <a:bodyPr>
            <a:normAutofit/>
          </a:bodyPr>
          <a:lstStyle/>
          <a:p>
            <a:pPr marL="0" indent="0">
              <a:buNone/>
            </a:pPr>
            <a:endParaRPr lang="en-US" sz="2100" dirty="0"/>
          </a:p>
          <a:p>
            <a:pPr marL="0" indent="0">
              <a:buNone/>
            </a:pPr>
            <a:r>
              <a:rPr lang="en-US" sz="2100" dirty="0"/>
              <a:t>EcoSyst GmbH was founded in 2017, based on a unique know-how in the fields of healthy buildings and mechanical engineering. CEO is Mr. Dipl.-Ing. Oec. Jörg Viertel. His entrepreneurial experience goes back to 1997. </a:t>
            </a:r>
          </a:p>
          <a:p>
            <a:pPr marL="0" indent="0">
              <a:buNone/>
            </a:pPr>
            <a:r>
              <a:rPr lang="en-US" sz="2100" dirty="0"/>
              <a:t>The company is based in Chemnitz, Saxonia. </a:t>
            </a:r>
          </a:p>
          <a:p>
            <a:pPr marL="0" indent="0">
              <a:buNone/>
            </a:pPr>
            <a:endParaRPr lang="en-US" sz="1000" dirty="0"/>
          </a:p>
          <a:p>
            <a:pPr marL="0" indent="0">
              <a:buNone/>
            </a:pPr>
            <a:r>
              <a:rPr lang="en-US" sz="2100" dirty="0"/>
              <a:t>EcoSyst is winner of the </a:t>
            </a:r>
            <a:br>
              <a:rPr lang="en-US" sz="2100" dirty="0"/>
            </a:br>
            <a:r>
              <a:rPr lang="en-US" sz="2100" dirty="0"/>
              <a:t>IQ Innovation Price Central Germany 2019,</a:t>
            </a:r>
          </a:p>
          <a:p>
            <a:pPr marL="0" indent="0">
              <a:buNone/>
            </a:pPr>
            <a:r>
              <a:rPr lang="en-US" sz="2100" dirty="0"/>
              <a:t>Cluster Energy.Environment.Solar.</a:t>
            </a:r>
          </a:p>
          <a:p>
            <a:pPr marL="0" indent="0">
              <a:buNone/>
            </a:pPr>
            <a:endParaRPr lang="en-US" sz="2100" dirty="0"/>
          </a:p>
          <a:p>
            <a:pPr marL="0" indent="0">
              <a:buNone/>
            </a:pPr>
            <a:r>
              <a:rPr lang="en-US" sz="2100" dirty="0"/>
              <a:t>To found successful partnerships in New Zealand, </a:t>
            </a:r>
            <a:r>
              <a:rPr lang="en-US" sz="2100" u="sng" dirty="0"/>
              <a:t>we are here today</a:t>
            </a:r>
            <a:r>
              <a:rPr lang="en-US" sz="2100" dirty="0"/>
              <a:t>.</a:t>
            </a:r>
          </a:p>
          <a:p>
            <a:pPr marL="0" indent="0">
              <a:buNone/>
            </a:pPr>
            <a:endParaRPr lang="en-US" sz="2100" dirty="0"/>
          </a:p>
        </p:txBody>
      </p:sp>
      <p:sp>
        <p:nvSpPr>
          <p:cNvPr id="5" name="Foliennummernplatzhalter 4"/>
          <p:cNvSpPr>
            <a:spLocks noGrp="1"/>
          </p:cNvSpPr>
          <p:nvPr>
            <p:ph type="sldNum" sz="quarter" idx="12"/>
          </p:nvPr>
        </p:nvSpPr>
        <p:spPr/>
        <p:txBody>
          <a:bodyPr/>
          <a:lstStyle/>
          <a:p>
            <a:fld id="{80A904DE-CE11-4B61-B9E4-149749423C93}" type="slidenum">
              <a:rPr lang="de-DE" smtClean="0"/>
              <a:t>3</a:t>
            </a:fld>
            <a:endParaRPr lang="de-DE" dirty="0"/>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9395" y="2924944"/>
            <a:ext cx="1220837" cy="1357686"/>
          </a:xfrm>
          <a:prstGeom prst="rect">
            <a:avLst/>
          </a:prstGeom>
        </p:spPr>
      </p:pic>
      <p:pic>
        <p:nvPicPr>
          <p:cNvPr id="9" name="Grafik 8">
            <a:extLst>
              <a:ext uri="{FF2B5EF4-FFF2-40B4-BE49-F238E27FC236}">
                <a16:creationId xmlns:a16="http://schemas.microsoft.com/office/drawing/2014/main" id="{820F5449-BF68-4804-951A-2FD2115103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274638"/>
            <a:ext cx="2039600" cy="487359"/>
          </a:xfrm>
          <a:prstGeom prst="rect">
            <a:avLst/>
          </a:prstGeom>
        </p:spPr>
      </p:pic>
    </p:spTree>
    <p:extLst>
      <p:ext uri="{BB962C8B-B14F-4D97-AF65-F5344CB8AC3E}">
        <p14:creationId xmlns:p14="http://schemas.microsoft.com/office/powerpoint/2010/main" val="2736780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7C8C89CF-3E4A-4095-9525-E1C52AE8756E}"/>
              </a:ext>
            </a:extLst>
          </p:cNvPr>
          <p:cNvSpPr>
            <a:spLocks noGrp="1"/>
          </p:cNvSpPr>
          <p:nvPr>
            <p:ph type="sldNum" sz="quarter" idx="12"/>
          </p:nvPr>
        </p:nvSpPr>
        <p:spPr/>
        <p:txBody>
          <a:bodyPr/>
          <a:lstStyle/>
          <a:p>
            <a:fld id="{80A904DE-CE11-4B61-B9E4-149749423C93}" type="slidenum">
              <a:rPr lang="de-DE" smtClean="0"/>
              <a:t>4</a:t>
            </a:fld>
            <a:endParaRPr lang="de-DE" dirty="0"/>
          </a:p>
        </p:txBody>
      </p:sp>
      <p:sp>
        <p:nvSpPr>
          <p:cNvPr id="5" name="Rechteck 4">
            <a:extLst>
              <a:ext uri="{FF2B5EF4-FFF2-40B4-BE49-F238E27FC236}">
                <a16:creationId xmlns:a16="http://schemas.microsoft.com/office/drawing/2014/main" id="{A074C416-9CF2-4AF9-91B0-C60E8ED3B065}"/>
              </a:ext>
            </a:extLst>
          </p:cNvPr>
          <p:cNvSpPr/>
          <p:nvPr/>
        </p:nvSpPr>
        <p:spPr>
          <a:xfrm>
            <a:off x="611560" y="620688"/>
            <a:ext cx="4752528" cy="461665"/>
          </a:xfrm>
          <a:prstGeom prst="rect">
            <a:avLst/>
          </a:prstGeom>
        </p:spPr>
        <p:txBody>
          <a:bodyPr wrap="square">
            <a:spAutoFit/>
          </a:bodyPr>
          <a:lstStyle/>
          <a:p>
            <a:r>
              <a:rPr lang="en-US" sz="2400" b="1" dirty="0"/>
              <a:t>Market trends for air conditioning</a:t>
            </a:r>
          </a:p>
        </p:txBody>
      </p:sp>
      <p:sp>
        <p:nvSpPr>
          <p:cNvPr id="7" name="Textfeld 6">
            <a:extLst>
              <a:ext uri="{FF2B5EF4-FFF2-40B4-BE49-F238E27FC236}">
                <a16:creationId xmlns:a16="http://schemas.microsoft.com/office/drawing/2014/main" id="{25C582FF-0AD6-4BE7-AE7D-E7556E6814D7}"/>
              </a:ext>
            </a:extLst>
          </p:cNvPr>
          <p:cNvSpPr txBox="1"/>
          <p:nvPr/>
        </p:nvSpPr>
        <p:spPr>
          <a:xfrm>
            <a:off x="611560" y="1268761"/>
            <a:ext cx="3440388" cy="276999"/>
          </a:xfrm>
          <a:prstGeom prst="rect">
            <a:avLst/>
          </a:prstGeom>
          <a:solidFill>
            <a:srgbClr val="FF6600">
              <a:alpha val="50000"/>
            </a:srgbClr>
          </a:solidFill>
        </p:spPr>
        <p:txBody>
          <a:bodyPr wrap="square" rtlCol="0">
            <a:spAutoFit/>
          </a:bodyPr>
          <a:lstStyle/>
          <a:p>
            <a:pPr algn="ctr"/>
            <a:r>
              <a:rPr lang="en-US" sz="1200" dirty="0">
                <a:solidFill>
                  <a:schemeClr val="bg1">
                    <a:lumMod val="50000"/>
                  </a:schemeClr>
                </a:solidFill>
              </a:rPr>
              <a:t>Temperature</a:t>
            </a:r>
            <a:r>
              <a:rPr lang="de-DE" sz="1200" dirty="0">
                <a:solidFill>
                  <a:schemeClr val="bg1">
                    <a:lumMod val="50000"/>
                  </a:schemeClr>
                </a:solidFill>
              </a:rPr>
              <a:t> </a:t>
            </a:r>
            <a:r>
              <a:rPr lang="en-US" sz="1200" dirty="0">
                <a:solidFill>
                  <a:schemeClr val="bg1">
                    <a:lumMod val="50000"/>
                  </a:schemeClr>
                </a:solidFill>
              </a:rPr>
              <a:t>deviation</a:t>
            </a:r>
            <a:r>
              <a:rPr lang="de-DE" sz="1200" dirty="0">
                <a:solidFill>
                  <a:schemeClr val="bg1">
                    <a:lumMod val="50000"/>
                  </a:schemeClr>
                </a:solidFill>
              </a:rPr>
              <a:t> (from </a:t>
            </a:r>
            <a:r>
              <a:rPr lang="en-US" sz="1200" dirty="0">
                <a:solidFill>
                  <a:schemeClr val="bg1">
                    <a:lumMod val="50000"/>
                  </a:schemeClr>
                </a:solidFill>
              </a:rPr>
              <a:t>mean</a:t>
            </a:r>
            <a:r>
              <a:rPr lang="de-DE" sz="1200" dirty="0">
                <a:solidFill>
                  <a:schemeClr val="bg1">
                    <a:lumMod val="50000"/>
                  </a:schemeClr>
                </a:solidFill>
              </a:rPr>
              <a:t>)</a:t>
            </a:r>
          </a:p>
        </p:txBody>
      </p:sp>
      <p:pic>
        <p:nvPicPr>
          <p:cNvPr id="8" name="Grafik 7">
            <a:extLst>
              <a:ext uri="{FF2B5EF4-FFF2-40B4-BE49-F238E27FC236}">
                <a16:creationId xmlns:a16="http://schemas.microsoft.com/office/drawing/2014/main" id="{D7669247-6B20-4115-9301-E9D6A20FA4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545760"/>
            <a:ext cx="3440388" cy="2070666"/>
          </a:xfrm>
          <a:prstGeom prst="rect">
            <a:avLst/>
          </a:prstGeom>
        </p:spPr>
      </p:pic>
      <p:sp>
        <p:nvSpPr>
          <p:cNvPr id="9" name="Rechteck 8">
            <a:extLst>
              <a:ext uri="{FF2B5EF4-FFF2-40B4-BE49-F238E27FC236}">
                <a16:creationId xmlns:a16="http://schemas.microsoft.com/office/drawing/2014/main" id="{519E8E4D-FA76-4825-88AB-550AD0A04B07}"/>
              </a:ext>
            </a:extLst>
          </p:cNvPr>
          <p:cNvSpPr/>
          <p:nvPr/>
        </p:nvSpPr>
        <p:spPr>
          <a:xfrm>
            <a:off x="4499991" y="1443841"/>
            <a:ext cx="4536505" cy="1477328"/>
          </a:xfrm>
          <a:prstGeom prst="rect">
            <a:avLst/>
          </a:prstGeom>
        </p:spPr>
        <p:txBody>
          <a:bodyPr wrap="square">
            <a:spAutoFit/>
          </a:bodyPr>
          <a:lstStyle/>
          <a:p>
            <a:r>
              <a:rPr lang="de-DE" sz="1500" b="1" dirty="0"/>
              <a:t>Long </a:t>
            </a:r>
            <a:r>
              <a:rPr lang="en-US" sz="1500" b="1" dirty="0"/>
              <a:t>term</a:t>
            </a:r>
            <a:r>
              <a:rPr lang="de-DE" sz="1500" b="1" dirty="0"/>
              <a:t> </a:t>
            </a:r>
            <a:r>
              <a:rPr lang="en-US" sz="1500" b="1" dirty="0"/>
              <a:t>temperature</a:t>
            </a:r>
            <a:r>
              <a:rPr lang="de-DE" sz="1500" b="1" dirty="0"/>
              <a:t> </a:t>
            </a:r>
            <a:r>
              <a:rPr lang="en-US" sz="1500" b="1" dirty="0"/>
              <a:t>rising</a:t>
            </a:r>
            <a:r>
              <a:rPr lang="de-DE" sz="1500" b="1" dirty="0"/>
              <a:t> </a:t>
            </a:r>
          </a:p>
          <a:p>
            <a:pPr algn="just"/>
            <a:endParaRPr lang="de-DE" sz="1500" b="1" dirty="0"/>
          </a:p>
          <a:p>
            <a:pPr marL="171450" indent="-171450" algn="just">
              <a:buFontTx/>
              <a:buChar char="-"/>
            </a:pPr>
            <a:r>
              <a:rPr lang="en-US" sz="1500" dirty="0"/>
              <a:t>Rising</a:t>
            </a:r>
            <a:r>
              <a:rPr lang="de-DE" sz="1500" dirty="0"/>
              <a:t> </a:t>
            </a:r>
            <a:r>
              <a:rPr lang="en-US" sz="1500" dirty="0"/>
              <a:t>average</a:t>
            </a:r>
            <a:r>
              <a:rPr lang="de-DE" sz="1500" dirty="0"/>
              <a:t> </a:t>
            </a:r>
            <a:r>
              <a:rPr lang="en-US" sz="1500" dirty="0"/>
              <a:t>temperatures</a:t>
            </a:r>
            <a:r>
              <a:rPr lang="de-DE" sz="1500" dirty="0"/>
              <a:t> </a:t>
            </a:r>
            <a:r>
              <a:rPr lang="en-US" sz="1500" dirty="0"/>
              <a:t>worldwide</a:t>
            </a:r>
            <a:r>
              <a:rPr lang="de-DE" sz="1500" dirty="0"/>
              <a:t> </a:t>
            </a:r>
          </a:p>
          <a:p>
            <a:pPr marL="171450" indent="-171450" algn="just">
              <a:buFontTx/>
              <a:buChar char="-"/>
            </a:pPr>
            <a:r>
              <a:rPr lang="de-DE" sz="1500" dirty="0"/>
              <a:t>DNV GL Group </a:t>
            </a:r>
            <a:r>
              <a:rPr lang="en-AE" sz="1500" dirty="0"/>
              <a:t>expect</a:t>
            </a:r>
            <a:r>
              <a:rPr lang="de-DE" sz="1500" dirty="0"/>
              <a:t> a 2,4 </a:t>
            </a:r>
            <a:r>
              <a:rPr lang="en-US" sz="1500" dirty="0"/>
              <a:t>degree</a:t>
            </a:r>
            <a:r>
              <a:rPr lang="de-DE" sz="1500" dirty="0"/>
              <a:t> </a:t>
            </a:r>
            <a:r>
              <a:rPr lang="en-US" sz="1500" dirty="0"/>
              <a:t>rising</a:t>
            </a:r>
            <a:r>
              <a:rPr lang="de-DE" sz="1500" dirty="0"/>
              <a:t> of the global </a:t>
            </a:r>
            <a:r>
              <a:rPr lang="en-US" sz="1500" dirty="0"/>
              <a:t>average</a:t>
            </a:r>
            <a:r>
              <a:rPr lang="de-DE" sz="1500" dirty="0"/>
              <a:t> </a:t>
            </a:r>
            <a:r>
              <a:rPr lang="en-US" sz="1500" dirty="0"/>
              <a:t>temperature</a:t>
            </a:r>
            <a:r>
              <a:rPr lang="de-DE" sz="1500" dirty="0"/>
              <a:t> </a:t>
            </a:r>
            <a:r>
              <a:rPr lang="en-US" sz="1500" dirty="0"/>
              <a:t>by</a:t>
            </a:r>
            <a:r>
              <a:rPr lang="de-DE" sz="1500" dirty="0"/>
              <a:t> the end of the </a:t>
            </a:r>
            <a:r>
              <a:rPr lang="en-US" sz="1500" dirty="0"/>
              <a:t>century</a:t>
            </a:r>
            <a:r>
              <a:rPr lang="de-DE" sz="1500" dirty="0"/>
              <a:t> </a:t>
            </a:r>
          </a:p>
          <a:p>
            <a:pPr marL="171450" indent="-171450" algn="just">
              <a:buFontTx/>
              <a:buChar char="-"/>
            </a:pPr>
            <a:r>
              <a:rPr lang="de-DE" sz="1500" dirty="0"/>
              <a:t>Life </a:t>
            </a:r>
            <a:r>
              <a:rPr lang="en-US" sz="1500" dirty="0"/>
              <a:t>conditions</a:t>
            </a:r>
            <a:r>
              <a:rPr lang="de-DE" sz="1500" dirty="0"/>
              <a:t> for </a:t>
            </a:r>
            <a:r>
              <a:rPr lang="en-US" sz="1500" dirty="0"/>
              <a:t>mankind</a:t>
            </a:r>
            <a:r>
              <a:rPr lang="de-DE" sz="1500" dirty="0"/>
              <a:t> will </a:t>
            </a:r>
            <a:r>
              <a:rPr lang="en-US" sz="1500" dirty="0"/>
              <a:t>fundamentally</a:t>
            </a:r>
            <a:r>
              <a:rPr lang="de-DE" sz="1500" dirty="0"/>
              <a:t> </a:t>
            </a:r>
            <a:r>
              <a:rPr lang="en-US" sz="1500" dirty="0"/>
              <a:t>change</a:t>
            </a:r>
            <a:r>
              <a:rPr lang="de-DE" sz="1500" dirty="0"/>
              <a:t> </a:t>
            </a:r>
          </a:p>
        </p:txBody>
      </p:sp>
      <p:sp>
        <p:nvSpPr>
          <p:cNvPr id="14" name="Rechteck 13">
            <a:extLst>
              <a:ext uri="{FF2B5EF4-FFF2-40B4-BE49-F238E27FC236}">
                <a16:creationId xmlns:a16="http://schemas.microsoft.com/office/drawing/2014/main" id="{33FBC250-87C7-4C5C-907F-4A55898D85F4}"/>
              </a:ext>
            </a:extLst>
          </p:cNvPr>
          <p:cNvSpPr/>
          <p:nvPr/>
        </p:nvSpPr>
        <p:spPr>
          <a:xfrm>
            <a:off x="4724399" y="3105835"/>
            <a:ext cx="2177985" cy="369332"/>
          </a:xfrm>
          <a:prstGeom prst="rect">
            <a:avLst/>
          </a:prstGeom>
        </p:spPr>
        <p:txBody>
          <a:bodyPr wrap="square">
            <a:spAutoFit/>
          </a:bodyPr>
          <a:lstStyle/>
          <a:p>
            <a:endParaRPr lang="de-DE" b="1" dirty="0"/>
          </a:p>
        </p:txBody>
      </p:sp>
      <p:sp>
        <p:nvSpPr>
          <p:cNvPr id="16" name="Rechteck 15">
            <a:extLst>
              <a:ext uri="{FF2B5EF4-FFF2-40B4-BE49-F238E27FC236}">
                <a16:creationId xmlns:a16="http://schemas.microsoft.com/office/drawing/2014/main" id="{D3B368AD-0E73-47A1-B466-BAFD4F47927D}"/>
              </a:ext>
            </a:extLst>
          </p:cNvPr>
          <p:cNvSpPr/>
          <p:nvPr/>
        </p:nvSpPr>
        <p:spPr>
          <a:xfrm>
            <a:off x="4644008" y="3475168"/>
            <a:ext cx="4104455" cy="2600712"/>
          </a:xfrm>
          <a:prstGeom prst="rect">
            <a:avLst/>
          </a:prstGeom>
        </p:spPr>
        <p:txBody>
          <a:bodyPr wrap="square">
            <a:spAutoFit/>
          </a:bodyPr>
          <a:lstStyle/>
          <a:p>
            <a:r>
              <a:rPr lang="en-US" sz="1500" b="1" dirty="0"/>
              <a:t>Demand for air conditioning will significantly rise worldwide</a:t>
            </a:r>
          </a:p>
          <a:p>
            <a:endParaRPr lang="en-US" sz="1500" b="1" dirty="0"/>
          </a:p>
          <a:p>
            <a:pPr algn="just"/>
            <a:r>
              <a:rPr lang="en-US" sz="1500" dirty="0"/>
              <a:t>- the rising of temperatures cause an increasing    </a:t>
            </a:r>
          </a:p>
          <a:p>
            <a:pPr algn="just"/>
            <a:r>
              <a:rPr lang="en-US" sz="1500" dirty="0"/>
              <a:t>   demand for cooling </a:t>
            </a:r>
          </a:p>
          <a:p>
            <a:pPr algn="just"/>
            <a:r>
              <a:rPr lang="en-US" sz="1500" dirty="0"/>
              <a:t>-  currently the estimated global demand for AC is  </a:t>
            </a:r>
          </a:p>
          <a:p>
            <a:pPr algn="just"/>
            <a:r>
              <a:rPr lang="en-US" sz="1500" dirty="0"/>
              <a:t>    3,6  billion, </a:t>
            </a:r>
          </a:p>
          <a:p>
            <a:pPr algn="just"/>
            <a:r>
              <a:rPr lang="en-US" sz="1500" dirty="0"/>
              <a:t>    expected to increase to 14 billion by    2050</a:t>
            </a:r>
          </a:p>
          <a:p>
            <a:pPr algn="just"/>
            <a:r>
              <a:rPr lang="en-US" sz="1500" dirty="0"/>
              <a:t>-  problem: also the energy demand for cooling   </a:t>
            </a:r>
          </a:p>
          <a:p>
            <a:pPr algn="just"/>
            <a:r>
              <a:rPr lang="en-US" sz="1500" dirty="0"/>
              <a:t>    will increase significantly!</a:t>
            </a:r>
          </a:p>
          <a:p>
            <a:pPr marL="285750" indent="-285750">
              <a:buFontTx/>
              <a:buChar char="-"/>
            </a:pPr>
            <a:endParaRPr lang="de-DE" sz="1300" dirty="0"/>
          </a:p>
        </p:txBody>
      </p:sp>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760" y="3933056"/>
            <a:ext cx="3847411" cy="2088233"/>
          </a:xfrm>
          <a:prstGeom prst="rect">
            <a:avLst/>
          </a:prstGeom>
        </p:spPr>
      </p:pic>
      <p:pic>
        <p:nvPicPr>
          <p:cNvPr id="12" name="Grafik 11">
            <a:extLst>
              <a:ext uri="{FF2B5EF4-FFF2-40B4-BE49-F238E27FC236}">
                <a16:creationId xmlns:a16="http://schemas.microsoft.com/office/drawing/2014/main" id="{820F5449-BF68-4804-951A-2FD2115103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0232" y="274638"/>
            <a:ext cx="2039600" cy="487359"/>
          </a:xfrm>
          <a:prstGeom prst="rect">
            <a:avLst/>
          </a:prstGeom>
        </p:spPr>
      </p:pic>
    </p:spTree>
    <p:extLst>
      <p:ext uri="{BB962C8B-B14F-4D97-AF65-F5344CB8AC3E}">
        <p14:creationId xmlns:p14="http://schemas.microsoft.com/office/powerpoint/2010/main" val="3242869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300" b="1" dirty="0"/>
              <a:t>EcoSyst – the product</a:t>
            </a:r>
            <a:r>
              <a:rPr lang="de-DE" sz="3000" b="1" dirty="0"/>
              <a:t>			</a:t>
            </a:r>
          </a:p>
        </p:txBody>
      </p:sp>
      <p:sp>
        <p:nvSpPr>
          <p:cNvPr id="3" name="Inhaltsplatzhalter 2"/>
          <p:cNvSpPr>
            <a:spLocks noGrp="1"/>
          </p:cNvSpPr>
          <p:nvPr>
            <p:ph idx="1"/>
          </p:nvPr>
        </p:nvSpPr>
        <p:spPr>
          <a:xfrm>
            <a:off x="457200" y="1268760"/>
            <a:ext cx="8229600" cy="4857403"/>
          </a:xfrm>
        </p:spPr>
        <p:txBody>
          <a:bodyPr>
            <a:normAutofit/>
          </a:bodyPr>
          <a:lstStyle/>
          <a:p>
            <a:pPr marL="0" indent="0">
              <a:buNone/>
            </a:pPr>
            <a:endParaRPr lang="en-US" sz="1000" b="1" dirty="0"/>
          </a:p>
          <a:p>
            <a:pPr marL="0" indent="0">
              <a:buNone/>
            </a:pPr>
            <a:endParaRPr lang="en-US" sz="1000" b="1" dirty="0"/>
          </a:p>
          <a:p>
            <a:pPr marL="0" indent="0">
              <a:buNone/>
            </a:pPr>
            <a:endParaRPr lang="en-US" sz="1000" b="1" dirty="0"/>
          </a:p>
          <a:p>
            <a:pPr marL="0" indent="0">
              <a:buNone/>
            </a:pPr>
            <a:endParaRPr lang="en-US" sz="1000" b="1" dirty="0"/>
          </a:p>
          <a:p>
            <a:pPr marL="0" indent="0">
              <a:buNone/>
            </a:pPr>
            <a:endParaRPr lang="en-US" sz="1500" dirty="0"/>
          </a:p>
          <a:p>
            <a:pPr marL="0" indent="0">
              <a:buNone/>
            </a:pPr>
            <a:endParaRPr lang="en-US" sz="2300" dirty="0"/>
          </a:p>
          <a:p>
            <a:pPr marL="0" indent="0">
              <a:buNone/>
            </a:pPr>
            <a:endParaRPr lang="en-US" sz="2300" dirty="0"/>
          </a:p>
          <a:p>
            <a:pPr marL="0" indent="0">
              <a:buNone/>
            </a:pPr>
            <a:endParaRPr lang="de-DE" sz="2300" dirty="0"/>
          </a:p>
        </p:txBody>
      </p:sp>
      <p:sp>
        <p:nvSpPr>
          <p:cNvPr id="5" name="Foliennummernplatzhalter 4"/>
          <p:cNvSpPr>
            <a:spLocks noGrp="1"/>
          </p:cNvSpPr>
          <p:nvPr>
            <p:ph type="sldNum" sz="quarter" idx="12"/>
          </p:nvPr>
        </p:nvSpPr>
        <p:spPr/>
        <p:txBody>
          <a:bodyPr/>
          <a:lstStyle/>
          <a:p>
            <a:fld id="{80A904DE-CE11-4B61-B9E4-149749423C93}" type="slidenum">
              <a:rPr lang="de-DE" smtClean="0"/>
              <a:t>5</a:t>
            </a:fld>
            <a:endParaRPr lang="de-DE" dirty="0"/>
          </a:p>
        </p:txBody>
      </p:sp>
      <p:sp>
        <p:nvSpPr>
          <p:cNvPr id="7" name="Rechteck 6"/>
          <p:cNvSpPr/>
          <p:nvPr/>
        </p:nvSpPr>
        <p:spPr>
          <a:xfrm>
            <a:off x="539552" y="1340768"/>
            <a:ext cx="7344816" cy="2031325"/>
          </a:xfrm>
          <a:prstGeom prst="rect">
            <a:avLst/>
          </a:prstGeom>
        </p:spPr>
        <p:txBody>
          <a:bodyPr wrap="square">
            <a:spAutoFit/>
          </a:bodyPr>
          <a:lstStyle/>
          <a:p>
            <a:r>
              <a:rPr lang="en-US" sz="2100" b="1" dirty="0"/>
              <a:t>EcoSyst climate elements </a:t>
            </a:r>
            <a:r>
              <a:rPr lang="en-US" sz="2100" dirty="0"/>
              <a:t>are the basis for a highly efficient system of energy distribution and release. The system provides an optimal dew point management. The climate elements are installed on the ceiling. Through the capillary tubes runs water, temperature-managed by a heat pump. The panels absorb possibly occurring condensation water. </a:t>
            </a:r>
          </a:p>
        </p:txBody>
      </p:sp>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3695258"/>
            <a:ext cx="3314255" cy="2058029"/>
          </a:xfrm>
          <a:prstGeom prst="rect">
            <a:avLst/>
          </a:prstGeom>
        </p:spPr>
      </p:pic>
      <p:pic>
        <p:nvPicPr>
          <p:cNvPr id="9" name="Grafik 8">
            <a:extLst>
              <a:ext uri="{FF2B5EF4-FFF2-40B4-BE49-F238E27FC236}">
                <a16:creationId xmlns:a16="http://schemas.microsoft.com/office/drawing/2014/main" id="{2E064612-0432-4AC8-A6DE-3716D9081A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3179" y="3428146"/>
            <a:ext cx="3227809" cy="2325142"/>
          </a:xfrm>
          <a:prstGeom prst="rect">
            <a:avLst/>
          </a:prstGeom>
        </p:spPr>
      </p:pic>
      <p:pic>
        <p:nvPicPr>
          <p:cNvPr id="10" name="Grafik 9">
            <a:extLst>
              <a:ext uri="{FF2B5EF4-FFF2-40B4-BE49-F238E27FC236}">
                <a16:creationId xmlns:a16="http://schemas.microsoft.com/office/drawing/2014/main" id="{820F5449-BF68-4804-951A-2FD2115103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232" y="274638"/>
            <a:ext cx="2039600" cy="487359"/>
          </a:xfrm>
          <a:prstGeom prst="rect">
            <a:avLst/>
          </a:prstGeom>
        </p:spPr>
      </p:pic>
    </p:spTree>
    <p:extLst>
      <p:ext uri="{BB962C8B-B14F-4D97-AF65-F5344CB8AC3E}">
        <p14:creationId xmlns:p14="http://schemas.microsoft.com/office/powerpoint/2010/main" val="2362704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60337"/>
            <a:ext cx="8229600" cy="1143000"/>
          </a:xfrm>
        </p:spPr>
        <p:txBody>
          <a:bodyPr>
            <a:normAutofit fontScale="90000"/>
          </a:bodyPr>
          <a:lstStyle/>
          <a:p>
            <a:pPr algn="l"/>
            <a:r>
              <a:rPr lang="en-US" sz="2500" b="1" dirty="0"/>
              <a:t>EcoSyst – reference object… </a:t>
            </a:r>
            <a:br>
              <a:rPr lang="en-US" sz="2500" b="1" dirty="0"/>
            </a:br>
            <a:r>
              <a:rPr lang="en-US" sz="2500" b="1" dirty="0"/>
              <a:t>…in the making at SLG Ingenieurtechnik GmbH</a:t>
            </a:r>
            <a:br>
              <a:rPr lang="en-US" sz="2500" b="1" dirty="0"/>
            </a:br>
            <a:r>
              <a:rPr lang="de-DE" sz="3000" b="1" dirty="0"/>
              <a:t>		</a:t>
            </a:r>
          </a:p>
        </p:txBody>
      </p:sp>
      <p:sp>
        <p:nvSpPr>
          <p:cNvPr id="5" name="Foliennummernplatzhalter 4"/>
          <p:cNvSpPr>
            <a:spLocks noGrp="1"/>
          </p:cNvSpPr>
          <p:nvPr>
            <p:ph type="sldNum" sz="quarter" idx="12"/>
          </p:nvPr>
        </p:nvSpPr>
        <p:spPr/>
        <p:txBody>
          <a:bodyPr/>
          <a:lstStyle/>
          <a:p>
            <a:fld id="{80A904DE-CE11-4B61-B9E4-149749423C93}" type="slidenum">
              <a:rPr lang="de-DE" smtClean="0"/>
              <a:t>6</a:t>
            </a:fld>
            <a:endParaRPr lang="de-DE" dirty="0"/>
          </a:p>
        </p:txBody>
      </p:sp>
      <p:pic>
        <p:nvPicPr>
          <p:cNvPr id="11" name="Grafik 10">
            <a:extLst>
              <a:ext uri="{FF2B5EF4-FFF2-40B4-BE49-F238E27FC236}">
                <a16:creationId xmlns:a16="http://schemas.microsoft.com/office/drawing/2014/main" id="{F782EBE0-6EED-4775-A6BD-5ABA4205ABAA}"/>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3889498" y="1031027"/>
            <a:ext cx="5146997" cy="3190061"/>
          </a:xfrm>
          <a:prstGeom prst="rect">
            <a:avLst/>
          </a:prstGeom>
        </p:spPr>
      </p:pic>
      <p:pic>
        <p:nvPicPr>
          <p:cNvPr id="13" name="Grafik 12">
            <a:extLst>
              <a:ext uri="{FF2B5EF4-FFF2-40B4-BE49-F238E27FC236}">
                <a16:creationId xmlns:a16="http://schemas.microsoft.com/office/drawing/2014/main" id="{ACDF71A9-1F25-464B-8F2D-4DB78ED29E90}"/>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51520" y="1031027"/>
            <a:ext cx="3456384" cy="2253957"/>
          </a:xfrm>
          <a:prstGeom prst="rect">
            <a:avLst/>
          </a:prstGeom>
        </p:spPr>
      </p:pic>
      <p:pic>
        <p:nvPicPr>
          <p:cNvPr id="17" name="Grafik 16">
            <a:extLst>
              <a:ext uri="{FF2B5EF4-FFF2-40B4-BE49-F238E27FC236}">
                <a16:creationId xmlns:a16="http://schemas.microsoft.com/office/drawing/2014/main" id="{2EBDB84F-97B1-44EC-9002-78CBFACB6E48}"/>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827584" y="3409061"/>
            <a:ext cx="2880320" cy="3288602"/>
          </a:xfrm>
          <a:prstGeom prst="rect">
            <a:avLst/>
          </a:prstGeom>
        </p:spPr>
      </p:pic>
      <p:pic>
        <p:nvPicPr>
          <p:cNvPr id="9" name="Grafik 8">
            <a:extLst>
              <a:ext uri="{FF2B5EF4-FFF2-40B4-BE49-F238E27FC236}">
                <a16:creationId xmlns:a16="http://schemas.microsoft.com/office/drawing/2014/main" id="{820F5449-BF68-4804-951A-2FD2115103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0232" y="274638"/>
            <a:ext cx="2039600" cy="487359"/>
          </a:xfrm>
          <a:prstGeom prst="rect">
            <a:avLst/>
          </a:prstGeom>
        </p:spPr>
      </p:pic>
      <p:sp>
        <p:nvSpPr>
          <p:cNvPr id="6" name="Inhaltsplatzhalter 16">
            <a:extLst>
              <a:ext uri="{FF2B5EF4-FFF2-40B4-BE49-F238E27FC236}">
                <a16:creationId xmlns:a16="http://schemas.microsoft.com/office/drawing/2014/main" id="{499D8165-A7AB-4239-B7D8-DB004A49C04F}"/>
              </a:ext>
            </a:extLst>
          </p:cNvPr>
          <p:cNvSpPr txBox="1">
            <a:spLocks/>
          </p:cNvSpPr>
          <p:nvPr/>
        </p:nvSpPr>
        <p:spPr>
          <a:xfrm>
            <a:off x="3889498" y="4357935"/>
            <a:ext cx="2135548" cy="369332"/>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de-DE" sz="2000" b="1" dirty="0"/>
              <a:t>From Start ……</a:t>
            </a:r>
          </a:p>
        </p:txBody>
      </p:sp>
    </p:spTree>
    <p:extLst>
      <p:ext uri="{BB962C8B-B14F-4D97-AF65-F5344CB8AC3E}">
        <p14:creationId xmlns:p14="http://schemas.microsoft.com/office/powerpoint/2010/main" val="3574375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5C6F27FA-6C5D-41EB-9FCA-78F2DD3E3A06}"/>
              </a:ext>
            </a:extLst>
          </p:cNvPr>
          <p:cNvSpPr>
            <a:spLocks noGrp="1"/>
          </p:cNvSpPr>
          <p:nvPr>
            <p:ph type="sldNum" sz="quarter" idx="12"/>
          </p:nvPr>
        </p:nvSpPr>
        <p:spPr/>
        <p:txBody>
          <a:bodyPr/>
          <a:lstStyle/>
          <a:p>
            <a:fld id="{80A904DE-CE11-4B61-B9E4-149749423C93}" type="slidenum">
              <a:rPr lang="de-DE" smtClean="0"/>
              <a:t>7</a:t>
            </a:fld>
            <a:endParaRPr lang="de-DE" dirty="0"/>
          </a:p>
        </p:txBody>
      </p:sp>
      <p:pic>
        <p:nvPicPr>
          <p:cNvPr id="6" name="Inhaltsplatzhalter 14">
            <a:extLst>
              <a:ext uri="{FF2B5EF4-FFF2-40B4-BE49-F238E27FC236}">
                <a16:creationId xmlns:a16="http://schemas.microsoft.com/office/drawing/2014/main" id="{02B8814C-3614-42A8-8ADD-F91BCBA9BBE0}"/>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63537" y="3663065"/>
            <a:ext cx="4980372" cy="3147134"/>
          </a:xfrm>
        </p:spPr>
      </p:pic>
      <p:pic>
        <p:nvPicPr>
          <p:cNvPr id="9" name="Grafik 8">
            <a:extLst>
              <a:ext uri="{FF2B5EF4-FFF2-40B4-BE49-F238E27FC236}">
                <a16:creationId xmlns:a16="http://schemas.microsoft.com/office/drawing/2014/main" id="{34FC3F42-DCDD-491B-AD3C-3BE0730D4D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05115" y="-638203"/>
            <a:ext cx="2756354" cy="4980372"/>
          </a:xfrm>
          <a:prstGeom prst="rect">
            <a:avLst/>
          </a:prstGeom>
        </p:spPr>
      </p:pic>
      <p:sp>
        <p:nvSpPr>
          <p:cNvPr id="10" name="Textfeld 9">
            <a:extLst>
              <a:ext uri="{FF2B5EF4-FFF2-40B4-BE49-F238E27FC236}">
                <a16:creationId xmlns:a16="http://schemas.microsoft.com/office/drawing/2014/main" id="{5227AC91-D5BD-445C-BD1A-874ACF1E5F81}"/>
              </a:ext>
            </a:extLst>
          </p:cNvPr>
          <p:cNvSpPr txBox="1"/>
          <p:nvPr/>
        </p:nvSpPr>
        <p:spPr>
          <a:xfrm>
            <a:off x="895023" y="0"/>
            <a:ext cx="2051720" cy="400110"/>
          </a:xfrm>
          <a:prstGeom prst="rect">
            <a:avLst/>
          </a:prstGeom>
          <a:noFill/>
        </p:spPr>
        <p:txBody>
          <a:bodyPr wrap="square" rtlCol="0">
            <a:spAutoFit/>
          </a:bodyPr>
          <a:lstStyle/>
          <a:p>
            <a:pPr algn="ctr"/>
            <a:r>
              <a:rPr lang="de-DE" sz="2000" b="1" dirty="0"/>
              <a:t>…… to Finish</a:t>
            </a:r>
          </a:p>
        </p:txBody>
      </p:sp>
      <p:sp>
        <p:nvSpPr>
          <p:cNvPr id="11" name="Textfeld 10">
            <a:extLst>
              <a:ext uri="{FF2B5EF4-FFF2-40B4-BE49-F238E27FC236}">
                <a16:creationId xmlns:a16="http://schemas.microsoft.com/office/drawing/2014/main" id="{EB1EEC26-C14F-4BDD-BF34-FB7869CDFF03}"/>
              </a:ext>
            </a:extLst>
          </p:cNvPr>
          <p:cNvSpPr txBox="1"/>
          <p:nvPr/>
        </p:nvSpPr>
        <p:spPr>
          <a:xfrm>
            <a:off x="2520624" y="3869628"/>
            <a:ext cx="2502837" cy="553998"/>
          </a:xfrm>
          <a:prstGeom prst="rect">
            <a:avLst/>
          </a:prstGeom>
          <a:noFill/>
        </p:spPr>
        <p:txBody>
          <a:bodyPr wrap="square" rtlCol="0">
            <a:spAutoFit/>
          </a:bodyPr>
          <a:lstStyle/>
          <a:p>
            <a:r>
              <a:rPr lang="de-DE" dirty="0"/>
              <a:t>Calciumsilicate</a:t>
            </a:r>
            <a:endParaRPr lang="de-DE" sz="1200" dirty="0"/>
          </a:p>
          <a:p>
            <a:r>
              <a:rPr lang="de-DE" sz="1200" dirty="0"/>
              <a:t>(</a:t>
            </a:r>
            <a:r>
              <a:rPr lang="en-US" sz="1200" dirty="0"/>
              <a:t>prevents</a:t>
            </a:r>
            <a:r>
              <a:rPr lang="de-DE" sz="1200" dirty="0"/>
              <a:t> moist in </a:t>
            </a:r>
            <a:r>
              <a:rPr lang="en-US" sz="1200" dirty="0"/>
              <a:t>walls</a:t>
            </a:r>
            <a:r>
              <a:rPr lang="de-DE" sz="1200" dirty="0"/>
              <a:t>)</a:t>
            </a:r>
            <a:endParaRPr lang="de-DE" dirty="0"/>
          </a:p>
        </p:txBody>
      </p:sp>
      <p:sp>
        <p:nvSpPr>
          <p:cNvPr id="12" name="Textfeld 11">
            <a:extLst>
              <a:ext uri="{FF2B5EF4-FFF2-40B4-BE49-F238E27FC236}">
                <a16:creationId xmlns:a16="http://schemas.microsoft.com/office/drawing/2014/main" id="{D8926B40-660B-4111-A912-A6931D3C8415}"/>
              </a:ext>
            </a:extLst>
          </p:cNvPr>
          <p:cNvSpPr txBox="1"/>
          <p:nvPr/>
        </p:nvSpPr>
        <p:spPr>
          <a:xfrm>
            <a:off x="4753462" y="5058813"/>
            <a:ext cx="1669002" cy="553998"/>
          </a:xfrm>
          <a:prstGeom prst="rect">
            <a:avLst/>
          </a:prstGeom>
          <a:noFill/>
        </p:spPr>
        <p:txBody>
          <a:bodyPr wrap="square" rtlCol="0">
            <a:spAutoFit/>
          </a:bodyPr>
          <a:lstStyle/>
          <a:p>
            <a:r>
              <a:rPr lang="en-US" dirty="0"/>
              <a:t>Capillary</a:t>
            </a:r>
            <a:r>
              <a:rPr lang="de-DE" dirty="0"/>
              <a:t> </a:t>
            </a:r>
            <a:r>
              <a:rPr lang="en-US" dirty="0"/>
              <a:t>tubes</a:t>
            </a:r>
          </a:p>
          <a:p>
            <a:r>
              <a:rPr lang="de-DE" sz="1200" dirty="0"/>
              <a:t>(</a:t>
            </a:r>
            <a:r>
              <a:rPr lang="en-US" sz="1200" dirty="0"/>
              <a:t>water</a:t>
            </a:r>
            <a:r>
              <a:rPr lang="de-DE" sz="1200" dirty="0"/>
              <a:t> </a:t>
            </a:r>
            <a:r>
              <a:rPr lang="en-US" sz="1200" dirty="0"/>
              <a:t>based</a:t>
            </a:r>
            <a:r>
              <a:rPr lang="de-DE" sz="1200" dirty="0"/>
              <a:t>)</a:t>
            </a:r>
          </a:p>
        </p:txBody>
      </p:sp>
      <p:sp>
        <p:nvSpPr>
          <p:cNvPr id="13" name="Textfeld 12">
            <a:extLst>
              <a:ext uri="{FF2B5EF4-FFF2-40B4-BE49-F238E27FC236}">
                <a16:creationId xmlns:a16="http://schemas.microsoft.com/office/drawing/2014/main" id="{E9ED1220-0C4F-40D5-ABE2-9EBB6539B00E}"/>
              </a:ext>
            </a:extLst>
          </p:cNvPr>
          <p:cNvSpPr txBox="1"/>
          <p:nvPr/>
        </p:nvSpPr>
        <p:spPr>
          <a:xfrm>
            <a:off x="2520623" y="6265694"/>
            <a:ext cx="2502837" cy="553998"/>
          </a:xfrm>
          <a:prstGeom prst="rect">
            <a:avLst/>
          </a:prstGeom>
          <a:noFill/>
        </p:spPr>
        <p:txBody>
          <a:bodyPr wrap="square" rtlCol="0">
            <a:spAutoFit/>
          </a:bodyPr>
          <a:lstStyle/>
          <a:p>
            <a:r>
              <a:rPr lang="de-DE" dirty="0"/>
              <a:t>Clay </a:t>
            </a:r>
            <a:r>
              <a:rPr lang="en-US" dirty="0"/>
              <a:t>plaster</a:t>
            </a:r>
          </a:p>
          <a:p>
            <a:r>
              <a:rPr lang="de-DE" sz="1200" dirty="0"/>
              <a:t>(</a:t>
            </a:r>
            <a:r>
              <a:rPr lang="en-US" sz="1200" dirty="0"/>
              <a:t>binds</a:t>
            </a:r>
            <a:r>
              <a:rPr lang="de-DE" sz="1200" dirty="0"/>
              <a:t> </a:t>
            </a:r>
            <a:r>
              <a:rPr lang="en-US" sz="1200" dirty="0"/>
              <a:t>bacteria</a:t>
            </a:r>
            <a:r>
              <a:rPr lang="de-DE" sz="1200" dirty="0"/>
              <a:t> from </a:t>
            </a:r>
            <a:r>
              <a:rPr lang="en-US" sz="1200" dirty="0"/>
              <a:t>air</a:t>
            </a:r>
            <a:r>
              <a:rPr lang="de-DE" sz="1200" dirty="0"/>
              <a:t>)</a:t>
            </a:r>
          </a:p>
        </p:txBody>
      </p:sp>
      <p:pic>
        <p:nvPicPr>
          <p:cNvPr id="14" name="Grafik 13">
            <a:extLst>
              <a:ext uri="{FF2B5EF4-FFF2-40B4-BE49-F238E27FC236}">
                <a16:creationId xmlns:a16="http://schemas.microsoft.com/office/drawing/2014/main" id="{AE6B8D8E-5E82-45CB-AEF4-44EA5BAB0132}"/>
              </a:ext>
            </a:extLst>
          </p:cNvPr>
          <p:cNvPicPr>
            <a:picLocks noChangeAspect="1"/>
          </p:cNvPicPr>
          <p:nvPr/>
        </p:nvPicPr>
        <p:blipFill>
          <a:blip r:embed="rId4"/>
          <a:stretch>
            <a:fillRect/>
          </a:stretch>
        </p:blipFill>
        <p:spPr>
          <a:xfrm>
            <a:off x="376471" y="480373"/>
            <a:ext cx="3816427" cy="1072989"/>
          </a:xfrm>
          <a:prstGeom prst="rect">
            <a:avLst/>
          </a:prstGeom>
        </p:spPr>
      </p:pic>
      <p:cxnSp>
        <p:nvCxnSpPr>
          <p:cNvPr id="15" name="Verbinder: gekrümmt 14">
            <a:extLst>
              <a:ext uri="{FF2B5EF4-FFF2-40B4-BE49-F238E27FC236}">
                <a16:creationId xmlns:a16="http://schemas.microsoft.com/office/drawing/2014/main" id="{A08309C8-BF05-4F6B-8B6C-F7205127B514}"/>
              </a:ext>
            </a:extLst>
          </p:cNvPr>
          <p:cNvCxnSpPr>
            <a:cxnSpLocks/>
          </p:cNvCxnSpPr>
          <p:nvPr/>
        </p:nvCxnSpPr>
        <p:spPr>
          <a:xfrm rot="2760000">
            <a:off x="730592" y="552373"/>
            <a:ext cx="539827" cy="806801"/>
          </a:xfrm>
          <a:prstGeom prst="curvedConnector3">
            <a:avLst>
              <a:gd name="adj1" fmla="val 54691"/>
            </a:avLst>
          </a:prstGeom>
          <a:ln w="349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Verbinder: gekrümmt 15">
            <a:extLst>
              <a:ext uri="{FF2B5EF4-FFF2-40B4-BE49-F238E27FC236}">
                <a16:creationId xmlns:a16="http://schemas.microsoft.com/office/drawing/2014/main" id="{ED2B0C47-3185-4E4A-A605-D4D705140BA6}"/>
              </a:ext>
            </a:extLst>
          </p:cNvPr>
          <p:cNvCxnSpPr>
            <a:cxnSpLocks/>
          </p:cNvCxnSpPr>
          <p:nvPr/>
        </p:nvCxnSpPr>
        <p:spPr>
          <a:xfrm rot="2760000">
            <a:off x="1613365" y="556171"/>
            <a:ext cx="539827" cy="806801"/>
          </a:xfrm>
          <a:prstGeom prst="curvedConnector3">
            <a:avLst>
              <a:gd name="adj1" fmla="val 54691"/>
            </a:avLst>
          </a:prstGeom>
          <a:ln w="349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Verbinder: gekrümmt 16">
            <a:extLst>
              <a:ext uri="{FF2B5EF4-FFF2-40B4-BE49-F238E27FC236}">
                <a16:creationId xmlns:a16="http://schemas.microsoft.com/office/drawing/2014/main" id="{034E466C-B70F-4CC8-9107-3C7CE97DEC73}"/>
              </a:ext>
            </a:extLst>
          </p:cNvPr>
          <p:cNvCxnSpPr>
            <a:cxnSpLocks/>
          </p:cNvCxnSpPr>
          <p:nvPr/>
        </p:nvCxnSpPr>
        <p:spPr>
          <a:xfrm rot="2760000">
            <a:off x="2466533" y="556171"/>
            <a:ext cx="539827" cy="806801"/>
          </a:xfrm>
          <a:prstGeom prst="curvedConnector3">
            <a:avLst>
              <a:gd name="adj1" fmla="val 54691"/>
            </a:avLst>
          </a:prstGeom>
          <a:ln w="349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Verbinder: gekrümmt 17">
            <a:extLst>
              <a:ext uri="{FF2B5EF4-FFF2-40B4-BE49-F238E27FC236}">
                <a16:creationId xmlns:a16="http://schemas.microsoft.com/office/drawing/2014/main" id="{53C1585B-EADD-4B3C-AA1F-73744E79F787}"/>
              </a:ext>
            </a:extLst>
          </p:cNvPr>
          <p:cNvCxnSpPr>
            <a:cxnSpLocks/>
          </p:cNvCxnSpPr>
          <p:nvPr/>
        </p:nvCxnSpPr>
        <p:spPr>
          <a:xfrm rot="2760000">
            <a:off x="3269106" y="556172"/>
            <a:ext cx="539827" cy="806801"/>
          </a:xfrm>
          <a:prstGeom prst="curvedConnector3">
            <a:avLst>
              <a:gd name="adj1" fmla="val 54691"/>
            </a:avLst>
          </a:prstGeom>
          <a:ln w="349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C068051E-8B73-450B-847F-78A9F70243CE}"/>
              </a:ext>
            </a:extLst>
          </p:cNvPr>
          <p:cNvSpPr txBox="1"/>
          <p:nvPr/>
        </p:nvSpPr>
        <p:spPr>
          <a:xfrm>
            <a:off x="5052073" y="2422142"/>
            <a:ext cx="3755254" cy="923330"/>
          </a:xfrm>
          <a:prstGeom prst="rect">
            <a:avLst/>
          </a:prstGeom>
          <a:noFill/>
        </p:spPr>
        <p:txBody>
          <a:bodyPr wrap="square" rtlCol="0">
            <a:spAutoFit/>
          </a:bodyPr>
          <a:lstStyle/>
          <a:p>
            <a:pPr marL="285750" indent="-285750">
              <a:buFont typeface="Arial" panose="020B0604020202020204" pitchFamily="34" charset="0"/>
              <a:buChar char="•"/>
            </a:pPr>
            <a:r>
              <a:rPr lang="de-DE" dirty="0"/>
              <a:t>Radiant </a:t>
            </a:r>
            <a:r>
              <a:rPr lang="en-US" dirty="0"/>
              <a:t>heating</a:t>
            </a:r>
            <a:r>
              <a:rPr lang="de-DE" dirty="0"/>
              <a:t> and </a:t>
            </a:r>
            <a:r>
              <a:rPr lang="en-US" dirty="0"/>
              <a:t>cooling</a:t>
            </a:r>
            <a:r>
              <a:rPr lang="de-DE" dirty="0"/>
              <a:t> in </a:t>
            </a:r>
            <a:r>
              <a:rPr lang="en-US" dirty="0"/>
              <a:t>one</a:t>
            </a:r>
            <a:r>
              <a:rPr lang="de-DE" dirty="0"/>
              <a:t> </a:t>
            </a:r>
            <a:r>
              <a:rPr lang="en-US" dirty="0"/>
              <a:t>water based</a:t>
            </a:r>
            <a:r>
              <a:rPr lang="de-DE" dirty="0"/>
              <a:t> System</a:t>
            </a:r>
          </a:p>
          <a:p>
            <a:pPr marL="285750" indent="-285750">
              <a:buFont typeface="Arial" panose="020B0604020202020204" pitchFamily="34" charset="0"/>
              <a:buChar char="•"/>
            </a:pPr>
            <a:r>
              <a:rPr lang="en-US" dirty="0"/>
              <a:t>Healthy</a:t>
            </a:r>
            <a:r>
              <a:rPr lang="de-DE" dirty="0"/>
              <a:t> </a:t>
            </a:r>
            <a:r>
              <a:rPr lang="en-US" dirty="0"/>
              <a:t>environment</a:t>
            </a:r>
          </a:p>
        </p:txBody>
      </p:sp>
      <p:pic>
        <p:nvPicPr>
          <p:cNvPr id="25" name="Grafik 24">
            <a:extLst>
              <a:ext uri="{FF2B5EF4-FFF2-40B4-BE49-F238E27FC236}">
                <a16:creationId xmlns:a16="http://schemas.microsoft.com/office/drawing/2014/main" id="{48BA6037-E357-46A2-A55D-2AE5A8FDFB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0232" y="274638"/>
            <a:ext cx="2039600" cy="487359"/>
          </a:xfrm>
          <a:prstGeom prst="rect">
            <a:avLst/>
          </a:prstGeom>
        </p:spPr>
      </p:pic>
    </p:spTree>
    <p:extLst>
      <p:ext uri="{BB962C8B-B14F-4D97-AF65-F5344CB8AC3E}">
        <p14:creationId xmlns:p14="http://schemas.microsoft.com/office/powerpoint/2010/main" val="3197542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Steffi\Desktop\modern-hotel-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9" y="2623672"/>
            <a:ext cx="5568406" cy="3541632"/>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normAutofit/>
          </a:bodyPr>
          <a:lstStyle/>
          <a:p>
            <a:pPr algn="l"/>
            <a:r>
              <a:rPr lang="en-US" sz="2500" b="1" dirty="0"/>
              <a:t>Looking for customers</a:t>
            </a:r>
            <a:r>
              <a:rPr lang="en-US" sz="3000" b="1" dirty="0"/>
              <a:t>		</a:t>
            </a:r>
          </a:p>
        </p:txBody>
      </p:sp>
      <p:sp>
        <p:nvSpPr>
          <p:cNvPr id="3" name="Inhaltsplatzhalter 2"/>
          <p:cNvSpPr>
            <a:spLocks noGrp="1"/>
          </p:cNvSpPr>
          <p:nvPr>
            <p:ph idx="1"/>
          </p:nvPr>
        </p:nvSpPr>
        <p:spPr>
          <a:xfrm>
            <a:off x="457200" y="1268761"/>
            <a:ext cx="8003232" cy="4320480"/>
          </a:xfrm>
        </p:spPr>
        <p:txBody>
          <a:bodyPr>
            <a:normAutofit lnSpcReduction="10000"/>
          </a:bodyPr>
          <a:lstStyle/>
          <a:p>
            <a:pPr marL="0" indent="0">
              <a:buNone/>
            </a:pPr>
            <a:endParaRPr lang="en-US" sz="2100" dirty="0"/>
          </a:p>
          <a:p>
            <a:pPr marL="0" indent="0">
              <a:buNone/>
            </a:pPr>
            <a:r>
              <a:rPr lang="en-US" sz="2100" dirty="0"/>
              <a:t>EcoSyst is applicable for refurbishment and new build developments.</a:t>
            </a:r>
          </a:p>
          <a:p>
            <a:pPr marL="0" indent="0">
              <a:buNone/>
            </a:pPr>
            <a:r>
              <a:rPr lang="en-US" sz="2100" dirty="0"/>
              <a:t>We are looking for </a:t>
            </a:r>
            <a:r>
              <a:rPr lang="en-US" sz="2100" b="1" dirty="0"/>
              <a:t>property owners </a:t>
            </a:r>
            <a:r>
              <a:rPr lang="en-US" sz="2100" dirty="0"/>
              <a:t>who are interested in an EcoSyst installation for a small reference object, for which we will deliver our</a:t>
            </a:r>
          </a:p>
          <a:p>
            <a:pPr marL="0" indent="0">
              <a:buNone/>
            </a:pPr>
            <a:r>
              <a:rPr lang="en-US" sz="2100" dirty="0"/>
              <a:t>climate elements for free.</a:t>
            </a:r>
          </a:p>
          <a:p>
            <a:pPr marL="0" indent="0">
              <a:buNone/>
            </a:pPr>
            <a:endParaRPr lang="en-US" sz="1200" dirty="0"/>
          </a:p>
          <a:p>
            <a:pPr marL="0" indent="0">
              <a:buNone/>
            </a:pPr>
            <a:r>
              <a:rPr lang="en-US" sz="2100" dirty="0"/>
              <a:t>Interesting long term partnerships</a:t>
            </a:r>
          </a:p>
          <a:p>
            <a:pPr marL="0" indent="0">
              <a:buNone/>
            </a:pPr>
            <a:r>
              <a:rPr lang="en-US" sz="2100" dirty="0"/>
              <a:t>could also be established </a:t>
            </a:r>
          </a:p>
          <a:p>
            <a:pPr marL="0" indent="0">
              <a:buNone/>
            </a:pPr>
            <a:r>
              <a:rPr lang="en-US" sz="2100" dirty="0"/>
              <a:t>with </a:t>
            </a:r>
            <a:r>
              <a:rPr lang="en-US" sz="2100" b="1" dirty="0"/>
              <a:t>architects and </a:t>
            </a:r>
          </a:p>
          <a:p>
            <a:pPr marL="0" indent="0">
              <a:buNone/>
            </a:pPr>
            <a:r>
              <a:rPr lang="en-US" sz="2100" b="1" dirty="0"/>
              <a:t>project planners </a:t>
            </a:r>
            <a:r>
              <a:rPr lang="en-US" sz="2100" dirty="0"/>
              <a:t>within </a:t>
            </a:r>
          </a:p>
          <a:p>
            <a:pPr marL="0" indent="0">
              <a:buNone/>
            </a:pPr>
            <a:r>
              <a:rPr lang="en-US" sz="2100" dirty="0"/>
              <a:t>the field of </a:t>
            </a:r>
          </a:p>
          <a:p>
            <a:pPr marL="0" indent="0">
              <a:buNone/>
            </a:pPr>
            <a:r>
              <a:rPr lang="en-US" sz="2100" dirty="0"/>
              <a:t>Green Buildings.</a:t>
            </a:r>
          </a:p>
          <a:p>
            <a:pPr marL="0" indent="0">
              <a:buNone/>
            </a:pPr>
            <a:endParaRPr lang="en-US" sz="1600" dirty="0"/>
          </a:p>
          <a:p>
            <a:pPr marL="0" indent="0">
              <a:buNone/>
            </a:pPr>
            <a:endParaRPr lang="en-US" sz="2300" dirty="0"/>
          </a:p>
          <a:p>
            <a:pPr marL="0" indent="0">
              <a:buNone/>
            </a:pPr>
            <a:endParaRPr lang="en-US" sz="2300" dirty="0"/>
          </a:p>
          <a:p>
            <a:pPr marL="0" indent="0">
              <a:buNone/>
            </a:pPr>
            <a:endParaRPr lang="de-DE" sz="2300" dirty="0"/>
          </a:p>
          <a:p>
            <a:pPr marL="0" indent="0">
              <a:buNone/>
            </a:pPr>
            <a:endParaRPr lang="de-DE" sz="2300" dirty="0"/>
          </a:p>
          <a:p>
            <a:pPr marL="0" indent="0">
              <a:buNone/>
            </a:pPr>
            <a:endParaRPr lang="de-DE" sz="2300" dirty="0"/>
          </a:p>
        </p:txBody>
      </p:sp>
      <p:sp>
        <p:nvSpPr>
          <p:cNvPr id="5" name="Foliennummernplatzhalter 4"/>
          <p:cNvSpPr>
            <a:spLocks noGrp="1"/>
          </p:cNvSpPr>
          <p:nvPr>
            <p:ph type="sldNum" sz="quarter" idx="12"/>
          </p:nvPr>
        </p:nvSpPr>
        <p:spPr/>
        <p:txBody>
          <a:bodyPr/>
          <a:lstStyle/>
          <a:p>
            <a:fld id="{80A904DE-CE11-4B61-B9E4-149749423C93}" type="slidenum">
              <a:rPr lang="de-DE" smtClean="0"/>
              <a:t>8</a:t>
            </a:fld>
            <a:endParaRPr lang="de-DE" dirty="0"/>
          </a:p>
        </p:txBody>
      </p:sp>
      <p:pic>
        <p:nvPicPr>
          <p:cNvPr id="8" name="Grafik 7">
            <a:extLst>
              <a:ext uri="{FF2B5EF4-FFF2-40B4-BE49-F238E27FC236}">
                <a16:creationId xmlns:a16="http://schemas.microsoft.com/office/drawing/2014/main" id="{820F5449-BF68-4804-951A-2FD2115103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274638"/>
            <a:ext cx="2039600" cy="487359"/>
          </a:xfrm>
          <a:prstGeom prst="rect">
            <a:avLst/>
          </a:prstGeom>
        </p:spPr>
      </p:pic>
    </p:spTree>
    <p:extLst>
      <p:ext uri="{BB962C8B-B14F-4D97-AF65-F5344CB8AC3E}">
        <p14:creationId xmlns:p14="http://schemas.microsoft.com/office/powerpoint/2010/main" val="3651986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en-US" sz="2500" b="1" dirty="0"/>
              <a:t>Looking for partners </a:t>
            </a:r>
            <a:r>
              <a:rPr lang="en-US" sz="3000" b="1" dirty="0"/>
              <a:t>		</a:t>
            </a:r>
            <a:r>
              <a:rPr lang="de-DE" sz="3000" b="1" dirty="0"/>
              <a:t>	</a:t>
            </a:r>
          </a:p>
        </p:txBody>
      </p:sp>
      <p:sp>
        <p:nvSpPr>
          <p:cNvPr id="3" name="Inhaltsplatzhalter 2"/>
          <p:cNvSpPr>
            <a:spLocks noGrp="1"/>
          </p:cNvSpPr>
          <p:nvPr>
            <p:ph idx="1"/>
          </p:nvPr>
        </p:nvSpPr>
        <p:spPr>
          <a:xfrm>
            <a:off x="457200" y="1268761"/>
            <a:ext cx="7715200" cy="4608512"/>
          </a:xfrm>
        </p:spPr>
        <p:txBody>
          <a:bodyPr>
            <a:normAutofit/>
          </a:bodyPr>
          <a:lstStyle/>
          <a:p>
            <a:pPr marL="0" indent="0">
              <a:buNone/>
            </a:pPr>
            <a:endParaRPr lang="en-US" sz="2100" dirty="0"/>
          </a:p>
          <a:p>
            <a:pPr marL="0" indent="0">
              <a:buNone/>
            </a:pPr>
            <a:r>
              <a:rPr lang="en-US" sz="2100" dirty="0"/>
              <a:t>EcoSyst GmbH aims to acquire system partners: </a:t>
            </a:r>
          </a:p>
          <a:p>
            <a:pPr>
              <a:buFontTx/>
              <a:buChar char="-"/>
            </a:pPr>
            <a:r>
              <a:rPr lang="en-US" sz="1800" dirty="0"/>
              <a:t>manufacturers and merchants of building materials</a:t>
            </a:r>
          </a:p>
          <a:p>
            <a:pPr>
              <a:buFontTx/>
              <a:buChar char="-"/>
            </a:pPr>
            <a:r>
              <a:rPr lang="en-US" sz="1800" dirty="0"/>
              <a:t>machine building companies </a:t>
            </a:r>
          </a:p>
          <a:p>
            <a:pPr>
              <a:buFontTx/>
              <a:buChar char="-"/>
            </a:pPr>
            <a:r>
              <a:rPr lang="en-US" sz="1800" dirty="0"/>
              <a:t>project planners/ installers of air conditioning and building automation. </a:t>
            </a:r>
          </a:p>
          <a:p>
            <a:pPr marL="0" indent="0">
              <a:buNone/>
            </a:pPr>
            <a:endParaRPr lang="en-US" sz="1000" dirty="0"/>
          </a:p>
          <a:p>
            <a:pPr marL="0" indent="0">
              <a:buNone/>
            </a:pPr>
            <a:r>
              <a:rPr lang="en-US" sz="2100" dirty="0"/>
              <a:t>The concept is to enable partners to manufacture the EcoSyst Climate Elements locally by providing the EcoSyst Systems Engineering. </a:t>
            </a:r>
          </a:p>
          <a:p>
            <a:pPr marL="0" indent="0">
              <a:buNone/>
            </a:pPr>
            <a:endParaRPr lang="en-US" sz="1000" dirty="0"/>
          </a:p>
          <a:p>
            <a:pPr marL="0" indent="0">
              <a:buNone/>
            </a:pPr>
            <a:r>
              <a:rPr lang="en-US" sz="2100" dirty="0"/>
              <a:t> </a:t>
            </a:r>
          </a:p>
          <a:p>
            <a:pPr marL="0" indent="0">
              <a:buNone/>
            </a:pPr>
            <a:endParaRPr lang="en-US" sz="1500" dirty="0"/>
          </a:p>
          <a:p>
            <a:pPr marL="0" indent="0">
              <a:buNone/>
            </a:pPr>
            <a:endParaRPr lang="en-US" sz="2300" dirty="0"/>
          </a:p>
          <a:p>
            <a:pPr marL="0" indent="0">
              <a:buNone/>
            </a:pPr>
            <a:endParaRPr lang="en-US" sz="2300" dirty="0"/>
          </a:p>
          <a:p>
            <a:pPr marL="0" indent="0">
              <a:buNone/>
            </a:pPr>
            <a:endParaRPr lang="de-DE" sz="2300" dirty="0"/>
          </a:p>
          <a:p>
            <a:pPr marL="0" indent="0">
              <a:buNone/>
            </a:pPr>
            <a:endParaRPr lang="de-DE" sz="2300" dirty="0"/>
          </a:p>
          <a:p>
            <a:pPr marL="0" indent="0">
              <a:buNone/>
            </a:pPr>
            <a:endParaRPr lang="de-DE" sz="2300" dirty="0"/>
          </a:p>
        </p:txBody>
      </p:sp>
      <p:sp>
        <p:nvSpPr>
          <p:cNvPr id="5" name="Foliennummernplatzhalter 4"/>
          <p:cNvSpPr>
            <a:spLocks noGrp="1"/>
          </p:cNvSpPr>
          <p:nvPr>
            <p:ph type="sldNum" sz="quarter" idx="12"/>
          </p:nvPr>
        </p:nvSpPr>
        <p:spPr/>
        <p:txBody>
          <a:bodyPr/>
          <a:lstStyle/>
          <a:p>
            <a:fld id="{80A904DE-CE11-4B61-B9E4-149749423C93}" type="slidenum">
              <a:rPr lang="de-DE" smtClean="0"/>
              <a:t>9</a:t>
            </a:fld>
            <a:endParaRPr lang="de-DE" dirty="0"/>
          </a:p>
        </p:txBody>
      </p:sp>
      <p:pic>
        <p:nvPicPr>
          <p:cNvPr id="9" name="Grafik 8"/>
          <p:cNvPicPr/>
          <p:nvPr/>
        </p:nvPicPr>
        <p:blipFill>
          <a:blip r:embed="rId2" cstate="print">
            <a:extLst>
              <a:ext uri="{28A0092B-C50C-407E-A947-70E740481C1C}">
                <a14:useLocalDpi xmlns:a14="http://schemas.microsoft.com/office/drawing/2010/main" val="0"/>
              </a:ext>
            </a:extLst>
          </a:blip>
          <a:stretch>
            <a:fillRect/>
          </a:stretch>
        </p:blipFill>
        <p:spPr>
          <a:xfrm>
            <a:off x="755576" y="4149080"/>
            <a:ext cx="7056784" cy="2016224"/>
          </a:xfrm>
          <a:prstGeom prst="rect">
            <a:avLst/>
          </a:prstGeom>
        </p:spPr>
      </p:pic>
      <p:pic>
        <p:nvPicPr>
          <p:cNvPr id="8" name="Grafik 7">
            <a:extLst>
              <a:ext uri="{FF2B5EF4-FFF2-40B4-BE49-F238E27FC236}">
                <a16:creationId xmlns:a16="http://schemas.microsoft.com/office/drawing/2014/main" id="{820F5449-BF68-4804-951A-2FD2115103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274638"/>
            <a:ext cx="2039600" cy="487359"/>
          </a:xfrm>
          <a:prstGeom prst="rect">
            <a:avLst/>
          </a:prstGeom>
        </p:spPr>
      </p:pic>
    </p:spTree>
    <p:extLst>
      <p:ext uri="{BB962C8B-B14F-4D97-AF65-F5344CB8AC3E}">
        <p14:creationId xmlns:p14="http://schemas.microsoft.com/office/powerpoint/2010/main" val="2686764719"/>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650</Words>
  <Application>Microsoft Office PowerPoint</Application>
  <PresentationFormat>Bildschirmpräsentation (4:3)</PresentationFormat>
  <Paragraphs>133</Paragraphs>
  <Slides>11</Slides>
  <Notes>1</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11</vt:i4>
      </vt:variant>
    </vt:vector>
  </HeadingPairs>
  <TitlesOfParts>
    <vt:vector size="14" baseType="lpstr">
      <vt:lpstr>Arial</vt:lpstr>
      <vt:lpstr>Calibri</vt:lpstr>
      <vt:lpstr>Larissa</vt:lpstr>
      <vt:lpstr>New Zealand  „Intelligent and energy efficient Technologies for Buildings implementing renewable energies“ 27.10.2020  Mr. Christian Martiny, Sales Engineer  „Energy efficient and sustainable room conditioning – with EcoSyst.”</vt:lpstr>
      <vt:lpstr>EcoSyst – topics today   </vt:lpstr>
      <vt:lpstr>EcoSyst - the Company   </vt:lpstr>
      <vt:lpstr>PowerPoint-Präsentation</vt:lpstr>
      <vt:lpstr>EcoSyst – the product   </vt:lpstr>
      <vt:lpstr>EcoSyst – reference object…  …in the making at SLG Ingenieurtechnik GmbH   </vt:lpstr>
      <vt:lpstr>PowerPoint-Präsentation</vt:lpstr>
      <vt:lpstr>Looking for customers  </vt:lpstr>
      <vt:lpstr>Looking for partners    </vt:lpstr>
      <vt:lpstr>EcoSyst – advantages at a glance   </vt:lpstr>
      <vt:lpstr>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ECOSYST Heizen &amp; Kühlen Intelligent, Sparsam</dc:title>
  <dc:creator>Steffi</dc:creator>
  <cp:lastModifiedBy>Christian Martiny</cp:lastModifiedBy>
  <cp:revision>134</cp:revision>
  <cp:lastPrinted>2019-06-04T10:56:44Z</cp:lastPrinted>
  <dcterms:created xsi:type="dcterms:W3CDTF">2016-12-08T16:47:34Z</dcterms:created>
  <dcterms:modified xsi:type="dcterms:W3CDTF">2020-09-30T05:16:56Z</dcterms:modified>
</cp:coreProperties>
</file>