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259" r:id="rId7"/>
    <p:sldId id="270" r:id="rId8"/>
    <p:sldId id="260" r:id="rId9"/>
    <p:sldId id="271" r:id="rId10"/>
    <p:sldId id="297" r:id="rId11"/>
    <p:sldId id="268" r:id="rId12"/>
    <p:sldId id="296" r:id="rId13"/>
    <p:sldId id="264" r:id="rId14"/>
    <p:sldId id="300" r:id="rId15"/>
    <p:sldId id="294" r:id="rId16"/>
    <p:sldId id="283" r:id="rId17"/>
    <p:sldId id="299" r:id="rId18"/>
    <p:sldId id="293" r:id="rId19"/>
    <p:sldId id="298" r:id="rId20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529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5455289631667805E-2"/>
          <c:w val="0.96582239166682871"/>
          <c:h val="0.82955532151868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Turnover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B-85C7-4AE5-976C-EB81C7C83FA2}"/>
              </c:ext>
            </c:extLst>
          </c:dPt>
          <c:dLbls>
            <c:dLbl>
              <c:idx val="1"/>
              <c:layout>
                <c:manualLayout>
                  <c:x val="-2.8481011262570227E-17"/>
                  <c:y val="-2.5201367238190808E-17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1,481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C7-4AE5-976C-EB81C7C83FA2}"/>
                </c:ext>
              </c:extLst>
            </c:dLbl>
            <c:dLbl>
              <c:idx val="2"/>
              <c:layout>
                <c:manualLayout>
                  <c:x val="6.990874431785029E-3"/>
                  <c:y val="-1.07999416422448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1,476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210953642123257E-2"/>
                      <c:h val="4.517053603223791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5C7-4AE5-976C-EB81C7C83F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1,618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5C7-4AE5-976C-EB81C7C83FA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2,517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5C7-4AE5-976C-EB81C7C83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power"/>
            <c:dispRSqr val="0"/>
            <c:dispEq val="0"/>
          </c:trendline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#,##0.00</c:formatCode>
                <c:ptCount val="12"/>
                <c:pt idx="0" formatCode="#,##0">
                  <c:v>1047</c:v>
                </c:pt>
                <c:pt idx="1">
                  <c:v>1481</c:v>
                </c:pt>
                <c:pt idx="2">
                  <c:v>1476</c:v>
                </c:pt>
                <c:pt idx="3">
                  <c:v>1618</c:v>
                </c:pt>
                <c:pt idx="4">
                  <c:v>2517</c:v>
                </c:pt>
                <c:pt idx="5" formatCode="#,##0">
                  <c:v>2525</c:v>
                </c:pt>
                <c:pt idx="6" formatCode="#,##0">
                  <c:v>2784</c:v>
                </c:pt>
                <c:pt idx="7" formatCode="#,##0">
                  <c:v>3510</c:v>
                </c:pt>
                <c:pt idx="8" formatCode="#,##0">
                  <c:v>4103</c:v>
                </c:pt>
                <c:pt idx="9" formatCode="#,##0">
                  <c:v>4469</c:v>
                </c:pt>
                <c:pt idx="10" formatCode="#,##0">
                  <c:v>3817</c:v>
                </c:pt>
                <c:pt idx="11" formatCode="#,##0">
                  <c:v>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C7-4AE5-976C-EB81C7C83F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 from MK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25959187856419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18C-469A-8372-7A66F3858F2B}"/>
                </c:ext>
              </c:extLst>
            </c:dLbl>
            <c:dLbl>
              <c:idx val="1"/>
              <c:layout>
                <c:manualLayout>
                  <c:x val="2.2595918785641949E-3"/>
                  <c:y val="-2.6507277917538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18C-469A-8372-7A66F3858F2B}"/>
                </c:ext>
              </c:extLst>
            </c:dLbl>
            <c:dLbl>
              <c:idx val="2"/>
              <c:layout>
                <c:manualLayout>
                  <c:x val="1.1297959392820975E-3"/>
                  <c:y val="-9.7192229591376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18C-469A-8372-7A66F3858F2B}"/>
                </c:ext>
              </c:extLst>
            </c:dLbl>
            <c:dLbl>
              <c:idx val="3"/>
              <c:layout>
                <c:manualLayout>
                  <c:x val="5.648979696410446E-3"/>
                  <c:y val="-9.7192229591376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8C-469A-8372-7A66F3858F2B}"/>
                </c:ext>
              </c:extLst>
            </c:dLbl>
            <c:dLbl>
              <c:idx val="4"/>
              <c:layout>
                <c:manualLayout>
                  <c:x val="5.648979696410486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5C7-4AE5-976C-EB81C7C83FA2}"/>
                </c:ext>
              </c:extLst>
            </c:dLbl>
            <c:dLbl>
              <c:idx val="5"/>
              <c:layout>
                <c:manualLayout>
                  <c:x val="5.64897969641048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8C-469A-8372-7A66F3858F2B}"/>
                </c:ext>
              </c:extLst>
            </c:dLbl>
            <c:dLbl>
              <c:idx val="6"/>
              <c:layout>
                <c:manualLayout>
                  <c:x val="6.77877563569258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8C-469A-8372-7A66F3858F2B}"/>
                </c:ext>
              </c:extLst>
            </c:dLbl>
            <c:dLbl>
              <c:idx val="7"/>
              <c:layout>
                <c:manualLayout>
                  <c:x val="6.7787756356925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8C-469A-8372-7A66F3858F2B}"/>
                </c:ext>
              </c:extLst>
            </c:dLbl>
            <c:dLbl>
              <c:idx val="8"/>
              <c:layout>
                <c:manualLayout>
                  <c:x val="6.778775635692502E-3"/>
                  <c:y val="-4.85961147956882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8C-469A-8372-7A66F3858F2B}"/>
                </c:ext>
              </c:extLst>
            </c:dLbl>
            <c:dLbl>
              <c:idx val="9"/>
              <c:layout>
                <c:manualLayout>
                  <c:x val="9.03836751425677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8C-469A-8372-7A66F3858F2B}"/>
                </c:ext>
              </c:extLst>
            </c:dLbl>
            <c:dLbl>
              <c:idx val="10"/>
              <c:layout>
                <c:manualLayout>
                  <c:x val="6.7787756356925844E-3"/>
                  <c:y val="-4.85961147956882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8C-469A-8372-7A66F3858F2B}"/>
                </c:ext>
              </c:extLst>
            </c:dLbl>
            <c:dLbl>
              <c:idx val="11"/>
              <c:layout>
                <c:manualLayout>
                  <c:x val="9.03841199441170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283265996309212E-2"/>
                      <c:h val="4.74745347503108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418C-469A-8372-7A66F3858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590</c:v>
                </c:pt>
                <c:pt idx="1">
                  <c:v>953</c:v>
                </c:pt>
                <c:pt idx="2">
                  <c:v>946</c:v>
                </c:pt>
                <c:pt idx="3">
                  <c:v>1138</c:v>
                </c:pt>
                <c:pt idx="4" formatCode="#,##0.00">
                  <c:v>1544</c:v>
                </c:pt>
                <c:pt idx="5">
                  <c:v>1795</c:v>
                </c:pt>
                <c:pt idx="6">
                  <c:v>2034</c:v>
                </c:pt>
                <c:pt idx="7">
                  <c:v>2471</c:v>
                </c:pt>
                <c:pt idx="8">
                  <c:v>2895</c:v>
                </c:pt>
                <c:pt idx="9">
                  <c:v>3211</c:v>
                </c:pt>
                <c:pt idx="10">
                  <c:v>2785</c:v>
                </c:pt>
                <c:pt idx="11">
                  <c:v>3474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C7-4AE5-976C-EB81C7C83F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Einfuhr nach MК/Увоз во МК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44430474928068E-3"/>
                  <c:y val="8.2525296187522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C7-4AE5-976C-EB81C7C83FA2}"/>
                </c:ext>
              </c:extLst>
            </c:dLbl>
            <c:dLbl>
              <c:idx val="1"/>
              <c:layout>
                <c:manualLayout>
                  <c:x val="4.51918375712838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8C-469A-8372-7A66F3858F2B}"/>
                </c:ext>
              </c:extLst>
            </c:dLbl>
            <c:dLbl>
              <c:idx val="2"/>
              <c:layout>
                <c:manualLayout>
                  <c:x val="5.6489796964104867E-3"/>
                  <c:y val="-9.7192229591376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18C-469A-8372-7A66F3858F2B}"/>
                </c:ext>
              </c:extLst>
            </c:dLbl>
            <c:dLbl>
              <c:idx val="3"/>
              <c:layout>
                <c:manualLayout>
                  <c:x val="3.389387817846251E-3"/>
                  <c:y val="-1.943844591827531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8C-469A-8372-7A66F3858F2B}"/>
                </c:ext>
              </c:extLst>
            </c:dLbl>
            <c:dLbl>
              <c:idx val="4"/>
              <c:layout>
                <c:manualLayout>
                  <c:x val="3.3893878178462094E-3"/>
                  <c:y val="-9.7192229591376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18C-469A-8372-7A66F3858F2B}"/>
                </c:ext>
              </c:extLst>
            </c:dLbl>
            <c:dLbl>
              <c:idx val="5"/>
              <c:layout>
                <c:manualLayout>
                  <c:x val="4.5191837571283066E-3"/>
                  <c:y val="-9.7192229591376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8C-469A-8372-7A66F3858F2B}"/>
                </c:ext>
              </c:extLst>
            </c:dLbl>
            <c:dLbl>
              <c:idx val="6"/>
              <c:layout>
                <c:manualLayout>
                  <c:x val="2.25959187856419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18C-469A-8372-7A66F3858F2B}"/>
                </c:ext>
              </c:extLst>
            </c:dLbl>
            <c:dLbl>
              <c:idx val="7"/>
              <c:layout>
                <c:manualLayout>
                  <c:x val="5.64897969641048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8C-469A-8372-7A66F3858F2B}"/>
                </c:ext>
              </c:extLst>
            </c:dLbl>
            <c:dLbl>
              <c:idx val="8"/>
              <c:layout>
                <c:manualLayout>
                  <c:x val="7.9085715749746821E-3"/>
                  <c:y val="-9.7192229591376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18C-469A-8372-7A66F3858F2B}"/>
                </c:ext>
              </c:extLst>
            </c:dLbl>
            <c:dLbl>
              <c:idx val="9"/>
              <c:layout>
                <c:manualLayout>
                  <c:x val="9.03836751425677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8C-469A-8372-7A66F3858F2B}"/>
                </c:ext>
              </c:extLst>
            </c:dLbl>
            <c:dLbl>
              <c:idx val="10"/>
              <c:layout>
                <c:manualLayout>
                  <c:x val="6.77877563569258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18C-469A-8372-7A66F3858F2B}"/>
                </c:ext>
              </c:extLst>
            </c:dLbl>
            <c:dLbl>
              <c:idx val="11"/>
              <c:layout>
                <c:manualLayout>
                  <c:x val="4.51918375712838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8C-469A-8372-7A66F3858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456</c:v>
                </c:pt>
                <c:pt idx="1">
                  <c:v>527</c:v>
                </c:pt>
                <c:pt idx="2">
                  <c:v>512</c:v>
                </c:pt>
                <c:pt idx="3">
                  <c:v>504</c:v>
                </c:pt>
                <c:pt idx="4">
                  <c:v>608</c:v>
                </c:pt>
                <c:pt idx="5">
                  <c:v>731</c:v>
                </c:pt>
                <c:pt idx="6">
                  <c:v>750</c:v>
                </c:pt>
                <c:pt idx="7" formatCode="#,##0">
                  <c:v>1039</c:v>
                </c:pt>
                <c:pt idx="8" formatCode="#,##0">
                  <c:v>1203</c:v>
                </c:pt>
                <c:pt idx="9" formatCode="#,##0">
                  <c:v>1258</c:v>
                </c:pt>
                <c:pt idx="10" formatCode="#,##0">
                  <c:v>1032</c:v>
                </c:pt>
                <c:pt idx="11" formatCode="#,##0">
                  <c:v>1244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5C7-4AE5-976C-EB81C7C83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420784"/>
        <c:axId val="356423528"/>
      </c:barChart>
      <c:catAx>
        <c:axId val="35642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pPr>
            <a:endParaRPr lang="en-US"/>
          </a:p>
        </c:txPr>
        <c:crossAx val="356423528"/>
        <c:crosses val="autoZero"/>
        <c:auto val="1"/>
        <c:lblAlgn val="ctr"/>
        <c:lblOffset val="100"/>
        <c:noMultiLvlLbl val="0"/>
      </c:catAx>
      <c:valAx>
        <c:axId val="3564235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5642078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t"/>
      <c:layout>
        <c:manualLayout>
          <c:xMode val="edge"/>
          <c:yMode val="edge"/>
          <c:x val="7.7417053550098147E-3"/>
          <c:y val="7.9521833752614467E-3"/>
          <c:w val="0.99225829464499016"/>
          <c:h val="5.4349312073522421E-2"/>
        </c:manualLayout>
      </c:layout>
      <c:overlay val="0"/>
      <c:txPr>
        <a:bodyPr/>
        <a:lstStyle/>
        <a:p>
          <a:pPr>
            <a:defRPr sz="120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F072BAE-1F63-465F-B351-89788B9E551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1-4719-8468-301502D10E3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441782-A9E1-4D97-B86F-199BA03CEA5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EC1-4719-8468-301502D10E3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1AEF136-9E1A-4A83-A8BC-61CCBAA3578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EC1-4719-8468-301502D10E3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CA637D7-1DE6-47F8-A286-0CB99B257D8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EC1-4719-8468-301502D10E3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EBFCDC-6E6F-42B1-BF84-2A6C3EBC3CF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C1-4719-8468-301502D10E3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ABB9156-AA09-4320-84F9-A47B6585E32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EC1-4719-8468-301502D10E3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0ECEFC6-413A-4C88-9F68-A183522591B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1-4719-8468-301502D10E3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5ABC85B-DC5C-42C3-AAC8-EC79E44D25A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EC1-4719-8468-301502D10E3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F0D726E-758F-4970-AFF3-3A9DC4E2D9C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C1-4719-8468-301502D10E3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354DE6F-BFC7-409F-8A2A-C21BD187E52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EC1-4719-8468-301502D10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Site relocation</c:v>
                </c:pt>
                <c:pt idx="1">
                  <c:v>Recruitment of skilled workers abroad</c:v>
                </c:pt>
                <c:pt idx="2">
                  <c:v>Expansion of voluntary fringe benefits</c:v>
                </c:pt>
                <c:pt idx="3">
                  <c:v>Motivating workers of retirement age to stay in the company</c:v>
                </c:pt>
                <c:pt idx="4">
                  <c:v>Expansion of the catchment area for employees</c:v>
                </c:pt>
                <c:pt idx="5">
                  <c:v>Increased automation, digitalisation </c:v>
                </c:pt>
                <c:pt idx="6">
                  <c:v>Increased cooperation with educational institutions</c:v>
                </c:pt>
                <c:pt idx="7">
                  <c:v>Above market average increase in wages</c:v>
                </c:pt>
                <c:pt idx="8">
                  <c:v>Increased use of temporary workers</c:v>
                </c:pt>
                <c:pt idx="9">
                  <c:v>Expansion of in-house training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6.9</c:v>
                </c:pt>
                <c:pt idx="1">
                  <c:v>10.3</c:v>
                </c:pt>
                <c:pt idx="2">
                  <c:v>17.2</c:v>
                </c:pt>
                <c:pt idx="3">
                  <c:v>17.2</c:v>
                </c:pt>
                <c:pt idx="4">
                  <c:v>24.1</c:v>
                </c:pt>
                <c:pt idx="5">
                  <c:v>31.1</c:v>
                </c:pt>
                <c:pt idx="6">
                  <c:v>31.1</c:v>
                </c:pt>
                <c:pt idx="7">
                  <c:v>37.9</c:v>
                </c:pt>
                <c:pt idx="8">
                  <c:v>37.9</c:v>
                </c:pt>
                <c:pt idx="9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1-4719-8468-301502D10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9542912"/>
        <c:axId val="799544576"/>
      </c:barChart>
      <c:catAx>
        <c:axId val="79954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544576"/>
        <c:crosses val="autoZero"/>
        <c:auto val="1"/>
        <c:lblAlgn val="ctr"/>
        <c:lblOffset val="100"/>
        <c:noMultiLvlLbl val="0"/>
      </c:catAx>
      <c:valAx>
        <c:axId val="7995445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954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44444444444446E-2"/>
          <c:y val="8.2782729081941675E-2"/>
          <c:w val="0.8472222222222221"/>
          <c:h val="0.5855589078035312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951-4A0D-B4BF-D919FB21DE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51-4A0D-B4BF-D919FB21DE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951-4A0D-B4BF-D919FB21DE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51-4A0D-B4BF-D919FB21DE1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C88A2C-26A8-488C-9729-68939D789290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2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951-4A0D-B4BF-D919FB21DE1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dirty="0"/>
                      <a:t>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"/>
                      <c:h val="6.95971018109284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A951-4A0D-B4BF-D919FB21DE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6F977B-6A88-4C1F-9563-C68FC2E2B3F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951-4A0D-B4BF-D919FB21DE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4A34912-91CE-4E9C-954B-C6E6C8B91DA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951-4A0D-B4BF-D919FB21D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North Macedonia</c:v>
                </c:pt>
                <c:pt idx="1">
                  <c:v>Germany</c:v>
                </c:pt>
                <c:pt idx="2">
                  <c:v>Austria</c:v>
                </c:pt>
                <c:pt idx="3">
                  <c:v>Other country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1-4A0D-B4BF-D919FB21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829833770778655E-2"/>
          <c:y val="0.79967823549490102"/>
          <c:w val="0.95967366579177604"/>
          <c:h val="0.19928528164748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9B-48DC-B5F8-983EADF5A8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59B-48DC-B5F8-983EADF5A8A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59B-48DC-B5F8-983EADF5A8A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86DDFC-09AE-4F45-B742-634B7DF0636C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2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9B-48DC-B5F8-983EADF5A8A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D2DDE8-CA38-469D-A78D-A00259DDC93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9B-48DC-B5F8-983EADF5A8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7FDC979-2754-4292-BE97-AB2296B135A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59B-48DC-B5F8-983EADF5A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 till 49</c:v>
                </c:pt>
                <c:pt idx="1">
                  <c:v>50 till 249</c:v>
                </c:pt>
                <c:pt idx="2">
                  <c:v>more than 250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34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B-48DC-B5F8-983EADF5A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7.860612319941869E-2"/>
          <c:w val="0.90694444444444444"/>
          <c:h val="0.5769459084955392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B1-4328-AB15-FC03E53226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1B1-4328-AB15-FC03E53226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B1-4328-AB15-FC03E53226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1B1-4328-AB15-FC03E53226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1B1-4328-AB15-FC03E532262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5944AF-9A52-442B-AF36-841F159FA6B0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2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1B1-4328-AB15-FC03E53226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A42FC9D-E16A-4819-89D0-B8E2684E112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1B1-4328-AB15-FC03E53226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BCCA57-A539-495F-A785-F51512D3B1C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B1-4328-AB15-FC03E53226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45D1F66-6B07-4E97-ADB9-E173F3B8B4C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1B1-4328-AB15-FC03E53226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DF264D6-CB58-4762-8436-81DCE566AAD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1B1-4328-AB15-FC03E5322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Production</c:v>
                </c:pt>
                <c:pt idx="1">
                  <c:v>Energy, Water, Waste</c:v>
                </c:pt>
                <c:pt idx="2">
                  <c:v>Construction industry</c:v>
                </c:pt>
                <c:pt idx="3">
                  <c:v>Trade</c:v>
                </c:pt>
                <c:pt idx="4">
                  <c:v>Services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14</c:v>
                </c:pt>
                <c:pt idx="2">
                  <c:v>7</c:v>
                </c:pt>
                <c:pt idx="3">
                  <c:v>14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1-4328-AB15-FC03E5322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1145820221915257"/>
          <c:w val="0.99677077865266839"/>
          <c:h val="0.26656380902336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A6-4C1D-B624-F20A54E5EA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2A6-4C1D-B624-F20A54E5EA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2A6-4C1D-B624-F20A54E5EA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2A6-4C1D-B624-F20A54E5EA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2A6-4C1D-B624-F20A54E5EAC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281F31-9B01-477E-96ED-97D17B835BC6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2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A6-4C1D-B624-F20A54E5EAC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EAFA3C1-7AB8-4F89-B573-20C580DF405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A6-4C1D-B624-F20A54E5EAC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C6B1C49-1A11-4CD8-B907-9815584F5C3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A6-4C1D-B624-F20A54E5EAC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4FE9F02-A04F-4F46-B2EC-72292C461E5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2A6-4C1D-B624-F20A54E5E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0-20%</c:v>
                </c:pt>
                <c:pt idx="1">
                  <c:v>20-40%</c:v>
                </c:pt>
                <c:pt idx="2">
                  <c:v>40-60%</c:v>
                </c:pt>
                <c:pt idx="3">
                  <c:v>60-80%</c:v>
                </c:pt>
                <c:pt idx="4">
                  <c:v>80-100%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14</c:v>
                </c:pt>
                <c:pt idx="2">
                  <c:v>3</c:v>
                </c:pt>
                <c:pt idx="3">
                  <c:v>17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A6-4C1D-B624-F20A54E5E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1"/>
              </a:solidFill>
            </a:ln>
            <a:effectLst>
              <a:glow>
                <a:schemeClr val="accent1">
                  <a:alpha val="43000"/>
                </a:schemeClr>
              </a:glo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B8C5B97-4EF2-477E-9141-812E20BD8A1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D7-4E79-9E73-AE1202FBDD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4CDA7F-C78C-4899-ABC7-D0521623A75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D7-4E79-9E73-AE1202FBDD5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DDF7C2-60C8-4DD6-8921-C1A7C39AB32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ED7-4E79-9E73-AE1202FBDD5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9973DDE-C61E-418D-9765-2F17469D2C7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D7-4E79-9E73-AE1202FBDD5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21349B9-DC57-41F3-A448-ACAE6FA08D1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ED7-4E79-9E73-AE1202FBDD5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89A50CC-6876-4AF2-893F-3AE79CE1B81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D7-4E79-9E73-AE1202FBDD5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5AF7E85-D8CE-4C86-9596-4A2D130A5DD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ED7-4E79-9E73-AE1202FBDD5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0B95BAF-93CF-47BC-804F-E1B45C786B2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D7-4E79-9E73-AE1202FBDD5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08CE141-DF21-407E-9166-E70D8894E9B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ED7-4E79-9E73-AE1202FBDD5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834196B-6BD0-4BE9-87A2-B113E9ED505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6E-4C84-A016-D5AAF0D786AC}"/>
                </c:ext>
              </c:extLst>
            </c:dLbl>
            <c:spPr>
              <a:noFill/>
              <a:ln>
                <a:noFill/>
              </a:ln>
              <a:effectLst>
                <a:glow rad="50800">
                  <a:schemeClr val="accent1"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74</c:v>
                </c:pt>
                <c:pt idx="1">
                  <c:v>85</c:v>
                </c:pt>
                <c:pt idx="2">
                  <c:v>85</c:v>
                </c:pt>
                <c:pt idx="3">
                  <c:v>79</c:v>
                </c:pt>
                <c:pt idx="4">
                  <c:v>75</c:v>
                </c:pt>
                <c:pt idx="5">
                  <c:v>82</c:v>
                </c:pt>
                <c:pt idx="6">
                  <c:v>74</c:v>
                </c:pt>
                <c:pt idx="7">
                  <c:v>76</c:v>
                </c:pt>
                <c:pt idx="8">
                  <c:v>69</c:v>
                </c:pt>
                <c:pt idx="9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D7-4E79-9E73-AE1202FBDD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0B83993-B15F-43B9-9F74-7678038A792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ED7-4E79-9E73-AE1202FBDD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5AD014-2731-4DE7-95A2-E60DD14A45B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ED7-4E79-9E73-AE1202FBDD5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656D2E4-785B-4F7D-82BD-7B9D927F2E4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ED7-4E79-9E73-AE1202FBDD5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B0D760E-3506-4898-BBC0-8EF687A664C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ED7-4E79-9E73-AE1202FBDD5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636BD62-DE10-49D6-8B4C-4AF347C1B78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ED7-4E79-9E73-AE1202FBDD5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D21A433-8D52-454E-B39C-6B36FCE6DA9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8ED7-4E79-9E73-AE1202FBDD5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C8FC87C-7D18-4977-AFC2-647C20DCECD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ED7-4E79-9E73-AE1202FBDD59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7B42BB-145A-4FC9-94D6-F107CA4E1EF4}" type="VALUE">
                      <a:rPr lang="en-US" sz="1200" b="0" smtClean="0">
                        <a:solidFill>
                          <a:schemeClr val="tx1"/>
                        </a:solidFill>
                      </a:rPr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200" b="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8ED7-4E79-9E73-AE1202FBDD5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72C0A67-6A0F-4972-AFFD-991DC03A29A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8ED7-4E79-9E73-AE1202FBDD5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F2FFDA7-DB65-4D37-8AA0-779E8A85615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E6E-4C84-A016-D5AAF0D786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26</c:v>
                </c:pt>
                <c:pt idx="1">
                  <c:v>15</c:v>
                </c:pt>
                <c:pt idx="2">
                  <c:v>15</c:v>
                </c:pt>
                <c:pt idx="3">
                  <c:v>21</c:v>
                </c:pt>
                <c:pt idx="4">
                  <c:v>25</c:v>
                </c:pt>
                <c:pt idx="5">
                  <c:v>12</c:v>
                </c:pt>
                <c:pt idx="6">
                  <c:v>26</c:v>
                </c:pt>
                <c:pt idx="7">
                  <c:v>24</c:v>
                </c:pt>
                <c:pt idx="8">
                  <c:v>31</c:v>
                </c:pt>
                <c:pt idx="9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ED7-4E79-9E73-AE1202FBD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3"/>
        <c:axId val="332728112"/>
        <c:axId val="332732424"/>
      </c:barChart>
      <c:catAx>
        <c:axId val="33272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32424"/>
        <c:crosses val="autoZero"/>
        <c:auto val="1"/>
        <c:lblAlgn val="ctr"/>
        <c:lblOffset val="100"/>
        <c:noMultiLvlLbl val="0"/>
      </c:catAx>
      <c:valAx>
        <c:axId val="332732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272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1-very satisfied    5-very unsatisfied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Productivity/motivation of employees</c:v>
                </c:pt>
                <c:pt idx="1">
                  <c:v>Payment behavior</c:v>
                </c:pt>
                <c:pt idx="2">
                  <c:v>Tax burden </c:v>
                </c:pt>
                <c:pt idx="3">
                  <c:v>Tax authorities/tax system</c:v>
                </c:pt>
                <c:pt idx="4">
                  <c:v>Labor costs</c:v>
                </c:pt>
                <c:pt idx="5">
                  <c:v>Quality/availability of local suppliers</c:v>
                </c:pt>
                <c:pt idx="6">
                  <c:v>Acces to EU funding</c:v>
                </c:pt>
                <c:pt idx="7">
                  <c:v>Legal flexibility of employment</c:v>
                </c:pt>
                <c:pt idx="8">
                  <c:v>Qualification of employees</c:v>
                </c:pt>
                <c:pt idx="9">
                  <c:v>Adequacy of vocational training</c:v>
                </c:pt>
                <c:pt idx="10">
                  <c:v>Adequacy of higher education</c:v>
                </c:pt>
                <c:pt idx="11">
                  <c:v>R&amp;D environment</c:v>
                </c:pt>
                <c:pt idx="12">
                  <c:v>Predictability of economic policies</c:v>
                </c:pt>
                <c:pt idx="13">
                  <c:v>Public administration</c:v>
                </c:pt>
                <c:pt idx="14">
                  <c:v>Transparency of public procurement</c:v>
                </c:pt>
                <c:pt idx="15">
                  <c:v>Availability of skilled staff</c:v>
                </c:pt>
                <c:pt idx="16">
                  <c:v>Infrastructure</c:v>
                </c:pt>
                <c:pt idx="17">
                  <c:v>Political and social stability</c:v>
                </c:pt>
                <c:pt idx="18">
                  <c:v>Legal security</c:v>
                </c:pt>
                <c:pt idx="19">
                  <c:v>Fight against corruption and crime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3.03</c:v>
                </c:pt>
                <c:pt idx="3">
                  <c:v>3.1</c:v>
                </c:pt>
                <c:pt idx="4">
                  <c:v>3.14</c:v>
                </c:pt>
                <c:pt idx="5">
                  <c:v>3.14</c:v>
                </c:pt>
                <c:pt idx="6">
                  <c:v>3.15</c:v>
                </c:pt>
                <c:pt idx="7">
                  <c:v>3.29</c:v>
                </c:pt>
                <c:pt idx="8">
                  <c:v>3.31</c:v>
                </c:pt>
                <c:pt idx="9">
                  <c:v>3.43</c:v>
                </c:pt>
                <c:pt idx="10">
                  <c:v>3.52</c:v>
                </c:pt>
                <c:pt idx="11">
                  <c:v>3.59</c:v>
                </c:pt>
                <c:pt idx="12">
                  <c:v>3.69</c:v>
                </c:pt>
                <c:pt idx="13">
                  <c:v>3.75</c:v>
                </c:pt>
                <c:pt idx="14">
                  <c:v>3.75</c:v>
                </c:pt>
                <c:pt idx="15">
                  <c:v>3.76</c:v>
                </c:pt>
                <c:pt idx="16">
                  <c:v>3.79</c:v>
                </c:pt>
                <c:pt idx="17">
                  <c:v>3.86</c:v>
                </c:pt>
                <c:pt idx="18">
                  <c:v>3.93</c:v>
                </c:pt>
                <c:pt idx="19">
                  <c:v>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C-4ABA-8DED-14E711B9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6771472"/>
        <c:axId val="316777296"/>
      </c:barChart>
      <c:catAx>
        <c:axId val="31677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77296"/>
        <c:crosses val="autoZero"/>
        <c:auto val="1"/>
        <c:lblAlgn val="ctr"/>
        <c:lblOffset val="100"/>
        <c:noMultiLvlLbl val="0"/>
      </c:catAx>
      <c:valAx>
        <c:axId val="3167772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677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19428DE2-1902-4665-9EBF-180AE35D152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083-476E-987D-02938CD2A2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DEE5DE4-F9B8-4374-BEB0-2E1EA695D71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0083-476E-987D-02938CD2A2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C17C434-62DF-4E93-B4DD-A4B1858D1E1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083-476E-987D-02938CD2A2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2490645-C89A-421F-A046-8949DFB8CB0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0083-476E-987D-02938CD2A2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2C8580D-F580-4959-AD4A-1CB4E3DB3AC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083-476E-987D-02938CD2A2D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CB1500C-8795-46C1-9683-65B532292FF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083-476E-987D-02938CD2A2D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6911AD8-9401-4F8C-80DF-42E221CC35F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083-476E-987D-02938CD2A2D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1EFF6E3-A13C-4481-89BD-334FA0B2306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083-476E-987D-02938CD2A2D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D1A7E55-F406-4D38-905A-235C5CF1FEA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083-476E-987D-02938CD2A2D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9EC36D5-1CF3-4CF1-A578-CC202BCB6C7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083-476E-987D-02938CD2A2D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039DD19-D906-4C06-A3B8-0B47365C4E6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083-476E-987D-02938CD2A2D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CB587F1-A16A-4023-B614-5B14BA859ED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083-476E-987D-02938CD2A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No expactations</c:v>
                </c:pt>
                <c:pt idx="1">
                  <c:v>Other</c:v>
                </c:pt>
                <c:pt idx="2">
                  <c:v>Obstacles in payment transactions</c:v>
                </c:pt>
                <c:pt idx="3">
                  <c:v>Loss of business partners, termination of business relationships</c:v>
                </c:pt>
                <c:pt idx="4">
                  <c:v>Higher production</c:v>
                </c:pt>
                <c:pt idx="5">
                  <c:v>Increase in incoming orders</c:v>
                </c:pt>
                <c:pt idx="6">
                  <c:v>Increased legal uncertainty</c:v>
                </c:pt>
                <c:pt idx="7">
                  <c:v>Increase in trade barriers</c:v>
                </c:pt>
                <c:pt idx="8">
                  <c:v>reduction in incoming orders</c:v>
                </c:pt>
                <c:pt idx="9">
                  <c:v>Production Stop/Reduced Production</c:v>
                </c:pt>
                <c:pt idx="10">
                  <c:v>Missing raw materials and preliminary work</c:v>
                </c:pt>
                <c:pt idx="11">
                  <c:v>Supply chain and logistics disruptions</c:v>
                </c:pt>
                <c:pt idx="12">
                  <c:v>Higher costs for energy, raw materials and preliminary work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</c:v>
                </c:pt>
                <c:pt idx="1">
                  <c:v>3.6</c:v>
                </c:pt>
                <c:pt idx="2">
                  <c:v>10.7</c:v>
                </c:pt>
                <c:pt idx="3">
                  <c:v>14.3</c:v>
                </c:pt>
                <c:pt idx="4">
                  <c:v>14.3</c:v>
                </c:pt>
                <c:pt idx="5">
                  <c:v>17.899999999999999</c:v>
                </c:pt>
                <c:pt idx="6">
                  <c:v>21.4</c:v>
                </c:pt>
                <c:pt idx="7">
                  <c:v>25</c:v>
                </c:pt>
                <c:pt idx="8">
                  <c:v>28.6</c:v>
                </c:pt>
                <c:pt idx="9">
                  <c:v>28.6</c:v>
                </c:pt>
                <c:pt idx="10">
                  <c:v>46.4</c:v>
                </c:pt>
                <c:pt idx="11">
                  <c:v>64.3</c:v>
                </c:pt>
                <c:pt idx="12">
                  <c:v>96.4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3-476E-987D-02938CD2A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3327360"/>
        <c:axId val="1103328192"/>
      </c:barChart>
      <c:catAx>
        <c:axId val="110332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328192"/>
        <c:crosses val="autoZero"/>
        <c:auto val="1"/>
        <c:lblAlgn val="ctr"/>
        <c:lblOffset val="100"/>
        <c:noMultiLvlLbl val="0"/>
      </c:catAx>
      <c:valAx>
        <c:axId val="11033281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332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BDB6C78-D9FE-41EE-9A4A-6441D656296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3C9-497F-99A5-3CC98E2F16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692D7A4-7D8C-4B09-8D61-4C7150965A6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C9-497F-99A5-3CC98E2F16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79457E8-2BE3-4615-AE79-A2A9217BD02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3C9-497F-99A5-3CC98E2F16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6F31042-2B39-4EF2-B982-ECB87C3A972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3C9-497F-99A5-3CC98E2F16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05A44C3-CD57-4D3A-A32E-DC455B20F2D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3C9-497F-99A5-3CC98E2F1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 ca. 6 months</c:v>
                </c:pt>
                <c:pt idx="1">
                  <c:v>until the end of 2022</c:v>
                </c:pt>
                <c:pt idx="2">
                  <c:v>in the course of 2023</c:v>
                </c:pt>
                <c:pt idx="3">
                  <c:v>There will not be a far-reaching return to the previous state of affairs</c:v>
                </c:pt>
                <c:pt idx="4">
                  <c:v>no answer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6.9</c:v>
                </c:pt>
                <c:pt idx="1">
                  <c:v>13.8</c:v>
                </c:pt>
                <c:pt idx="2">
                  <c:v>55.2</c:v>
                </c:pt>
                <c:pt idx="3">
                  <c:v>17.2</c:v>
                </c:pt>
                <c:pt idx="4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9-497F-99A5-3CC98E2F1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8236480"/>
        <c:axId val="2068222752"/>
      </c:barChart>
      <c:catAx>
        <c:axId val="206823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222752"/>
        <c:crosses val="autoZero"/>
        <c:auto val="1"/>
        <c:lblAlgn val="ctr"/>
        <c:lblOffset val="100"/>
        <c:noMultiLvlLbl val="0"/>
      </c:catAx>
      <c:valAx>
        <c:axId val="2068222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6823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22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7322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6663"/>
            <a:ext cx="591820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51222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2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22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1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5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6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nordmazedonien.ahk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gif"/><Relationship Id="rId16" Type="http://schemas.openxmlformats.org/officeDocument/2006/relationships/image" Target="../media/image18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631" y="963835"/>
            <a:ext cx="5973682" cy="2560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dirty="0">
                <a:solidFill>
                  <a:srgbClr val="002060"/>
                </a:solidFill>
              </a:rPr>
              <a:t>Business Climate Survey</a:t>
            </a:r>
            <a:r>
              <a:rPr lang="en-US" sz="4900" b="1" dirty="0">
                <a:solidFill>
                  <a:srgbClr val="002060"/>
                </a:solidFill>
              </a:rPr>
              <a:t> North Macedonia </a:t>
            </a:r>
            <a:br>
              <a:rPr lang="mk-MK" sz="4900" b="1" dirty="0"/>
            </a:br>
            <a:r>
              <a:rPr lang="en-US" sz="4900" b="1" dirty="0">
                <a:solidFill>
                  <a:srgbClr val="002060"/>
                </a:solidFill>
              </a:rPr>
              <a:t>2022 </a:t>
            </a:r>
            <a:br>
              <a:rPr lang="mk-MK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25713"/>
            <a:ext cx="7225535" cy="197317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	Survey period: 02.03. – </a:t>
            </a:r>
            <a:r>
              <a:rPr lang="mk-MK" sz="2200" dirty="0">
                <a:solidFill>
                  <a:srgbClr val="002060"/>
                </a:solidFill>
              </a:rPr>
              <a:t>1</a:t>
            </a:r>
            <a:r>
              <a:rPr lang="en-US" sz="2200" dirty="0">
                <a:solidFill>
                  <a:srgbClr val="002060"/>
                </a:solidFill>
              </a:rPr>
              <a:t>6.04.2021</a:t>
            </a:r>
            <a:endParaRPr lang="de-DE" sz="2200" dirty="0">
              <a:solidFill>
                <a:srgbClr val="002060"/>
              </a:solidFill>
            </a:endParaRPr>
          </a:p>
          <a:p>
            <a:r>
              <a:rPr lang="de-DE" sz="2200" dirty="0">
                <a:solidFill>
                  <a:srgbClr val="002060"/>
                </a:solidFill>
              </a:rPr>
              <a:t>	Participants: 30</a:t>
            </a:r>
            <a:endParaRPr lang="en-US" sz="22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45B40-AC35-4A51-8956-4E8444B6A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6164978"/>
            <a:ext cx="2752040" cy="536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089C4-7438-4CF1-930B-5B7D82C4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98" y="6164978"/>
            <a:ext cx="1152584" cy="536318"/>
          </a:xfrm>
          <a:prstGeom prst="rect">
            <a:avLst/>
          </a:prstGeom>
        </p:spPr>
      </p:pic>
      <p:pic>
        <p:nvPicPr>
          <p:cNvPr id="10" name="Picture Placeholder 9" descr="A picture containing text, building, warehouse&#10;&#10;Description automatically generated">
            <a:extLst>
              <a:ext uri="{FF2B5EF4-FFF2-40B4-BE49-F238E27FC236}">
                <a16:creationId xmlns:a16="http://schemas.microsoft.com/office/drawing/2014/main" id="{C40C2E21-DC3C-C89A-80E0-C01A23D25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7284" r="27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Business climate conditions 2022</a:t>
            </a:r>
            <a:endParaRPr lang="en-US" b="1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245E37A-0D00-4CF6-A5D8-6578B41E52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765235"/>
              </p:ext>
            </p:extLst>
          </p:nvPr>
        </p:nvGraphicFramePr>
        <p:xfrm>
          <a:off x="1136342" y="1757779"/>
          <a:ext cx="10058399" cy="458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7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585">
                  <a:extLst>
                    <a:ext uri="{9D8B030D-6E8A-4147-A177-3AD203B41FA5}">
                      <a16:colId xmlns:a16="http://schemas.microsoft.com/office/drawing/2014/main" val="1201597918"/>
                    </a:ext>
                  </a:extLst>
                </a:gridCol>
              </a:tblGrid>
              <a:tr h="414229">
                <a:tc>
                  <a:txBody>
                    <a:bodyPr/>
                    <a:lstStyle/>
                    <a:p>
                      <a:r>
                        <a:rPr lang="de-DE" sz="1400" b="1" dirty="0"/>
                        <a:t>Satisfaction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400" dirty="0"/>
                        <a:t>202</a:t>
                      </a:r>
                      <a:r>
                        <a:rPr lang="de-DE" sz="1400" dirty="0"/>
                        <a:t>2</a:t>
                      </a:r>
                      <a:endParaRPr lang="en-US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>
                          <a:solidFill>
                            <a:srgbClr val="002060"/>
                          </a:solidFill>
                        </a:rPr>
                        <a:t>Productivity and motivation of employees</a:t>
                      </a:r>
                      <a:r>
                        <a:rPr lang="de-DE" sz="1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de-DE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>
                          <a:solidFill>
                            <a:srgbClr val="002060"/>
                          </a:solidFill>
                        </a:rPr>
                        <a:t>3.0</a:t>
                      </a:r>
                      <a:endParaRPr lang="de-DE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>
                          <a:solidFill>
                            <a:srgbClr val="002060"/>
                          </a:solidFill>
                        </a:rPr>
                        <a:t>2.68</a:t>
                      </a:r>
                      <a:endParaRPr lang="de-DE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Payment behaviour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2060"/>
                          </a:solidFill>
                        </a:rPr>
                        <a:t>3.0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3.30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Tax burden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3.03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3.04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69610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Tax authorities, tax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3.10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3.20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8670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Discontent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400" dirty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</a:rPr>
                        <a:t>Fight against corruption and crime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2060"/>
                          </a:solidFill>
                        </a:rPr>
                        <a:t>4.</a:t>
                      </a:r>
                      <a:r>
                        <a:rPr lang="mk-MK" sz="14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de-DE" sz="1400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</a:rPr>
                        <a:t>Legal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2060"/>
                          </a:solidFill>
                        </a:rPr>
                        <a:t>3.93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</a:rPr>
                        <a:t>Political and social stability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0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mk-MK" sz="1400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de-DE" sz="1400" baseline="0" dirty="0">
                          <a:solidFill>
                            <a:srgbClr val="002060"/>
                          </a:solidFill>
                        </a:rPr>
                        <a:t>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</a:rPr>
                        <a:t>Availability of skilled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0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mk-MK" sz="1400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de-DE" sz="1400" baseline="0" dirty="0">
                          <a:solidFill>
                            <a:srgbClr val="002060"/>
                          </a:solidFill>
                        </a:rPr>
                        <a:t>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</a:rPr>
                        <a:t>Public administration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2060"/>
                          </a:solidFill>
                        </a:rPr>
                        <a:t>3.75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27EFF-1B44-1D80-94FC-B0E7D904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7AB68-0F4E-7233-FDB6-076CF53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261" y="2819401"/>
            <a:ext cx="5973682" cy="2560320"/>
          </a:xfrm>
        </p:spPr>
        <p:txBody>
          <a:bodyPr>
            <a:normAutofit/>
          </a:bodyPr>
          <a:lstStyle/>
          <a:p>
            <a:r>
              <a:rPr lang="en-GB" dirty="0"/>
              <a:t>Russian invasion of Ukraine</a:t>
            </a:r>
            <a:endParaRPr lang="de-DE" b="1" i="1" dirty="0"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45B40-AC35-4A51-8956-4E8444B6A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6164978"/>
            <a:ext cx="2752040" cy="536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089C4-7438-4CF1-930B-5B7D82C4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98" y="6164978"/>
            <a:ext cx="1152584" cy="536318"/>
          </a:xfrm>
          <a:prstGeom prst="rect">
            <a:avLst/>
          </a:prstGeom>
        </p:spPr>
      </p:pic>
      <p:pic>
        <p:nvPicPr>
          <p:cNvPr id="11" name="Picture Placeholder 10" descr="A picture containing text, building, warehouse&#10;&#10;Description automatically generated">
            <a:extLst>
              <a:ext uri="{FF2B5EF4-FFF2-40B4-BE49-F238E27FC236}">
                <a16:creationId xmlns:a16="http://schemas.microsoft.com/office/drawing/2014/main" id="{0018AA49-589D-A620-0630-BEC43EE272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7284" r="27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80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ED9F-E77B-FE81-E14F-92F2FD05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short-term economic consequences of the Russian invasion of Ukraine do you feel or do you expect for your company? (Multiple choices possible)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552F88-BCD5-33F7-A6BB-2DE9CD49E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430592"/>
              </p:ext>
            </p:extLst>
          </p:nvPr>
        </p:nvGraphicFramePr>
        <p:xfrm>
          <a:off x="363984" y="1625189"/>
          <a:ext cx="11425562" cy="523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968D0-FBED-8AD0-95CF-7AABE1D7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8A96A-9DE8-EE7C-00A5-774EC2B3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94" y="255134"/>
            <a:ext cx="11567605" cy="1036850"/>
          </a:xfrm>
        </p:spPr>
        <p:txBody>
          <a:bodyPr>
            <a:noAutofit/>
          </a:bodyPr>
          <a:lstStyle/>
          <a:p>
            <a:r>
              <a:rPr lang="de-DE" sz="2200" b="1" dirty="0"/>
              <a:t>When do you expect a far-reaching normalisation of internaltional supply chains?</a:t>
            </a:r>
            <a:endParaRPr lang="en-US" sz="22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7E3117-2377-4E54-8402-B7055D003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691480"/>
              </p:ext>
            </p:extLst>
          </p:nvPr>
        </p:nvGraphicFramePr>
        <p:xfrm>
          <a:off x="792480" y="1439333"/>
          <a:ext cx="1060704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80AF0-C5FB-5AD8-BBB7-4FC00D0A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4EF6C-D1E8-8D47-E066-91DBEE26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261" y="2819401"/>
            <a:ext cx="5973682" cy="2560320"/>
          </a:xfrm>
        </p:spPr>
        <p:txBody>
          <a:bodyPr>
            <a:normAutofit/>
          </a:bodyPr>
          <a:lstStyle/>
          <a:p>
            <a:r>
              <a:rPr lang="de-DE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Skilled workers</a:t>
            </a:r>
            <a:br>
              <a:rPr lang="de-DE" b="1" dirty="0">
                <a:latin typeface="Book Antiqua" panose="02040602050305030304" pitchFamily="18" charset="0"/>
              </a:rPr>
            </a:br>
            <a:br>
              <a:rPr lang="de-DE" b="1" dirty="0">
                <a:latin typeface="Book Antiqua" panose="02040602050305030304" pitchFamily="18" charset="0"/>
              </a:rPr>
            </a:br>
            <a:br>
              <a:rPr lang="mk-MK" sz="4000" b="1" kern="0" dirty="0"/>
            </a:br>
            <a:endParaRPr lang="de-DE" b="1" i="1" dirty="0"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45B40-AC35-4A51-8956-4E8444B6A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6164978"/>
            <a:ext cx="2752040" cy="536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089C4-7438-4CF1-930B-5B7D82C4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98" y="6164978"/>
            <a:ext cx="1152584" cy="536318"/>
          </a:xfrm>
          <a:prstGeom prst="rect">
            <a:avLst/>
          </a:prstGeom>
        </p:spPr>
      </p:pic>
      <p:pic>
        <p:nvPicPr>
          <p:cNvPr id="11" name="Picture Placeholder 10" descr="A picture containing text, building, warehouse&#10;&#10;Description automatically generated">
            <a:extLst>
              <a:ext uri="{FF2B5EF4-FFF2-40B4-BE49-F238E27FC236}">
                <a16:creationId xmlns:a16="http://schemas.microsoft.com/office/drawing/2014/main" id="{0018AA49-589D-A620-0630-BEC43EE272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7284" r="27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10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329325-32CE-81E4-1901-BF2064F1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What measures have you taken or do you plan to take soon to mitigate the consequences of shortage of skilled workers?</a:t>
            </a:r>
            <a:endParaRPr lang="en-GB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472FF1C8-2410-6D7D-D6A7-DE5400E83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055394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CAB41B-5808-1B0B-4BD3-026ECF4D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265BA0-E597-FE4C-ED0F-D877E9E4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261" y="3429000"/>
            <a:ext cx="5973682" cy="2560320"/>
          </a:xfrm>
        </p:spPr>
        <p:txBody>
          <a:bodyPr>
            <a:normAutofit fontScale="90000"/>
          </a:bodyPr>
          <a:lstStyle/>
          <a:p>
            <a:r>
              <a:rPr lang="de-DE" sz="6000" b="1" dirty="0"/>
              <a:t>Thank you for your attention!</a:t>
            </a:r>
            <a:br>
              <a:rPr lang="de-DE" sz="6000" b="1" dirty="0"/>
            </a:br>
            <a:br>
              <a:rPr lang="de-DE" sz="4800" b="1" dirty="0"/>
            </a:br>
            <a:r>
              <a:rPr lang="en-GB" sz="3100" b="1" dirty="0"/>
              <a:t>The Delegation of German Industry and Commerce </a:t>
            </a:r>
            <a:br>
              <a:rPr lang="en-GB" sz="3100" b="1" dirty="0"/>
            </a:br>
            <a:r>
              <a:rPr lang="en-GB" sz="3100" b="1" dirty="0"/>
              <a:t>in North Macedonia </a:t>
            </a:r>
            <a:br>
              <a:rPr lang="de-DE" sz="3100" b="1" dirty="0"/>
            </a:br>
            <a:r>
              <a:rPr lang="de-DE" sz="3100" b="1" dirty="0">
                <a:hlinkClick r:id="rId3"/>
              </a:rPr>
              <a:t>service@nordmazedonien.ahk.de</a:t>
            </a:r>
            <a:r>
              <a:rPr lang="de-DE" sz="3100" b="1" dirty="0"/>
              <a:t> </a:t>
            </a:r>
            <a:br>
              <a:rPr lang="de-DE" sz="4000" b="1" dirty="0"/>
            </a:br>
            <a:endParaRPr lang="de-DE" b="1" i="1" dirty="0"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45B40-AC35-4A51-8956-4E8444B6A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6164978"/>
            <a:ext cx="2752040" cy="536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089C4-7438-4CF1-930B-5B7D82C40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98" y="6164978"/>
            <a:ext cx="1152584" cy="536318"/>
          </a:xfrm>
          <a:prstGeom prst="rect">
            <a:avLst/>
          </a:prstGeom>
        </p:spPr>
      </p:pic>
      <p:pic>
        <p:nvPicPr>
          <p:cNvPr id="11" name="Picture Placeholder 10" descr="A picture containing text, building, warehouse&#10;&#10;Description automatically generated">
            <a:extLst>
              <a:ext uri="{FF2B5EF4-FFF2-40B4-BE49-F238E27FC236}">
                <a16:creationId xmlns:a16="http://schemas.microsoft.com/office/drawing/2014/main" id="{0018AA49-589D-A620-0630-BEC43EE272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27284" r="27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07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5757"/>
            <a:ext cx="9601200" cy="1036850"/>
          </a:xfrm>
        </p:spPr>
        <p:txBody>
          <a:bodyPr/>
          <a:lstStyle/>
          <a:p>
            <a:r>
              <a:rPr lang="en-US" b="1" dirty="0"/>
              <a:t>General Data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032E6A-5549-4292-B3C3-68AABC7A6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03444"/>
              </p:ext>
            </p:extLst>
          </p:nvPr>
        </p:nvGraphicFramePr>
        <p:xfrm>
          <a:off x="0" y="1676400"/>
          <a:ext cx="1219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GERMAN COMPANIES IN NORTH MACEDONIA</a:t>
                      </a:r>
                      <a:endParaRPr lang="mk-MK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More than 200 companies with German capital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Employ over 20.000 workers</a:t>
                      </a:r>
                      <a:endParaRPr lang="de-DE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Exchange of goods between North Macedonia and Germany 2021: turnover EUR 4,7 billion</a:t>
                      </a:r>
                      <a:endParaRPr lang="en-US" sz="175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12" descr="Bildergebnis für odw elektrik logo">
            <a:extLst>
              <a:ext uri="{FF2B5EF4-FFF2-40B4-BE49-F238E27FC236}">
                <a16:creationId xmlns:a16="http://schemas.microsoft.com/office/drawing/2014/main" id="{58419622-F0E3-4DCD-98BA-F26656555B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35" y="3466000"/>
            <a:ext cx="1600200" cy="82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Bildergebnis für kostal logo">
            <a:extLst>
              <a:ext uri="{FF2B5EF4-FFF2-40B4-BE49-F238E27FC236}">
                <a16:creationId xmlns:a16="http://schemas.microsoft.com/office/drawing/2014/main" id="{8FD58656-0316-48B8-A36B-A27EAEAAA8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0" y="3646073"/>
            <a:ext cx="1182196" cy="46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Bildergebnis für marquardt logo">
            <a:extLst>
              <a:ext uri="{FF2B5EF4-FFF2-40B4-BE49-F238E27FC236}">
                <a16:creationId xmlns:a16="http://schemas.microsoft.com/office/drawing/2014/main" id="{7A23A9D4-01A9-46C6-BE8D-1CEEB01FA2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52" y="4518551"/>
            <a:ext cx="1318392" cy="103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Bildergebnis für db schenker logo">
            <a:extLst>
              <a:ext uri="{FF2B5EF4-FFF2-40B4-BE49-F238E27FC236}">
                <a16:creationId xmlns:a16="http://schemas.microsoft.com/office/drawing/2014/main" id="{0E5A8ACB-2629-46FE-87DF-99AB2FB0D37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162" y="6134477"/>
            <a:ext cx="1752600" cy="34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Bildergebnis für t home logo">
            <a:extLst>
              <a:ext uri="{FF2B5EF4-FFF2-40B4-BE49-F238E27FC236}">
                <a16:creationId xmlns:a16="http://schemas.microsoft.com/office/drawing/2014/main" id="{8CF6F0CE-0C20-425E-8084-6FDFB4D9F86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13" y="4749565"/>
            <a:ext cx="2244253" cy="56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Bildergebnis für linde ga logo">
            <a:extLst>
              <a:ext uri="{FF2B5EF4-FFF2-40B4-BE49-F238E27FC236}">
                <a16:creationId xmlns:a16="http://schemas.microsoft.com/office/drawing/2014/main" id="{6213C6F0-E08A-419E-A053-9ABD555D8FD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31" y="5973304"/>
            <a:ext cx="1288670" cy="66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Bild 3" descr="Macintosh HD:Users:SebastianNagel:Desktop:Kessler-Logo_2013_RGB_1200-10cm.png">
            <a:extLst>
              <a:ext uri="{FF2B5EF4-FFF2-40B4-BE49-F238E27FC236}">
                <a16:creationId xmlns:a16="http://schemas.microsoft.com/office/drawing/2014/main" id="{E07FCCA8-B774-433C-9186-D33BBB554903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60" y="6085829"/>
            <a:ext cx="2120182" cy="57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A9A5F7B-3E41-6B95-D8BE-B1AACCA93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28" y="5782693"/>
            <a:ext cx="2095500" cy="922020"/>
          </a:xfrm>
          <a:prstGeom prst="rect">
            <a:avLst/>
          </a:prstGeom>
          <a:noFill/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D6775C4-CFCC-6F06-56AC-82430C591B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814" y="4757467"/>
            <a:ext cx="2750917" cy="53184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349CFBE-D9CD-D3C8-7424-B63863D99F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2874" y="3528270"/>
            <a:ext cx="1631765" cy="65117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4B9CF03-FF78-1D97-CEBD-C8DFE0DDA7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67445" y="3605243"/>
            <a:ext cx="1367509" cy="676276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8A0D9CED-E022-195D-F465-EC575C9F48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8949" y="5685716"/>
            <a:ext cx="1742386" cy="1211514"/>
          </a:xfrm>
          <a:prstGeom prst="rect">
            <a:avLst/>
          </a:prstGeom>
        </p:spPr>
      </p:pic>
      <p:pic>
        <p:nvPicPr>
          <p:cNvPr id="31" name="Picture 30" descr="A picture containing text, orange, sign&#10;&#10;Description automatically generated">
            <a:extLst>
              <a:ext uri="{FF2B5EF4-FFF2-40B4-BE49-F238E27FC236}">
                <a16:creationId xmlns:a16="http://schemas.microsoft.com/office/drawing/2014/main" id="{3EACEE34-E4E1-EB53-D1F5-C685DFFB13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2117" y="6057941"/>
            <a:ext cx="2369390" cy="480676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52903E2-E9F0-DA7B-CB3E-A71FEC4789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63434" y="5458511"/>
            <a:ext cx="1570383" cy="157038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1E2F0C3-C97E-CBEC-F522-2D47447A21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82479" y="3319815"/>
            <a:ext cx="1186299" cy="1186299"/>
          </a:xfrm>
          <a:prstGeom prst="rect">
            <a:avLst/>
          </a:prstGeom>
        </p:spPr>
      </p:pic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DA216F7-7A1E-5EA6-FDBB-F7AC2F20A51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96957" y="4727003"/>
            <a:ext cx="1764750" cy="54119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D8866A17-1C88-CD0D-D600-FA8C942C82F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281" y="4594463"/>
            <a:ext cx="1797285" cy="1010973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727489ED-F66F-859A-32D7-F7301FEEE6C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08133" y="3265647"/>
            <a:ext cx="1461356" cy="1461356"/>
          </a:xfrm>
          <a:prstGeom prst="rect">
            <a:avLst/>
          </a:prstGeom>
        </p:spPr>
      </p:pic>
      <p:pic>
        <p:nvPicPr>
          <p:cNvPr id="47" name="Picture 46" descr="A picture containing logo&#10;&#10;Description automatically generated">
            <a:extLst>
              <a:ext uri="{FF2B5EF4-FFF2-40B4-BE49-F238E27FC236}">
                <a16:creationId xmlns:a16="http://schemas.microsoft.com/office/drawing/2014/main" id="{DC3A3F9F-F600-638E-15C1-EB85EE33D64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8366" y="4812312"/>
            <a:ext cx="1726281" cy="47699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EA679C1-B94B-8586-E2E8-7778E2A4F65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22315" y="3829659"/>
            <a:ext cx="3305349" cy="27665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E0339-6668-9AF1-72DC-79FD83A3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52FA4-903B-A834-5880-6670C48E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255134"/>
            <a:ext cx="11143463" cy="1036850"/>
          </a:xfrm>
        </p:spPr>
        <p:txBody>
          <a:bodyPr>
            <a:normAutofit/>
          </a:bodyPr>
          <a:lstStyle/>
          <a:p>
            <a:r>
              <a:rPr lang="en-GB" sz="3200" b="1" dirty="0"/>
              <a:t>Exchange of goods between North Macedonia and Germany 2021 in </a:t>
            </a:r>
            <a:r>
              <a:rPr lang="en-GB" sz="3200" b="1" dirty="0" err="1"/>
              <a:t>Mrd</a:t>
            </a:r>
            <a:r>
              <a:rPr lang="en-GB" sz="3200" b="1" dirty="0"/>
              <a:t>. EUR</a:t>
            </a:r>
            <a:endParaRPr lang="en-US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99BC4A-1B71-4924-AB9B-E93ABD2B6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508586"/>
              </p:ext>
            </p:extLst>
          </p:nvPr>
        </p:nvGraphicFramePr>
        <p:xfrm>
          <a:off x="539552" y="1747077"/>
          <a:ext cx="11240968" cy="479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8775B-2902-6A84-26CE-62A1A73A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0D944-6877-A07E-3047-AE37D6D4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881" y="2362201"/>
            <a:ext cx="5973682" cy="256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Book Antiqua" panose="02040602050305030304" pitchFamily="18" charset="0"/>
              </a:rPr>
              <a:t>General information about the participants in the 2022 business survey</a:t>
            </a:r>
            <a:br>
              <a:rPr lang="mk-MK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de-DE" b="1" dirty="0"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45B40-AC35-4A51-8956-4E8444B6A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6164978"/>
            <a:ext cx="2752040" cy="536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089C4-7438-4CF1-930B-5B7D82C4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98" y="6164978"/>
            <a:ext cx="1152584" cy="536318"/>
          </a:xfrm>
          <a:prstGeom prst="rect">
            <a:avLst/>
          </a:prstGeom>
        </p:spPr>
      </p:pic>
      <p:pic>
        <p:nvPicPr>
          <p:cNvPr id="9" name="Picture Placeholder 8" descr="A picture containing text, building, warehouse&#10;&#10;Description automatically generated">
            <a:extLst>
              <a:ext uri="{FF2B5EF4-FFF2-40B4-BE49-F238E27FC236}">
                <a16:creationId xmlns:a16="http://schemas.microsoft.com/office/drawing/2014/main" id="{E01ACA30-47F1-44D6-08EC-EF7E5D3A7A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7284" r="27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70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4214"/>
            <a:ext cx="9934852" cy="1036850"/>
          </a:xfrm>
        </p:spPr>
        <p:txBody>
          <a:bodyPr>
            <a:normAutofit fontScale="90000"/>
          </a:bodyPr>
          <a:lstStyle/>
          <a:p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                    </a:t>
            </a: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b="1" dirty="0"/>
              <a:t>General information about the participants in the 2022 business survey</a:t>
            </a:r>
            <a:br>
              <a:rPr lang="de-DE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B2F6600-464F-4E82-9885-D22DCAB77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Headquarters</a:t>
            </a:r>
            <a:endParaRPr lang="en-US" sz="3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/>
          </a:p>
        </p:txBody>
      </p:sp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EBBBBD61-5DD6-4A1A-AB4C-7732360570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6921686"/>
              </p:ext>
            </p:extLst>
          </p:nvPr>
        </p:nvGraphicFramePr>
        <p:xfrm>
          <a:off x="1295400" y="2705100"/>
          <a:ext cx="4572000" cy="363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EC78BCC-67E0-4D6F-BB35-3E0FA3543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639676"/>
            <a:ext cx="4572000" cy="10368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Number of employees</a:t>
            </a:r>
            <a:endParaRPr lang="de-DE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30" name="Content Placeholder 29">
            <a:extLst>
              <a:ext uri="{FF2B5EF4-FFF2-40B4-BE49-F238E27FC236}">
                <a16:creationId xmlns:a16="http://schemas.microsoft.com/office/drawing/2014/main" id="{D40ED50D-49E7-4B14-8A5C-BE14243450E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52095319"/>
              </p:ext>
            </p:extLst>
          </p:nvPr>
        </p:nvGraphicFramePr>
        <p:xfrm>
          <a:off x="6324600" y="2705100"/>
          <a:ext cx="457200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BBC93-6AA4-937E-20EB-C2460E9D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19ACB-BCEF-2ECD-D287-0E405452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4214"/>
            <a:ext cx="9890464" cy="1036850"/>
          </a:xfrm>
        </p:spPr>
        <p:txBody>
          <a:bodyPr>
            <a:normAutofit fontScale="90000"/>
          </a:bodyPr>
          <a:lstStyle/>
          <a:p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                    </a:t>
            </a: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DE" sz="32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b="1" dirty="0"/>
              <a:t>General information about the participants in the 2022 business survey</a:t>
            </a:r>
            <a:br>
              <a:rPr lang="de-DE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B2F6600-464F-4E82-9885-D22DCAB77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416" y="1854707"/>
            <a:ext cx="5316984" cy="850392"/>
          </a:xfrm>
        </p:spPr>
        <p:txBody>
          <a:bodyPr>
            <a:normAutofit fontScale="25000" lnSpcReduction="20000"/>
          </a:bodyPr>
          <a:lstStyle/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mk-MK" sz="9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9600" b="1" dirty="0">
                <a:solidFill>
                  <a:schemeClr val="accent2">
                    <a:lumMod val="75000"/>
                  </a:schemeClr>
                </a:solidFill>
              </a:rPr>
              <a:t>Main activity</a:t>
            </a:r>
            <a:r>
              <a:rPr lang="mk-MK" sz="8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de-DE" sz="8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9600" b="1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                    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1E84734-FA72-4D86-A862-6E9A7052D41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6502580"/>
              </p:ext>
            </p:extLst>
          </p:nvPr>
        </p:nvGraphicFramePr>
        <p:xfrm>
          <a:off x="1295400" y="2705099"/>
          <a:ext cx="4572000" cy="372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EC78BCC-67E0-4D6F-BB35-3E0FA3543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639676"/>
            <a:ext cx="5867400" cy="10368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Share of exports in total exports</a:t>
            </a:r>
            <a:endParaRPr lang="de-DE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3BD7679-17B8-4258-AD92-3E1033C65A2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68319614"/>
              </p:ext>
            </p:extLst>
          </p:nvPr>
        </p:nvGraphicFramePr>
        <p:xfrm>
          <a:off x="6324600" y="2705100"/>
          <a:ext cx="457200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646DB-D3FC-D76D-5E94-7AB170F0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A8BFA-DB0A-9D0A-7B29-BBB46896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261" y="2819401"/>
            <a:ext cx="5973682" cy="2560320"/>
          </a:xfrm>
        </p:spPr>
        <p:txBody>
          <a:bodyPr>
            <a:normAutofit fontScale="90000"/>
          </a:bodyPr>
          <a:lstStyle/>
          <a:p>
            <a:r>
              <a:rPr lang="de-DE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Business climate conditions</a:t>
            </a:r>
            <a:br>
              <a:rPr lang="de-DE" b="1" dirty="0">
                <a:latin typeface="Book Antiqua" panose="02040602050305030304" pitchFamily="18" charset="0"/>
              </a:rPr>
            </a:br>
            <a:br>
              <a:rPr lang="de-DE" b="1" dirty="0">
                <a:latin typeface="Book Antiqua" panose="02040602050305030304" pitchFamily="18" charset="0"/>
              </a:rPr>
            </a:br>
            <a:r>
              <a:rPr lang="de-DE" sz="1800" b="1" kern="0" dirty="0">
                <a:solidFill>
                  <a:srgbClr val="002060"/>
                </a:solidFill>
              </a:rPr>
              <a:t>Valuation </a:t>
            </a:r>
            <a:r>
              <a:rPr lang="de-DE" sz="1800" b="1" kern="0" dirty="0"/>
              <a:t>1 – 5 </a:t>
            </a:r>
            <a:br>
              <a:rPr lang="de-DE" sz="1800" b="1" i="1" kern="0" dirty="0"/>
            </a:br>
            <a:r>
              <a:rPr lang="en-US" sz="1800" b="1" i="1" kern="0" dirty="0">
                <a:solidFill>
                  <a:srgbClr val="002060"/>
                </a:solidFill>
              </a:rPr>
              <a:t>1= </a:t>
            </a:r>
            <a:r>
              <a:rPr lang="en-US" sz="1800" b="1" kern="0" dirty="0">
                <a:solidFill>
                  <a:srgbClr val="002060"/>
                </a:solidFill>
              </a:rPr>
              <a:t>very satisfied</a:t>
            </a:r>
            <a:r>
              <a:rPr lang="mk-MK" sz="1800" b="1" kern="0" dirty="0"/>
              <a:t>   </a:t>
            </a:r>
            <a:br>
              <a:rPr lang="mk-MK" sz="1800" b="1" kern="0" dirty="0"/>
            </a:br>
            <a:r>
              <a:rPr lang="en-US" sz="1800" b="1" i="1" kern="0" dirty="0">
                <a:solidFill>
                  <a:srgbClr val="002060"/>
                </a:solidFill>
              </a:rPr>
              <a:t>5= </a:t>
            </a:r>
            <a:r>
              <a:rPr lang="en-US" sz="1800" b="1" kern="0" dirty="0">
                <a:solidFill>
                  <a:srgbClr val="002060"/>
                </a:solidFill>
              </a:rPr>
              <a:t>very unsatisfied</a:t>
            </a:r>
            <a:br>
              <a:rPr lang="mk-MK" sz="4000" b="1" kern="0" dirty="0"/>
            </a:br>
            <a:endParaRPr lang="de-DE" b="1" i="1" dirty="0"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45B40-AC35-4A51-8956-4E8444B6A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6164978"/>
            <a:ext cx="2752040" cy="536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089C4-7438-4CF1-930B-5B7D82C4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98" y="6164978"/>
            <a:ext cx="1152584" cy="536318"/>
          </a:xfrm>
          <a:prstGeom prst="rect">
            <a:avLst/>
          </a:prstGeom>
        </p:spPr>
      </p:pic>
      <p:pic>
        <p:nvPicPr>
          <p:cNvPr id="11" name="Picture Placeholder 10" descr="A picture containing text, building, warehouse&#10;&#10;Description automatically generated">
            <a:extLst>
              <a:ext uri="{FF2B5EF4-FFF2-40B4-BE49-F238E27FC236}">
                <a16:creationId xmlns:a16="http://schemas.microsoft.com/office/drawing/2014/main" id="{0018AA49-589D-A620-0630-BEC43EE272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7284" r="27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32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mk-MK" sz="3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de-DE" sz="3200" b="1" dirty="0">
                <a:latin typeface="Book Antiqua" panose="02040602050305030304" pitchFamily="18" charset="0"/>
              </a:rPr>
              <a:t>Would you again choose North Macedonia as preferred location for your investment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A671856-0FB0-4682-9ADE-ABD559F1F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543648"/>
              </p:ext>
            </p:extLst>
          </p:nvPr>
        </p:nvGraphicFramePr>
        <p:xfrm>
          <a:off x="868680" y="1618538"/>
          <a:ext cx="1077468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CAB34-9A0B-2EFB-AC99-2EB4D62D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2C77F-36A6-2A9D-93C9-5053AE47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CCC7-61F8-4744-B1BE-6E06F3A4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5656"/>
            <a:ext cx="9601200" cy="1036850"/>
          </a:xfrm>
        </p:spPr>
        <p:txBody>
          <a:bodyPr/>
          <a:lstStyle/>
          <a:p>
            <a:r>
              <a:rPr lang="de-DE" b="1" dirty="0"/>
              <a:t>Business climate conditions</a:t>
            </a:r>
            <a:endParaRPr lang="en-GB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F50D54-F4C0-001B-817B-5921A91E6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413020"/>
              </p:ext>
            </p:extLst>
          </p:nvPr>
        </p:nvGraphicFramePr>
        <p:xfrm>
          <a:off x="218661" y="1530626"/>
          <a:ext cx="11817626" cy="5327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8CC99-B9D7-2F43-CE41-2CB5B160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C0BB7-3D04-0DAD-FFC8-059BF0F4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1f51cc-ce6b-4313-b953-ee2905289e2c">
      <Terms xmlns="http://schemas.microsoft.com/office/infopath/2007/PartnerControls"/>
    </lcf76f155ced4ddcb4097134ff3c332f>
    <TaxCatchAll xmlns="725508cf-d83f-4d97-afdf-806241a569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1EE6D36258F45B02722D3B72EC054" ma:contentTypeVersion="16" ma:contentTypeDescription="Create a new document." ma:contentTypeScope="" ma:versionID="64d1481c58cf90bd39d782e6ba813736">
  <xsd:schema xmlns:xsd="http://www.w3.org/2001/XMLSchema" xmlns:xs="http://www.w3.org/2001/XMLSchema" xmlns:p="http://schemas.microsoft.com/office/2006/metadata/properties" xmlns:ns2="725508cf-d83f-4d97-afdf-806241a56991" xmlns:ns3="5c1f51cc-ce6b-4313-b953-ee2905289e2c" targetNamespace="http://schemas.microsoft.com/office/2006/metadata/properties" ma:root="true" ma:fieldsID="199cd2c46ec275998a46956edf403461" ns2:_="" ns3:_="">
    <xsd:import namespace="725508cf-d83f-4d97-afdf-806241a56991"/>
    <xsd:import namespace="5c1f51cc-ce6b-4313-b953-ee2905289e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508cf-d83f-4d97-afdf-806241a569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4b1f64-206e-41cd-a1bf-0c1492206749}" ma:internalName="TaxCatchAll" ma:showField="CatchAllData" ma:web="725508cf-d83f-4d97-afdf-806241a569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f51cc-ce6b-4313-b953-ee2905289e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deaa4b-071c-4d16-9154-003f10a04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522153-8C0A-4735-A3AB-BD7B87D216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B3520-5A3B-42D9-BA6F-473B242EF815}">
  <ds:schemaRefs>
    <ds:schemaRef ds:uri="http://schemas.microsoft.com/office/infopath/2007/PartnerControls"/>
    <ds:schemaRef ds:uri="http://purl.org/dc/dcmitype/"/>
    <ds:schemaRef ds:uri="5c1f51cc-ce6b-4313-b953-ee2905289e2c"/>
    <ds:schemaRef ds:uri="http://www.w3.org/XML/1998/namespace"/>
    <ds:schemaRef ds:uri="725508cf-d83f-4d97-afdf-806241a5699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873685-0A96-4C37-9818-099747ECEEDB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62244</TotalTime>
  <Words>658</Words>
  <Application>Microsoft Office PowerPoint</Application>
  <PresentationFormat>Widescreen</PresentationFormat>
  <Paragraphs>153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Book Antiqua</vt:lpstr>
      <vt:lpstr>Calibri</vt:lpstr>
      <vt:lpstr>Sales Direction 16X9</vt:lpstr>
      <vt:lpstr>Business Climate Survey North Macedonia  2022  </vt:lpstr>
      <vt:lpstr>General Data </vt:lpstr>
      <vt:lpstr>Exchange of goods between North Macedonia and Germany 2021 in Mrd. EUR</vt:lpstr>
      <vt:lpstr>General information about the participants in the 2022 business survey </vt:lpstr>
      <vt:lpstr>                                                                                                                         General information about the participants in the 2022 business survey </vt:lpstr>
      <vt:lpstr>                                                                                                                          General information about the participants in the 2022 business survey </vt:lpstr>
      <vt:lpstr>Business climate conditions  Valuation 1 – 5  1= very satisfied    5= very unsatisfied </vt:lpstr>
      <vt:lpstr> Would you again choose North Macedonia as preferred location for your investment</vt:lpstr>
      <vt:lpstr>Business climate conditions</vt:lpstr>
      <vt:lpstr>Business climate conditions 2022</vt:lpstr>
      <vt:lpstr>Russian invasion of Ukraine</vt:lpstr>
      <vt:lpstr>What short-term economic consequences of the Russian invasion of Ukraine do you feel or do you expect for your company? (Multiple choices possible)</vt:lpstr>
      <vt:lpstr>When do you expect a far-reaching normalisation of internaltional supply chains?</vt:lpstr>
      <vt:lpstr>Skilled workers   </vt:lpstr>
      <vt:lpstr>What measures have you taken or do you plan to take soon to mitigate the consequences of shortage of skilled workers?</vt:lpstr>
      <vt:lpstr>Thank you for your attention!  The Delegation of German Industry and Commerce  in North Macedonia  service@nordmazedonien.ahk.de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Кonjunkturumfrage Nordmazedonien  2021  Анкета за бизнис климата во С. Македонија</dc:title>
  <dc:creator>Marian Malinov</dc:creator>
  <cp:lastModifiedBy>Marija Radevska</cp:lastModifiedBy>
  <cp:revision>75</cp:revision>
  <cp:lastPrinted>2022-06-14T15:35:11Z</cp:lastPrinted>
  <dcterms:created xsi:type="dcterms:W3CDTF">2021-04-23T16:00:59Z</dcterms:created>
  <dcterms:modified xsi:type="dcterms:W3CDTF">2022-06-15T12:12:23Z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0x01010094C1EE6D36258F45B02722D3B72EC054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