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15" r:id="rId2"/>
    <p:sldId id="301" r:id="rId3"/>
    <p:sldId id="302" r:id="rId4"/>
    <p:sldId id="299" r:id="rId5"/>
    <p:sldId id="257" r:id="rId6"/>
    <p:sldId id="259" r:id="rId7"/>
    <p:sldId id="260" r:id="rId8"/>
    <p:sldId id="261" r:id="rId9"/>
    <p:sldId id="262" r:id="rId10"/>
    <p:sldId id="264" r:id="rId11"/>
    <p:sldId id="285" r:id="rId12"/>
    <p:sldId id="306" r:id="rId13"/>
    <p:sldId id="267" r:id="rId14"/>
    <p:sldId id="268" r:id="rId15"/>
    <p:sldId id="317" r:id="rId16"/>
    <p:sldId id="273" r:id="rId17"/>
    <p:sldId id="274" r:id="rId18"/>
    <p:sldId id="300" r:id="rId19"/>
    <p:sldId id="298" r:id="rId20"/>
    <p:sldId id="275" r:id="rId21"/>
    <p:sldId id="276" r:id="rId22"/>
    <p:sldId id="277" r:id="rId23"/>
    <p:sldId id="289" r:id="rId24"/>
    <p:sldId id="303" r:id="rId25"/>
    <p:sldId id="282" r:id="rId26"/>
    <p:sldId id="283" r:id="rId27"/>
    <p:sldId id="307" r:id="rId28"/>
    <p:sldId id="291" r:id="rId29"/>
    <p:sldId id="293" r:id="rId30"/>
    <p:sldId id="314" r:id="rId31"/>
    <p:sldId id="296" r:id="rId32"/>
    <p:sldId id="297" r:id="rId33"/>
    <p:sldId id="308" r:id="rId34"/>
    <p:sldId id="309" r:id="rId35"/>
    <p:sldId id="310" r:id="rId36"/>
    <p:sldId id="316" r:id="rId37"/>
    <p:sldId id="312" r:id="rId38"/>
    <p:sldId id="313" r:id="rId39"/>
    <p:sldId id="304" r:id="rId40"/>
    <p:sldId id="305" r:id="rId41"/>
    <p:sldId id="290" r:id="rId42"/>
  </p:sldIdLst>
  <p:sldSz cx="12192000" cy="6858000"/>
  <p:notesSz cx="6810375" cy="99425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067"/>
    <a:srgbClr val="253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5"/>
    <p:restoredTop sz="89091" autoAdjust="0"/>
  </p:normalViewPr>
  <p:slideViewPr>
    <p:cSldViewPr snapToGrid="0" snapToObjects="1">
      <p:cViewPr varScale="1">
        <p:scale>
          <a:sx n="63" d="100"/>
          <a:sy n="63" d="100"/>
        </p:scale>
        <p:origin x="5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CEEA4-2717-0C4E-A20D-43ECF1DC355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51DCF-99A8-454E-A0BC-736B65001B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429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51DCF-99A8-454E-A0BC-736B65001B6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227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51DCF-99A8-454E-A0BC-736B65001B6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51DCF-99A8-454E-A0BC-736B65001B6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247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51DCF-99A8-454E-A0BC-736B65001B6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51DCF-99A8-454E-A0BC-736B65001B63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255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mtClean="0"/>
              <a:t>z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51DCF-99A8-454E-A0BC-736B65001B63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5575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51DCF-99A8-454E-A0BC-736B65001B63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31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42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37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84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607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755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59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413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9343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828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44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5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DD5ED-63CE-D543-A8E8-D4C452E36E74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C90DC-35F9-194D-B430-363AAA144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274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19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11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03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305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122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28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894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277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77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901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836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59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75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75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98F9AC2-6484-4D88-BAEE-ADE5476D01E2}"/>
              </a:ext>
            </a:extLst>
          </p:cNvPr>
          <p:cNvGrpSpPr/>
          <p:nvPr/>
        </p:nvGrpSpPr>
        <p:grpSpPr>
          <a:xfrm>
            <a:off x="7775583" y="1948287"/>
            <a:ext cx="3934964" cy="3819677"/>
            <a:chOff x="7775583" y="1948287"/>
            <a:chExt cx="3934964" cy="38196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5BC61BDE-4414-4A3A-A58E-74D313B17681}"/>
                </a:ext>
              </a:extLst>
            </p:cNvPr>
            <p:cNvGrpSpPr/>
            <p:nvPr/>
          </p:nvGrpSpPr>
          <p:grpSpPr>
            <a:xfrm flipH="1">
              <a:off x="7775583" y="1948287"/>
              <a:ext cx="3934964" cy="3819677"/>
              <a:chOff x="1194309" y="1852035"/>
              <a:chExt cx="3934964" cy="3819677"/>
            </a:xfrm>
          </p:grpSpPr>
          <p:sp>
            <p:nvSpPr>
              <p:cNvPr id="7" name="Arc 6">
                <a:extLst>
                  <a:ext uri="{FF2B5EF4-FFF2-40B4-BE49-F238E27FC236}">
                    <a16:creationId xmlns:a16="http://schemas.microsoft.com/office/drawing/2014/main" xmlns="" id="{2A3956A0-570B-4CFE-BC99-65D3FCC649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9702" y="2457429"/>
                <a:ext cx="2608891" cy="2608891"/>
              </a:xfrm>
              <a:prstGeom prst="arc">
                <a:avLst>
                  <a:gd name="adj1" fmla="val 6337643"/>
                  <a:gd name="adj2" fmla="val 0"/>
                </a:avLst>
              </a:prstGeom>
              <a:ln w="38100">
                <a:solidFill>
                  <a:srgbClr val="279B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iro Light" panose="00000400000000000000" pitchFamily="2" charset="-78"/>
                  <a:cs typeface="Cairo Light" panose="00000400000000000000" pitchFamily="2" charset="-78"/>
                </a:endParaRPr>
              </a:p>
            </p:txBody>
          </p:sp>
          <p:sp>
            <p:nvSpPr>
              <p:cNvPr id="8" name="Arc 7">
                <a:extLst>
                  <a:ext uri="{FF2B5EF4-FFF2-40B4-BE49-F238E27FC236}">
                    <a16:creationId xmlns:a16="http://schemas.microsoft.com/office/drawing/2014/main" xmlns="" id="{4A0347B9-81E5-4769-BFBD-3CD2B3AD925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470034">
                <a:off x="2124097" y="2781825"/>
                <a:ext cx="1960098" cy="1960098"/>
              </a:xfrm>
              <a:prstGeom prst="arc">
                <a:avLst>
                  <a:gd name="adj1" fmla="val 6337643"/>
                  <a:gd name="adj2" fmla="val 0"/>
                </a:avLst>
              </a:prstGeom>
              <a:ln w="38100">
                <a:solidFill>
                  <a:srgbClr val="D3A0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iro Light" panose="00000400000000000000" pitchFamily="2" charset="-78"/>
                  <a:cs typeface="Cairo Light" panose="00000400000000000000" pitchFamily="2" charset="-78"/>
                </a:endParaRPr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xmlns="" id="{99314BB9-D231-4E03-AF13-C72B9C46EB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507968">
                <a:off x="1194309" y="1852035"/>
                <a:ext cx="3819677" cy="3819677"/>
              </a:xfrm>
              <a:prstGeom prst="arc">
                <a:avLst>
                  <a:gd name="adj1" fmla="val 6337643"/>
                  <a:gd name="adj2" fmla="val 0"/>
                </a:avLst>
              </a:prstGeom>
              <a:ln w="38100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iro Light" panose="00000400000000000000" pitchFamily="2" charset="-78"/>
                  <a:cs typeface="Cairo Light" panose="00000400000000000000" pitchFamily="2" charset="-78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83DE0496-79E1-47B0-947D-A53DE37C72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4004" y="1858918"/>
                <a:ext cx="426575" cy="426575"/>
              </a:xfrm>
              <a:prstGeom prst="ellipse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iro Light" panose="00000400000000000000" pitchFamily="2" charset="-78"/>
                    <a:cs typeface="Cairo Light" panose="00000400000000000000" pitchFamily="2" charset="-78"/>
                  </a:rPr>
                  <a:t>1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3C6A95E7-DCA8-46A5-A50F-FB85FDCCC3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02698" y="3086139"/>
                <a:ext cx="426575" cy="426575"/>
              </a:xfrm>
              <a:prstGeom prst="ellipse">
                <a:avLst/>
              </a:prstGeom>
              <a:solidFill>
                <a:srgbClr val="D3A02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iro Light" panose="00000400000000000000" pitchFamily="2" charset="-78"/>
                    <a:cs typeface="Cairo Light" panose="00000400000000000000" pitchFamily="2" charset="-78"/>
                  </a:rPr>
                  <a:t>2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EE1ACB2F-BACF-4893-B0E2-9EB36509B1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42120" y="4862816"/>
                <a:ext cx="426575" cy="426575"/>
              </a:xfrm>
              <a:prstGeom prst="ellipse">
                <a:avLst/>
              </a:prstGeom>
              <a:solidFill>
                <a:srgbClr val="F36D5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kern="0" dirty="0" smtClean="0">
                    <a:solidFill>
                      <a:prstClr val="white"/>
                    </a:solidFill>
                    <a:latin typeface="Cairo Light" panose="00000400000000000000" pitchFamily="2" charset="-78"/>
                    <a:cs typeface="Cairo Light" panose="00000400000000000000" pitchFamily="2" charset="-78"/>
                  </a:rPr>
                  <a:t>3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86F46B9-2CA5-4277-867F-7DADE5E8C774}"/>
                </a:ext>
              </a:extLst>
            </p:cNvPr>
            <p:cNvGrpSpPr/>
            <p:nvPr/>
          </p:nvGrpSpPr>
          <p:grpSpPr>
            <a:xfrm>
              <a:off x="9206348" y="3263765"/>
              <a:ext cx="1188720" cy="1188720"/>
              <a:chOff x="4574848" y="1897856"/>
              <a:chExt cx="3028217" cy="3026664"/>
            </a:xfrm>
          </p:grpSpPr>
          <p:sp>
            <p:nvSpPr>
              <p:cNvPr id="5" name="Freeform: Shape 64">
                <a:extLst>
                  <a:ext uri="{FF2B5EF4-FFF2-40B4-BE49-F238E27FC236}">
                    <a16:creationId xmlns:a16="http://schemas.microsoft.com/office/drawing/2014/main" xmlns="" id="{76D1F7E8-1438-426B-83A5-1E9D4956AB7D}"/>
                  </a:ext>
                </a:extLst>
              </p:cNvPr>
              <p:cNvSpPr/>
              <p:nvPr/>
            </p:nvSpPr>
            <p:spPr>
              <a:xfrm>
                <a:off x="4575624" y="1897856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" name="Freeform: Shape 65">
                <a:extLst>
                  <a:ext uri="{FF2B5EF4-FFF2-40B4-BE49-F238E27FC236}">
                    <a16:creationId xmlns:a16="http://schemas.microsoft.com/office/drawing/2014/main" xmlns="" id="{5BD1DFC2-46C3-4399-A6CD-BAB3FD3399C9}"/>
                  </a:ext>
                </a:extLst>
              </p:cNvPr>
              <p:cNvSpPr/>
              <p:nvPr/>
            </p:nvSpPr>
            <p:spPr>
              <a:xfrm>
                <a:off x="4574848" y="1907000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2FE276-9A43-4C1E-BE05-711B4E95EFDF}"/>
              </a:ext>
            </a:extLst>
          </p:cNvPr>
          <p:cNvSpPr/>
          <p:nvPr/>
        </p:nvSpPr>
        <p:spPr>
          <a:xfrm>
            <a:off x="3064426" y="1932832"/>
            <a:ext cx="5574283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spc="30" dirty="0">
                <a:solidFill>
                  <a:schemeClr val="accent1"/>
                </a:solidFill>
                <a:latin typeface="GT Walsheim Pro Trial Medium" charset="0"/>
                <a:ea typeface="GT Walsheim Pro Trial Medium" charset="0"/>
                <a:cs typeface="GT Walsheim Pro Trial Medium" charset="0"/>
              </a:rPr>
              <a:t>What are the main features expected of the global economy?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0DAF4EA-D462-4FC7-8CC5-E243E04E4950}"/>
              </a:ext>
            </a:extLst>
          </p:cNvPr>
          <p:cNvSpPr/>
          <p:nvPr/>
        </p:nvSpPr>
        <p:spPr>
          <a:xfrm>
            <a:off x="1074492" y="3249869"/>
            <a:ext cx="6583213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spc="30" dirty="0">
                <a:solidFill>
                  <a:srgbClr val="D3A029"/>
                </a:solidFill>
                <a:latin typeface="GT Walsheim Pro Trial Medium" charset="0"/>
                <a:ea typeface="GT Walsheim Pro Trial Medium" charset="0"/>
                <a:cs typeface="GT Walsheim Pro Trial Medium" charset="0"/>
              </a:rPr>
              <a:t>What are the major economic powers likely to lead the global economy?</a:t>
            </a:r>
            <a:endParaRPr lang="ar-EG" sz="1400" b="1" spc="30" dirty="0">
              <a:solidFill>
                <a:srgbClr val="D3A029"/>
              </a:solidFill>
              <a:latin typeface="GT Walsheim Pro Trial Medium" charset="0"/>
              <a:ea typeface="GT Walsheim Pro Trial Medium" charset="0"/>
              <a:cs typeface="GT Walsheim Pro Trial Medium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1DD04D5-3983-4758-9F1B-E40425C53781}"/>
              </a:ext>
            </a:extLst>
          </p:cNvPr>
          <p:cNvSpPr/>
          <p:nvPr/>
        </p:nvSpPr>
        <p:spPr>
          <a:xfrm>
            <a:off x="825910" y="5011790"/>
            <a:ext cx="7259567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spc="30" dirty="0">
                <a:solidFill>
                  <a:srgbClr val="F36D5F"/>
                </a:solidFill>
                <a:latin typeface="GT Walsheim Pro Trial Medium"/>
                <a:ea typeface="GE SS Two Bold" panose="020A0503020102020204" pitchFamily="18" charset="-78"/>
                <a:cs typeface="GE SS Two Bold" panose="020A0503020102020204" pitchFamily="18" charset="-78"/>
              </a:rPr>
              <a:t>What are the prioritized economic sectors and development issues during the upcoming stage?</a:t>
            </a:r>
            <a:endParaRPr lang="ar-EG" sz="1400" b="1" spc="30" dirty="0">
              <a:solidFill>
                <a:srgbClr val="F36D5F"/>
              </a:solidFill>
              <a:latin typeface="GT Walsheim Pro Trial Medium"/>
              <a:ea typeface="GE SS Two Bold" panose="020A0503020102020204" pitchFamily="18" charset="-78"/>
              <a:cs typeface="GE SS Two Bold" panose="020A0503020102020204" pitchFamily="18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F0B7640-5C66-4265-828D-90CD57A7129D}"/>
              </a:ext>
            </a:extLst>
          </p:cNvPr>
          <p:cNvSpPr/>
          <p:nvPr/>
        </p:nvSpPr>
        <p:spPr>
          <a:xfrm>
            <a:off x="2296739" y="727773"/>
            <a:ext cx="7598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dirty="0" smtClean="0">
                <a:solidFill>
                  <a:srgbClr val="277067"/>
                </a:solidFill>
                <a:latin typeface="GT Walsheim Pro Trial Medium" charset="0"/>
                <a:ea typeface="GT Walsheim Pro Trial Medium" charset="0"/>
                <a:cs typeface="GT Walsheim Pro Trial Medium" charset="0"/>
              </a:rPr>
              <a:t>Main features of the new world economic order after Coronavirus crisis</a:t>
            </a:r>
            <a:endParaRPr lang="ar-EG" dirty="0">
              <a:solidFill>
                <a:srgbClr val="277067"/>
              </a:solidFill>
              <a:latin typeface="GT Walsheim Pro Trial Medium" charset="0"/>
              <a:ea typeface="GT Walsheim Pro Trial Medium" charset="0"/>
              <a:cs typeface="GT Walsheim Pro Trial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EFD1A23-7591-4DA2-B440-098FA14DD3BA}"/>
              </a:ext>
            </a:extLst>
          </p:cNvPr>
          <p:cNvGrpSpPr/>
          <p:nvPr/>
        </p:nvGrpSpPr>
        <p:grpSpPr>
          <a:xfrm>
            <a:off x="9383545" y="1947845"/>
            <a:ext cx="2554285" cy="4910155"/>
            <a:chOff x="9466702" y="1989105"/>
            <a:chExt cx="2262120" cy="4695017"/>
          </a:xfrm>
        </p:grpSpPr>
        <p:sp>
          <p:nvSpPr>
            <p:cNvPr id="3" name="Shape 2"/>
            <p:cNvSpPr/>
            <p:nvPr/>
          </p:nvSpPr>
          <p:spPr>
            <a:xfrm>
              <a:off x="9466702" y="1989105"/>
              <a:ext cx="1770311" cy="1770491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0"/>
                <a:gd name="adj5" fmla="val 125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Freeform 3"/>
            <p:cNvSpPr/>
            <p:nvPr/>
          </p:nvSpPr>
          <p:spPr>
            <a:xfrm>
              <a:off x="9855566" y="2477567"/>
              <a:ext cx="987934" cy="621679"/>
            </a:xfrm>
            <a:custGeom>
              <a:avLst/>
              <a:gdLst>
                <a:gd name="connsiteX0" fmla="*/ 0 w 1140205"/>
                <a:gd name="connsiteY0" fmla="*/ 0 h 570043"/>
                <a:gd name="connsiteX1" fmla="*/ 1140205 w 1140205"/>
                <a:gd name="connsiteY1" fmla="*/ 0 h 570043"/>
                <a:gd name="connsiteX2" fmla="*/ 1140205 w 1140205"/>
                <a:gd name="connsiteY2" fmla="*/ 570043 h 570043"/>
                <a:gd name="connsiteX3" fmla="*/ 0 w 1140205"/>
                <a:gd name="connsiteY3" fmla="*/ 570043 h 570043"/>
                <a:gd name="connsiteX4" fmla="*/ 0 w 1140205"/>
                <a:gd name="connsiteY4" fmla="*/ 0 h 57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205" h="570043">
                  <a:moveTo>
                    <a:pt x="0" y="0"/>
                  </a:moveTo>
                  <a:lnTo>
                    <a:pt x="1140205" y="0"/>
                  </a:lnTo>
                  <a:lnTo>
                    <a:pt x="1140205" y="570043"/>
                  </a:lnTo>
                  <a:lnTo>
                    <a:pt x="0" y="5700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0" kern="12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Decline in economic globalization and increase in conflicts</a:t>
              </a:r>
            </a:p>
          </p:txBody>
        </p:sp>
        <p:sp>
          <p:nvSpPr>
            <p:cNvPr id="5" name="Circular Arrow 4"/>
            <p:cNvSpPr/>
            <p:nvPr/>
          </p:nvSpPr>
          <p:spPr>
            <a:xfrm>
              <a:off x="9958511" y="3006515"/>
              <a:ext cx="1770311" cy="1770491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10349367" y="3649263"/>
              <a:ext cx="987934" cy="493915"/>
            </a:xfrm>
            <a:custGeom>
              <a:avLst/>
              <a:gdLst>
                <a:gd name="connsiteX0" fmla="*/ 0 w 1140205"/>
                <a:gd name="connsiteY0" fmla="*/ 0 h 570043"/>
                <a:gd name="connsiteX1" fmla="*/ 1140205 w 1140205"/>
                <a:gd name="connsiteY1" fmla="*/ 0 h 570043"/>
                <a:gd name="connsiteX2" fmla="*/ 1140205 w 1140205"/>
                <a:gd name="connsiteY2" fmla="*/ 570043 h 570043"/>
                <a:gd name="connsiteX3" fmla="*/ 0 w 1140205"/>
                <a:gd name="connsiteY3" fmla="*/ 570043 h 570043"/>
                <a:gd name="connsiteX4" fmla="*/ 0 w 1140205"/>
                <a:gd name="connsiteY4" fmla="*/ 0 h 57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205" h="570043">
                  <a:moveTo>
                    <a:pt x="0" y="0"/>
                  </a:moveTo>
                  <a:lnTo>
                    <a:pt x="1140205" y="0"/>
                  </a:lnTo>
                  <a:lnTo>
                    <a:pt x="1140205" y="570043"/>
                  </a:lnTo>
                  <a:lnTo>
                    <a:pt x="0" y="5700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Self-reliance </a:t>
              </a:r>
              <a:r>
                <a:rPr lang="en-US" sz="100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and depend </a:t>
              </a:r>
              <a:r>
                <a:rPr lang="en-US" sz="10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on local supply chain</a:t>
              </a:r>
              <a:endParaRPr lang="ar-EG" sz="10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7" name="Shape 6"/>
            <p:cNvSpPr/>
            <p:nvPr/>
          </p:nvSpPr>
          <p:spPr>
            <a:xfrm>
              <a:off x="9466702" y="4027682"/>
              <a:ext cx="1770311" cy="1770491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9798312" y="4627744"/>
              <a:ext cx="987935" cy="493915"/>
            </a:xfrm>
            <a:custGeom>
              <a:avLst/>
              <a:gdLst>
                <a:gd name="connsiteX0" fmla="*/ 0 w 1140205"/>
                <a:gd name="connsiteY0" fmla="*/ 0 h 570043"/>
                <a:gd name="connsiteX1" fmla="*/ 1140205 w 1140205"/>
                <a:gd name="connsiteY1" fmla="*/ 0 h 570043"/>
                <a:gd name="connsiteX2" fmla="*/ 1140205 w 1140205"/>
                <a:gd name="connsiteY2" fmla="*/ 570043 h 570043"/>
                <a:gd name="connsiteX3" fmla="*/ 0 w 1140205"/>
                <a:gd name="connsiteY3" fmla="*/ 570043 h 570043"/>
                <a:gd name="connsiteX4" fmla="*/ 0 w 1140205"/>
                <a:gd name="connsiteY4" fmla="*/ 0 h 57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205" h="570043">
                  <a:moveTo>
                    <a:pt x="0" y="0"/>
                  </a:moveTo>
                  <a:lnTo>
                    <a:pt x="1140205" y="0"/>
                  </a:lnTo>
                  <a:lnTo>
                    <a:pt x="1140205" y="570043"/>
                  </a:lnTo>
                  <a:lnTo>
                    <a:pt x="0" y="5700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Mobilizing local resources and savings, in addition to, encouraging national investments</a:t>
              </a:r>
              <a:endParaRPr lang="ar-EG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9" name="Block Arc 8"/>
            <p:cNvSpPr/>
            <p:nvPr/>
          </p:nvSpPr>
          <p:spPr>
            <a:xfrm>
              <a:off x="10084368" y="5162468"/>
              <a:ext cx="1520920" cy="1521654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0420351" y="5598685"/>
              <a:ext cx="907112" cy="797800"/>
            </a:xfrm>
            <a:custGeom>
              <a:avLst/>
              <a:gdLst>
                <a:gd name="connsiteX0" fmla="*/ 0 w 1140205"/>
                <a:gd name="connsiteY0" fmla="*/ 0 h 570043"/>
                <a:gd name="connsiteX1" fmla="*/ 1140205 w 1140205"/>
                <a:gd name="connsiteY1" fmla="*/ 0 h 570043"/>
                <a:gd name="connsiteX2" fmla="*/ 1140205 w 1140205"/>
                <a:gd name="connsiteY2" fmla="*/ 570043 h 570043"/>
                <a:gd name="connsiteX3" fmla="*/ 0 w 1140205"/>
                <a:gd name="connsiteY3" fmla="*/ 570043 h 570043"/>
                <a:gd name="connsiteX4" fmla="*/ 0 w 1140205"/>
                <a:gd name="connsiteY4" fmla="*/ 0 h 57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205" h="570043">
                  <a:moveTo>
                    <a:pt x="0" y="0"/>
                  </a:moveTo>
                  <a:lnTo>
                    <a:pt x="1140205" y="0"/>
                  </a:lnTo>
                  <a:lnTo>
                    <a:pt x="1140205" y="570043"/>
                  </a:lnTo>
                  <a:lnTo>
                    <a:pt x="0" y="5700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The movement</a:t>
              </a:r>
              <a:r>
                <a:rPr lang="en-US" sz="1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 of Trade, Capitals and individuals will be affected negatively</a:t>
              </a:r>
              <a:endParaRPr lang="en-US" sz="1000" b="0" kern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23B18DC-618B-4B72-910D-AFE01847DB6B}"/>
              </a:ext>
            </a:extLst>
          </p:cNvPr>
          <p:cNvGrpSpPr/>
          <p:nvPr/>
        </p:nvGrpSpPr>
        <p:grpSpPr>
          <a:xfrm>
            <a:off x="4621010" y="2201857"/>
            <a:ext cx="3172931" cy="3908252"/>
            <a:chOff x="3880885" y="3006515"/>
            <a:chExt cx="2262120" cy="2791658"/>
          </a:xfrm>
        </p:grpSpPr>
        <p:sp>
          <p:nvSpPr>
            <p:cNvPr id="14" name="Circular Arrow 28">
              <a:extLst>
                <a:ext uri="{FF2B5EF4-FFF2-40B4-BE49-F238E27FC236}">
                  <a16:creationId xmlns:a16="http://schemas.microsoft.com/office/drawing/2014/main" xmlns="" id="{356B35BE-51A6-4ED9-A18C-8CFB64BD339A}"/>
                </a:ext>
              </a:extLst>
            </p:cNvPr>
            <p:cNvSpPr/>
            <p:nvPr/>
          </p:nvSpPr>
          <p:spPr>
            <a:xfrm>
              <a:off x="4372694" y="3006515"/>
              <a:ext cx="1770311" cy="1770491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FDB713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 29">
              <a:extLst>
                <a:ext uri="{FF2B5EF4-FFF2-40B4-BE49-F238E27FC236}">
                  <a16:creationId xmlns:a16="http://schemas.microsoft.com/office/drawing/2014/main" xmlns="" id="{8C8D1A50-3FF9-4D6E-8B53-3C3090C46046}"/>
                </a:ext>
              </a:extLst>
            </p:cNvPr>
            <p:cNvSpPr/>
            <p:nvPr/>
          </p:nvSpPr>
          <p:spPr>
            <a:xfrm>
              <a:off x="4391288" y="3556898"/>
              <a:ext cx="1388545" cy="576655"/>
            </a:xfrm>
            <a:custGeom>
              <a:avLst/>
              <a:gdLst>
                <a:gd name="connsiteX0" fmla="*/ 0 w 1140205"/>
                <a:gd name="connsiteY0" fmla="*/ 0 h 570043"/>
                <a:gd name="connsiteX1" fmla="*/ 1140205 w 1140205"/>
                <a:gd name="connsiteY1" fmla="*/ 0 h 570043"/>
                <a:gd name="connsiteX2" fmla="*/ 1140205 w 1140205"/>
                <a:gd name="connsiteY2" fmla="*/ 570043 h 570043"/>
                <a:gd name="connsiteX3" fmla="*/ 0 w 1140205"/>
                <a:gd name="connsiteY3" fmla="*/ 570043 h 570043"/>
                <a:gd name="connsiteX4" fmla="*/ 0 w 1140205"/>
                <a:gd name="connsiteY4" fmla="*/ 0 h 57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205" h="570043">
                  <a:moveTo>
                    <a:pt x="0" y="0"/>
                  </a:moveTo>
                  <a:lnTo>
                    <a:pt x="1140205" y="0"/>
                  </a:lnTo>
                  <a:lnTo>
                    <a:pt x="1140205" y="570043"/>
                  </a:lnTo>
                  <a:lnTo>
                    <a:pt x="0" y="5700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 rtl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Down turning of the importance of international issues, while focusing on internal and local challenges</a:t>
              </a:r>
              <a:endParaRPr lang="en-US" sz="1200" b="0" kern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6" name="Shape 15">
              <a:extLst>
                <a:ext uri="{FF2B5EF4-FFF2-40B4-BE49-F238E27FC236}">
                  <a16:creationId xmlns:a16="http://schemas.microsoft.com/office/drawing/2014/main" xmlns="" id="{47892163-13A7-49E6-8D7B-CCC7C6290D9B}"/>
                </a:ext>
              </a:extLst>
            </p:cNvPr>
            <p:cNvSpPr/>
            <p:nvPr/>
          </p:nvSpPr>
          <p:spPr>
            <a:xfrm>
              <a:off x="3880885" y="4027682"/>
              <a:ext cx="1770311" cy="1770491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FCC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 31">
              <a:extLst>
                <a:ext uri="{FF2B5EF4-FFF2-40B4-BE49-F238E27FC236}">
                  <a16:creationId xmlns:a16="http://schemas.microsoft.com/office/drawing/2014/main" xmlns="" id="{5921510B-3E08-4638-AF6E-24A09A2BA352}"/>
                </a:ext>
              </a:extLst>
            </p:cNvPr>
            <p:cNvSpPr/>
            <p:nvPr/>
          </p:nvSpPr>
          <p:spPr>
            <a:xfrm>
              <a:off x="4226808" y="4578065"/>
              <a:ext cx="1083931" cy="749325"/>
            </a:xfrm>
            <a:custGeom>
              <a:avLst/>
              <a:gdLst>
                <a:gd name="connsiteX0" fmla="*/ 0 w 1140205"/>
                <a:gd name="connsiteY0" fmla="*/ 0 h 570043"/>
                <a:gd name="connsiteX1" fmla="*/ 1140205 w 1140205"/>
                <a:gd name="connsiteY1" fmla="*/ 0 h 570043"/>
                <a:gd name="connsiteX2" fmla="*/ 1140205 w 1140205"/>
                <a:gd name="connsiteY2" fmla="*/ 570043 h 570043"/>
                <a:gd name="connsiteX3" fmla="*/ 0 w 1140205"/>
                <a:gd name="connsiteY3" fmla="*/ 570043 h 570043"/>
                <a:gd name="connsiteX4" fmla="*/ 0 w 1140205"/>
                <a:gd name="connsiteY4" fmla="*/ 0 h 57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205" h="570043">
                  <a:moveTo>
                    <a:pt x="0" y="0"/>
                  </a:moveTo>
                  <a:lnTo>
                    <a:pt x="1140205" y="0"/>
                  </a:lnTo>
                  <a:lnTo>
                    <a:pt x="1140205" y="570043"/>
                  </a:lnTo>
                  <a:lnTo>
                    <a:pt x="0" y="5700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 rtl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Reviewing the international and regional agenda for achieving sustainable development </a:t>
              </a:r>
              <a:endParaRPr lang="en-US" sz="1200" b="0" kern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9CA9529-5AF4-48DB-9231-7B34C2090841}"/>
              </a:ext>
            </a:extLst>
          </p:cNvPr>
          <p:cNvGrpSpPr/>
          <p:nvPr/>
        </p:nvGrpSpPr>
        <p:grpSpPr>
          <a:xfrm>
            <a:off x="5008097" y="1375325"/>
            <a:ext cx="2250293" cy="645587"/>
            <a:chOff x="2994882" y="1472624"/>
            <a:chExt cx="2250293" cy="6455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E8BC768-6D09-4D10-9829-67B9DDAE93B4}"/>
                </a:ext>
              </a:extLst>
            </p:cNvPr>
            <p:cNvSpPr/>
            <p:nvPr/>
          </p:nvSpPr>
          <p:spPr>
            <a:xfrm>
              <a:off x="3057820" y="1752451"/>
              <a:ext cx="2124416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88000" sy="88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5BBFBBA5-E5C2-48A8-AD2A-D69B6D23C209}"/>
                </a:ext>
              </a:extLst>
            </p:cNvPr>
            <p:cNvSpPr/>
            <p:nvPr/>
          </p:nvSpPr>
          <p:spPr>
            <a:xfrm>
              <a:off x="2994882" y="1472624"/>
              <a:ext cx="2250293" cy="575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en-US" sz="1400" dirty="0">
                  <a:solidFill>
                    <a:srgbClr val="D3A029"/>
                  </a:solidFill>
                  <a:latin typeface="GE SS Two Bold" panose="020A0503020102020204" pitchFamily="18" charset="-78"/>
                  <a:ea typeface="GE SS Two Bold" panose="020A0503020102020204" pitchFamily="18" charset="-78"/>
                  <a:cs typeface="GE SS Two Bold" panose="020A0503020102020204" pitchFamily="18" charset="-78"/>
                </a:rPr>
                <a:t>The role of international Institutions and Blocs</a:t>
              </a:r>
              <a:endParaRPr lang="ar-EG" sz="1400" dirty="0">
                <a:solidFill>
                  <a:srgbClr val="D3A029"/>
                </a:solidFill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A610C7A-EB8C-4971-9B9C-674CCB6D8AEE}"/>
              </a:ext>
            </a:extLst>
          </p:cNvPr>
          <p:cNvGrpSpPr/>
          <p:nvPr/>
        </p:nvGrpSpPr>
        <p:grpSpPr>
          <a:xfrm>
            <a:off x="918449" y="1372739"/>
            <a:ext cx="2714426" cy="645587"/>
            <a:chOff x="2994882" y="1472624"/>
            <a:chExt cx="2250293" cy="64558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0FBACBC-2FDA-47C6-90B3-D54EFF2E7CE5}"/>
                </a:ext>
              </a:extLst>
            </p:cNvPr>
            <p:cNvSpPr/>
            <p:nvPr/>
          </p:nvSpPr>
          <p:spPr>
            <a:xfrm>
              <a:off x="3057820" y="1752451"/>
              <a:ext cx="2124416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88000" sy="88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862C03D-E71A-48EA-979A-8C6A526C125D}"/>
                </a:ext>
              </a:extLst>
            </p:cNvPr>
            <p:cNvSpPr/>
            <p:nvPr/>
          </p:nvSpPr>
          <p:spPr>
            <a:xfrm>
              <a:off x="2994882" y="1472624"/>
              <a:ext cx="2250293" cy="575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GE SS Two Bold" panose="020A0503020102020204" pitchFamily="18" charset="-78"/>
                  <a:ea typeface="GE SS Two Bold" panose="020A0503020102020204" pitchFamily="18" charset="-78"/>
                  <a:cs typeface="GE SS Two Bold" panose="020A0503020102020204" pitchFamily="18" charset="-78"/>
                </a:rPr>
                <a:t>Prioritized economic sectors and development issues</a:t>
              </a:r>
              <a:endParaRPr lang="ar-EG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777FADB-5C1A-4775-AEF7-A4E523D0D122}"/>
              </a:ext>
            </a:extLst>
          </p:cNvPr>
          <p:cNvGrpSpPr/>
          <p:nvPr/>
        </p:nvGrpSpPr>
        <p:grpSpPr>
          <a:xfrm>
            <a:off x="9504213" y="1372740"/>
            <a:ext cx="2250293" cy="645587"/>
            <a:chOff x="2994882" y="1472624"/>
            <a:chExt cx="2250293" cy="64558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4D4C8C31-480D-435B-A927-13105FF0BBE0}"/>
                </a:ext>
              </a:extLst>
            </p:cNvPr>
            <p:cNvSpPr/>
            <p:nvPr/>
          </p:nvSpPr>
          <p:spPr>
            <a:xfrm>
              <a:off x="3057820" y="1752451"/>
              <a:ext cx="2124416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88000" sy="88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8352CF1A-F101-4035-BC8D-8CAE8B6C4FE6}"/>
                </a:ext>
              </a:extLst>
            </p:cNvPr>
            <p:cNvSpPr/>
            <p:nvPr/>
          </p:nvSpPr>
          <p:spPr>
            <a:xfrm>
              <a:off x="2994882" y="1472624"/>
              <a:ext cx="2250293" cy="575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en-US" sz="1400" dirty="0">
                  <a:solidFill>
                    <a:schemeClr val="accent1"/>
                  </a:solidFill>
                  <a:latin typeface="GE SS Two Bold" panose="020A0503020102020204" pitchFamily="18" charset="-78"/>
                  <a:ea typeface="GE SS Two Bold" panose="020A0503020102020204" pitchFamily="18" charset="-78"/>
                  <a:cs typeface="GE SS Two Bold" panose="020A0503020102020204" pitchFamily="18" charset="-78"/>
                </a:rPr>
                <a:t>Features of the Global Economy</a:t>
              </a:r>
              <a:endParaRPr lang="ar-EG" sz="1400" dirty="0">
                <a:solidFill>
                  <a:schemeClr val="accent1"/>
                </a:solidFill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907C121-D97A-4F01-9DA9-E951804388F0}"/>
              </a:ext>
            </a:extLst>
          </p:cNvPr>
          <p:cNvGrpSpPr/>
          <p:nvPr/>
        </p:nvGrpSpPr>
        <p:grpSpPr>
          <a:xfrm>
            <a:off x="971225" y="2201857"/>
            <a:ext cx="2959956" cy="4194628"/>
            <a:chOff x="605022" y="2773813"/>
            <a:chExt cx="2466084" cy="378947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C243976E-7FC9-4103-9F61-5DC1091D4BB6}"/>
                </a:ext>
              </a:extLst>
            </p:cNvPr>
            <p:cNvSpPr/>
            <p:nvPr/>
          </p:nvSpPr>
          <p:spPr>
            <a:xfrm>
              <a:off x="605022" y="2773813"/>
              <a:ext cx="1188720" cy="11887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F3BB8811-7791-4867-A9E2-EC242569DA0E}"/>
                </a:ext>
              </a:extLst>
            </p:cNvPr>
            <p:cNvSpPr/>
            <p:nvPr/>
          </p:nvSpPr>
          <p:spPr>
            <a:xfrm>
              <a:off x="1882386" y="2773813"/>
              <a:ext cx="1188720" cy="11887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20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878FE203-67AA-407C-97D0-B59C52282C47}"/>
                </a:ext>
              </a:extLst>
            </p:cNvPr>
            <p:cNvSpPr/>
            <p:nvPr/>
          </p:nvSpPr>
          <p:spPr>
            <a:xfrm>
              <a:off x="605022" y="4074191"/>
              <a:ext cx="1188720" cy="11887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20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96154664-6719-40DB-9F88-ADB561D060DA}"/>
                </a:ext>
              </a:extLst>
            </p:cNvPr>
            <p:cNvSpPr/>
            <p:nvPr/>
          </p:nvSpPr>
          <p:spPr>
            <a:xfrm>
              <a:off x="1882386" y="4074191"/>
              <a:ext cx="1188720" cy="11887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20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38DCD1D6-DFB0-44CC-BF8E-7BC3E5CF1576}"/>
                </a:ext>
              </a:extLst>
            </p:cNvPr>
            <p:cNvSpPr/>
            <p:nvPr/>
          </p:nvSpPr>
          <p:spPr>
            <a:xfrm>
              <a:off x="605022" y="5374569"/>
              <a:ext cx="1188720" cy="11887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20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3C1729C0-3A6A-4DA6-8B00-E3F635EC0B3E}"/>
                </a:ext>
              </a:extLst>
            </p:cNvPr>
            <p:cNvSpPr/>
            <p:nvPr/>
          </p:nvSpPr>
          <p:spPr>
            <a:xfrm>
              <a:off x="1882386" y="5374569"/>
              <a:ext cx="1188720" cy="11887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20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8" name="Freeform 77">
              <a:extLst>
                <a:ext uri="{FF2B5EF4-FFF2-40B4-BE49-F238E27FC236}">
                  <a16:creationId xmlns:a16="http://schemas.microsoft.com/office/drawing/2014/main" xmlns="" id="{75F6F39C-A6B3-4C8F-B55D-6143C3EA5DF0}"/>
                </a:ext>
              </a:extLst>
            </p:cNvPr>
            <p:cNvSpPr/>
            <p:nvPr/>
          </p:nvSpPr>
          <p:spPr>
            <a:xfrm>
              <a:off x="1909609" y="2818495"/>
              <a:ext cx="1134064" cy="1097280"/>
            </a:xfrm>
            <a:custGeom>
              <a:avLst/>
              <a:gdLst>
                <a:gd name="connsiteX0" fmla="*/ 0 w 794903"/>
                <a:gd name="connsiteY0" fmla="*/ 0 h 397188"/>
                <a:gd name="connsiteX1" fmla="*/ 794903 w 794903"/>
                <a:gd name="connsiteY1" fmla="*/ 0 h 397188"/>
                <a:gd name="connsiteX2" fmla="*/ 794903 w 794903"/>
                <a:gd name="connsiteY2" fmla="*/ 397188 h 397188"/>
                <a:gd name="connsiteX3" fmla="*/ 0 w 794903"/>
                <a:gd name="connsiteY3" fmla="*/ 397188 h 397188"/>
                <a:gd name="connsiteX4" fmla="*/ 0 w 794903"/>
                <a:gd name="connsiteY4" fmla="*/ 0 h 39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903" h="397188">
                  <a:moveTo>
                    <a:pt x="0" y="0"/>
                  </a:moveTo>
                  <a:lnTo>
                    <a:pt x="794903" y="0"/>
                  </a:lnTo>
                  <a:lnTo>
                    <a:pt x="794903" y="397188"/>
                  </a:lnTo>
                  <a:lnTo>
                    <a:pt x="0" y="3971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 rtl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Countries are going to invest more in the sectors of Health and Pharmaceuticals</a:t>
              </a:r>
              <a:endParaRPr lang="en-US" sz="1200" kern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9" name="Freeform 78">
              <a:extLst>
                <a:ext uri="{FF2B5EF4-FFF2-40B4-BE49-F238E27FC236}">
                  <a16:creationId xmlns:a16="http://schemas.microsoft.com/office/drawing/2014/main" xmlns="" id="{FD326D1C-409F-4953-A98F-74C344D2EFF2}"/>
                </a:ext>
              </a:extLst>
            </p:cNvPr>
            <p:cNvSpPr/>
            <p:nvPr/>
          </p:nvSpPr>
          <p:spPr>
            <a:xfrm>
              <a:off x="631103" y="2837912"/>
              <a:ext cx="1188720" cy="1097280"/>
            </a:xfrm>
            <a:custGeom>
              <a:avLst/>
              <a:gdLst>
                <a:gd name="connsiteX0" fmla="*/ 0 w 794903"/>
                <a:gd name="connsiteY0" fmla="*/ 0 h 397188"/>
                <a:gd name="connsiteX1" fmla="*/ 794903 w 794903"/>
                <a:gd name="connsiteY1" fmla="*/ 0 h 397188"/>
                <a:gd name="connsiteX2" fmla="*/ 794903 w 794903"/>
                <a:gd name="connsiteY2" fmla="*/ 397188 h 397188"/>
                <a:gd name="connsiteX3" fmla="*/ 0 w 794903"/>
                <a:gd name="connsiteY3" fmla="*/ 397188 h 397188"/>
                <a:gd name="connsiteX4" fmla="*/ 0 w 794903"/>
                <a:gd name="connsiteY4" fmla="*/ 0 h 39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903" h="397188">
                  <a:moveTo>
                    <a:pt x="0" y="0"/>
                  </a:moveTo>
                  <a:lnTo>
                    <a:pt x="794903" y="0"/>
                  </a:lnTo>
                  <a:lnTo>
                    <a:pt x="794903" y="397188"/>
                  </a:lnTo>
                  <a:lnTo>
                    <a:pt x="0" y="3971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 rtl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Digitization and using of technology in various fields (Health, e-learning and financial inclusion) will be witnessing a boom.</a:t>
              </a:r>
              <a:endParaRPr lang="ar-EG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0" name="Freeform 79">
              <a:extLst>
                <a:ext uri="{FF2B5EF4-FFF2-40B4-BE49-F238E27FC236}">
                  <a16:creationId xmlns:a16="http://schemas.microsoft.com/office/drawing/2014/main" xmlns="" id="{D7E7706E-2B1E-4DDD-BB4A-A756584A6A6A}"/>
                </a:ext>
              </a:extLst>
            </p:cNvPr>
            <p:cNvSpPr/>
            <p:nvPr/>
          </p:nvSpPr>
          <p:spPr>
            <a:xfrm>
              <a:off x="1942157" y="4127986"/>
              <a:ext cx="1078139" cy="1097280"/>
            </a:xfrm>
            <a:custGeom>
              <a:avLst/>
              <a:gdLst>
                <a:gd name="connsiteX0" fmla="*/ 0 w 794903"/>
                <a:gd name="connsiteY0" fmla="*/ 0 h 397188"/>
                <a:gd name="connsiteX1" fmla="*/ 794903 w 794903"/>
                <a:gd name="connsiteY1" fmla="*/ 0 h 397188"/>
                <a:gd name="connsiteX2" fmla="*/ 794903 w 794903"/>
                <a:gd name="connsiteY2" fmla="*/ 397188 h 397188"/>
                <a:gd name="connsiteX3" fmla="*/ 0 w 794903"/>
                <a:gd name="connsiteY3" fmla="*/ 397188 h 397188"/>
                <a:gd name="connsiteX4" fmla="*/ 0 w 794903"/>
                <a:gd name="connsiteY4" fmla="*/ 0 h 39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903" h="397188">
                  <a:moveTo>
                    <a:pt x="0" y="0"/>
                  </a:moveTo>
                  <a:lnTo>
                    <a:pt x="794903" y="0"/>
                  </a:lnTo>
                  <a:lnTo>
                    <a:pt x="794903" y="397188"/>
                  </a:lnTo>
                  <a:lnTo>
                    <a:pt x="0" y="3971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 rtl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Intensified investments in infrastructure and human capital, in order to meet the requirements of digital transformation </a:t>
              </a:r>
              <a:endParaRPr lang="ar-EG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1" name="Freeform 80">
              <a:extLst>
                <a:ext uri="{FF2B5EF4-FFF2-40B4-BE49-F238E27FC236}">
                  <a16:creationId xmlns:a16="http://schemas.microsoft.com/office/drawing/2014/main" xmlns="" id="{74269FDC-3E52-4229-A15A-C8EB1D57AA5A}"/>
                </a:ext>
              </a:extLst>
            </p:cNvPr>
            <p:cNvSpPr/>
            <p:nvPr/>
          </p:nvSpPr>
          <p:spPr>
            <a:xfrm>
              <a:off x="647681" y="4074191"/>
              <a:ext cx="1099048" cy="1232873"/>
            </a:xfrm>
            <a:custGeom>
              <a:avLst/>
              <a:gdLst>
                <a:gd name="connsiteX0" fmla="*/ 0 w 794903"/>
                <a:gd name="connsiteY0" fmla="*/ 0 h 397188"/>
                <a:gd name="connsiteX1" fmla="*/ 794903 w 794903"/>
                <a:gd name="connsiteY1" fmla="*/ 0 h 397188"/>
                <a:gd name="connsiteX2" fmla="*/ 794903 w 794903"/>
                <a:gd name="connsiteY2" fmla="*/ 397188 h 397188"/>
                <a:gd name="connsiteX3" fmla="*/ 0 w 794903"/>
                <a:gd name="connsiteY3" fmla="*/ 397188 h 397188"/>
                <a:gd name="connsiteX4" fmla="*/ 0 w 794903"/>
                <a:gd name="connsiteY4" fmla="*/ 0 h 39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903" h="397188">
                  <a:moveTo>
                    <a:pt x="0" y="0"/>
                  </a:moveTo>
                  <a:lnTo>
                    <a:pt x="794903" y="0"/>
                  </a:lnTo>
                  <a:lnTo>
                    <a:pt x="794903" y="397188"/>
                  </a:lnTo>
                  <a:lnTo>
                    <a:pt x="0" y="3971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 rtl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Focusing on Social protection and safety nets, job creation for vulnerable groups, in addition to offering unemployment insurance</a:t>
              </a:r>
              <a:endParaRPr lang="ar-EG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2" name="Freeform 81">
              <a:extLst>
                <a:ext uri="{FF2B5EF4-FFF2-40B4-BE49-F238E27FC236}">
                  <a16:creationId xmlns:a16="http://schemas.microsoft.com/office/drawing/2014/main" xmlns="" id="{4225684D-33D3-4391-9749-00443C2C2DB8}"/>
                </a:ext>
              </a:extLst>
            </p:cNvPr>
            <p:cNvSpPr/>
            <p:nvPr/>
          </p:nvSpPr>
          <p:spPr>
            <a:xfrm>
              <a:off x="1940084" y="5418198"/>
              <a:ext cx="1089124" cy="1097280"/>
            </a:xfrm>
            <a:custGeom>
              <a:avLst/>
              <a:gdLst>
                <a:gd name="connsiteX0" fmla="*/ 0 w 794903"/>
                <a:gd name="connsiteY0" fmla="*/ 0 h 397188"/>
                <a:gd name="connsiteX1" fmla="*/ 794903 w 794903"/>
                <a:gd name="connsiteY1" fmla="*/ 0 h 397188"/>
                <a:gd name="connsiteX2" fmla="*/ 794903 w 794903"/>
                <a:gd name="connsiteY2" fmla="*/ 397188 h 397188"/>
                <a:gd name="connsiteX3" fmla="*/ 0 w 794903"/>
                <a:gd name="connsiteY3" fmla="*/ 397188 h 397188"/>
                <a:gd name="connsiteX4" fmla="*/ 0 w 794903"/>
                <a:gd name="connsiteY4" fmla="*/ 0 h 39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903" h="397188">
                  <a:moveTo>
                    <a:pt x="0" y="0"/>
                  </a:moveTo>
                  <a:lnTo>
                    <a:pt x="794903" y="0"/>
                  </a:lnTo>
                  <a:lnTo>
                    <a:pt x="794903" y="397188"/>
                  </a:lnTo>
                  <a:lnTo>
                    <a:pt x="0" y="3971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 rtl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Enhancing SMEs sector and integrating the  informal sector</a:t>
              </a:r>
              <a:endParaRPr lang="ar-EG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3" name="Freeform 82">
              <a:extLst>
                <a:ext uri="{FF2B5EF4-FFF2-40B4-BE49-F238E27FC236}">
                  <a16:creationId xmlns:a16="http://schemas.microsoft.com/office/drawing/2014/main" xmlns="" id="{80DF4155-D87C-4C4C-911A-79A2062CF0A3}"/>
                </a:ext>
              </a:extLst>
            </p:cNvPr>
            <p:cNvSpPr/>
            <p:nvPr/>
          </p:nvSpPr>
          <p:spPr>
            <a:xfrm>
              <a:off x="694693" y="5418198"/>
              <a:ext cx="1009377" cy="1097280"/>
            </a:xfrm>
            <a:custGeom>
              <a:avLst/>
              <a:gdLst>
                <a:gd name="connsiteX0" fmla="*/ 0 w 794903"/>
                <a:gd name="connsiteY0" fmla="*/ 0 h 397188"/>
                <a:gd name="connsiteX1" fmla="*/ 794903 w 794903"/>
                <a:gd name="connsiteY1" fmla="*/ 0 h 397188"/>
                <a:gd name="connsiteX2" fmla="*/ 794903 w 794903"/>
                <a:gd name="connsiteY2" fmla="*/ 397188 h 397188"/>
                <a:gd name="connsiteX3" fmla="*/ 0 w 794903"/>
                <a:gd name="connsiteY3" fmla="*/ 397188 h 397188"/>
                <a:gd name="connsiteX4" fmla="*/ 0 w 794903"/>
                <a:gd name="connsiteY4" fmla="*/ 0 h 39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903" h="397188">
                  <a:moveTo>
                    <a:pt x="0" y="0"/>
                  </a:moveTo>
                  <a:lnTo>
                    <a:pt x="794903" y="0"/>
                  </a:lnTo>
                  <a:lnTo>
                    <a:pt x="794903" y="397188"/>
                  </a:lnTo>
                  <a:lnTo>
                    <a:pt x="0" y="3971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 rtl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Promoting Food and Energy Security</a:t>
              </a:r>
              <a:endParaRPr lang="ar-EG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7D730B0C-546B-48CE-8334-0CEAC84B9D6A}"/>
              </a:ext>
            </a:extLst>
          </p:cNvPr>
          <p:cNvSpPr/>
          <p:nvPr/>
        </p:nvSpPr>
        <p:spPr>
          <a:xfrm>
            <a:off x="3454346" y="740836"/>
            <a:ext cx="5309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dirty="0">
                <a:solidFill>
                  <a:srgbClr val="277067"/>
                </a:solidFill>
                <a:latin typeface="GT Walsheim Pro Trial Medium" charset="0"/>
                <a:ea typeface="GT Walsheim Pro Trial Medium" charset="0"/>
                <a:cs typeface="GT Walsheim Pro Trial Medium" charset="0"/>
              </a:rPr>
              <a:t>A new reality paving a way forward post </a:t>
            </a:r>
            <a:r>
              <a:rPr lang="en-US" dirty="0" err="1">
                <a:solidFill>
                  <a:srgbClr val="277067"/>
                </a:solidFill>
                <a:latin typeface="GT Walsheim Pro Trial Medium" charset="0"/>
                <a:ea typeface="GT Walsheim Pro Trial Medium" charset="0"/>
                <a:cs typeface="GT Walsheim Pro Trial Medium" charset="0"/>
              </a:rPr>
              <a:t>covid</a:t>
            </a:r>
            <a:r>
              <a:rPr lang="en-US" dirty="0">
                <a:solidFill>
                  <a:srgbClr val="277067"/>
                </a:solidFill>
                <a:latin typeface="GT Walsheim Pro Trial Medium" charset="0"/>
                <a:ea typeface="GT Walsheim Pro Trial Medium" charset="0"/>
                <a:cs typeface="GT Walsheim Pro Trial Medium" charset="0"/>
              </a:rPr>
              <a:t> 19</a:t>
            </a:r>
            <a:endParaRPr lang="ar-EG" dirty="0">
              <a:solidFill>
                <a:srgbClr val="277067"/>
              </a:solidFill>
              <a:latin typeface="GT Walsheim Pro Trial Medium" charset="0"/>
              <a:ea typeface="GT Walsheim Pro Trial Medium" charset="0"/>
              <a:cs typeface="GT Walsheim Pro Trial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31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066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8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908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6" y="115016"/>
            <a:ext cx="11813456" cy="66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49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04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560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01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44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872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22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6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89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32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78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803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478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415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239</Words>
  <Application>Microsoft Office PowerPoint</Application>
  <PresentationFormat>Widescreen</PresentationFormat>
  <Paragraphs>31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ＭＳ Ｐゴシック</vt:lpstr>
      <vt:lpstr>Arial</vt:lpstr>
      <vt:lpstr>Cairo Light</vt:lpstr>
      <vt:lpstr>Calibri</vt:lpstr>
      <vt:lpstr>Calibri Light</vt:lpstr>
      <vt:lpstr>GE SS Two Bold</vt:lpstr>
      <vt:lpstr>GE SS Two Light</vt:lpstr>
      <vt:lpstr>GT Walsheim Pro Trial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May Khattab</cp:lastModifiedBy>
  <cp:revision>129</cp:revision>
  <cp:lastPrinted>2020-06-09T08:53:37Z</cp:lastPrinted>
  <dcterms:created xsi:type="dcterms:W3CDTF">2020-05-18T02:18:51Z</dcterms:created>
  <dcterms:modified xsi:type="dcterms:W3CDTF">2020-06-09T10:22:09Z</dcterms:modified>
</cp:coreProperties>
</file>