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3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293BE5-E787-4F85-A392-1551DB0A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B4A6B91-BBAF-463A-9538-646469D82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7E2343-401F-4E4B-A88C-6625913B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8E38-5129-4C3B-80B7-76CE5B9F2DB9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C3EC0F-A2AC-4EF8-BC23-F84CA513E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45D8EE-A56D-415F-B670-11BE38DF0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AD0F-4890-448B-B942-AE12E7B50F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18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400AC-A883-4E93-B5E6-D839B0D7F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B10A50D-C651-44FE-8354-A4BD30C23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D87317-7567-46A3-BE96-2A5A4EE66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8E38-5129-4C3B-80B7-76CE5B9F2DB9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153924-BCBB-40D8-A962-EDF5F67E4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467BFF-2AC3-4481-AB5C-4F2A45E57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AD0F-4890-448B-B942-AE12E7B50F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19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80586AC-0231-4779-9F2E-0ABFAFF04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7B51C2A-4D97-4173-A136-9D23D84AE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FB249A-21F7-492A-BDD9-BF84BE78B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8E38-5129-4C3B-80B7-76CE5B9F2DB9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0D09B2-8F0D-4A73-B8D2-C491D7E2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C97D33-429A-4733-9ACB-0FC4708BC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AD0F-4890-448B-B942-AE12E7B50F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4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EE3F78-8801-497D-9988-7DE2F8F1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A67902-A3A5-4841-8AFA-EC93246E5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7CC6FE-398E-4FC9-A48C-014758B74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8E38-5129-4C3B-80B7-76CE5B9F2DB9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943F5D-8B4F-4890-BC7B-9ED116768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A52AFE-FB52-4B8B-8D79-AE7DF56FA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AD0F-4890-448B-B942-AE12E7B50F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424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B3BDF2-1721-4766-8757-432B06887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9A5F56-43D3-433E-BEDD-70425F754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94C382-2C27-4D24-AEC4-DB37A3B59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8E38-5129-4C3B-80B7-76CE5B9F2DB9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5AF1DC-5E2D-458D-8406-F9690B408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EE55C-C543-4548-AC21-230DBB7F5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AD0F-4890-448B-B942-AE12E7B50F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016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B5DBCE-3C95-4B0C-9E47-792EEC11E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472918-7FE3-4545-82A6-976537703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45320A9-CB7E-4148-8073-F2A3DEBBB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513D32-724B-4E42-858A-C4ACDDFA6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8E38-5129-4C3B-80B7-76CE5B9F2DB9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BBECF0-BDEC-4639-866C-B95119A1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679448-D327-48B5-9405-C81058ABA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AD0F-4890-448B-B942-AE12E7B50F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406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FBD846-75F7-4BA4-905C-AB44522F5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D6A1E3-FCCF-42D2-B421-6FFE8353A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F7FB052-8F97-470F-BD29-0E57A629D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560930D-28DA-4E2A-80BD-C3D94600BC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B057D1A-F60C-480F-93F9-2C93DAA7D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A2B7C2A-327C-47E2-91CA-C0651003F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8E38-5129-4C3B-80B7-76CE5B9F2DB9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D1A8D6D-FD62-45B5-B44A-8DCB9501B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14FAAB1-A17C-4AFC-B8B7-5E146BB00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AD0F-4890-448B-B942-AE12E7B50F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26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653214-CEF1-4CC6-9574-36C2997D2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A9A7B46-BB6D-44C0-9080-97954E351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8E38-5129-4C3B-80B7-76CE5B9F2DB9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B6F1FD-5AEF-4D2F-B295-51CD590F9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B0C6D18-EB4C-4222-A7D2-53F2CC979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AD0F-4890-448B-B942-AE12E7B50F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31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4980F47-E2ED-478A-9B4B-CD6B806E0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8E38-5129-4C3B-80B7-76CE5B9F2DB9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A8C4BB-9EBF-4923-9BAB-C493760FC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4EF12F6-71DA-4FB8-AEB8-B6D2B1596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AD0F-4890-448B-B942-AE12E7B50F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5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466A8B-00AB-4023-8936-B562DD3F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2D99CE-23CF-4B30-8EE2-224AFEA7B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9AE91CC-A207-4CC9-A822-2FA01A04B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3CB9AB7-0B06-4E4E-A61A-727B0B1DF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8E38-5129-4C3B-80B7-76CE5B9F2DB9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F92821-A5E7-418F-BB86-D57A1D09C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95153C-43A1-4FF5-AC4D-BC9728F8F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AD0F-4890-448B-B942-AE12E7B50F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779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68EED2-4930-4E06-B89A-7CE947C17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FDE5AA8-104A-47DB-8436-ADC3ACF3A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1694D5-D49A-44F2-9A12-CA097EA3E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1B1B4E-D19B-4579-BA78-DE6634547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8E38-5129-4C3B-80B7-76CE5B9F2DB9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3BF569-C2B7-4842-9D23-0F155E08A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6C7FE5B-75F5-4CA3-972C-1F3F68393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AD0F-4890-448B-B942-AE12E7B50F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74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C553692-1B8A-4663-981C-23ED7004C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09D13A-2428-4454-82CD-470F6DBCF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A96CEC-EA87-4CC9-9BB2-44577B269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8E38-5129-4C3B-80B7-76CE5B9F2DB9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6443C2-F7AA-4E17-87B8-FCE0F19FB6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AD6C18-143B-46E3-8D8A-34745BC77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FAD0F-4890-448B-B942-AE12E7B50F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970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we-i.d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F8CD7CD-7EA2-41CC-AAB4-6B5855138E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3"/>
            <a:ext cx="5583936" cy="1517904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4239800-E46B-47E2-8CB9-599D91CE393F}"/>
              </a:ext>
            </a:extLst>
          </p:cNvPr>
          <p:cNvCxnSpPr>
            <a:cxnSpLocks/>
          </p:cNvCxnSpPr>
          <p:nvPr/>
        </p:nvCxnSpPr>
        <p:spPr>
          <a:xfrm>
            <a:off x="1084091" y="781050"/>
            <a:ext cx="6402265" cy="0"/>
          </a:xfrm>
          <a:prstGeom prst="line">
            <a:avLst/>
          </a:prstGeom>
          <a:ln w="25400">
            <a:solidFill>
              <a:srgbClr val="9E32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4038D86A-BF80-4585-9C2D-E94FFBAD3FCE}"/>
              </a:ext>
            </a:extLst>
          </p:cNvPr>
          <p:cNvCxnSpPr>
            <a:cxnSpLocks/>
          </p:cNvCxnSpPr>
          <p:nvPr/>
        </p:nvCxnSpPr>
        <p:spPr>
          <a:xfrm>
            <a:off x="1084092" y="2973265"/>
            <a:ext cx="6402265" cy="0"/>
          </a:xfrm>
          <a:prstGeom prst="line">
            <a:avLst/>
          </a:prstGeom>
          <a:ln w="25400">
            <a:solidFill>
              <a:srgbClr val="9E32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28AAB01B-5682-4ABB-9877-7D965ACEF2DB}"/>
              </a:ext>
            </a:extLst>
          </p:cNvPr>
          <p:cNvSpPr txBox="1"/>
          <p:nvPr/>
        </p:nvSpPr>
        <p:spPr>
          <a:xfrm>
            <a:off x="1084091" y="3291840"/>
            <a:ext cx="9874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err="1">
                <a:latin typeface="Raleway"/>
              </a:rPr>
              <a:t>Renewable</a:t>
            </a:r>
            <a:r>
              <a:rPr lang="de-DE" sz="2800" b="1" dirty="0">
                <a:latin typeface="Raleway"/>
              </a:rPr>
              <a:t> </a:t>
            </a:r>
            <a:r>
              <a:rPr lang="de-DE" sz="2800" b="1" dirty="0" err="1">
                <a:latin typeface="Raleway"/>
              </a:rPr>
              <a:t>energy</a:t>
            </a:r>
            <a:r>
              <a:rPr lang="de-DE" sz="2800" b="1" dirty="0">
                <a:latin typeface="Raleway"/>
              </a:rPr>
              <a:t> </a:t>
            </a:r>
            <a:r>
              <a:rPr lang="de-DE" sz="2800" b="1" dirty="0" err="1">
                <a:latin typeface="Raleway"/>
              </a:rPr>
              <a:t>projects</a:t>
            </a:r>
            <a:r>
              <a:rPr lang="de-DE" sz="2800" b="1" dirty="0">
                <a:latin typeface="Raleway"/>
              </a:rPr>
              <a:t> </a:t>
            </a:r>
            <a:r>
              <a:rPr lang="de-DE" sz="2800" b="1" dirty="0" err="1">
                <a:latin typeface="Raleway"/>
              </a:rPr>
              <a:t>for</a:t>
            </a:r>
            <a:r>
              <a:rPr lang="de-DE" sz="2800" b="1" dirty="0">
                <a:latin typeface="Raleway"/>
              </a:rPr>
              <a:t> </a:t>
            </a:r>
            <a:r>
              <a:rPr lang="de-DE" sz="2800" b="1" dirty="0" err="1">
                <a:latin typeface="Raleway"/>
              </a:rPr>
              <a:t>location-based</a:t>
            </a:r>
            <a:r>
              <a:rPr lang="de-DE" sz="2800" b="1" dirty="0">
                <a:latin typeface="Raleway"/>
              </a:rPr>
              <a:t> </a:t>
            </a:r>
            <a:r>
              <a:rPr lang="de-DE" sz="2800" b="1" dirty="0" err="1">
                <a:latin typeface="Raleway"/>
              </a:rPr>
              <a:t>supply</a:t>
            </a:r>
            <a:r>
              <a:rPr lang="de-DE" sz="2800" b="1" dirty="0">
                <a:latin typeface="Raleway"/>
              </a:rPr>
              <a:t> 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4A88DF5F-9C7D-4E19-9F9D-85AF2DD93DB1}"/>
              </a:ext>
            </a:extLst>
          </p:cNvPr>
          <p:cNvCxnSpPr>
            <a:cxnSpLocks/>
          </p:cNvCxnSpPr>
          <p:nvPr/>
        </p:nvCxnSpPr>
        <p:spPr>
          <a:xfrm>
            <a:off x="1084091" y="6290895"/>
            <a:ext cx="10563958" cy="0"/>
          </a:xfrm>
          <a:prstGeom prst="line">
            <a:avLst/>
          </a:prstGeom>
          <a:ln w="25400">
            <a:solidFill>
              <a:srgbClr val="9E32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96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A6D85DD2-8BBA-46CA-BD5F-E361E3EF2C66}"/>
              </a:ext>
            </a:extLst>
          </p:cNvPr>
          <p:cNvCxnSpPr>
            <a:cxnSpLocks/>
          </p:cNvCxnSpPr>
          <p:nvPr/>
        </p:nvCxnSpPr>
        <p:spPr>
          <a:xfrm>
            <a:off x="1084091" y="6290895"/>
            <a:ext cx="10563958" cy="0"/>
          </a:xfrm>
          <a:prstGeom prst="line">
            <a:avLst/>
          </a:prstGeom>
          <a:ln w="25400">
            <a:solidFill>
              <a:srgbClr val="9E32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D18047C0-FB5D-43D5-9F97-DC699DEFC463}"/>
              </a:ext>
            </a:extLst>
          </p:cNvPr>
          <p:cNvCxnSpPr>
            <a:cxnSpLocks/>
          </p:cNvCxnSpPr>
          <p:nvPr/>
        </p:nvCxnSpPr>
        <p:spPr>
          <a:xfrm>
            <a:off x="1084091" y="781050"/>
            <a:ext cx="10437349" cy="0"/>
          </a:xfrm>
          <a:prstGeom prst="line">
            <a:avLst/>
          </a:prstGeom>
          <a:ln w="25400">
            <a:solidFill>
              <a:srgbClr val="9E32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>
            <a:extLst>
              <a:ext uri="{FF2B5EF4-FFF2-40B4-BE49-F238E27FC236}">
                <a16:creationId xmlns:a16="http://schemas.microsoft.com/office/drawing/2014/main" id="{9B562641-E53E-4B4F-9211-CD5B3FC79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91" y="163312"/>
            <a:ext cx="1926395" cy="52366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DED4D87F-40B3-4856-B29C-604EC4F1D89B}"/>
              </a:ext>
            </a:extLst>
          </p:cNvPr>
          <p:cNvSpPr txBox="1"/>
          <p:nvPr/>
        </p:nvSpPr>
        <p:spPr>
          <a:xfrm>
            <a:off x="1084091" y="900107"/>
            <a:ext cx="6742018" cy="3780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Raleway"/>
              </a:rPr>
              <a:t>ZWE Group has been an initiator and participant in regional wind energy, photovoltaic, storage and electromobility projects for more than 20 years</a:t>
            </a:r>
            <a:br>
              <a:rPr lang="en-US" dirty="0">
                <a:latin typeface="Raleway"/>
              </a:rPr>
            </a:br>
            <a:endParaRPr lang="en-US" dirty="0">
              <a:latin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Raleway"/>
              </a:rPr>
              <a:t>Focus is on small projects without "heavy" overhead</a:t>
            </a:r>
            <a:br>
              <a:rPr lang="en-US" dirty="0">
                <a:latin typeface="Raleway"/>
              </a:rPr>
            </a:br>
            <a:endParaRPr lang="en-US" dirty="0">
              <a:latin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Raleway"/>
              </a:rPr>
              <a:t>For several years, increased international activities including the establishment and operation of a project company in Iran</a:t>
            </a:r>
            <a:br>
              <a:rPr lang="en-US" dirty="0">
                <a:latin typeface="Raleway"/>
              </a:rPr>
            </a:br>
            <a:endParaRPr lang="en-US" dirty="0">
              <a:latin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Raleway"/>
              </a:rPr>
              <a:t>Current potential for the development of projects in Senegal, Gambia, Kenya and the Middle East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latin typeface="Raleway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B3A2236-5569-4493-9516-66D9B48732A1}"/>
              </a:ext>
            </a:extLst>
          </p:cNvPr>
          <p:cNvSpPr txBox="1"/>
          <p:nvPr/>
        </p:nvSpPr>
        <p:spPr>
          <a:xfrm>
            <a:off x="1119848" y="4417513"/>
            <a:ext cx="10401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>
                <a:latin typeface="Raleway"/>
              </a:rPr>
              <a:t>Goal: Implementation of self-sufficient wind / PV energy supply systems in microprojects (island solutions)</a:t>
            </a:r>
          </a:p>
          <a:p>
            <a:pPr marL="342900" indent="-342900">
              <a:buAutoNum type="arabicPeriod"/>
            </a:pPr>
            <a:r>
              <a:rPr lang="en-US" b="1" dirty="0">
                <a:latin typeface="Raleway"/>
              </a:rPr>
              <a:t>Objective: Consumption of electricity generated at the site in concrete applications (for example seawater desalination)</a:t>
            </a:r>
          </a:p>
          <a:p>
            <a:pPr marL="342900" indent="-342900">
              <a:buAutoNum type="arabicPeriod"/>
            </a:pPr>
            <a:r>
              <a:rPr lang="en-US" b="1" dirty="0">
                <a:latin typeface="Raleway"/>
              </a:rPr>
              <a:t>Goal: Distribution of a robust product range for the corresponding markets within the framework of emerging countries</a:t>
            </a:r>
            <a:endParaRPr lang="de-DE" b="1" dirty="0">
              <a:latin typeface="Raleway"/>
            </a:endParaRPr>
          </a:p>
        </p:txBody>
      </p:sp>
      <p:pic>
        <p:nvPicPr>
          <p:cNvPr id="1026" name="Picture 2" descr="Planung">
            <a:extLst>
              <a:ext uri="{FF2B5EF4-FFF2-40B4-BE49-F238E27FC236}">
                <a16:creationId xmlns:a16="http://schemas.microsoft.com/office/drawing/2014/main" id="{CB2DAF78-F152-48B0-9D40-4564A6414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109" y="1185288"/>
            <a:ext cx="3695331" cy="219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26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lt Tag here">
            <a:extLst>
              <a:ext uri="{FF2B5EF4-FFF2-40B4-BE49-F238E27FC236}">
                <a16:creationId xmlns:a16="http://schemas.microsoft.com/office/drawing/2014/main" id="{972005E0-A1CB-4BD7-8F2F-A391D1DC1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80" y="875129"/>
            <a:ext cx="7680960" cy="518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F3C52FFE-F7ED-4936-B24F-5C41C6DA5AB7}"/>
              </a:ext>
            </a:extLst>
          </p:cNvPr>
          <p:cNvCxnSpPr>
            <a:cxnSpLocks/>
          </p:cNvCxnSpPr>
          <p:nvPr/>
        </p:nvCxnSpPr>
        <p:spPr>
          <a:xfrm>
            <a:off x="1084091" y="6290895"/>
            <a:ext cx="10563958" cy="0"/>
          </a:xfrm>
          <a:prstGeom prst="line">
            <a:avLst/>
          </a:prstGeom>
          <a:ln w="25400">
            <a:solidFill>
              <a:srgbClr val="9E32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4F4AB5FB-F57A-4A5B-9954-E06BBC63C2EA}"/>
              </a:ext>
            </a:extLst>
          </p:cNvPr>
          <p:cNvCxnSpPr>
            <a:cxnSpLocks/>
          </p:cNvCxnSpPr>
          <p:nvPr/>
        </p:nvCxnSpPr>
        <p:spPr>
          <a:xfrm>
            <a:off x="1084091" y="781050"/>
            <a:ext cx="10437349" cy="0"/>
          </a:xfrm>
          <a:prstGeom prst="line">
            <a:avLst/>
          </a:prstGeom>
          <a:ln w="25400">
            <a:solidFill>
              <a:srgbClr val="9E32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4B01769E-3160-404B-8008-B2626188DE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91" y="163312"/>
            <a:ext cx="1926395" cy="52366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B049158E-6606-4377-BDC3-B7C5F16F7F39}"/>
              </a:ext>
            </a:extLst>
          </p:cNvPr>
          <p:cNvSpPr txBox="1"/>
          <p:nvPr/>
        </p:nvSpPr>
        <p:spPr>
          <a:xfrm>
            <a:off x="1084091" y="1095989"/>
            <a:ext cx="10437349" cy="3688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dirty="0" err="1">
                <a:latin typeface="Raleway"/>
              </a:rPr>
              <a:t>Our</a:t>
            </a:r>
            <a:r>
              <a:rPr lang="de-DE" sz="2000" b="1" dirty="0">
                <a:latin typeface="Raleway"/>
              </a:rPr>
              <a:t> </a:t>
            </a:r>
            <a:r>
              <a:rPr lang="de-DE" sz="2000" b="1" dirty="0" err="1">
                <a:latin typeface="Raleway"/>
              </a:rPr>
              <a:t>services</a:t>
            </a:r>
            <a:r>
              <a:rPr lang="de-DE" sz="2000" b="1" dirty="0">
                <a:latin typeface="Raleway"/>
              </a:rPr>
              <a:t>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err="1">
                <a:latin typeface="Raleway"/>
              </a:rPr>
              <a:t>zWe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is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well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experienced</a:t>
            </a:r>
            <a:r>
              <a:rPr lang="de-DE" sz="2000" dirty="0">
                <a:latin typeface="Raleway"/>
              </a:rPr>
              <a:t> in </a:t>
            </a:r>
            <a:r>
              <a:rPr lang="de-DE" sz="2000" dirty="0" err="1">
                <a:latin typeface="Raleway"/>
              </a:rPr>
              <a:t>assessing</a:t>
            </a:r>
            <a:r>
              <a:rPr lang="de-DE" sz="2000" dirty="0">
                <a:latin typeface="Raleway"/>
              </a:rPr>
              <a:t> RE </a:t>
            </a:r>
            <a:r>
              <a:rPr lang="de-DE" sz="2000" dirty="0" err="1">
                <a:latin typeface="Raleway"/>
              </a:rPr>
              <a:t>projects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of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any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kind</a:t>
            </a:r>
            <a:endParaRPr lang="de-DE" sz="2000" dirty="0">
              <a:latin typeface="Raleway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err="1">
                <a:latin typeface="Raleway"/>
              </a:rPr>
              <a:t>We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prepare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feasibility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studies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to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provide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the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efficient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path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into</a:t>
            </a:r>
            <a:r>
              <a:rPr lang="de-DE" sz="2000" dirty="0">
                <a:latin typeface="Raleway"/>
              </a:rPr>
              <a:t> RE </a:t>
            </a:r>
            <a:r>
              <a:rPr lang="de-DE" sz="2000" dirty="0" err="1">
                <a:latin typeface="Raleway"/>
              </a:rPr>
              <a:t>projects</a:t>
            </a:r>
            <a:endParaRPr lang="de-DE" sz="2000" dirty="0">
              <a:latin typeface="Raleway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err="1">
                <a:latin typeface="Raleway"/>
              </a:rPr>
              <a:t>We</a:t>
            </a:r>
            <a:r>
              <a:rPr lang="de-DE" sz="2000" dirty="0">
                <a:latin typeface="Raleway"/>
              </a:rPr>
              <a:t> support </a:t>
            </a:r>
            <a:r>
              <a:rPr lang="de-DE" sz="2000" dirty="0" err="1">
                <a:latin typeface="Raleway"/>
              </a:rPr>
              <a:t>you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with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project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development</a:t>
            </a:r>
            <a:r>
              <a:rPr lang="de-DE" sz="2000" dirty="0">
                <a:latin typeface="Raleway"/>
              </a:rPr>
              <a:t>, </a:t>
            </a:r>
            <a:r>
              <a:rPr lang="de-DE" sz="2000" dirty="0" err="1">
                <a:latin typeface="Raleway"/>
              </a:rPr>
              <a:t>technology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assessment</a:t>
            </a:r>
            <a:r>
              <a:rPr lang="de-DE" sz="2000" dirty="0">
                <a:latin typeface="Raleway"/>
              </a:rPr>
              <a:t>, </a:t>
            </a:r>
            <a:r>
              <a:rPr lang="de-DE" sz="2000" dirty="0" err="1">
                <a:latin typeface="Raleway"/>
              </a:rPr>
              <a:t>financing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of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your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project</a:t>
            </a:r>
            <a:endParaRPr lang="de-DE" sz="2000" dirty="0">
              <a:latin typeface="Raleway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err="1">
                <a:latin typeface="Raleway"/>
              </a:rPr>
              <a:t>We</a:t>
            </a:r>
            <a:r>
              <a:rPr lang="de-DE" sz="2000" dirty="0">
                <a:latin typeface="Raleway"/>
              </a:rPr>
              <a:t> connect </a:t>
            </a:r>
            <a:r>
              <a:rPr lang="de-DE" sz="2000" dirty="0" err="1">
                <a:latin typeface="Raleway"/>
              </a:rPr>
              <a:t>you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with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our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partners</a:t>
            </a:r>
            <a:r>
              <a:rPr lang="de-DE" sz="2000" dirty="0">
                <a:latin typeface="Raleway"/>
              </a:rPr>
              <a:t> and </a:t>
            </a:r>
            <a:r>
              <a:rPr lang="de-DE" sz="2000" dirty="0" err="1">
                <a:latin typeface="Raleway"/>
              </a:rPr>
              <a:t>act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as</a:t>
            </a:r>
            <a:r>
              <a:rPr lang="de-DE" sz="2000" dirty="0">
                <a:latin typeface="Raleway"/>
              </a:rPr>
              <a:t> a „</a:t>
            </a:r>
            <a:r>
              <a:rPr lang="de-DE" sz="2000" dirty="0" err="1">
                <a:latin typeface="Raleway"/>
              </a:rPr>
              <a:t>funnel</a:t>
            </a:r>
            <a:r>
              <a:rPr lang="de-DE" sz="2000" dirty="0">
                <a:latin typeface="Raleway"/>
              </a:rPr>
              <a:t>“ </a:t>
            </a:r>
            <a:r>
              <a:rPr lang="de-DE" sz="2000" dirty="0" err="1">
                <a:latin typeface="Raleway"/>
              </a:rPr>
              <a:t>to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work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up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information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for</a:t>
            </a:r>
            <a:r>
              <a:rPr lang="de-DE" sz="2000" dirty="0">
                <a:latin typeface="Raleway"/>
              </a:rPr>
              <a:t> </a:t>
            </a:r>
            <a:r>
              <a:rPr lang="de-DE" sz="2000" dirty="0" err="1">
                <a:latin typeface="Raleway"/>
              </a:rPr>
              <a:t>you</a:t>
            </a:r>
            <a:endParaRPr lang="de-DE" sz="2000" dirty="0">
              <a:latin typeface="Raleway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34852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5163154F-0836-46D9-A8B9-27EDE3C12734}"/>
              </a:ext>
            </a:extLst>
          </p:cNvPr>
          <p:cNvCxnSpPr>
            <a:cxnSpLocks/>
          </p:cNvCxnSpPr>
          <p:nvPr/>
        </p:nvCxnSpPr>
        <p:spPr>
          <a:xfrm>
            <a:off x="1084091" y="6290895"/>
            <a:ext cx="10563958" cy="0"/>
          </a:xfrm>
          <a:prstGeom prst="line">
            <a:avLst/>
          </a:prstGeom>
          <a:ln w="25400">
            <a:solidFill>
              <a:srgbClr val="9E32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EA25674-0B77-4175-ABC4-878174A38E3A}"/>
              </a:ext>
            </a:extLst>
          </p:cNvPr>
          <p:cNvCxnSpPr>
            <a:cxnSpLocks/>
          </p:cNvCxnSpPr>
          <p:nvPr/>
        </p:nvCxnSpPr>
        <p:spPr>
          <a:xfrm>
            <a:off x="1084091" y="781050"/>
            <a:ext cx="10437349" cy="0"/>
          </a:xfrm>
          <a:prstGeom prst="line">
            <a:avLst/>
          </a:prstGeom>
          <a:ln w="25400">
            <a:solidFill>
              <a:srgbClr val="9E32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F6C9FC15-E7EE-44AD-9469-6C27D99BC3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91" y="163312"/>
            <a:ext cx="1926395" cy="523660"/>
          </a:xfrm>
          <a:prstGeom prst="rect">
            <a:avLst/>
          </a:prstGeom>
        </p:spPr>
      </p:pic>
      <p:pic>
        <p:nvPicPr>
          <p:cNvPr id="2050" name="Picture 2" descr="Alt Tag here">
            <a:extLst>
              <a:ext uri="{FF2B5EF4-FFF2-40B4-BE49-F238E27FC236}">
                <a16:creationId xmlns:a16="http://schemas.microsoft.com/office/drawing/2014/main" id="{773675D1-2659-4632-B283-00036AB7F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8000"/>
                    </a14:imgEffect>
                    <a14:imgEffect>
                      <a14:saturation sat="38000"/>
                    </a14:imgEffect>
                    <a14:imgEffect>
                      <a14:brightnessContrast bright="18000" contras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377" y="1342412"/>
            <a:ext cx="10861813" cy="486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5B8F9E9-E1A5-4BB9-863D-639CD055BF45}"/>
              </a:ext>
            </a:extLst>
          </p:cNvPr>
          <p:cNvSpPr txBox="1"/>
          <p:nvPr/>
        </p:nvSpPr>
        <p:spPr>
          <a:xfrm>
            <a:off x="1084091" y="1095989"/>
            <a:ext cx="10437349" cy="5073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dirty="0" err="1">
                <a:latin typeface="Raleway"/>
              </a:rPr>
              <a:t>Current</a:t>
            </a:r>
            <a:r>
              <a:rPr lang="de-DE" sz="2000" b="1" dirty="0">
                <a:latin typeface="Raleway"/>
              </a:rPr>
              <a:t> </a:t>
            </a:r>
            <a:r>
              <a:rPr lang="de-DE" sz="2000" b="1" dirty="0" err="1">
                <a:latin typeface="Raleway"/>
              </a:rPr>
              <a:t>Challenges</a:t>
            </a:r>
            <a:r>
              <a:rPr lang="de-DE" dirty="0">
                <a:latin typeface="Raleway"/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 err="1">
                <a:latin typeface="Raleway"/>
              </a:rPr>
              <a:t>Bankability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of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ppa‘s</a:t>
            </a:r>
            <a:r>
              <a:rPr lang="de-DE" b="1" dirty="0">
                <a:latin typeface="Raleway"/>
              </a:rPr>
              <a:t> 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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zWe‘s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network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partners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are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able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to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generate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a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financing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for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renewable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energy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projects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in Vietnam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b="1" dirty="0">
              <a:latin typeface="Raleway"/>
              <a:sym typeface="Wingdings" panose="05000000000000000000" pitchFamily="2" charset="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>
                <a:latin typeface="Raleway"/>
                <a:sym typeface="Wingdings" panose="05000000000000000000" pitchFamily="2" charset="2"/>
              </a:rPr>
              <a:t>Technology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configuration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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zWe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has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access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to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various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reputable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manufacturers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in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the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wind and solar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sector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b="1" dirty="0">
              <a:latin typeface="Raleway"/>
              <a:sym typeface="Wingdings" panose="05000000000000000000" pitchFamily="2" charset="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 err="1">
                <a:latin typeface="Raleway"/>
                <a:sym typeface="Wingdings" panose="05000000000000000000" pitchFamily="2" charset="2"/>
              </a:rPr>
              <a:t>Logistic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limitations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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with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access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to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creative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solutions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zWe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overcomes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usual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logistic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limitations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in RE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projects</a:t>
            </a:r>
            <a:endParaRPr lang="de-DE" b="1" dirty="0">
              <a:latin typeface="Raleway"/>
              <a:sym typeface="Wingdings" panose="05000000000000000000" pitchFamily="2" charset="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b="1" dirty="0">
              <a:latin typeface="Raleway"/>
              <a:sym typeface="Wingdings" panose="05000000000000000000" pitchFamily="2" charset="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 err="1">
                <a:latin typeface="Raleway"/>
                <a:sym typeface="Wingdings" panose="05000000000000000000" pitchFamily="2" charset="2"/>
              </a:rPr>
              <a:t>Flexibility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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zWe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is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a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small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unit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and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highly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adaptable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to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local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b="1" dirty="0" err="1">
                <a:latin typeface="Raleway"/>
                <a:sym typeface="Wingdings" panose="05000000000000000000" pitchFamily="2" charset="2"/>
              </a:rPr>
              <a:t>requirements</a:t>
            </a:r>
            <a:endParaRPr lang="de-DE" b="1" dirty="0">
              <a:latin typeface="Raleway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851596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5163154F-0836-46D9-A8B9-27EDE3C12734}"/>
              </a:ext>
            </a:extLst>
          </p:cNvPr>
          <p:cNvCxnSpPr>
            <a:cxnSpLocks/>
          </p:cNvCxnSpPr>
          <p:nvPr/>
        </p:nvCxnSpPr>
        <p:spPr>
          <a:xfrm>
            <a:off x="1084091" y="6290895"/>
            <a:ext cx="10563958" cy="0"/>
          </a:xfrm>
          <a:prstGeom prst="line">
            <a:avLst/>
          </a:prstGeom>
          <a:ln w="25400">
            <a:solidFill>
              <a:srgbClr val="9E32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EA25674-0B77-4175-ABC4-878174A38E3A}"/>
              </a:ext>
            </a:extLst>
          </p:cNvPr>
          <p:cNvCxnSpPr>
            <a:cxnSpLocks/>
          </p:cNvCxnSpPr>
          <p:nvPr/>
        </p:nvCxnSpPr>
        <p:spPr>
          <a:xfrm>
            <a:off x="1084091" y="781050"/>
            <a:ext cx="10437349" cy="0"/>
          </a:xfrm>
          <a:prstGeom prst="line">
            <a:avLst/>
          </a:prstGeom>
          <a:ln w="25400">
            <a:solidFill>
              <a:srgbClr val="9E32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F6C9FC15-E7EE-44AD-9469-6C27D99BC3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91" y="163312"/>
            <a:ext cx="1926395" cy="523660"/>
          </a:xfrm>
          <a:prstGeom prst="rect">
            <a:avLst/>
          </a:prstGeom>
        </p:spPr>
      </p:pic>
      <p:pic>
        <p:nvPicPr>
          <p:cNvPr id="2050" name="Picture 2" descr="Alt Tag here">
            <a:extLst>
              <a:ext uri="{FF2B5EF4-FFF2-40B4-BE49-F238E27FC236}">
                <a16:creationId xmlns:a16="http://schemas.microsoft.com/office/drawing/2014/main" id="{773675D1-2659-4632-B283-00036AB7F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8000"/>
                    </a14:imgEffect>
                    <a14:imgEffect>
                      <a14:saturation sat="18000"/>
                    </a14:imgEffect>
                    <a14:imgEffect>
                      <a14:brightnessContrast bright="18000" contras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377" y="1342412"/>
            <a:ext cx="10861813" cy="486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5B8F9E9-E1A5-4BB9-863D-639CD055BF45}"/>
              </a:ext>
            </a:extLst>
          </p:cNvPr>
          <p:cNvSpPr txBox="1"/>
          <p:nvPr/>
        </p:nvSpPr>
        <p:spPr>
          <a:xfrm>
            <a:off x="1084091" y="1095989"/>
            <a:ext cx="10437349" cy="1795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dirty="0" err="1">
                <a:latin typeface="Raleway"/>
              </a:rPr>
              <a:t>Our</a:t>
            </a:r>
            <a:r>
              <a:rPr lang="de-DE" sz="2000" b="1" dirty="0">
                <a:latin typeface="Raleway"/>
              </a:rPr>
              <a:t> Technologies:</a:t>
            </a:r>
          </a:p>
          <a:p>
            <a:pPr>
              <a:lnSpc>
                <a:spcPct val="150000"/>
              </a:lnSpc>
            </a:pPr>
            <a:endParaRPr lang="de-DE" sz="2000" b="1" dirty="0">
              <a:latin typeface="Raleway"/>
            </a:endParaRPr>
          </a:p>
          <a:p>
            <a:pPr>
              <a:lnSpc>
                <a:spcPct val="150000"/>
              </a:lnSpc>
            </a:pPr>
            <a:endParaRPr lang="de-DE" b="1" dirty="0">
              <a:latin typeface="Raleway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latin typeface="Raleway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3C23105-0B1B-4E11-AF98-0E1FB8691B2A}"/>
              </a:ext>
            </a:extLst>
          </p:cNvPr>
          <p:cNvSpPr txBox="1"/>
          <p:nvPr/>
        </p:nvSpPr>
        <p:spPr>
          <a:xfrm>
            <a:off x="1209822" y="1800665"/>
            <a:ext cx="91299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latin typeface="Raleway"/>
              </a:rPr>
              <a:t>QREON</a:t>
            </a:r>
            <a:r>
              <a:rPr lang="de-DE" dirty="0">
                <a:latin typeface="Raleway"/>
              </a:rPr>
              <a:t> 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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island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solution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wind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energy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turbine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and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storage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technology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on 2 MW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platform</a:t>
            </a:r>
            <a:endParaRPr lang="de-DE" dirty="0">
              <a:latin typeface="Raleway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Raleway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latin typeface="Raleway"/>
                <a:sym typeface="Wingdings" panose="05000000000000000000" pitchFamily="2" charset="2"/>
              </a:rPr>
              <a:t>W2E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 wind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turbine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developer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with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licensees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all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over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the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world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offering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technologies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from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2 – 4+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Raleway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latin typeface="Raleway"/>
                <a:sym typeface="Wingdings" panose="05000000000000000000" pitchFamily="2" charset="2"/>
              </a:rPr>
              <a:t>ZENIA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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small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wind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turbine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technology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(&lt;30kW)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for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individual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energy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supply</a:t>
            </a:r>
            <a:endParaRPr lang="de-DE" dirty="0">
              <a:latin typeface="Raleway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Raleway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>
                <a:latin typeface="Raleway"/>
              </a:rPr>
              <a:t>Caroon</a:t>
            </a:r>
            <a:r>
              <a:rPr lang="de-DE" b="1" dirty="0">
                <a:latin typeface="Raleway"/>
              </a:rPr>
              <a:t> Energy 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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provider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of</a:t>
            </a:r>
            <a:r>
              <a:rPr lang="de-DE" dirty="0">
                <a:latin typeface="Raleway"/>
                <a:sym typeface="Wingdings" panose="05000000000000000000" pitchFamily="2" charset="2"/>
              </a:rPr>
              <a:t> PV </a:t>
            </a:r>
            <a:r>
              <a:rPr lang="de-DE" dirty="0" err="1">
                <a:latin typeface="Raleway"/>
                <a:sym typeface="Wingdings" panose="05000000000000000000" pitchFamily="2" charset="2"/>
              </a:rPr>
              <a:t>technologies</a:t>
            </a:r>
            <a:endParaRPr lang="de-DE" dirty="0">
              <a:latin typeface="Raleway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Raleway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>
                <a:latin typeface="Raleway"/>
              </a:rPr>
              <a:t>Water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desalination</a:t>
            </a:r>
            <a:r>
              <a:rPr lang="de-DE" b="1" dirty="0">
                <a:latin typeface="Raleway"/>
              </a:rPr>
              <a:t>, </a:t>
            </a:r>
            <a:r>
              <a:rPr lang="de-DE" b="1" dirty="0" err="1">
                <a:latin typeface="Raleway"/>
              </a:rPr>
              <a:t>water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treatment</a:t>
            </a:r>
            <a:r>
              <a:rPr lang="de-DE" b="1" dirty="0">
                <a:latin typeface="Raleway"/>
              </a:rPr>
              <a:t> and </a:t>
            </a:r>
            <a:r>
              <a:rPr lang="de-DE" b="1" dirty="0" err="1">
                <a:latin typeface="Raleway"/>
              </a:rPr>
              <a:t>purification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technologies</a:t>
            </a:r>
            <a:endParaRPr lang="de-DE" b="1" dirty="0">
              <a:latin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>
              <a:latin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latin typeface="Raleway"/>
              </a:rPr>
              <a:t>Port New </a:t>
            </a:r>
            <a:r>
              <a:rPr lang="de-DE" b="1" dirty="0">
                <a:latin typeface="Raleway"/>
                <a:sym typeface="Wingdings" panose="05000000000000000000" pitchFamily="2" charset="2"/>
              </a:rPr>
              <a:t> </a:t>
            </a:r>
            <a:r>
              <a:rPr lang="de-DE" b="1" dirty="0" err="1">
                <a:latin typeface="Raleway"/>
              </a:rPr>
              <a:t>Electromobility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technologies</a:t>
            </a:r>
            <a:r>
              <a:rPr lang="de-DE" b="1" dirty="0">
                <a:latin typeface="Raleway"/>
              </a:rPr>
              <a:t> and </a:t>
            </a:r>
            <a:r>
              <a:rPr lang="de-DE" b="1" dirty="0" err="1">
                <a:latin typeface="Raleway"/>
              </a:rPr>
              <a:t>solutions</a:t>
            </a:r>
            <a:endParaRPr lang="de-DE" b="1" dirty="0"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580499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5163154F-0836-46D9-A8B9-27EDE3C12734}"/>
              </a:ext>
            </a:extLst>
          </p:cNvPr>
          <p:cNvCxnSpPr>
            <a:cxnSpLocks/>
          </p:cNvCxnSpPr>
          <p:nvPr/>
        </p:nvCxnSpPr>
        <p:spPr>
          <a:xfrm>
            <a:off x="1084091" y="6290895"/>
            <a:ext cx="10563958" cy="0"/>
          </a:xfrm>
          <a:prstGeom prst="line">
            <a:avLst/>
          </a:prstGeom>
          <a:ln w="25400">
            <a:solidFill>
              <a:srgbClr val="9E32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EA25674-0B77-4175-ABC4-878174A38E3A}"/>
              </a:ext>
            </a:extLst>
          </p:cNvPr>
          <p:cNvCxnSpPr>
            <a:cxnSpLocks/>
          </p:cNvCxnSpPr>
          <p:nvPr/>
        </p:nvCxnSpPr>
        <p:spPr>
          <a:xfrm>
            <a:off x="1084091" y="781050"/>
            <a:ext cx="10437349" cy="0"/>
          </a:xfrm>
          <a:prstGeom prst="line">
            <a:avLst/>
          </a:prstGeom>
          <a:ln w="25400">
            <a:solidFill>
              <a:srgbClr val="9E32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F6C9FC15-E7EE-44AD-9469-6C27D99BC3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91" y="163312"/>
            <a:ext cx="1926395" cy="523660"/>
          </a:xfrm>
          <a:prstGeom prst="rect">
            <a:avLst/>
          </a:prstGeom>
        </p:spPr>
      </p:pic>
      <p:pic>
        <p:nvPicPr>
          <p:cNvPr id="2050" name="Picture 2" descr="Alt Tag here">
            <a:extLst>
              <a:ext uri="{FF2B5EF4-FFF2-40B4-BE49-F238E27FC236}">
                <a16:creationId xmlns:a16="http://schemas.microsoft.com/office/drawing/2014/main" id="{773675D1-2659-4632-B283-00036AB7F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8000"/>
                    </a14:imgEffect>
                    <a14:imgEffect>
                      <a14:saturation sat="18000"/>
                    </a14:imgEffect>
                    <a14:imgEffect>
                      <a14:brightnessContrast bright="18000" contras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377" y="1342412"/>
            <a:ext cx="10861813" cy="486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5B8F9E9-E1A5-4BB9-863D-639CD055BF45}"/>
              </a:ext>
            </a:extLst>
          </p:cNvPr>
          <p:cNvSpPr txBox="1"/>
          <p:nvPr/>
        </p:nvSpPr>
        <p:spPr>
          <a:xfrm>
            <a:off x="1084091" y="1095989"/>
            <a:ext cx="10437349" cy="1795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dirty="0" err="1">
                <a:latin typeface="Raleway"/>
              </a:rPr>
              <a:t>Objectives</a:t>
            </a:r>
            <a:r>
              <a:rPr lang="de-DE" sz="2000" b="1" dirty="0">
                <a:latin typeface="Raleway"/>
              </a:rPr>
              <a:t> in Vietnam:</a:t>
            </a:r>
          </a:p>
          <a:p>
            <a:pPr>
              <a:lnSpc>
                <a:spcPct val="150000"/>
              </a:lnSpc>
            </a:pPr>
            <a:endParaRPr lang="de-DE" sz="2000" b="1" dirty="0">
              <a:latin typeface="Raleway"/>
            </a:endParaRPr>
          </a:p>
          <a:p>
            <a:pPr>
              <a:lnSpc>
                <a:spcPct val="150000"/>
              </a:lnSpc>
            </a:pPr>
            <a:endParaRPr lang="de-DE" b="1" dirty="0">
              <a:latin typeface="Raleway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latin typeface="Raleway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3C23105-0B1B-4E11-AF98-0E1FB8691B2A}"/>
              </a:ext>
            </a:extLst>
          </p:cNvPr>
          <p:cNvSpPr txBox="1"/>
          <p:nvPr/>
        </p:nvSpPr>
        <p:spPr>
          <a:xfrm>
            <a:off x="1209822" y="1800665"/>
            <a:ext cx="91299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>
                <a:latin typeface="Raleway"/>
              </a:rPr>
              <a:t>zWe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appreciates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the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chance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to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be</a:t>
            </a:r>
            <a:r>
              <a:rPr lang="de-DE" b="1" dirty="0">
                <a:latin typeface="Raleway"/>
              </a:rPr>
              <a:t> in Vietnam and </a:t>
            </a:r>
            <a:r>
              <a:rPr lang="de-DE" b="1" dirty="0" err="1">
                <a:latin typeface="Raleway"/>
              </a:rPr>
              <a:t>is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looking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for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partners</a:t>
            </a:r>
            <a:r>
              <a:rPr lang="de-DE" b="1" dirty="0">
                <a:latin typeface="Raleway"/>
              </a:rPr>
              <a:t> in </a:t>
            </a:r>
            <a:r>
              <a:rPr lang="de-DE" b="1" dirty="0" err="1">
                <a:latin typeface="Raleway"/>
              </a:rPr>
              <a:t>the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following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fields</a:t>
            </a:r>
            <a:r>
              <a:rPr lang="de-DE" b="1" dirty="0">
                <a:latin typeface="Raleway"/>
              </a:rPr>
              <a:t>:</a:t>
            </a:r>
          </a:p>
          <a:p>
            <a:endParaRPr lang="de-DE" b="1" dirty="0">
              <a:latin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latin typeface="Raleway"/>
              </a:rPr>
              <a:t>Project </a:t>
            </a:r>
            <a:r>
              <a:rPr lang="de-DE" b="1" dirty="0" err="1">
                <a:latin typeface="Raleway"/>
              </a:rPr>
              <a:t>developer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for</a:t>
            </a:r>
            <a:r>
              <a:rPr lang="de-DE" b="1" dirty="0">
                <a:latin typeface="Raleway"/>
              </a:rPr>
              <a:t> wind </a:t>
            </a:r>
            <a:r>
              <a:rPr lang="de-DE" b="1" dirty="0" err="1">
                <a:latin typeface="Raleway"/>
              </a:rPr>
              <a:t>energy</a:t>
            </a:r>
            <a:r>
              <a:rPr lang="de-DE" b="1" dirty="0">
                <a:latin typeface="Raleway"/>
              </a:rPr>
              <a:t>, PV, </a:t>
            </a:r>
            <a:r>
              <a:rPr lang="de-DE" b="1" dirty="0" err="1">
                <a:latin typeface="Raleway"/>
              </a:rPr>
              <a:t>energy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storage</a:t>
            </a:r>
            <a:r>
              <a:rPr lang="de-DE" b="1" dirty="0">
                <a:latin typeface="Raleway"/>
              </a:rPr>
              <a:t> and e-</a:t>
            </a:r>
            <a:r>
              <a:rPr lang="de-DE" b="1" dirty="0" err="1">
                <a:latin typeface="Raleway"/>
              </a:rPr>
              <a:t>mobility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with</a:t>
            </a:r>
            <a:r>
              <a:rPr lang="de-DE" b="1" dirty="0">
                <a:latin typeface="Raleway"/>
              </a:rPr>
              <a:t> a </a:t>
            </a:r>
            <a:r>
              <a:rPr lang="de-DE" b="1" dirty="0" err="1">
                <a:latin typeface="Raleway"/>
              </a:rPr>
              <a:t>need</a:t>
            </a:r>
            <a:r>
              <a:rPr lang="de-DE" b="1" dirty="0">
                <a:latin typeface="Raleway"/>
              </a:rPr>
              <a:t> in </a:t>
            </a:r>
            <a:r>
              <a:rPr lang="de-DE" b="1" dirty="0" err="1">
                <a:latin typeface="Raleway"/>
              </a:rPr>
              <a:t>technology</a:t>
            </a:r>
            <a:r>
              <a:rPr lang="de-DE" b="1" dirty="0">
                <a:latin typeface="Raleway"/>
              </a:rPr>
              <a:t> and </a:t>
            </a:r>
            <a:r>
              <a:rPr lang="de-DE" b="1" dirty="0" err="1">
                <a:latin typeface="Raleway"/>
              </a:rPr>
              <a:t>experience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transfer</a:t>
            </a:r>
            <a:endParaRPr lang="de-DE" b="1" dirty="0">
              <a:latin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>
              <a:latin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latin typeface="Raleway"/>
              </a:rPr>
              <a:t>Industrial </a:t>
            </a:r>
            <a:r>
              <a:rPr lang="de-DE" b="1" dirty="0" err="1">
                <a:latin typeface="Raleway"/>
              </a:rPr>
              <a:t>energy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consumers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that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look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for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grid</a:t>
            </a:r>
            <a:r>
              <a:rPr lang="de-DE" b="1" dirty="0">
                <a:latin typeface="Raleway"/>
              </a:rPr>
              <a:t> support </a:t>
            </a:r>
            <a:r>
              <a:rPr lang="de-DE" b="1" dirty="0" err="1">
                <a:latin typeface="Raleway"/>
              </a:rPr>
              <a:t>by</a:t>
            </a:r>
            <a:r>
              <a:rPr lang="de-DE" b="1" dirty="0">
                <a:latin typeface="Raleway"/>
              </a:rPr>
              <a:t> RE (e.g. </a:t>
            </a:r>
            <a:r>
              <a:rPr lang="de-DE" b="1" dirty="0" err="1">
                <a:latin typeface="Raleway"/>
              </a:rPr>
              <a:t>small</a:t>
            </a:r>
            <a:r>
              <a:rPr lang="de-DE" b="1" dirty="0">
                <a:latin typeface="Raleway"/>
              </a:rPr>
              <a:t> wind </a:t>
            </a:r>
            <a:r>
              <a:rPr lang="de-DE" b="1" dirty="0" err="1">
                <a:latin typeface="Raleway"/>
              </a:rPr>
              <a:t>farm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within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facility‘s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grid</a:t>
            </a:r>
            <a:r>
              <a:rPr lang="de-DE" b="1" dirty="0">
                <a:latin typeface="Raleway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>
              <a:latin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latin typeface="Raleway"/>
              </a:rPr>
              <a:t>Holder </a:t>
            </a:r>
            <a:r>
              <a:rPr lang="de-DE" b="1" dirty="0" err="1">
                <a:latin typeface="Raleway"/>
              </a:rPr>
              <a:t>of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rights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for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land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use</a:t>
            </a:r>
            <a:r>
              <a:rPr lang="de-DE" b="1" dirty="0">
                <a:latin typeface="Raleway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>
              <a:latin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latin typeface="Raleway"/>
              </a:rPr>
              <a:t>Regional </a:t>
            </a:r>
            <a:r>
              <a:rPr lang="de-DE" b="1" dirty="0" err="1">
                <a:latin typeface="Raleway"/>
              </a:rPr>
              <a:t>energy</a:t>
            </a:r>
            <a:r>
              <a:rPr lang="de-DE" b="1" dirty="0">
                <a:latin typeface="Raleway"/>
              </a:rPr>
              <a:t> supplier </a:t>
            </a:r>
            <a:r>
              <a:rPr lang="de-DE" b="1" dirty="0" err="1">
                <a:latin typeface="Raleway"/>
              </a:rPr>
              <a:t>for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questions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of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grid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expansion</a:t>
            </a:r>
            <a:r>
              <a:rPr lang="de-DE" b="1" dirty="0">
                <a:latin typeface="Raleway"/>
              </a:rPr>
              <a:t> / </a:t>
            </a:r>
            <a:r>
              <a:rPr lang="de-DE" b="1" dirty="0" err="1">
                <a:latin typeface="Raleway"/>
              </a:rPr>
              <a:t>stability</a:t>
            </a:r>
            <a:r>
              <a:rPr lang="de-DE" b="1" dirty="0">
                <a:latin typeface="Raleway"/>
              </a:rPr>
              <a:t> and </a:t>
            </a:r>
            <a:r>
              <a:rPr lang="de-DE" b="1" dirty="0" err="1">
                <a:latin typeface="Raleway"/>
              </a:rPr>
              <a:t>partnership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for</a:t>
            </a:r>
            <a:r>
              <a:rPr lang="de-DE" b="1" dirty="0">
                <a:latin typeface="Raleway"/>
              </a:rPr>
              <a:t> </a:t>
            </a:r>
            <a:r>
              <a:rPr lang="de-DE" b="1" dirty="0" err="1">
                <a:latin typeface="Raleway"/>
              </a:rPr>
              <a:t>joint</a:t>
            </a:r>
            <a:r>
              <a:rPr lang="de-DE" b="1" dirty="0">
                <a:latin typeface="Raleway"/>
              </a:rPr>
              <a:t> RE </a:t>
            </a:r>
            <a:r>
              <a:rPr lang="de-DE" b="1">
                <a:latin typeface="Raleway"/>
              </a:rPr>
              <a:t>projects</a:t>
            </a:r>
            <a:endParaRPr lang="de-DE" b="1" dirty="0"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2121074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F0C804F5-DD1A-47DF-9769-8AF8E2D59B24}"/>
              </a:ext>
            </a:extLst>
          </p:cNvPr>
          <p:cNvCxnSpPr>
            <a:cxnSpLocks/>
          </p:cNvCxnSpPr>
          <p:nvPr/>
        </p:nvCxnSpPr>
        <p:spPr>
          <a:xfrm>
            <a:off x="1084091" y="6290895"/>
            <a:ext cx="10563958" cy="0"/>
          </a:xfrm>
          <a:prstGeom prst="line">
            <a:avLst/>
          </a:prstGeom>
          <a:ln w="25400">
            <a:solidFill>
              <a:srgbClr val="9E32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1E400CE8-8810-415A-8005-7287BE81F17D}"/>
              </a:ext>
            </a:extLst>
          </p:cNvPr>
          <p:cNvCxnSpPr>
            <a:cxnSpLocks/>
          </p:cNvCxnSpPr>
          <p:nvPr/>
        </p:nvCxnSpPr>
        <p:spPr>
          <a:xfrm>
            <a:off x="1084091" y="781050"/>
            <a:ext cx="10437349" cy="0"/>
          </a:xfrm>
          <a:prstGeom prst="line">
            <a:avLst/>
          </a:prstGeom>
          <a:ln w="25400">
            <a:solidFill>
              <a:srgbClr val="9E32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DAF7CEBC-F114-4288-9BC2-065CCAA79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91" y="163312"/>
            <a:ext cx="1926395" cy="523660"/>
          </a:xfrm>
          <a:prstGeom prst="rect">
            <a:avLst/>
          </a:prstGeom>
        </p:spPr>
      </p:pic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5E6F7A19-B98D-40E6-BDF3-BEDCE72AB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301651"/>
              </p:ext>
            </p:extLst>
          </p:nvPr>
        </p:nvGraphicFramePr>
        <p:xfrm>
          <a:off x="2152357" y="2433732"/>
          <a:ext cx="7863840" cy="33340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3840">
                  <a:extLst>
                    <a:ext uri="{9D8B030D-6E8A-4147-A177-3AD203B41FA5}">
                      <a16:colId xmlns:a16="http://schemas.microsoft.com/office/drawing/2014/main" val="3422513465"/>
                    </a:ext>
                  </a:extLst>
                </a:gridCol>
              </a:tblGrid>
              <a:tr h="333401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spc="-25" dirty="0">
                          <a:effectLst/>
                          <a:latin typeface="Raleway"/>
                        </a:rPr>
                        <a:t>André Winkler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spc="-25" dirty="0">
                          <a:effectLst/>
                          <a:latin typeface="Raleway"/>
                        </a:rPr>
                        <a:t>ALTER HOLZHAFEN 3</a:t>
                      </a:r>
                      <a:endParaRPr lang="de-DE" sz="2400" spc="-25" dirty="0">
                        <a:effectLst/>
                        <a:latin typeface="Raleway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spc="-25" dirty="0">
                          <a:effectLst/>
                          <a:latin typeface="Raleway"/>
                        </a:rPr>
                        <a:t>23966 </a:t>
                      </a:r>
                      <a:r>
                        <a:rPr lang="de-DE" sz="2400" cap="all" spc="-25" dirty="0">
                          <a:effectLst/>
                          <a:latin typeface="Raleway"/>
                        </a:rPr>
                        <a:t>Wismar</a:t>
                      </a:r>
                      <a:endParaRPr lang="de-DE" sz="2400" spc="-25" dirty="0">
                        <a:effectLst/>
                        <a:latin typeface="Raleway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spc="-25" dirty="0">
                          <a:effectLst/>
                          <a:latin typeface="Raleway"/>
                        </a:rPr>
                        <a:t> </a:t>
                      </a:r>
                      <a:endParaRPr lang="de-DE" sz="2400" spc="-25" dirty="0">
                        <a:effectLst/>
                        <a:latin typeface="Raleway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spc="-25" dirty="0">
                          <a:effectLst/>
                          <a:latin typeface="Raleway"/>
                        </a:rPr>
                        <a:t>FON                                     +49(0)3841/40336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spc="-25" dirty="0">
                          <a:effectLst/>
                          <a:latin typeface="Raleway"/>
                        </a:rPr>
                        <a:t>MOB                                    +49(0)177/6640336</a:t>
                      </a:r>
                      <a:endParaRPr lang="de-DE" sz="2400" spc="-25" dirty="0">
                        <a:effectLst/>
                        <a:latin typeface="Raleway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spc="-25" dirty="0">
                          <a:effectLst/>
                          <a:latin typeface="Raleway"/>
                        </a:rPr>
                        <a:t>FAX                                      +49(0)3841/40338</a:t>
                      </a:r>
                      <a:endParaRPr lang="de-DE" sz="2400" spc="-25" dirty="0">
                        <a:effectLst/>
                        <a:latin typeface="Raleway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spc="-25" dirty="0">
                          <a:effectLst/>
                          <a:latin typeface="Raleway"/>
                        </a:rPr>
                        <a:t>INTERNET                            </a:t>
                      </a:r>
                      <a:r>
                        <a:rPr lang="fr-FR" sz="2400" u="sng" spc="-25" dirty="0">
                          <a:effectLst/>
                          <a:latin typeface="Raleway"/>
                          <a:hlinkClick r:id="rId3"/>
                        </a:rPr>
                        <a:t>http://www.zwe-i.de</a:t>
                      </a:r>
                      <a:r>
                        <a:rPr lang="de-DE" sz="2400" spc="-25" dirty="0">
                          <a:effectLst/>
                          <a:latin typeface="Raleway"/>
                        </a:rPr>
                        <a:t> </a:t>
                      </a:r>
                      <a:endParaRPr lang="de-DE" sz="2400" spc="-25" dirty="0">
                        <a:effectLst/>
                        <a:latin typeface="Raleway"/>
                        <a:ea typeface="Calibri" panose="020F0502020204030204" pitchFamily="34" charset="0"/>
                      </a:endParaRPr>
                    </a:p>
                  </a:txBody>
                  <a:tcPr marL="118745" marR="118745" marT="118745" marB="118745"/>
                </a:tc>
                <a:extLst>
                  <a:ext uri="{0D108BD9-81ED-4DB2-BD59-A6C34878D82A}">
                    <a16:rowId xmlns:a16="http://schemas.microsoft.com/office/drawing/2014/main" val="2471319289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B2E46CFF-A972-43DB-BD05-1D00C3189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0" y="35004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446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Breitbild</PresentationFormat>
  <Paragraphs>54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Raleway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Tilman Schubert</dc:creator>
  <cp:lastModifiedBy>Tilman Schubert</cp:lastModifiedBy>
  <cp:revision>20</cp:revision>
  <dcterms:created xsi:type="dcterms:W3CDTF">2018-05-18T11:31:37Z</dcterms:created>
  <dcterms:modified xsi:type="dcterms:W3CDTF">2018-10-05T10:48:52Z</dcterms:modified>
</cp:coreProperties>
</file>