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30" r:id="rId3"/>
    <p:sldId id="295" r:id="rId4"/>
    <p:sldId id="300" r:id="rId5"/>
    <p:sldId id="312" r:id="rId6"/>
    <p:sldId id="343" r:id="rId7"/>
    <p:sldId id="350" r:id="rId8"/>
    <p:sldId id="338" r:id="rId9"/>
    <p:sldId id="346" r:id="rId10"/>
    <p:sldId id="281" r:id="rId11"/>
    <p:sldId id="284" r:id="rId12"/>
    <p:sldId id="349" r:id="rId1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pos="5397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orient="horz" pos="2273" userDrawn="1">
          <p15:clr>
            <a:srgbClr val="A4A3A4"/>
          </p15:clr>
        </p15:guide>
        <p15:guide id="6" pos="396">
          <p15:clr>
            <a:srgbClr val="A4A3A4"/>
          </p15:clr>
        </p15:guide>
        <p15:guide id="7" orient="horz" pos="227">
          <p15:clr>
            <a:srgbClr val="A4A3A4"/>
          </p15:clr>
        </p15:guide>
        <p15:guide id="8" pos="227">
          <p15:clr>
            <a:srgbClr val="A4A3A4"/>
          </p15:clr>
        </p15:guide>
        <p15:guide id="9" pos="1977">
          <p15:clr>
            <a:srgbClr val="A4A3A4"/>
          </p15:clr>
        </p15:guide>
        <p15:guide id="10" pos="3648">
          <p15:clr>
            <a:srgbClr val="A4A3A4"/>
          </p15:clr>
        </p15:guide>
        <p15:guide id="11" pos="1902">
          <p15:clr>
            <a:srgbClr val="A4A3A4"/>
          </p15:clr>
        </p15:guide>
        <p15:guide id="12" pos="231">
          <p15:clr>
            <a:srgbClr val="A4A3A4"/>
          </p15:clr>
        </p15:guide>
        <p15:guide id="13" pos="3718">
          <p15:clr>
            <a:srgbClr val="A4A3A4"/>
          </p15:clr>
        </p15:guide>
        <p15:guide id="14" orient="horz" pos="272">
          <p15:clr>
            <a:srgbClr val="A4A3A4"/>
          </p15:clr>
        </p15:guide>
        <p15:guide id="15" orient="horz" pos="935" userDrawn="1">
          <p15:clr>
            <a:srgbClr val="A4A3A4"/>
          </p15:clr>
        </p15:guide>
        <p15:guide id="16" orient="horz" pos="3090" userDrawn="1">
          <p15:clr>
            <a:srgbClr val="A4A3A4"/>
          </p15:clr>
        </p15:guide>
        <p15:guide id="17" pos="229">
          <p15:clr>
            <a:srgbClr val="A4A3A4"/>
          </p15:clr>
        </p15:guide>
        <p15:guide id="18" pos="2381" userDrawn="1">
          <p15:clr>
            <a:srgbClr val="A4A3A4"/>
          </p15:clr>
        </p15:guide>
        <p15:guide id="19" pos="2517" userDrawn="1">
          <p15:clr>
            <a:srgbClr val="A4A3A4"/>
          </p15:clr>
        </p15:guide>
        <p15:guide id="20" pos="225">
          <p15:clr>
            <a:srgbClr val="A4A3A4"/>
          </p15:clr>
        </p15:guide>
        <p15:guide id="21" pos="4108">
          <p15:clr>
            <a:srgbClr val="A4A3A4"/>
          </p15:clr>
        </p15:guide>
        <p15:guide id="22" pos="1901">
          <p15:clr>
            <a:srgbClr val="A4A3A4"/>
          </p15:clr>
        </p15:guide>
        <p15:guide id="23" orient="horz" pos="2546" userDrawn="1">
          <p15:clr>
            <a:srgbClr val="A4A3A4"/>
          </p15:clr>
        </p15:guide>
        <p15:guide id="24" orient="horz" pos="1820" userDrawn="1">
          <p15:clr>
            <a:srgbClr val="A4A3A4"/>
          </p15:clr>
        </p15:guide>
        <p15:guide id="25" orient="horz" pos="2812" userDrawn="1">
          <p15:clr>
            <a:srgbClr val="A4A3A4"/>
          </p15:clr>
        </p15:guide>
        <p15:guide id="26" pos="2224">
          <p15:clr>
            <a:srgbClr val="A4A3A4"/>
          </p15:clr>
        </p15:guide>
        <p15:guide id="27" orient="horz" pos="1201" userDrawn="1">
          <p15:clr>
            <a:srgbClr val="A4A3A4"/>
          </p15:clr>
        </p15:guide>
        <p15:guide id="28" orient="horz" pos="1468" userDrawn="1">
          <p15:clr>
            <a:srgbClr val="A4A3A4"/>
          </p15:clr>
        </p15:guide>
        <p15:guide id="29" orient="horz" pos="1736" userDrawn="1">
          <p15:clr>
            <a:srgbClr val="A4A3A4"/>
          </p15:clr>
        </p15:guide>
        <p15:guide id="30" orient="horz" pos="2007" userDrawn="1">
          <p15:clr>
            <a:srgbClr val="A4A3A4"/>
          </p15:clr>
        </p15:guide>
        <p15:guide id="31" orient="horz" pos="540">
          <p15:clr>
            <a:srgbClr val="A4A3A4"/>
          </p15:clr>
        </p15:guide>
        <p15:guide id="32" orient="horz" pos="859">
          <p15:clr>
            <a:srgbClr val="A4A3A4"/>
          </p15:clr>
        </p15:guide>
        <p15:guide id="33" orient="horz" pos="4171">
          <p15:clr>
            <a:srgbClr val="A4A3A4"/>
          </p15:clr>
        </p15:guide>
        <p15:guide id="34" pos="2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FAA01"/>
    <a:srgbClr val="629DD1"/>
    <a:srgbClr val="7F8FA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D69D8-EA9D-3A6E-ABF2-EADA08BD370B}" v="1" dt="2021-03-01T08:26:05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591" autoAdjust="0"/>
  </p:normalViewPr>
  <p:slideViewPr>
    <p:cSldViewPr snapToGrid="0" snapToObjects="1">
      <p:cViewPr varScale="1">
        <p:scale>
          <a:sx n="97" d="100"/>
          <a:sy n="97" d="100"/>
        </p:scale>
        <p:origin x="739" y="82"/>
      </p:cViewPr>
      <p:guideLst>
        <p:guide orient="horz" pos="2001"/>
        <p:guide pos="476"/>
        <p:guide pos="5397"/>
        <p:guide pos="68"/>
        <p:guide orient="horz" pos="2273"/>
        <p:guide pos="396"/>
        <p:guide orient="horz" pos="227"/>
        <p:guide pos="227"/>
        <p:guide pos="1977"/>
        <p:guide pos="3648"/>
        <p:guide pos="1902"/>
        <p:guide pos="231"/>
        <p:guide pos="3718"/>
        <p:guide orient="horz" pos="272"/>
        <p:guide orient="horz" pos="935"/>
        <p:guide orient="horz" pos="3090"/>
        <p:guide pos="229"/>
        <p:guide pos="2381"/>
        <p:guide pos="2517"/>
        <p:guide pos="225"/>
        <p:guide pos="4108"/>
        <p:guide pos="1901"/>
        <p:guide orient="horz" pos="2546"/>
        <p:guide orient="horz" pos="1820"/>
        <p:guide orient="horz" pos="2812"/>
        <p:guide pos="2224"/>
        <p:guide orient="horz" pos="1201"/>
        <p:guide orient="horz" pos="1468"/>
        <p:guide orient="horz" pos="1736"/>
        <p:guide orient="horz" pos="2007"/>
        <p:guide orient="horz" pos="540"/>
        <p:guide orient="horz" pos="859"/>
        <p:guide orient="horz" pos="4171"/>
        <p:guide pos="2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302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nte guest" userId="S::urn:spo:anon#74046959815911d61c6a9275294ae5ec84ca31dfeff477f61fb8164036a65d34::" providerId="AD" clId="Web-{D1FD69D8-EA9D-3A6E-ABF2-EADA08BD370B}"/>
    <pc:docChg chg="sldOrd">
      <pc:chgData name="Utente guest" userId="S::urn:spo:anon#74046959815911d61c6a9275294ae5ec84ca31dfeff477f61fb8164036a65d34::" providerId="AD" clId="Web-{D1FD69D8-EA9D-3A6E-ABF2-EADA08BD370B}" dt="2021-03-01T08:26:05.584" v="0"/>
      <pc:docMkLst>
        <pc:docMk/>
      </pc:docMkLst>
      <pc:sldChg chg="ord">
        <pc:chgData name="Utente guest" userId="S::urn:spo:anon#74046959815911d61c6a9275294ae5ec84ca31dfeff477f61fb8164036a65d34::" providerId="AD" clId="Web-{D1FD69D8-EA9D-3A6E-ABF2-EADA08BD370B}" dt="2021-03-01T08:26:05.584" v="0"/>
        <pc:sldMkLst>
          <pc:docMk/>
          <pc:sldMk cId="2086872745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0767-0781-4977-AED1-033CE9316952}" type="datetimeFigureOut">
              <a:rPr lang="de-DE" smtClean="0"/>
              <a:pPr/>
              <a:t>01.03.2021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5500D-9C77-4626-8EB3-221543386455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510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D3228-A0FA-405A-A923-C9E7B05419A5}" type="datetimeFigureOut">
              <a:rPr lang="de-DE" smtClean="0"/>
              <a:pPr/>
              <a:t>01.03.2021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Hacer clic los formatos maestros de texto para editarlos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026-6637-46D8-A917-E9BF1E1336CD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5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73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22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17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1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32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55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24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11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5026-6637-46D8-A917-E9BF1E1336C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9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35" y="2776636"/>
            <a:ext cx="6966551" cy="12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4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97" y="2241352"/>
            <a:ext cx="8178526" cy="18110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576" y="2462400"/>
            <a:ext cx="5347679" cy="4323599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 userDrawn="1"/>
        </p:nvSpPr>
        <p:spPr>
          <a:xfrm>
            <a:off x="261425" y="773724"/>
            <a:ext cx="8456939" cy="972248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ES" sz="2000" cap="none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Janitza electronics GmbH –</a:t>
            </a:r>
            <a:r>
              <a:rPr lang="es-ES" sz="2000" cap="none" baseline="0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s-ES" sz="2000" cap="none" baseline="0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2000" cap="none" baseline="0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Experts in energy measurement technology</a:t>
            </a:r>
          </a:p>
        </p:txBody>
      </p:sp>
      <p:sp>
        <p:nvSpPr>
          <p:cNvPr id="25" name="Subtitle 2"/>
          <p:cNvSpPr txBox="1">
            <a:spLocks/>
          </p:cNvSpPr>
          <p:nvPr userDrawn="1"/>
        </p:nvSpPr>
        <p:spPr>
          <a:xfrm>
            <a:off x="261425" y="1791706"/>
            <a:ext cx="8459788" cy="3734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050" cap="none" baseline="0" dirty="0">
                <a:solidFill>
                  <a:srgbClr val="629D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AHK Trade Mission Italy (01.-05.03.2021)                                                                                                    Alessandro Tesse – Area Manager LATAM, Italy &amp; Iberic</a:t>
            </a:r>
          </a:p>
        </p:txBody>
      </p:sp>
      <p:sp>
        <p:nvSpPr>
          <p:cNvPr id="13" name="Rectangle 8"/>
          <p:cNvSpPr/>
          <p:nvPr userDrawn="1"/>
        </p:nvSpPr>
        <p:spPr>
          <a:xfrm>
            <a:off x="360000" y="360000"/>
            <a:ext cx="2988000" cy="72000"/>
          </a:xfrm>
          <a:prstGeom prst="rect">
            <a:avLst/>
          </a:prstGeom>
          <a:solidFill>
            <a:srgbClr val="4A6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/>
          <p:cNvSpPr/>
          <p:nvPr userDrawn="1"/>
        </p:nvSpPr>
        <p:spPr>
          <a:xfrm>
            <a:off x="3528000" y="360000"/>
            <a:ext cx="2988000" cy="72000"/>
          </a:xfrm>
          <a:prstGeom prst="rect">
            <a:avLst/>
          </a:prstGeom>
          <a:solidFill>
            <a:srgbClr val="62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3" y="6210447"/>
            <a:ext cx="947272" cy="42680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171" y="117247"/>
            <a:ext cx="1897379" cy="348408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5844825" y="6443619"/>
            <a:ext cx="3131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3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Energy &amp; Power Quality Solutions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>
            <a:off x="1362075" y="6608676"/>
            <a:ext cx="445893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40540" y="564060"/>
            <a:ext cx="7886700" cy="36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="1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Hacer clic en el encabezado para editarlo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47906" y="1296000"/>
            <a:ext cx="7886700" cy="43131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600" b="1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Hacer clic en el subtítulo para editarlo</a:t>
            </a:r>
          </a:p>
          <a:p>
            <a:pPr lvl="0"/>
            <a:endParaRPr lang="de-DE" dirty="0"/>
          </a:p>
        </p:txBody>
      </p:sp>
      <p:sp>
        <p:nvSpPr>
          <p:cNvPr id="23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240286" y="1836000"/>
            <a:ext cx="7886700" cy="150018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Hacer clic en los apartados de la lista para editarlos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254940" y="4139789"/>
            <a:ext cx="7886700" cy="43131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Hacer clic en el pie de foto para editarlo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257034" y="6632127"/>
            <a:ext cx="16337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© </a:t>
            </a:r>
            <a:r>
              <a:rPr lang="es-ES" sz="600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de Janitza electronics GmbH, 2021</a:t>
            </a:r>
          </a:p>
        </p:txBody>
      </p:sp>
      <p:sp>
        <p:nvSpPr>
          <p:cNvPr id="26" name="Rectangle 8"/>
          <p:cNvSpPr/>
          <p:nvPr userDrawn="1"/>
        </p:nvSpPr>
        <p:spPr>
          <a:xfrm>
            <a:off x="360000" y="360000"/>
            <a:ext cx="2988000" cy="72000"/>
          </a:xfrm>
          <a:prstGeom prst="rect">
            <a:avLst/>
          </a:prstGeom>
          <a:solidFill>
            <a:srgbClr val="4A6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0"/>
          <p:cNvSpPr/>
          <p:nvPr userDrawn="1"/>
        </p:nvSpPr>
        <p:spPr>
          <a:xfrm>
            <a:off x="3528000" y="360000"/>
            <a:ext cx="2988000" cy="72000"/>
          </a:xfrm>
          <a:prstGeom prst="rect">
            <a:avLst/>
          </a:prstGeom>
          <a:solidFill>
            <a:srgbClr val="62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3" y="6210447"/>
            <a:ext cx="947272" cy="426804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171" y="114866"/>
            <a:ext cx="1897379" cy="348408"/>
          </a:xfrm>
          <a:prstGeom prst="rect">
            <a:avLst/>
          </a:prstGeom>
        </p:spPr>
      </p:pic>
      <p:sp>
        <p:nvSpPr>
          <p:cNvPr id="30" name="Textfeld 29"/>
          <p:cNvSpPr txBox="1"/>
          <p:nvPr userDrawn="1"/>
        </p:nvSpPr>
        <p:spPr>
          <a:xfrm>
            <a:off x="5844825" y="6443619"/>
            <a:ext cx="3131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Energy &amp; Power Quality Solutions</a:t>
            </a:r>
          </a:p>
        </p:txBody>
      </p:sp>
      <p:cxnSp>
        <p:nvCxnSpPr>
          <p:cNvPr id="31" name="Gerade Verbindung 30"/>
          <p:cNvCxnSpPr/>
          <p:nvPr userDrawn="1"/>
        </p:nvCxnSpPr>
        <p:spPr>
          <a:xfrm>
            <a:off x="1362075" y="6608676"/>
            <a:ext cx="445893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38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95" y="768419"/>
            <a:ext cx="5715969" cy="5956041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257034" y="6632127"/>
            <a:ext cx="16337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© </a:t>
            </a:r>
            <a:r>
              <a:rPr lang="es-ES" sz="600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de Janitza electronics GmbH, 2021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40540" y="564060"/>
            <a:ext cx="7886700" cy="36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="1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Sistemas de monitorización de la energía «hechos en Alemania»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5894759" y="1238250"/>
            <a:ext cx="2664000" cy="4662815"/>
          </a:xfrm>
          <a:prstGeom prst="rect">
            <a:avLst/>
          </a:prstGeom>
          <a:solidFill>
            <a:srgbClr val="629DD1">
              <a:alpha val="16000"/>
            </a:srgbClr>
          </a:solidFill>
        </p:spPr>
        <p:txBody>
          <a:bodyPr wrap="square" rtlCol="0">
            <a:spAutoFit/>
          </a:bodyPr>
          <a:lstStyle/>
          <a:p>
            <a:endParaRPr lang="de-DE" sz="1100" b="1" spc="0" dirty="0">
              <a:solidFill>
                <a:srgbClr val="000000"/>
              </a:solidFill>
              <a:effectLst/>
              <a:latin typeface="Univers LT Std 45 Light"/>
              <a:ea typeface="Calibri"/>
              <a:cs typeface="Univers LT Std 45 Light"/>
            </a:endParaRPr>
          </a:p>
          <a:p>
            <a:r>
              <a:rPr lang="es-ES" sz="1100" b="1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Registrar y visualizar datos de energía, </a:t>
            </a:r>
          </a:p>
          <a:p>
            <a:r>
              <a:rPr lang="es-ES" sz="1100" b="1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reducir los gastos</a:t>
            </a:r>
          </a:p>
          <a:p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Hoy en día, la gestión de energía no es solo relevante para el medio ambiente y la sociedad, sino que constituye también un ventaja competitiva decisiva. Solamente aquellos que puedan observar el consumo de energía pueden reducir los gastos e incrementar la eficiencia. </a:t>
            </a:r>
          </a:p>
          <a:p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 </a:t>
            </a:r>
          </a:p>
          <a:p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Además de instrumentos de medición y accesorios, Janitza ofrece también el software pertinente: una solución completa que garantiza la gestión de energía eficiente. </a:t>
            </a:r>
          </a:p>
          <a:p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De esta forma, con la técnica de medición de Janitza, </a:t>
            </a:r>
            <a:b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</a:br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el cliente recibe todo lo que necesita: desde el transformador de corriente hasta</a:t>
            </a:r>
            <a:r>
              <a:rPr lang="es-ES" sz="1100" baseline="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 </a:t>
            </a:r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dispositivos de comunicación a través del entorno TI, pasando por los</a:t>
            </a:r>
            <a:r>
              <a:rPr lang="es-ES" sz="1100" baseline="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 </a:t>
            </a:r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instrumentos de medición de energía. Tras elaborar la solución técnica y la puesta en marcha, Janitza también ofrece sesiones formativas para los empleados, cursos de entrenamiento regulares </a:t>
            </a:r>
          </a:p>
          <a:p>
            <a:r>
              <a:rPr lang="es-ES" sz="1100">
                <a:solidFill>
                  <a:srgbClr val="000000"/>
                </a:solidFill>
                <a:latin typeface="Univers LT Std 45 Light"/>
                <a:ea typeface="Calibri"/>
                <a:cs typeface="Univers LT Std 45 Light"/>
              </a:rPr>
              <a:t>y el mantenimiento y asistencia de los sistemas.</a:t>
            </a:r>
          </a:p>
          <a:p>
            <a:endParaRPr lang="en-US" sz="1100" dirty="0"/>
          </a:p>
        </p:txBody>
      </p:sp>
      <p:sp>
        <p:nvSpPr>
          <p:cNvPr id="7" name="Rectangle 8"/>
          <p:cNvSpPr/>
          <p:nvPr userDrawn="1"/>
        </p:nvSpPr>
        <p:spPr>
          <a:xfrm>
            <a:off x="360000" y="360000"/>
            <a:ext cx="2988000" cy="72000"/>
          </a:xfrm>
          <a:prstGeom prst="rect">
            <a:avLst/>
          </a:prstGeom>
          <a:solidFill>
            <a:srgbClr val="4A6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 userDrawn="1"/>
        </p:nvSpPr>
        <p:spPr>
          <a:xfrm>
            <a:off x="3528000" y="360000"/>
            <a:ext cx="2988000" cy="72000"/>
          </a:xfrm>
          <a:prstGeom prst="rect">
            <a:avLst/>
          </a:prstGeom>
          <a:solidFill>
            <a:srgbClr val="62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3" y="6210447"/>
            <a:ext cx="947272" cy="4268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171" y="114866"/>
            <a:ext cx="1897379" cy="348408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844825" y="6443619"/>
            <a:ext cx="3131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3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Energy &amp; Power Quality Solutions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362075" y="6608676"/>
            <a:ext cx="445893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40540" y="564060"/>
            <a:ext cx="7886700" cy="36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="1" baseline="0">
                <a:solidFill>
                  <a:srgbClr val="4A66AC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b="1" dirty="0">
                <a:latin typeface="Arial"/>
                <a:cs typeface="Arial"/>
              </a:rPr>
              <a:t>Legal Notice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261627" y="1311265"/>
            <a:ext cx="8075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Copyright,</a:t>
            </a:r>
            <a:r>
              <a:rPr lang="es-ES" sz="1200" b="1" baseline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responsibility and liability</a:t>
            </a:r>
            <a:endParaRPr lang="es-ES" sz="1200" b="1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© All rights reserved. Duplication may be carried out after expressed written permission of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Janitza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electronics GmbH only. No liability can be assumed for correctness and completeness. In no case, there is a reliability for damage, which can occur using the retrieved information. </a:t>
            </a:r>
            <a:endParaRPr lang="es-ES" sz="120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254593" y="4152367"/>
            <a:ext cx="80750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Janitza electronics GmbH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Vor dem Polstück 6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D-35633 </a:t>
            </a:r>
            <a:r>
              <a:rPr lang="es-ES" sz="1000" b="0" baseline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Lahnau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baseline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Germany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000" b="0" baseline="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baseline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Tel.: +49 (64 41) 96 42-0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baseline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Fax: +49 (64 41) 96 42-30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baseline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info@janitza.de 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1000" b="0" baseline="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www.janitza.de</a:t>
            </a:r>
          </a:p>
          <a:p>
            <a:pPr marL="0" algn="l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000" b="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257034" y="6632127"/>
            <a:ext cx="16337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© </a:t>
            </a:r>
            <a:r>
              <a:rPr lang="es-ES" sz="600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de Janitza electronics GmbH,</a:t>
            </a:r>
            <a:r>
              <a:rPr lang="es-ES" sz="600" baseline="0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 </a:t>
            </a:r>
            <a:r>
              <a:rPr lang="es-ES" sz="600" noProof="0" dirty="0">
                <a:latin typeface="Verdana" panose="020B0604030504040204" pitchFamily="34" charset="0"/>
                <a:cs typeface="Verdana" panose="020B0604030504040204" pitchFamily="34" charset="0"/>
                <a:sym typeface="Arial" charset="0"/>
              </a:rPr>
              <a:t>2021</a:t>
            </a:r>
          </a:p>
        </p:txBody>
      </p:sp>
      <p:sp>
        <p:nvSpPr>
          <p:cNvPr id="24" name="Rectangle 8"/>
          <p:cNvSpPr/>
          <p:nvPr userDrawn="1"/>
        </p:nvSpPr>
        <p:spPr>
          <a:xfrm>
            <a:off x="360000" y="360000"/>
            <a:ext cx="2988000" cy="72000"/>
          </a:xfrm>
          <a:prstGeom prst="rect">
            <a:avLst/>
          </a:prstGeom>
          <a:solidFill>
            <a:srgbClr val="4A66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0"/>
          <p:cNvSpPr/>
          <p:nvPr userDrawn="1"/>
        </p:nvSpPr>
        <p:spPr>
          <a:xfrm>
            <a:off x="3528000" y="360000"/>
            <a:ext cx="2988000" cy="72000"/>
          </a:xfrm>
          <a:prstGeom prst="rect">
            <a:avLst/>
          </a:prstGeom>
          <a:solidFill>
            <a:srgbClr val="62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3" y="6210447"/>
            <a:ext cx="947272" cy="42680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171" y="114866"/>
            <a:ext cx="1897379" cy="348408"/>
          </a:xfrm>
          <a:prstGeom prst="rect">
            <a:avLst/>
          </a:prstGeom>
        </p:spPr>
      </p:pic>
      <p:sp>
        <p:nvSpPr>
          <p:cNvPr id="28" name="Textfeld 27"/>
          <p:cNvSpPr txBox="1"/>
          <p:nvPr userDrawn="1"/>
        </p:nvSpPr>
        <p:spPr>
          <a:xfrm>
            <a:off x="5844825" y="6443619"/>
            <a:ext cx="3131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3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Energy &amp; Power Quality Solutions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1362075" y="6608676"/>
            <a:ext cx="445893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32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535947" y="2995285"/>
            <a:ext cx="80750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s-ES" sz="5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www.janitza.de</a:t>
            </a:r>
          </a:p>
        </p:txBody>
      </p:sp>
    </p:spTree>
    <p:extLst>
      <p:ext uri="{BB962C8B-B14F-4D97-AF65-F5344CB8AC3E}">
        <p14:creationId xmlns:p14="http://schemas.microsoft.com/office/powerpoint/2010/main" val="230228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49" r:id="rId2"/>
    <p:sldLayoutId id="2147483705" r:id="rId3"/>
    <p:sldLayoutId id="2147483709" r:id="rId4"/>
    <p:sldLayoutId id="2147483706" r:id="rId5"/>
    <p:sldLayoutId id="2147483708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57" y="1080402"/>
            <a:ext cx="2892222" cy="26700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339" y="550514"/>
            <a:ext cx="7886700" cy="369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b="0" dirty="0"/>
              <a:t>JANITZA SOFTWARE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21288" y="3616994"/>
            <a:ext cx="3580401" cy="616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indent="-190500">
              <a:lnSpc>
                <a:spcPct val="95000"/>
              </a:lnSpc>
              <a:spcAft>
                <a:spcPct val="20000"/>
              </a:spcAft>
              <a:buClr>
                <a:srgbClr val="808080"/>
              </a:buClr>
            </a:pP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Portal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the Cloud solution for energy management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623810" y="3628535"/>
            <a:ext cx="2876860" cy="4783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indent="-190500">
              <a:lnSpc>
                <a:spcPct val="95000"/>
              </a:lnSpc>
              <a:spcAft>
                <a:spcPct val="20000"/>
              </a:spcAft>
              <a:buClr>
                <a:srgbClr val="808080"/>
              </a:buClr>
            </a:pP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anitza APPs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Extensions</a:t>
            </a:r>
          </a:p>
          <a:p>
            <a:pPr indent="-190500">
              <a:lnSpc>
                <a:spcPct val="95000"/>
              </a:lnSpc>
              <a:spcAft>
                <a:spcPct val="20000"/>
              </a:spcAft>
              <a:buClr>
                <a:srgbClr val="808080"/>
              </a:buClr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specialized functions </a:t>
            </a:r>
          </a:p>
        </p:txBody>
      </p:sp>
      <p:sp>
        <p:nvSpPr>
          <p:cNvPr id="11" name="_color1"/>
          <p:cNvSpPr>
            <a:spLocks noChangeArrowheads="1"/>
          </p:cNvSpPr>
          <p:nvPr/>
        </p:nvSpPr>
        <p:spPr bwMode="gray">
          <a:xfrm>
            <a:off x="4598337" y="1330150"/>
            <a:ext cx="4096838" cy="1459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indent="-190500">
              <a:lnSpc>
                <a:spcPct val="95000"/>
              </a:lnSpc>
              <a:spcAft>
                <a:spcPct val="20000"/>
              </a:spcAft>
              <a:buClr>
                <a:srgbClr val="808080"/>
              </a:buClr>
            </a:pP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GridVis</a:t>
            </a:r>
            <a:r>
              <a:rPr lang="es-ES" sz="1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Software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Visualization software for energy management and power quality monitoring systems by Janitza</a:t>
            </a:r>
          </a:p>
        </p:txBody>
      </p:sp>
      <p:sp useBgFill="1">
        <p:nvSpPr>
          <p:cNvPr id="15" name="Interaktive Schaltfläche: Anfang 14">
            <a:hlinkClick r:id="rId4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840" y="4052536"/>
            <a:ext cx="3543832" cy="2091935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923896" y="4393910"/>
            <a:ext cx="2771180" cy="2072720"/>
            <a:chOff x="2345961" y="4392118"/>
            <a:chExt cx="2863121" cy="2141488"/>
          </a:xfrm>
        </p:grpSpPr>
        <p:pic>
          <p:nvPicPr>
            <p:cNvPr id="32" name="Grafik 3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2877603" y="4578972"/>
              <a:ext cx="2090743" cy="1338076"/>
            </a:xfrm>
            <a:prstGeom prst="rect">
              <a:avLst/>
            </a:prstGeom>
            <a:effectLst/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45961" y="4392118"/>
              <a:ext cx="2863121" cy="2141488"/>
            </a:xfrm>
            <a:prstGeom prst="rect">
              <a:avLst/>
            </a:prstGeom>
          </p:spPr>
        </p:pic>
      </p:grpSp>
      <p:grpSp>
        <p:nvGrpSpPr>
          <p:cNvPr id="36" name="Gruppieren 35"/>
          <p:cNvGrpSpPr/>
          <p:nvPr/>
        </p:nvGrpSpPr>
        <p:grpSpPr>
          <a:xfrm flipH="1">
            <a:off x="3777519" y="1611443"/>
            <a:ext cx="697043" cy="906905"/>
            <a:chOff x="620637" y="2863457"/>
            <a:chExt cx="1930834" cy="518726"/>
          </a:xfrm>
        </p:grpSpPr>
        <p:cxnSp>
          <p:nvCxnSpPr>
            <p:cNvPr id="37" name="Gerader Verbinder 36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 rot="10800000" flipH="1">
            <a:off x="4488838" y="3555187"/>
            <a:ext cx="1297362" cy="838723"/>
            <a:chOff x="620637" y="2863457"/>
            <a:chExt cx="1930834" cy="518726"/>
          </a:xfrm>
        </p:grpSpPr>
        <p:cxnSp>
          <p:nvCxnSpPr>
            <p:cNvPr id="42" name="Gerader Verbinder 41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 rot="10800000" flipH="1">
            <a:off x="463401" y="3628535"/>
            <a:ext cx="683626" cy="1483109"/>
            <a:chOff x="620637" y="2863457"/>
            <a:chExt cx="1930834" cy="518726"/>
          </a:xfrm>
        </p:grpSpPr>
        <p:cxnSp>
          <p:nvCxnSpPr>
            <p:cNvPr id="45" name="Gerader Verbinder 44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07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66" y="550514"/>
            <a:ext cx="7886700" cy="369836"/>
          </a:xfrm>
          <a:prstGeom prst="rect">
            <a:avLst/>
          </a:prstGeom>
        </p:spPr>
        <p:txBody>
          <a:bodyPr/>
          <a:lstStyle/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8687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53971" y="773421"/>
            <a:ext cx="8201025" cy="3698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2400" b="0" dirty="0"/>
              <a:t>Who are we looking for and what do we offer?</a:t>
            </a:r>
          </a:p>
        </p:txBody>
      </p:sp>
      <p:sp useBgFill="1">
        <p:nvSpPr>
          <p:cNvPr id="5" name="Interaktive Schaltfläche: Anfang 4">
            <a:hlinkClick r:id="rId3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eschäftspartner-Su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53" y="3662622"/>
            <a:ext cx="6186313" cy="22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3"/>
          <p:cNvSpPr>
            <a:spLocks noGrp="1"/>
          </p:cNvSpPr>
          <p:nvPr>
            <p:ph type="body" idx="4294967295"/>
          </p:nvPr>
        </p:nvSpPr>
        <p:spPr>
          <a:xfrm>
            <a:off x="351791" y="1420770"/>
            <a:ext cx="8526254" cy="15001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1500" b="1" i="1" u="sng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looking for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customers and sales partners in Italy with: </a:t>
            </a:r>
          </a:p>
          <a:p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competency and activities in the energy efficiency market</a:t>
            </a:r>
          </a:p>
          <a:p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 and requirements of monitoring, management and saving systems</a:t>
            </a:r>
          </a:p>
          <a:p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Passion for technology, energy saving and advanced solutions</a:t>
            </a:r>
          </a:p>
          <a:p>
            <a:pPr marL="0" indent="0">
              <a:buNone/>
            </a:pPr>
            <a:endParaRPr 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500" b="1" i="1" u="sng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offer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highest-quality products, leader in the European market, technical training, technical and commercial support and flexible solutions for specific requirements </a:t>
            </a:r>
          </a:p>
          <a:p>
            <a:endParaRPr lang="es-ES" sz="1500" b="1" i="1" u="sng" dirty="0">
              <a:solidFill>
                <a:srgbClr val="4A66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6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539" y="474849"/>
            <a:ext cx="8739908" cy="565386"/>
          </a:xfrm>
        </p:spPr>
        <p:txBody>
          <a:bodyPr>
            <a:noAutofit/>
          </a:bodyPr>
          <a:lstStyle/>
          <a:p>
            <a:r>
              <a:rPr lang="es-ES" b="0" dirty="0"/>
              <a:t>NO INCREASE IN ENERGY EFFICIENCY WITHOUT FULL TRANSPARENCY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3426448" y="2279515"/>
            <a:ext cx="5736371" cy="218006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rgbClr val="4A66AC"/>
                </a:solidFill>
              </a:rPr>
              <a:t>«Lo que no se puede medir, </a:t>
            </a:r>
            <a:br>
              <a:rPr lang="es-ES" sz="2400" dirty="0">
                <a:solidFill>
                  <a:srgbClr val="4A66AC"/>
                </a:solidFill>
              </a:rPr>
            </a:br>
            <a:r>
              <a:rPr lang="es-ES" sz="2400" dirty="0">
                <a:solidFill>
                  <a:srgbClr val="4A66AC"/>
                </a:solidFill>
              </a:rPr>
              <a:t>no se puede mejorar»</a:t>
            </a:r>
          </a:p>
          <a:p>
            <a:pPr marL="0" indent="0">
              <a:buNone/>
            </a:pPr>
            <a:endParaRPr lang="de-DE" sz="2400" dirty="0">
              <a:solidFill>
                <a:srgbClr val="4A66AC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can‘t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measure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de-DE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can‘t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improve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4A66AC"/>
              </a:solidFill>
            </a:endParaRPr>
          </a:p>
        </p:txBody>
      </p:sp>
      <p:sp useBgFill="1">
        <p:nvSpPr>
          <p:cNvPr id="9" name="Interaktive Schaltfläche: Anfang 8">
            <a:hlinkClick r:id="rId3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98" y="1731441"/>
            <a:ext cx="3039778" cy="334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4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/>
          <a:stretch/>
        </p:blipFill>
        <p:spPr>
          <a:xfrm>
            <a:off x="-8708" y="3163894"/>
            <a:ext cx="9152708" cy="28895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339" y="550514"/>
            <a:ext cx="7886700" cy="369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b="0" dirty="0"/>
              <a:t>ABOUT JANITZA ELECTRONICS GMBH</a:t>
            </a:r>
          </a:p>
        </p:txBody>
      </p:sp>
      <p:grpSp>
        <p:nvGrpSpPr>
          <p:cNvPr id="10" name="Gruppieren 29"/>
          <p:cNvGrpSpPr/>
          <p:nvPr/>
        </p:nvGrpSpPr>
        <p:grpSpPr>
          <a:xfrm>
            <a:off x="857413" y="1168141"/>
            <a:ext cx="4398687" cy="1822079"/>
            <a:chOff x="6204147" y="1727808"/>
            <a:chExt cx="4351002" cy="1822079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gray">
            <a:xfrm>
              <a:off x="6210846" y="2332434"/>
              <a:ext cx="4344303" cy="361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ct val="20000"/>
                </a:spcAft>
                <a:buClr>
                  <a:srgbClr val="808080"/>
                </a:buClr>
              </a:pPr>
              <a:r>
                <a:rPr lang="es-ES" sz="140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Over </a:t>
              </a:r>
              <a:r>
                <a:rPr lang="es-ES" sz="1400" u="sng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 years </a:t>
              </a:r>
              <a:r>
                <a:rPr lang="es-ES" sz="140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experience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gray">
            <a:xfrm>
              <a:off x="6204147" y="2854007"/>
              <a:ext cx="4173346" cy="695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ct val="20000"/>
                </a:spcAft>
                <a:buClr>
                  <a:srgbClr val="808080"/>
                </a:buClr>
              </a:pPr>
              <a:r>
                <a:rPr lang="es-ES" sz="140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Development, manufacturing and distribution of solutions for </a:t>
              </a:r>
              <a:r>
                <a:rPr lang="es-ES" sz="1400" b="1" i="1" u="sng" noProof="1">
                  <a:solidFill>
                    <a:srgbClr val="4A66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energy management and</a:t>
              </a:r>
            </a:p>
            <a:p>
              <a:pPr indent="-190500">
                <a:lnSpc>
                  <a:spcPct val="95000"/>
                </a:lnSpc>
                <a:spcAft>
                  <a:spcPct val="20000"/>
                </a:spcAft>
                <a:buClr>
                  <a:srgbClr val="808080"/>
                </a:buClr>
              </a:pPr>
              <a:r>
                <a:rPr lang="es-ES" sz="1400" b="1" i="1" u="sng" noProof="1">
                  <a:solidFill>
                    <a:srgbClr val="4A66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power quality monitoring</a:t>
              </a:r>
            </a:p>
          </p:txBody>
        </p:sp>
        <p:sp>
          <p:nvSpPr>
            <p:cNvPr id="14" name="_color1"/>
            <p:cNvSpPr>
              <a:spLocks noChangeArrowheads="1"/>
            </p:cNvSpPr>
            <p:nvPr/>
          </p:nvSpPr>
          <p:spPr bwMode="gray">
            <a:xfrm>
              <a:off x="6204147" y="1727808"/>
              <a:ext cx="3674318" cy="361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ct val="20000"/>
                </a:spcAft>
                <a:buClr>
                  <a:srgbClr val="808080"/>
                </a:buClr>
              </a:pPr>
              <a:r>
                <a:rPr lang="es-ES" sz="140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German company based in Lahnau </a:t>
              </a:r>
            </a:p>
            <a:p>
              <a:pPr indent="-190500">
                <a:lnSpc>
                  <a:spcPct val="95000"/>
                </a:lnSpc>
                <a:spcAft>
                  <a:spcPct val="20000"/>
                </a:spcAft>
                <a:buClr>
                  <a:srgbClr val="808080"/>
                </a:buClr>
              </a:pPr>
              <a:r>
                <a:rPr lang="es-ES" sz="140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with approximately </a:t>
              </a:r>
              <a:r>
                <a:rPr lang="es-ES" sz="1400" u="sng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220</a:t>
              </a:r>
              <a:r>
                <a:rPr lang="es-ES" sz="1400" noProof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employees</a:t>
              </a:r>
              <a:endParaRPr lang="es-ES" sz="1400" u="sng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gray">
          <a:xfrm>
            <a:off x="5639253" y="1621982"/>
            <a:ext cx="3125102" cy="776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>
              <a:lnSpc>
                <a:spcPct val="95000"/>
              </a:lnSpc>
              <a:spcAft>
                <a:spcPts val="1200"/>
              </a:spcAft>
              <a:buClr>
                <a:srgbClr val="808080"/>
              </a:buClr>
              <a:tabLst>
                <a:tab pos="630238" algn="l"/>
              </a:tabLst>
              <a:defRPr/>
            </a:pPr>
            <a:r>
              <a:rPr lang="es-ES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approx. </a:t>
            </a:r>
            <a:r>
              <a:rPr lang="es-ES" sz="1400" u="sng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120 000 measurement devices</a:t>
            </a:r>
            <a:r>
              <a:rPr lang="es-ES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delivered every year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gray">
          <a:xfrm>
            <a:off x="5650543" y="2286757"/>
            <a:ext cx="3125102" cy="776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>
              <a:lnSpc>
                <a:spcPct val="95000"/>
              </a:lnSpc>
              <a:spcAft>
                <a:spcPts val="1200"/>
              </a:spcAft>
              <a:buClr>
                <a:srgbClr val="808080"/>
              </a:buClr>
              <a:tabLst>
                <a:tab pos="630238" algn="l"/>
              </a:tabLst>
              <a:defRPr/>
            </a:pPr>
            <a:r>
              <a:rPr lang="es-ES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Janitza measurement devices already successfully in place in more than </a:t>
            </a:r>
            <a:r>
              <a:rPr lang="es-ES" sz="1400" u="sng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coutries</a:t>
            </a:r>
            <a:r>
              <a:rPr lang="es-ES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worldwide</a:t>
            </a:r>
          </a:p>
        </p:txBody>
      </p:sp>
      <p:sp useBgFill="1">
        <p:nvSpPr>
          <p:cNvPr id="29" name="Interaktive Schaltfläche: Anfang 28">
            <a:hlinkClick r:id="rId3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gray">
          <a:xfrm>
            <a:off x="5613284" y="1156509"/>
            <a:ext cx="2975239" cy="526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>
              <a:lnSpc>
                <a:spcPct val="95000"/>
              </a:lnSpc>
              <a:spcAft>
                <a:spcPts val="1200"/>
              </a:spcAft>
              <a:buClr>
                <a:srgbClr val="808080"/>
              </a:buClr>
              <a:tabLst>
                <a:tab pos="630238" algn="l"/>
              </a:tabLst>
              <a:defRPr/>
            </a:pPr>
            <a:r>
              <a:rPr lang="es-ES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 developed and manufactured in </a:t>
            </a:r>
            <a:r>
              <a:rPr lang="es-ES" sz="1400" u="sng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  <a:br>
              <a:rPr lang="es-ES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S" sz="1400" noProof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404581" y="1253612"/>
            <a:ext cx="199004" cy="0"/>
          </a:xfrm>
          <a:prstGeom prst="line">
            <a:avLst/>
          </a:prstGeom>
          <a:ln w="9525">
            <a:solidFill>
              <a:schemeClr val="accent4">
                <a:shade val="95000"/>
                <a:satMod val="105000"/>
              </a:schemeClr>
            </a:solidFill>
            <a:headEnd type="none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404581" y="1944942"/>
            <a:ext cx="199004" cy="0"/>
          </a:xfrm>
          <a:prstGeom prst="line">
            <a:avLst/>
          </a:prstGeom>
          <a:ln w="9525">
            <a:solidFill>
              <a:schemeClr val="accent4">
                <a:shade val="95000"/>
                <a:satMod val="105000"/>
              </a:schemeClr>
            </a:solidFill>
            <a:headEnd type="none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04581" y="2413819"/>
            <a:ext cx="199004" cy="0"/>
          </a:xfrm>
          <a:prstGeom prst="line">
            <a:avLst/>
          </a:prstGeom>
          <a:ln w="9525">
            <a:solidFill>
              <a:schemeClr val="accent4">
                <a:shade val="95000"/>
                <a:satMod val="105000"/>
              </a:schemeClr>
            </a:solidFill>
            <a:headEnd type="none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5179096" y="1240196"/>
            <a:ext cx="199004" cy="0"/>
          </a:xfrm>
          <a:prstGeom prst="line">
            <a:avLst/>
          </a:prstGeom>
          <a:ln w="9525">
            <a:solidFill>
              <a:schemeClr val="accent4">
                <a:shade val="95000"/>
                <a:satMod val="105000"/>
              </a:schemeClr>
            </a:solidFill>
            <a:headEnd type="none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5179096" y="1931526"/>
            <a:ext cx="199004" cy="0"/>
          </a:xfrm>
          <a:prstGeom prst="line">
            <a:avLst/>
          </a:prstGeom>
          <a:ln w="9525">
            <a:solidFill>
              <a:schemeClr val="accent4">
                <a:shade val="95000"/>
                <a:satMod val="105000"/>
              </a:schemeClr>
            </a:solidFill>
            <a:headEnd type="none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5190385" y="2468137"/>
            <a:ext cx="199004" cy="0"/>
          </a:xfrm>
          <a:prstGeom prst="line">
            <a:avLst/>
          </a:prstGeom>
          <a:ln w="9525">
            <a:solidFill>
              <a:schemeClr val="accent4">
                <a:shade val="95000"/>
                <a:satMod val="105000"/>
              </a:schemeClr>
            </a:solidFill>
            <a:headEnd type="none"/>
            <a:tailEnd type="oval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152" y="558453"/>
            <a:ext cx="6207998" cy="50191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020" y="550514"/>
            <a:ext cx="7886700" cy="369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b="0" dirty="0"/>
              <a:t>THREE SOLUTIONS IN ONLY ONE SYSTEM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245764" y="1432061"/>
            <a:ext cx="2461609" cy="208823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2285" y="5014338"/>
            <a:ext cx="2657139" cy="523220"/>
          </a:xfrm>
          <a:prstGeom prst="rect">
            <a:avLst/>
          </a:prstGeom>
          <a:solidFill>
            <a:srgbClr val="4A66AC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Management</a:t>
            </a:r>
            <a:br>
              <a:rPr lang="es-ES" sz="1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50001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35306" y="5014339"/>
            <a:ext cx="2655894" cy="523220"/>
          </a:xfrm>
          <a:prstGeom prst="rect">
            <a:avLst/>
          </a:prstGeom>
          <a:solidFill>
            <a:srgbClr val="629DD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 Current Monitoring (RCM)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00764" y="5014338"/>
            <a:ext cx="266697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Quality </a:t>
            </a:r>
            <a:br>
              <a:rPr lang="es-ES" sz="1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50160</a:t>
            </a:r>
          </a:p>
        </p:txBody>
      </p:sp>
      <p:sp useBgFill="1">
        <p:nvSpPr>
          <p:cNvPr id="11" name="Interaktive Schaltfläche: Anfang 10">
            <a:hlinkClick r:id="rId5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" y="1365188"/>
            <a:ext cx="8788903" cy="4436202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66713" y="907790"/>
            <a:ext cx="8201025" cy="3698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2400" b="0" dirty="0"/>
              <a:t>MEASUREMENT OVER 5 DIFFERENT LEVELS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1"/>
          </p:nvPr>
        </p:nvSpPr>
        <p:spPr>
          <a:xfrm>
            <a:off x="257176" y="5370076"/>
            <a:ext cx="8310562" cy="43131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Maximum transparency with Janitza measurement devices – on 5 levels – from the energy supplier down to sub-measurements, like for example directly on motors or machinery</a:t>
            </a:r>
          </a:p>
        </p:txBody>
      </p:sp>
      <p:sp useBgFill="1">
        <p:nvSpPr>
          <p:cNvPr id="5" name="Interaktive Schaltfläche: Anfang 4">
            <a:hlinkClick r:id="rId4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" y="1076693"/>
            <a:ext cx="8939564" cy="51880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28" y="564274"/>
            <a:ext cx="9065172" cy="369836"/>
          </a:xfrm>
        </p:spPr>
        <p:txBody>
          <a:bodyPr>
            <a:noAutofit/>
          </a:bodyPr>
          <a:lstStyle/>
          <a:p>
            <a:r>
              <a:rPr lang="es-ES" b="0" dirty="0"/>
              <a:t>MAXIMUM TRANSPARENCY WITH JANITZA ENERGY MEASUREMENT DEVICES</a:t>
            </a:r>
          </a:p>
        </p:txBody>
      </p:sp>
      <p:sp useBgFill="1">
        <p:nvSpPr>
          <p:cNvPr id="124" name="Interaktive Schaltfläche: Anfang 123">
            <a:hlinkClick r:id="rId4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020" y="550514"/>
            <a:ext cx="7886700" cy="3698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b="0" dirty="0"/>
              <a:t>ADVANTAGES OF CUSTOMIZED ENERGY MANAGEMENT</a:t>
            </a:r>
          </a:p>
        </p:txBody>
      </p:sp>
      <p:sp useBgFill="1">
        <p:nvSpPr>
          <p:cNvPr id="11" name="Interaktive Schaltfläche: Anfang 10">
            <a:hlinkClick r:id="rId3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bgerundetes Rechteck 30"/>
          <p:cNvSpPr/>
          <p:nvPr/>
        </p:nvSpPr>
        <p:spPr>
          <a:xfrm>
            <a:off x="256674" y="1400351"/>
            <a:ext cx="2518966" cy="593612"/>
          </a:xfrm>
          <a:prstGeom prst="roundRect">
            <a:avLst>
              <a:gd name="adj" fmla="val 10942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 of</a:t>
            </a:r>
          </a:p>
          <a:p>
            <a:pPr algn="ctr"/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costs</a:t>
            </a:r>
            <a:endPara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3212720" y="1388002"/>
            <a:ext cx="3057650" cy="1436834"/>
          </a:xfrm>
          <a:prstGeom prst="roundRect">
            <a:avLst>
              <a:gd name="adj" fmla="val 8450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</a:t>
            </a:r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</a:t>
            </a:r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system with reduction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fire hazard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256672" y="2199332"/>
            <a:ext cx="2518966" cy="648083"/>
          </a:xfrm>
          <a:prstGeom prst="roundRect">
            <a:avLst>
              <a:gd name="adj" fmla="val 11423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of</a:t>
            </a:r>
          </a:p>
          <a:p>
            <a:pPr algn="ctr"/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efficiency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398920" y="4203360"/>
            <a:ext cx="2426704" cy="569414"/>
          </a:xfrm>
          <a:prstGeom prst="roundRect">
            <a:avLst>
              <a:gd name="adj" fmla="val 11364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Uncover the full </a:t>
            </a:r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saving potential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256672" y="5256986"/>
            <a:ext cx="2729784" cy="861109"/>
          </a:xfrm>
          <a:prstGeom prst="roundRect">
            <a:avLst>
              <a:gd name="adj" fmla="val 10747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Precondition for</a:t>
            </a:r>
          </a:p>
          <a:p>
            <a:pPr algn="ctr"/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 savings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6015283" y="5332158"/>
            <a:ext cx="2958214" cy="718730"/>
          </a:xfrm>
          <a:prstGeom prst="roundRect">
            <a:avLst>
              <a:gd name="adj" fmla="val 11938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Optimize processes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long term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3299368" y="3907739"/>
            <a:ext cx="2518967" cy="1146396"/>
          </a:xfrm>
          <a:prstGeom prst="roundRect">
            <a:avLst>
              <a:gd name="adj" fmla="val 6778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 the </a:t>
            </a:r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reduction of CO</a:t>
            </a:r>
            <a:r>
              <a:rPr lang="es-ES" sz="16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footprint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272985" y="5421106"/>
            <a:ext cx="2518967" cy="562007"/>
          </a:xfrm>
          <a:prstGeom prst="roundRect">
            <a:avLst>
              <a:gd name="adj" fmla="val 12131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in </a:t>
            </a:r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productivity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6420257" y="1365423"/>
            <a:ext cx="2676448" cy="1436834"/>
          </a:xfrm>
          <a:prstGeom prst="roundRect">
            <a:avLst>
              <a:gd name="adj" fmla="val 6645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 curve analysis: costs reduction through </a:t>
            </a:r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avoidance of consumption peaks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6127064" y="4189876"/>
            <a:ext cx="2518967" cy="718730"/>
          </a:xfrm>
          <a:prstGeom prst="roundRect">
            <a:avLst>
              <a:gd name="adj" fmla="val 10756"/>
            </a:avLst>
          </a:prstGeom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Improvement of </a:t>
            </a:r>
            <a:r>
              <a:rPr lang="es-ES" sz="1600" b="1" i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 image 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energy awareness</a:t>
            </a:r>
          </a:p>
        </p:txBody>
      </p:sp>
      <p:sp>
        <p:nvSpPr>
          <p:cNvPr id="41" name="Rechteck 40"/>
          <p:cNvSpPr/>
          <p:nvPr/>
        </p:nvSpPr>
        <p:spPr>
          <a:xfrm>
            <a:off x="1962753" y="3083144"/>
            <a:ext cx="55217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b="1" dirty="0"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MANAGEMENT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279317" y="3989852"/>
            <a:ext cx="2738024" cy="1092754"/>
            <a:chOff x="620637" y="2863457"/>
            <a:chExt cx="2153724" cy="523199"/>
          </a:xfrm>
        </p:grpSpPr>
        <p:cxnSp>
          <p:nvCxnSpPr>
            <p:cNvPr id="88" name="Gerader Verbinder 87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 rot="10800000">
            <a:off x="265557" y="1380779"/>
            <a:ext cx="2630458" cy="669408"/>
            <a:chOff x="620637" y="2863457"/>
            <a:chExt cx="2153724" cy="523199"/>
          </a:xfrm>
        </p:grpSpPr>
        <p:cxnSp>
          <p:nvCxnSpPr>
            <p:cNvPr id="84" name="Gerader Verbinder 83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 rot="10800000">
            <a:off x="3311815" y="7062189"/>
            <a:ext cx="2521472" cy="523199"/>
            <a:chOff x="620637" y="2863457"/>
            <a:chExt cx="2153724" cy="523199"/>
          </a:xfrm>
        </p:grpSpPr>
        <p:cxnSp>
          <p:nvCxnSpPr>
            <p:cNvPr id="80" name="Gerader Verbinder 79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Gerader Verbinder 80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Gerader Verbinder 81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Gerader Verbinder 82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6371971" y="-3515428"/>
            <a:ext cx="2521472" cy="523199"/>
            <a:chOff x="620637" y="2863457"/>
            <a:chExt cx="2153724" cy="523199"/>
          </a:xfrm>
        </p:grpSpPr>
        <p:cxnSp>
          <p:nvCxnSpPr>
            <p:cNvPr id="76" name="Gerader Verbinder 75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Gerader Verbinder 76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Gerader Verbinder 77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Gerader Verbinder 78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6" name="Gruppieren 45"/>
          <p:cNvGrpSpPr/>
          <p:nvPr/>
        </p:nvGrpSpPr>
        <p:grpSpPr>
          <a:xfrm>
            <a:off x="275279" y="2235946"/>
            <a:ext cx="2521472" cy="598825"/>
            <a:chOff x="620637" y="2863457"/>
            <a:chExt cx="2153724" cy="523199"/>
          </a:xfrm>
        </p:grpSpPr>
        <p:cxnSp>
          <p:nvCxnSpPr>
            <p:cNvPr id="72" name="Gerader Verbinder 71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Gerader Verbinder 72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Gerader Verbinder 73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Gerader Verbinder 74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7" name="Gruppieren 46"/>
          <p:cNvGrpSpPr/>
          <p:nvPr/>
        </p:nvGrpSpPr>
        <p:grpSpPr>
          <a:xfrm rot="10800000">
            <a:off x="351964" y="5347296"/>
            <a:ext cx="2677197" cy="694391"/>
            <a:chOff x="620637" y="2863457"/>
            <a:chExt cx="2153724" cy="523199"/>
          </a:xfrm>
        </p:grpSpPr>
        <p:cxnSp>
          <p:nvCxnSpPr>
            <p:cNvPr id="68" name="Gerader Verbinder 67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Gerader Verbinder 69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9" name="Gruppieren 48"/>
          <p:cNvGrpSpPr/>
          <p:nvPr/>
        </p:nvGrpSpPr>
        <p:grpSpPr>
          <a:xfrm rot="10800000">
            <a:off x="3284267" y="5373395"/>
            <a:ext cx="2521472" cy="668292"/>
            <a:chOff x="620637" y="2863457"/>
            <a:chExt cx="2153724" cy="523199"/>
          </a:xfrm>
        </p:grpSpPr>
        <p:cxnSp>
          <p:nvCxnSpPr>
            <p:cNvPr id="60" name="Gerader Verbinder 59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uppieren 49"/>
          <p:cNvGrpSpPr/>
          <p:nvPr/>
        </p:nvGrpSpPr>
        <p:grpSpPr>
          <a:xfrm>
            <a:off x="6007384" y="3989853"/>
            <a:ext cx="2755585" cy="1076472"/>
            <a:chOff x="620637" y="2863457"/>
            <a:chExt cx="2153724" cy="523199"/>
          </a:xfrm>
        </p:grpSpPr>
        <p:cxnSp>
          <p:nvCxnSpPr>
            <p:cNvPr id="56" name="Gerader Verbinder 55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Gerader Verbinder 57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 rot="10800000">
            <a:off x="6097697" y="5379106"/>
            <a:ext cx="2812109" cy="662580"/>
            <a:chOff x="620637" y="2863457"/>
            <a:chExt cx="2153724" cy="523199"/>
          </a:xfrm>
        </p:grpSpPr>
        <p:cxnSp>
          <p:nvCxnSpPr>
            <p:cNvPr id="52" name="Gerader Verbinder 51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2" name="Gruppieren 91"/>
          <p:cNvGrpSpPr/>
          <p:nvPr/>
        </p:nvGrpSpPr>
        <p:grpSpPr>
          <a:xfrm>
            <a:off x="3283011" y="3989852"/>
            <a:ext cx="2508941" cy="1083410"/>
            <a:chOff x="620637" y="2863457"/>
            <a:chExt cx="2153724" cy="523199"/>
          </a:xfrm>
        </p:grpSpPr>
        <p:cxnSp>
          <p:nvCxnSpPr>
            <p:cNvPr id="93" name="Gerader Verbinder 92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Gerader Verbinder 95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7" name="Gruppieren 96"/>
          <p:cNvGrpSpPr/>
          <p:nvPr/>
        </p:nvGrpSpPr>
        <p:grpSpPr>
          <a:xfrm>
            <a:off x="6512202" y="1403517"/>
            <a:ext cx="2506200" cy="1417389"/>
            <a:chOff x="620637" y="2863457"/>
            <a:chExt cx="2153724" cy="523199"/>
          </a:xfrm>
        </p:grpSpPr>
        <p:cxnSp>
          <p:nvCxnSpPr>
            <p:cNvPr id="98" name="Gerader Verbinder 97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2" name="Gruppieren 101"/>
          <p:cNvGrpSpPr/>
          <p:nvPr/>
        </p:nvGrpSpPr>
        <p:grpSpPr>
          <a:xfrm rot="10800000">
            <a:off x="3233832" y="1387139"/>
            <a:ext cx="3036537" cy="1427251"/>
            <a:chOff x="620637" y="2863457"/>
            <a:chExt cx="2153724" cy="523199"/>
          </a:xfrm>
        </p:grpSpPr>
        <p:cxnSp>
          <p:nvCxnSpPr>
            <p:cNvPr id="103" name="Gerader Verbinder 102"/>
            <p:cNvCxnSpPr/>
            <p:nvPr/>
          </p:nvCxnSpPr>
          <p:spPr>
            <a:xfrm>
              <a:off x="620637" y="2863457"/>
              <a:ext cx="1930834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/>
              <a:tailEnd type="oval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>
            <a:xfrm>
              <a:off x="627023" y="2863457"/>
              <a:ext cx="3122" cy="518726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>
            <a:xfrm flipH="1">
              <a:off x="622781" y="3382182"/>
              <a:ext cx="2151580" cy="0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>
            <a:xfrm>
              <a:off x="2772262" y="3127293"/>
              <a:ext cx="2099" cy="259363"/>
            </a:xfrm>
            <a:prstGeom prst="line">
              <a:avLst/>
            </a:prstGeom>
            <a:ln w="952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5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114" y="1352221"/>
            <a:ext cx="2503716" cy="175622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0114" y="1352221"/>
            <a:ext cx="2503716" cy="21602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0" dirty="0"/>
              <a:t>TYPICAL POWER QUALITY PARAMETERS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427" y="1359479"/>
            <a:ext cx="2503715" cy="1763485"/>
          </a:xfrm>
          <a:prstGeom prst="rect">
            <a:avLst/>
          </a:prstGeom>
        </p:spPr>
      </p:pic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447295" y="3088202"/>
            <a:ext cx="1813301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Flicker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0" y="1359479"/>
            <a:ext cx="2503717" cy="174897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955" y="3842037"/>
            <a:ext cx="2498186" cy="1762114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367" y="3838107"/>
            <a:ext cx="2446264" cy="1708458"/>
          </a:xfrm>
          <a:prstGeom prst="rect">
            <a:avLst/>
          </a:prstGeom>
        </p:spPr>
      </p:pic>
      <p:sp>
        <p:nvSpPr>
          <p:cNvPr id="41" name="Rechteck 40"/>
          <p:cNvSpPr/>
          <p:nvPr/>
        </p:nvSpPr>
        <p:spPr>
          <a:xfrm>
            <a:off x="3298700" y="4014212"/>
            <a:ext cx="2381914" cy="16431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3533389" y="4199364"/>
            <a:ext cx="1753470" cy="1063344"/>
            <a:chOff x="3114" y="3240"/>
            <a:chExt cx="1339" cy="812"/>
          </a:xfrm>
        </p:grpSpPr>
        <p:grpSp>
          <p:nvGrpSpPr>
            <p:cNvPr id="43" name="Group 28"/>
            <p:cNvGrpSpPr>
              <a:grpSpLocks/>
            </p:cNvGrpSpPr>
            <p:nvPr/>
          </p:nvGrpSpPr>
          <p:grpSpPr bwMode="auto">
            <a:xfrm>
              <a:off x="3114" y="3240"/>
              <a:ext cx="462" cy="802"/>
              <a:chOff x="3114" y="3240"/>
              <a:chExt cx="462" cy="802"/>
            </a:xfrm>
          </p:grpSpPr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3114" y="3240"/>
                <a:ext cx="232" cy="404"/>
              </a:xfrm>
              <a:custGeom>
                <a:avLst/>
                <a:gdLst>
                  <a:gd name="T0" fmla="*/ 0 w 232"/>
                  <a:gd name="T1" fmla="*/ 403 h 404"/>
                  <a:gd name="T2" fmla="*/ 13 w 232"/>
                  <a:gd name="T3" fmla="*/ 327 h 404"/>
                  <a:gd name="T4" fmla="*/ 29 w 232"/>
                  <a:gd name="T5" fmla="*/ 254 h 404"/>
                  <a:gd name="T6" fmla="*/ 42 w 232"/>
                  <a:gd name="T7" fmla="*/ 185 h 404"/>
                  <a:gd name="T8" fmla="*/ 56 w 232"/>
                  <a:gd name="T9" fmla="*/ 125 h 404"/>
                  <a:gd name="T10" fmla="*/ 64 w 232"/>
                  <a:gd name="T11" fmla="*/ 98 h 404"/>
                  <a:gd name="T12" fmla="*/ 72 w 232"/>
                  <a:gd name="T13" fmla="*/ 75 h 404"/>
                  <a:gd name="T14" fmla="*/ 77 w 232"/>
                  <a:gd name="T15" fmla="*/ 52 h 404"/>
                  <a:gd name="T16" fmla="*/ 85 w 232"/>
                  <a:gd name="T17" fmla="*/ 34 h 404"/>
                  <a:gd name="T18" fmla="*/ 94 w 232"/>
                  <a:gd name="T19" fmla="*/ 20 h 404"/>
                  <a:gd name="T20" fmla="*/ 99 w 232"/>
                  <a:gd name="T21" fmla="*/ 9 h 404"/>
                  <a:gd name="T22" fmla="*/ 107 w 232"/>
                  <a:gd name="T23" fmla="*/ 2 h 404"/>
                  <a:gd name="T24" fmla="*/ 115 w 232"/>
                  <a:gd name="T25" fmla="*/ 0 h 404"/>
                  <a:gd name="T26" fmla="*/ 123 w 232"/>
                  <a:gd name="T27" fmla="*/ 2 h 404"/>
                  <a:gd name="T28" fmla="*/ 129 w 232"/>
                  <a:gd name="T29" fmla="*/ 9 h 404"/>
                  <a:gd name="T30" fmla="*/ 136 w 232"/>
                  <a:gd name="T31" fmla="*/ 20 h 404"/>
                  <a:gd name="T32" fmla="*/ 144 w 232"/>
                  <a:gd name="T33" fmla="*/ 34 h 404"/>
                  <a:gd name="T34" fmla="*/ 150 w 232"/>
                  <a:gd name="T35" fmla="*/ 52 h 404"/>
                  <a:gd name="T36" fmla="*/ 158 w 232"/>
                  <a:gd name="T37" fmla="*/ 75 h 404"/>
                  <a:gd name="T38" fmla="*/ 164 w 232"/>
                  <a:gd name="T39" fmla="*/ 98 h 404"/>
                  <a:gd name="T40" fmla="*/ 171 w 232"/>
                  <a:gd name="T41" fmla="*/ 125 h 404"/>
                  <a:gd name="T42" fmla="*/ 188 w 232"/>
                  <a:gd name="T43" fmla="*/ 185 h 404"/>
                  <a:gd name="T44" fmla="*/ 201 w 232"/>
                  <a:gd name="T45" fmla="*/ 254 h 404"/>
                  <a:gd name="T46" fmla="*/ 214 w 232"/>
                  <a:gd name="T47" fmla="*/ 327 h 404"/>
                  <a:gd name="T48" fmla="*/ 231 w 232"/>
                  <a:gd name="T49" fmla="*/ 403 h 4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2"/>
                  <a:gd name="T76" fmla="*/ 0 h 404"/>
                  <a:gd name="T77" fmla="*/ 232 w 232"/>
                  <a:gd name="T78" fmla="*/ 404 h 4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2" h="404">
                    <a:moveTo>
                      <a:pt x="0" y="403"/>
                    </a:moveTo>
                    <a:lnTo>
                      <a:pt x="13" y="327"/>
                    </a:lnTo>
                    <a:lnTo>
                      <a:pt x="29" y="254"/>
                    </a:lnTo>
                    <a:lnTo>
                      <a:pt x="42" y="185"/>
                    </a:lnTo>
                    <a:lnTo>
                      <a:pt x="56" y="125"/>
                    </a:lnTo>
                    <a:lnTo>
                      <a:pt x="64" y="98"/>
                    </a:lnTo>
                    <a:lnTo>
                      <a:pt x="72" y="75"/>
                    </a:lnTo>
                    <a:lnTo>
                      <a:pt x="77" y="52"/>
                    </a:lnTo>
                    <a:lnTo>
                      <a:pt x="85" y="34"/>
                    </a:lnTo>
                    <a:lnTo>
                      <a:pt x="94" y="20"/>
                    </a:lnTo>
                    <a:lnTo>
                      <a:pt x="99" y="9"/>
                    </a:lnTo>
                    <a:lnTo>
                      <a:pt x="107" y="2"/>
                    </a:lnTo>
                    <a:lnTo>
                      <a:pt x="115" y="0"/>
                    </a:lnTo>
                    <a:lnTo>
                      <a:pt x="123" y="2"/>
                    </a:lnTo>
                    <a:lnTo>
                      <a:pt x="129" y="9"/>
                    </a:lnTo>
                    <a:lnTo>
                      <a:pt x="136" y="20"/>
                    </a:lnTo>
                    <a:lnTo>
                      <a:pt x="144" y="34"/>
                    </a:lnTo>
                    <a:lnTo>
                      <a:pt x="150" y="52"/>
                    </a:lnTo>
                    <a:lnTo>
                      <a:pt x="158" y="75"/>
                    </a:lnTo>
                    <a:lnTo>
                      <a:pt x="164" y="98"/>
                    </a:lnTo>
                    <a:lnTo>
                      <a:pt x="171" y="125"/>
                    </a:lnTo>
                    <a:lnTo>
                      <a:pt x="188" y="185"/>
                    </a:lnTo>
                    <a:lnTo>
                      <a:pt x="201" y="254"/>
                    </a:lnTo>
                    <a:lnTo>
                      <a:pt x="214" y="327"/>
                    </a:lnTo>
                    <a:lnTo>
                      <a:pt x="231" y="403"/>
                    </a:lnTo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3344" y="3637"/>
                <a:ext cx="232" cy="405"/>
              </a:xfrm>
              <a:custGeom>
                <a:avLst/>
                <a:gdLst>
                  <a:gd name="T0" fmla="*/ 0 w 232"/>
                  <a:gd name="T1" fmla="*/ 0 h 405"/>
                  <a:gd name="T2" fmla="*/ 15 w 232"/>
                  <a:gd name="T3" fmla="*/ 74 h 405"/>
                  <a:gd name="T4" fmla="*/ 30 w 232"/>
                  <a:gd name="T5" fmla="*/ 148 h 405"/>
                  <a:gd name="T6" fmla="*/ 42 w 232"/>
                  <a:gd name="T7" fmla="*/ 215 h 405"/>
                  <a:gd name="T8" fmla="*/ 57 w 232"/>
                  <a:gd name="T9" fmla="*/ 276 h 405"/>
                  <a:gd name="T10" fmla="*/ 72 w 232"/>
                  <a:gd name="T11" fmla="*/ 329 h 405"/>
                  <a:gd name="T12" fmla="*/ 78 w 232"/>
                  <a:gd name="T13" fmla="*/ 350 h 405"/>
                  <a:gd name="T14" fmla="*/ 85 w 232"/>
                  <a:gd name="T15" fmla="*/ 368 h 405"/>
                  <a:gd name="T16" fmla="*/ 94 w 232"/>
                  <a:gd name="T17" fmla="*/ 383 h 405"/>
                  <a:gd name="T18" fmla="*/ 100 w 232"/>
                  <a:gd name="T19" fmla="*/ 393 h 405"/>
                  <a:gd name="T20" fmla="*/ 109 w 232"/>
                  <a:gd name="T21" fmla="*/ 400 h 405"/>
                  <a:gd name="T22" fmla="*/ 115 w 232"/>
                  <a:gd name="T23" fmla="*/ 404 h 405"/>
                  <a:gd name="T24" fmla="*/ 121 w 232"/>
                  <a:gd name="T25" fmla="*/ 400 h 405"/>
                  <a:gd name="T26" fmla="*/ 130 w 232"/>
                  <a:gd name="T27" fmla="*/ 393 h 405"/>
                  <a:gd name="T28" fmla="*/ 136 w 232"/>
                  <a:gd name="T29" fmla="*/ 383 h 405"/>
                  <a:gd name="T30" fmla="*/ 145 w 232"/>
                  <a:gd name="T31" fmla="*/ 368 h 405"/>
                  <a:gd name="T32" fmla="*/ 151 w 232"/>
                  <a:gd name="T33" fmla="*/ 350 h 405"/>
                  <a:gd name="T34" fmla="*/ 157 w 232"/>
                  <a:gd name="T35" fmla="*/ 329 h 405"/>
                  <a:gd name="T36" fmla="*/ 173 w 232"/>
                  <a:gd name="T37" fmla="*/ 276 h 405"/>
                  <a:gd name="T38" fmla="*/ 188 w 232"/>
                  <a:gd name="T39" fmla="*/ 215 h 405"/>
                  <a:gd name="T40" fmla="*/ 200 w 232"/>
                  <a:gd name="T41" fmla="*/ 148 h 405"/>
                  <a:gd name="T42" fmla="*/ 216 w 232"/>
                  <a:gd name="T43" fmla="*/ 74 h 405"/>
                  <a:gd name="T44" fmla="*/ 231 w 232"/>
                  <a:gd name="T45" fmla="*/ 0 h 40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2"/>
                  <a:gd name="T70" fmla="*/ 0 h 405"/>
                  <a:gd name="T71" fmla="*/ 232 w 232"/>
                  <a:gd name="T72" fmla="*/ 405 h 40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2" h="405">
                    <a:moveTo>
                      <a:pt x="0" y="0"/>
                    </a:moveTo>
                    <a:lnTo>
                      <a:pt x="15" y="74"/>
                    </a:lnTo>
                    <a:lnTo>
                      <a:pt x="30" y="148"/>
                    </a:lnTo>
                    <a:lnTo>
                      <a:pt x="42" y="215"/>
                    </a:lnTo>
                    <a:lnTo>
                      <a:pt x="57" y="276"/>
                    </a:lnTo>
                    <a:lnTo>
                      <a:pt x="72" y="329"/>
                    </a:lnTo>
                    <a:lnTo>
                      <a:pt x="78" y="350"/>
                    </a:lnTo>
                    <a:lnTo>
                      <a:pt x="85" y="368"/>
                    </a:lnTo>
                    <a:lnTo>
                      <a:pt x="94" y="383"/>
                    </a:lnTo>
                    <a:lnTo>
                      <a:pt x="100" y="393"/>
                    </a:lnTo>
                    <a:lnTo>
                      <a:pt x="109" y="400"/>
                    </a:lnTo>
                    <a:lnTo>
                      <a:pt x="115" y="404"/>
                    </a:lnTo>
                    <a:lnTo>
                      <a:pt x="121" y="400"/>
                    </a:lnTo>
                    <a:lnTo>
                      <a:pt x="130" y="393"/>
                    </a:lnTo>
                    <a:lnTo>
                      <a:pt x="136" y="383"/>
                    </a:lnTo>
                    <a:lnTo>
                      <a:pt x="145" y="368"/>
                    </a:lnTo>
                    <a:lnTo>
                      <a:pt x="151" y="350"/>
                    </a:lnTo>
                    <a:lnTo>
                      <a:pt x="157" y="329"/>
                    </a:lnTo>
                    <a:lnTo>
                      <a:pt x="173" y="276"/>
                    </a:lnTo>
                    <a:lnTo>
                      <a:pt x="188" y="215"/>
                    </a:lnTo>
                    <a:lnTo>
                      <a:pt x="200" y="148"/>
                    </a:lnTo>
                    <a:lnTo>
                      <a:pt x="216" y="74"/>
                    </a:lnTo>
                    <a:lnTo>
                      <a:pt x="231" y="0"/>
                    </a:lnTo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3574" y="3240"/>
              <a:ext cx="464" cy="807"/>
              <a:chOff x="3574" y="3240"/>
              <a:chExt cx="464" cy="807"/>
            </a:xfrm>
          </p:grpSpPr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3574" y="3240"/>
                <a:ext cx="231" cy="404"/>
              </a:xfrm>
              <a:custGeom>
                <a:avLst/>
                <a:gdLst>
                  <a:gd name="T0" fmla="*/ 0 w 231"/>
                  <a:gd name="T1" fmla="*/ 403 h 404"/>
                  <a:gd name="T2" fmla="*/ 13 w 231"/>
                  <a:gd name="T3" fmla="*/ 327 h 404"/>
                  <a:gd name="T4" fmla="*/ 29 w 231"/>
                  <a:gd name="T5" fmla="*/ 254 h 404"/>
                  <a:gd name="T6" fmla="*/ 42 w 231"/>
                  <a:gd name="T7" fmla="*/ 185 h 404"/>
                  <a:gd name="T8" fmla="*/ 55 w 231"/>
                  <a:gd name="T9" fmla="*/ 125 h 404"/>
                  <a:gd name="T10" fmla="*/ 64 w 231"/>
                  <a:gd name="T11" fmla="*/ 98 h 404"/>
                  <a:gd name="T12" fmla="*/ 72 w 231"/>
                  <a:gd name="T13" fmla="*/ 75 h 404"/>
                  <a:gd name="T14" fmla="*/ 77 w 231"/>
                  <a:gd name="T15" fmla="*/ 52 h 404"/>
                  <a:gd name="T16" fmla="*/ 85 w 231"/>
                  <a:gd name="T17" fmla="*/ 34 h 404"/>
                  <a:gd name="T18" fmla="*/ 93 w 231"/>
                  <a:gd name="T19" fmla="*/ 20 h 404"/>
                  <a:gd name="T20" fmla="*/ 99 w 231"/>
                  <a:gd name="T21" fmla="*/ 9 h 404"/>
                  <a:gd name="T22" fmla="*/ 106 w 231"/>
                  <a:gd name="T23" fmla="*/ 2 h 404"/>
                  <a:gd name="T24" fmla="*/ 114 w 231"/>
                  <a:gd name="T25" fmla="*/ 0 h 404"/>
                  <a:gd name="T26" fmla="*/ 123 w 231"/>
                  <a:gd name="T27" fmla="*/ 2 h 404"/>
                  <a:gd name="T28" fmla="*/ 128 w 231"/>
                  <a:gd name="T29" fmla="*/ 9 h 404"/>
                  <a:gd name="T30" fmla="*/ 136 w 231"/>
                  <a:gd name="T31" fmla="*/ 20 h 404"/>
                  <a:gd name="T32" fmla="*/ 144 w 231"/>
                  <a:gd name="T33" fmla="*/ 34 h 404"/>
                  <a:gd name="T34" fmla="*/ 149 w 231"/>
                  <a:gd name="T35" fmla="*/ 52 h 404"/>
                  <a:gd name="T36" fmla="*/ 157 w 231"/>
                  <a:gd name="T37" fmla="*/ 75 h 404"/>
                  <a:gd name="T38" fmla="*/ 163 w 231"/>
                  <a:gd name="T39" fmla="*/ 98 h 404"/>
                  <a:gd name="T40" fmla="*/ 171 w 231"/>
                  <a:gd name="T41" fmla="*/ 125 h 404"/>
                  <a:gd name="T42" fmla="*/ 187 w 231"/>
                  <a:gd name="T43" fmla="*/ 185 h 404"/>
                  <a:gd name="T44" fmla="*/ 200 w 231"/>
                  <a:gd name="T45" fmla="*/ 254 h 404"/>
                  <a:gd name="T46" fmla="*/ 213 w 231"/>
                  <a:gd name="T47" fmla="*/ 327 h 404"/>
                  <a:gd name="T48" fmla="*/ 230 w 231"/>
                  <a:gd name="T49" fmla="*/ 403 h 4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1"/>
                  <a:gd name="T76" fmla="*/ 0 h 404"/>
                  <a:gd name="T77" fmla="*/ 231 w 231"/>
                  <a:gd name="T78" fmla="*/ 404 h 4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1" h="404">
                    <a:moveTo>
                      <a:pt x="0" y="403"/>
                    </a:moveTo>
                    <a:lnTo>
                      <a:pt x="13" y="327"/>
                    </a:lnTo>
                    <a:lnTo>
                      <a:pt x="29" y="254"/>
                    </a:lnTo>
                    <a:lnTo>
                      <a:pt x="42" y="185"/>
                    </a:lnTo>
                    <a:lnTo>
                      <a:pt x="55" y="125"/>
                    </a:lnTo>
                    <a:lnTo>
                      <a:pt x="64" y="98"/>
                    </a:lnTo>
                    <a:lnTo>
                      <a:pt x="72" y="75"/>
                    </a:lnTo>
                    <a:lnTo>
                      <a:pt x="77" y="52"/>
                    </a:lnTo>
                    <a:lnTo>
                      <a:pt x="85" y="34"/>
                    </a:lnTo>
                    <a:lnTo>
                      <a:pt x="93" y="20"/>
                    </a:lnTo>
                    <a:lnTo>
                      <a:pt x="99" y="9"/>
                    </a:lnTo>
                    <a:lnTo>
                      <a:pt x="106" y="2"/>
                    </a:lnTo>
                    <a:lnTo>
                      <a:pt x="114" y="0"/>
                    </a:lnTo>
                    <a:lnTo>
                      <a:pt x="123" y="2"/>
                    </a:lnTo>
                    <a:lnTo>
                      <a:pt x="128" y="9"/>
                    </a:lnTo>
                    <a:lnTo>
                      <a:pt x="136" y="20"/>
                    </a:lnTo>
                    <a:lnTo>
                      <a:pt x="144" y="34"/>
                    </a:lnTo>
                    <a:lnTo>
                      <a:pt x="149" y="52"/>
                    </a:lnTo>
                    <a:lnTo>
                      <a:pt x="157" y="75"/>
                    </a:lnTo>
                    <a:lnTo>
                      <a:pt x="163" y="98"/>
                    </a:lnTo>
                    <a:lnTo>
                      <a:pt x="171" y="125"/>
                    </a:lnTo>
                    <a:lnTo>
                      <a:pt x="187" y="185"/>
                    </a:lnTo>
                    <a:lnTo>
                      <a:pt x="200" y="254"/>
                    </a:lnTo>
                    <a:lnTo>
                      <a:pt x="213" y="327"/>
                    </a:lnTo>
                    <a:lnTo>
                      <a:pt x="230" y="403"/>
                    </a:lnTo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3806" y="3643"/>
                <a:ext cx="232" cy="404"/>
              </a:xfrm>
              <a:custGeom>
                <a:avLst/>
                <a:gdLst>
                  <a:gd name="T0" fmla="*/ 0 w 232"/>
                  <a:gd name="T1" fmla="*/ 0 h 404"/>
                  <a:gd name="T2" fmla="*/ 15 w 232"/>
                  <a:gd name="T3" fmla="*/ 73 h 404"/>
                  <a:gd name="T4" fmla="*/ 30 w 232"/>
                  <a:gd name="T5" fmla="*/ 148 h 404"/>
                  <a:gd name="T6" fmla="*/ 42 w 232"/>
                  <a:gd name="T7" fmla="*/ 215 h 404"/>
                  <a:gd name="T8" fmla="*/ 57 w 232"/>
                  <a:gd name="T9" fmla="*/ 275 h 404"/>
                  <a:gd name="T10" fmla="*/ 72 w 232"/>
                  <a:gd name="T11" fmla="*/ 329 h 404"/>
                  <a:gd name="T12" fmla="*/ 78 w 232"/>
                  <a:gd name="T13" fmla="*/ 350 h 404"/>
                  <a:gd name="T14" fmla="*/ 85 w 232"/>
                  <a:gd name="T15" fmla="*/ 367 h 404"/>
                  <a:gd name="T16" fmla="*/ 94 w 232"/>
                  <a:gd name="T17" fmla="*/ 382 h 404"/>
                  <a:gd name="T18" fmla="*/ 100 w 232"/>
                  <a:gd name="T19" fmla="*/ 392 h 404"/>
                  <a:gd name="T20" fmla="*/ 109 w 232"/>
                  <a:gd name="T21" fmla="*/ 399 h 404"/>
                  <a:gd name="T22" fmla="*/ 115 w 232"/>
                  <a:gd name="T23" fmla="*/ 403 h 404"/>
                  <a:gd name="T24" fmla="*/ 121 w 232"/>
                  <a:gd name="T25" fmla="*/ 399 h 404"/>
                  <a:gd name="T26" fmla="*/ 130 w 232"/>
                  <a:gd name="T27" fmla="*/ 392 h 404"/>
                  <a:gd name="T28" fmla="*/ 136 w 232"/>
                  <a:gd name="T29" fmla="*/ 382 h 404"/>
                  <a:gd name="T30" fmla="*/ 145 w 232"/>
                  <a:gd name="T31" fmla="*/ 367 h 404"/>
                  <a:gd name="T32" fmla="*/ 151 w 232"/>
                  <a:gd name="T33" fmla="*/ 350 h 404"/>
                  <a:gd name="T34" fmla="*/ 157 w 232"/>
                  <a:gd name="T35" fmla="*/ 329 h 404"/>
                  <a:gd name="T36" fmla="*/ 173 w 232"/>
                  <a:gd name="T37" fmla="*/ 275 h 404"/>
                  <a:gd name="T38" fmla="*/ 188 w 232"/>
                  <a:gd name="T39" fmla="*/ 215 h 404"/>
                  <a:gd name="T40" fmla="*/ 200 w 232"/>
                  <a:gd name="T41" fmla="*/ 148 h 404"/>
                  <a:gd name="T42" fmla="*/ 216 w 232"/>
                  <a:gd name="T43" fmla="*/ 73 h 404"/>
                  <a:gd name="T44" fmla="*/ 231 w 232"/>
                  <a:gd name="T45" fmla="*/ 0 h 4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2"/>
                  <a:gd name="T70" fmla="*/ 0 h 404"/>
                  <a:gd name="T71" fmla="*/ 232 w 232"/>
                  <a:gd name="T72" fmla="*/ 404 h 4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2" h="404">
                    <a:moveTo>
                      <a:pt x="0" y="0"/>
                    </a:moveTo>
                    <a:lnTo>
                      <a:pt x="15" y="73"/>
                    </a:lnTo>
                    <a:lnTo>
                      <a:pt x="30" y="148"/>
                    </a:lnTo>
                    <a:lnTo>
                      <a:pt x="42" y="215"/>
                    </a:lnTo>
                    <a:lnTo>
                      <a:pt x="57" y="275"/>
                    </a:lnTo>
                    <a:lnTo>
                      <a:pt x="72" y="329"/>
                    </a:lnTo>
                    <a:lnTo>
                      <a:pt x="78" y="350"/>
                    </a:lnTo>
                    <a:lnTo>
                      <a:pt x="85" y="367"/>
                    </a:lnTo>
                    <a:lnTo>
                      <a:pt x="94" y="382"/>
                    </a:lnTo>
                    <a:lnTo>
                      <a:pt x="100" y="392"/>
                    </a:lnTo>
                    <a:lnTo>
                      <a:pt x="109" y="399"/>
                    </a:lnTo>
                    <a:lnTo>
                      <a:pt x="115" y="403"/>
                    </a:lnTo>
                    <a:lnTo>
                      <a:pt x="121" y="399"/>
                    </a:lnTo>
                    <a:lnTo>
                      <a:pt x="130" y="392"/>
                    </a:lnTo>
                    <a:lnTo>
                      <a:pt x="136" y="382"/>
                    </a:lnTo>
                    <a:lnTo>
                      <a:pt x="145" y="367"/>
                    </a:lnTo>
                    <a:lnTo>
                      <a:pt x="151" y="350"/>
                    </a:lnTo>
                    <a:lnTo>
                      <a:pt x="157" y="329"/>
                    </a:lnTo>
                    <a:lnTo>
                      <a:pt x="173" y="275"/>
                    </a:lnTo>
                    <a:lnTo>
                      <a:pt x="188" y="215"/>
                    </a:lnTo>
                    <a:lnTo>
                      <a:pt x="200" y="148"/>
                    </a:lnTo>
                    <a:lnTo>
                      <a:pt x="216" y="73"/>
                    </a:lnTo>
                    <a:lnTo>
                      <a:pt x="231" y="0"/>
                    </a:lnTo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4"/>
            <p:cNvGrpSpPr>
              <a:grpSpLocks/>
            </p:cNvGrpSpPr>
            <p:nvPr/>
          </p:nvGrpSpPr>
          <p:grpSpPr bwMode="auto">
            <a:xfrm>
              <a:off x="4038" y="3249"/>
              <a:ext cx="205" cy="803"/>
              <a:chOff x="4038" y="3249"/>
              <a:chExt cx="205" cy="803"/>
            </a:xfrm>
          </p:grpSpPr>
          <p:sp>
            <p:nvSpPr>
              <p:cNvPr id="49" name="Freeform 35"/>
              <p:cNvSpPr>
                <a:spLocks/>
              </p:cNvSpPr>
              <p:nvPr/>
            </p:nvSpPr>
            <p:spPr bwMode="auto">
              <a:xfrm>
                <a:off x="4038" y="3249"/>
                <a:ext cx="103" cy="403"/>
              </a:xfrm>
              <a:custGeom>
                <a:avLst/>
                <a:gdLst>
                  <a:gd name="T0" fmla="*/ 0 w 103"/>
                  <a:gd name="T1" fmla="*/ 402 h 403"/>
                  <a:gd name="T2" fmla="*/ 5 w 103"/>
                  <a:gd name="T3" fmla="*/ 326 h 403"/>
                  <a:gd name="T4" fmla="*/ 13 w 103"/>
                  <a:gd name="T5" fmla="*/ 254 h 403"/>
                  <a:gd name="T6" fmla="*/ 18 w 103"/>
                  <a:gd name="T7" fmla="*/ 185 h 403"/>
                  <a:gd name="T8" fmla="*/ 24 w 103"/>
                  <a:gd name="T9" fmla="*/ 124 h 403"/>
                  <a:gd name="T10" fmla="*/ 28 w 103"/>
                  <a:gd name="T11" fmla="*/ 98 h 403"/>
                  <a:gd name="T12" fmla="*/ 31 w 103"/>
                  <a:gd name="T13" fmla="*/ 75 h 403"/>
                  <a:gd name="T14" fmla="*/ 34 w 103"/>
                  <a:gd name="T15" fmla="*/ 52 h 403"/>
                  <a:gd name="T16" fmla="*/ 37 w 103"/>
                  <a:gd name="T17" fmla="*/ 34 h 403"/>
                  <a:gd name="T18" fmla="*/ 41 w 103"/>
                  <a:gd name="T19" fmla="*/ 20 h 403"/>
                  <a:gd name="T20" fmla="*/ 43 w 103"/>
                  <a:gd name="T21" fmla="*/ 9 h 403"/>
                  <a:gd name="T22" fmla="*/ 47 w 103"/>
                  <a:gd name="T23" fmla="*/ 2 h 403"/>
                  <a:gd name="T24" fmla="*/ 50 w 103"/>
                  <a:gd name="T25" fmla="*/ 0 h 403"/>
                  <a:gd name="T26" fmla="*/ 54 w 103"/>
                  <a:gd name="T27" fmla="*/ 2 h 403"/>
                  <a:gd name="T28" fmla="*/ 56 w 103"/>
                  <a:gd name="T29" fmla="*/ 9 h 403"/>
                  <a:gd name="T30" fmla="*/ 60 w 103"/>
                  <a:gd name="T31" fmla="*/ 20 h 403"/>
                  <a:gd name="T32" fmla="*/ 63 w 103"/>
                  <a:gd name="T33" fmla="*/ 34 h 403"/>
                  <a:gd name="T34" fmla="*/ 66 w 103"/>
                  <a:gd name="T35" fmla="*/ 52 h 403"/>
                  <a:gd name="T36" fmla="*/ 70 w 103"/>
                  <a:gd name="T37" fmla="*/ 75 h 403"/>
                  <a:gd name="T38" fmla="*/ 72 w 103"/>
                  <a:gd name="T39" fmla="*/ 98 h 403"/>
                  <a:gd name="T40" fmla="*/ 75 w 103"/>
                  <a:gd name="T41" fmla="*/ 124 h 403"/>
                  <a:gd name="T42" fmla="*/ 83 w 103"/>
                  <a:gd name="T43" fmla="*/ 185 h 403"/>
                  <a:gd name="T44" fmla="*/ 88 w 103"/>
                  <a:gd name="T45" fmla="*/ 254 h 403"/>
                  <a:gd name="T46" fmla="*/ 94 w 103"/>
                  <a:gd name="T47" fmla="*/ 326 h 403"/>
                  <a:gd name="T48" fmla="*/ 102 w 103"/>
                  <a:gd name="T49" fmla="*/ 402 h 4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403"/>
                  <a:gd name="T77" fmla="*/ 103 w 103"/>
                  <a:gd name="T78" fmla="*/ 403 h 4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403">
                    <a:moveTo>
                      <a:pt x="0" y="402"/>
                    </a:moveTo>
                    <a:lnTo>
                      <a:pt x="5" y="326"/>
                    </a:lnTo>
                    <a:lnTo>
                      <a:pt x="13" y="254"/>
                    </a:lnTo>
                    <a:lnTo>
                      <a:pt x="18" y="185"/>
                    </a:lnTo>
                    <a:lnTo>
                      <a:pt x="24" y="124"/>
                    </a:lnTo>
                    <a:lnTo>
                      <a:pt x="28" y="98"/>
                    </a:lnTo>
                    <a:lnTo>
                      <a:pt x="31" y="75"/>
                    </a:lnTo>
                    <a:lnTo>
                      <a:pt x="34" y="52"/>
                    </a:lnTo>
                    <a:lnTo>
                      <a:pt x="37" y="34"/>
                    </a:lnTo>
                    <a:lnTo>
                      <a:pt x="41" y="20"/>
                    </a:lnTo>
                    <a:lnTo>
                      <a:pt x="43" y="9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4" y="2"/>
                    </a:lnTo>
                    <a:lnTo>
                      <a:pt x="56" y="9"/>
                    </a:lnTo>
                    <a:lnTo>
                      <a:pt x="60" y="20"/>
                    </a:lnTo>
                    <a:lnTo>
                      <a:pt x="63" y="34"/>
                    </a:lnTo>
                    <a:lnTo>
                      <a:pt x="66" y="52"/>
                    </a:lnTo>
                    <a:lnTo>
                      <a:pt x="70" y="75"/>
                    </a:lnTo>
                    <a:lnTo>
                      <a:pt x="72" y="98"/>
                    </a:lnTo>
                    <a:lnTo>
                      <a:pt x="75" y="124"/>
                    </a:lnTo>
                    <a:lnTo>
                      <a:pt x="83" y="185"/>
                    </a:lnTo>
                    <a:lnTo>
                      <a:pt x="88" y="254"/>
                    </a:lnTo>
                    <a:lnTo>
                      <a:pt x="94" y="326"/>
                    </a:lnTo>
                    <a:lnTo>
                      <a:pt x="102" y="402"/>
                    </a:ln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4140" y="3648"/>
                <a:ext cx="103" cy="404"/>
              </a:xfrm>
              <a:custGeom>
                <a:avLst/>
                <a:gdLst>
                  <a:gd name="T0" fmla="*/ 0 w 103"/>
                  <a:gd name="T1" fmla="*/ 0 h 404"/>
                  <a:gd name="T2" fmla="*/ 6 w 103"/>
                  <a:gd name="T3" fmla="*/ 73 h 404"/>
                  <a:gd name="T4" fmla="*/ 13 w 103"/>
                  <a:gd name="T5" fmla="*/ 148 h 404"/>
                  <a:gd name="T6" fmla="*/ 18 w 103"/>
                  <a:gd name="T7" fmla="*/ 215 h 404"/>
                  <a:gd name="T8" fmla="*/ 25 w 103"/>
                  <a:gd name="T9" fmla="*/ 275 h 404"/>
                  <a:gd name="T10" fmla="*/ 32 w 103"/>
                  <a:gd name="T11" fmla="*/ 329 h 404"/>
                  <a:gd name="T12" fmla="*/ 34 w 103"/>
                  <a:gd name="T13" fmla="*/ 350 h 404"/>
                  <a:gd name="T14" fmla="*/ 37 w 103"/>
                  <a:gd name="T15" fmla="*/ 367 h 404"/>
                  <a:gd name="T16" fmla="*/ 41 w 103"/>
                  <a:gd name="T17" fmla="*/ 382 h 404"/>
                  <a:gd name="T18" fmla="*/ 44 w 103"/>
                  <a:gd name="T19" fmla="*/ 392 h 404"/>
                  <a:gd name="T20" fmla="*/ 48 w 103"/>
                  <a:gd name="T21" fmla="*/ 399 h 404"/>
                  <a:gd name="T22" fmla="*/ 50 w 103"/>
                  <a:gd name="T23" fmla="*/ 403 h 404"/>
                  <a:gd name="T24" fmla="*/ 53 w 103"/>
                  <a:gd name="T25" fmla="*/ 399 h 404"/>
                  <a:gd name="T26" fmla="*/ 57 w 103"/>
                  <a:gd name="T27" fmla="*/ 392 h 404"/>
                  <a:gd name="T28" fmla="*/ 60 w 103"/>
                  <a:gd name="T29" fmla="*/ 382 h 404"/>
                  <a:gd name="T30" fmla="*/ 64 w 103"/>
                  <a:gd name="T31" fmla="*/ 367 h 404"/>
                  <a:gd name="T32" fmla="*/ 67 w 103"/>
                  <a:gd name="T33" fmla="*/ 350 h 404"/>
                  <a:gd name="T34" fmla="*/ 69 w 103"/>
                  <a:gd name="T35" fmla="*/ 329 h 404"/>
                  <a:gd name="T36" fmla="*/ 76 w 103"/>
                  <a:gd name="T37" fmla="*/ 275 h 404"/>
                  <a:gd name="T38" fmla="*/ 83 w 103"/>
                  <a:gd name="T39" fmla="*/ 215 h 404"/>
                  <a:gd name="T40" fmla="*/ 88 w 103"/>
                  <a:gd name="T41" fmla="*/ 148 h 404"/>
                  <a:gd name="T42" fmla="*/ 95 w 103"/>
                  <a:gd name="T43" fmla="*/ 73 h 404"/>
                  <a:gd name="T44" fmla="*/ 102 w 103"/>
                  <a:gd name="T45" fmla="*/ 0 h 4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3"/>
                  <a:gd name="T70" fmla="*/ 0 h 404"/>
                  <a:gd name="T71" fmla="*/ 103 w 103"/>
                  <a:gd name="T72" fmla="*/ 404 h 4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3" h="404">
                    <a:moveTo>
                      <a:pt x="0" y="0"/>
                    </a:moveTo>
                    <a:lnTo>
                      <a:pt x="6" y="73"/>
                    </a:lnTo>
                    <a:lnTo>
                      <a:pt x="13" y="148"/>
                    </a:lnTo>
                    <a:lnTo>
                      <a:pt x="18" y="215"/>
                    </a:lnTo>
                    <a:lnTo>
                      <a:pt x="25" y="275"/>
                    </a:lnTo>
                    <a:lnTo>
                      <a:pt x="32" y="329"/>
                    </a:lnTo>
                    <a:lnTo>
                      <a:pt x="34" y="350"/>
                    </a:lnTo>
                    <a:lnTo>
                      <a:pt x="37" y="367"/>
                    </a:lnTo>
                    <a:lnTo>
                      <a:pt x="41" y="382"/>
                    </a:lnTo>
                    <a:lnTo>
                      <a:pt x="44" y="392"/>
                    </a:lnTo>
                    <a:lnTo>
                      <a:pt x="48" y="399"/>
                    </a:lnTo>
                    <a:lnTo>
                      <a:pt x="50" y="403"/>
                    </a:lnTo>
                    <a:lnTo>
                      <a:pt x="53" y="399"/>
                    </a:lnTo>
                    <a:lnTo>
                      <a:pt x="57" y="392"/>
                    </a:lnTo>
                    <a:lnTo>
                      <a:pt x="60" y="382"/>
                    </a:lnTo>
                    <a:lnTo>
                      <a:pt x="64" y="367"/>
                    </a:lnTo>
                    <a:lnTo>
                      <a:pt x="67" y="350"/>
                    </a:lnTo>
                    <a:lnTo>
                      <a:pt x="69" y="329"/>
                    </a:lnTo>
                    <a:lnTo>
                      <a:pt x="76" y="275"/>
                    </a:lnTo>
                    <a:lnTo>
                      <a:pt x="83" y="215"/>
                    </a:lnTo>
                    <a:lnTo>
                      <a:pt x="88" y="148"/>
                    </a:lnTo>
                    <a:lnTo>
                      <a:pt x="95" y="73"/>
                    </a:lnTo>
                    <a:lnTo>
                      <a:pt x="102" y="0"/>
                    </a:ln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37"/>
            <p:cNvGrpSpPr>
              <a:grpSpLocks/>
            </p:cNvGrpSpPr>
            <p:nvPr/>
          </p:nvGrpSpPr>
          <p:grpSpPr bwMode="auto">
            <a:xfrm>
              <a:off x="4246" y="3249"/>
              <a:ext cx="207" cy="799"/>
              <a:chOff x="4246" y="3249"/>
              <a:chExt cx="207" cy="799"/>
            </a:xfrm>
          </p:grpSpPr>
          <p:sp>
            <p:nvSpPr>
              <p:cNvPr id="47" name="Freeform 38"/>
              <p:cNvSpPr>
                <a:spLocks/>
              </p:cNvSpPr>
              <p:nvPr/>
            </p:nvSpPr>
            <p:spPr bwMode="auto">
              <a:xfrm>
                <a:off x="4246" y="3249"/>
                <a:ext cx="104" cy="403"/>
              </a:xfrm>
              <a:custGeom>
                <a:avLst/>
                <a:gdLst>
                  <a:gd name="T0" fmla="*/ 0 w 104"/>
                  <a:gd name="T1" fmla="*/ 402 h 403"/>
                  <a:gd name="T2" fmla="*/ 5 w 104"/>
                  <a:gd name="T3" fmla="*/ 326 h 403"/>
                  <a:gd name="T4" fmla="*/ 13 w 104"/>
                  <a:gd name="T5" fmla="*/ 254 h 403"/>
                  <a:gd name="T6" fmla="*/ 19 w 104"/>
                  <a:gd name="T7" fmla="*/ 185 h 403"/>
                  <a:gd name="T8" fmla="*/ 25 w 104"/>
                  <a:gd name="T9" fmla="*/ 124 h 403"/>
                  <a:gd name="T10" fmla="*/ 28 w 104"/>
                  <a:gd name="T11" fmla="*/ 98 h 403"/>
                  <a:gd name="T12" fmla="*/ 32 w 104"/>
                  <a:gd name="T13" fmla="*/ 75 h 403"/>
                  <a:gd name="T14" fmla="*/ 34 w 104"/>
                  <a:gd name="T15" fmla="*/ 52 h 403"/>
                  <a:gd name="T16" fmla="*/ 38 w 104"/>
                  <a:gd name="T17" fmla="*/ 34 h 403"/>
                  <a:gd name="T18" fmla="*/ 41 w 104"/>
                  <a:gd name="T19" fmla="*/ 20 h 403"/>
                  <a:gd name="T20" fmla="*/ 44 w 104"/>
                  <a:gd name="T21" fmla="*/ 9 h 403"/>
                  <a:gd name="T22" fmla="*/ 47 w 104"/>
                  <a:gd name="T23" fmla="*/ 2 h 403"/>
                  <a:gd name="T24" fmla="*/ 51 w 104"/>
                  <a:gd name="T25" fmla="*/ 0 h 403"/>
                  <a:gd name="T26" fmla="*/ 55 w 104"/>
                  <a:gd name="T27" fmla="*/ 2 h 403"/>
                  <a:gd name="T28" fmla="*/ 57 w 104"/>
                  <a:gd name="T29" fmla="*/ 9 h 403"/>
                  <a:gd name="T30" fmla="*/ 61 w 104"/>
                  <a:gd name="T31" fmla="*/ 20 h 403"/>
                  <a:gd name="T32" fmla="*/ 64 w 104"/>
                  <a:gd name="T33" fmla="*/ 34 h 403"/>
                  <a:gd name="T34" fmla="*/ 66 w 104"/>
                  <a:gd name="T35" fmla="*/ 52 h 403"/>
                  <a:gd name="T36" fmla="*/ 70 w 104"/>
                  <a:gd name="T37" fmla="*/ 75 h 403"/>
                  <a:gd name="T38" fmla="*/ 73 w 104"/>
                  <a:gd name="T39" fmla="*/ 98 h 403"/>
                  <a:gd name="T40" fmla="*/ 76 w 104"/>
                  <a:gd name="T41" fmla="*/ 124 h 403"/>
                  <a:gd name="T42" fmla="*/ 83 w 104"/>
                  <a:gd name="T43" fmla="*/ 185 h 403"/>
                  <a:gd name="T44" fmla="*/ 89 w 104"/>
                  <a:gd name="T45" fmla="*/ 254 h 403"/>
                  <a:gd name="T46" fmla="*/ 95 w 104"/>
                  <a:gd name="T47" fmla="*/ 326 h 403"/>
                  <a:gd name="T48" fmla="*/ 103 w 104"/>
                  <a:gd name="T49" fmla="*/ 402 h 4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4"/>
                  <a:gd name="T76" fmla="*/ 0 h 403"/>
                  <a:gd name="T77" fmla="*/ 104 w 104"/>
                  <a:gd name="T78" fmla="*/ 403 h 4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4" h="403">
                    <a:moveTo>
                      <a:pt x="0" y="402"/>
                    </a:moveTo>
                    <a:lnTo>
                      <a:pt x="5" y="326"/>
                    </a:lnTo>
                    <a:lnTo>
                      <a:pt x="13" y="254"/>
                    </a:lnTo>
                    <a:lnTo>
                      <a:pt x="19" y="185"/>
                    </a:lnTo>
                    <a:lnTo>
                      <a:pt x="25" y="124"/>
                    </a:lnTo>
                    <a:lnTo>
                      <a:pt x="28" y="98"/>
                    </a:lnTo>
                    <a:lnTo>
                      <a:pt x="32" y="75"/>
                    </a:lnTo>
                    <a:lnTo>
                      <a:pt x="34" y="52"/>
                    </a:lnTo>
                    <a:lnTo>
                      <a:pt x="38" y="34"/>
                    </a:lnTo>
                    <a:lnTo>
                      <a:pt x="41" y="20"/>
                    </a:lnTo>
                    <a:lnTo>
                      <a:pt x="44" y="9"/>
                    </a:lnTo>
                    <a:lnTo>
                      <a:pt x="47" y="2"/>
                    </a:lnTo>
                    <a:lnTo>
                      <a:pt x="51" y="0"/>
                    </a:lnTo>
                    <a:lnTo>
                      <a:pt x="55" y="2"/>
                    </a:lnTo>
                    <a:lnTo>
                      <a:pt x="57" y="9"/>
                    </a:lnTo>
                    <a:lnTo>
                      <a:pt x="61" y="20"/>
                    </a:lnTo>
                    <a:lnTo>
                      <a:pt x="64" y="34"/>
                    </a:lnTo>
                    <a:lnTo>
                      <a:pt x="66" y="52"/>
                    </a:lnTo>
                    <a:lnTo>
                      <a:pt x="70" y="75"/>
                    </a:lnTo>
                    <a:lnTo>
                      <a:pt x="73" y="98"/>
                    </a:lnTo>
                    <a:lnTo>
                      <a:pt x="76" y="124"/>
                    </a:lnTo>
                    <a:lnTo>
                      <a:pt x="83" y="185"/>
                    </a:lnTo>
                    <a:lnTo>
                      <a:pt x="89" y="254"/>
                    </a:lnTo>
                    <a:lnTo>
                      <a:pt x="95" y="326"/>
                    </a:lnTo>
                    <a:lnTo>
                      <a:pt x="103" y="402"/>
                    </a:ln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4348" y="3644"/>
                <a:ext cx="105" cy="404"/>
              </a:xfrm>
              <a:custGeom>
                <a:avLst/>
                <a:gdLst>
                  <a:gd name="T0" fmla="*/ 0 w 105"/>
                  <a:gd name="T1" fmla="*/ 0 h 404"/>
                  <a:gd name="T2" fmla="*/ 6 w 105"/>
                  <a:gd name="T3" fmla="*/ 73 h 404"/>
                  <a:gd name="T4" fmla="*/ 13 w 105"/>
                  <a:gd name="T5" fmla="*/ 148 h 404"/>
                  <a:gd name="T6" fmla="*/ 19 w 105"/>
                  <a:gd name="T7" fmla="*/ 215 h 404"/>
                  <a:gd name="T8" fmla="*/ 25 w 105"/>
                  <a:gd name="T9" fmla="*/ 275 h 404"/>
                  <a:gd name="T10" fmla="*/ 32 w 105"/>
                  <a:gd name="T11" fmla="*/ 329 h 404"/>
                  <a:gd name="T12" fmla="*/ 35 w 105"/>
                  <a:gd name="T13" fmla="*/ 350 h 404"/>
                  <a:gd name="T14" fmla="*/ 38 w 105"/>
                  <a:gd name="T15" fmla="*/ 367 h 404"/>
                  <a:gd name="T16" fmla="*/ 42 w 105"/>
                  <a:gd name="T17" fmla="*/ 382 h 404"/>
                  <a:gd name="T18" fmla="*/ 45 w 105"/>
                  <a:gd name="T19" fmla="*/ 392 h 404"/>
                  <a:gd name="T20" fmla="*/ 49 w 105"/>
                  <a:gd name="T21" fmla="*/ 399 h 404"/>
                  <a:gd name="T22" fmla="*/ 51 w 105"/>
                  <a:gd name="T23" fmla="*/ 403 h 404"/>
                  <a:gd name="T24" fmla="*/ 54 w 105"/>
                  <a:gd name="T25" fmla="*/ 399 h 404"/>
                  <a:gd name="T26" fmla="*/ 58 w 105"/>
                  <a:gd name="T27" fmla="*/ 392 h 404"/>
                  <a:gd name="T28" fmla="*/ 61 w 105"/>
                  <a:gd name="T29" fmla="*/ 382 h 404"/>
                  <a:gd name="T30" fmla="*/ 65 w 105"/>
                  <a:gd name="T31" fmla="*/ 367 h 404"/>
                  <a:gd name="T32" fmla="*/ 68 w 105"/>
                  <a:gd name="T33" fmla="*/ 350 h 404"/>
                  <a:gd name="T34" fmla="*/ 71 w 105"/>
                  <a:gd name="T35" fmla="*/ 329 h 404"/>
                  <a:gd name="T36" fmla="*/ 78 w 105"/>
                  <a:gd name="T37" fmla="*/ 275 h 404"/>
                  <a:gd name="T38" fmla="*/ 84 w 105"/>
                  <a:gd name="T39" fmla="*/ 215 h 404"/>
                  <a:gd name="T40" fmla="*/ 90 w 105"/>
                  <a:gd name="T41" fmla="*/ 148 h 404"/>
                  <a:gd name="T42" fmla="*/ 97 w 105"/>
                  <a:gd name="T43" fmla="*/ 73 h 404"/>
                  <a:gd name="T44" fmla="*/ 104 w 105"/>
                  <a:gd name="T45" fmla="*/ 0 h 4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404"/>
                  <a:gd name="T71" fmla="*/ 105 w 105"/>
                  <a:gd name="T72" fmla="*/ 404 h 4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404">
                    <a:moveTo>
                      <a:pt x="0" y="0"/>
                    </a:moveTo>
                    <a:lnTo>
                      <a:pt x="6" y="73"/>
                    </a:lnTo>
                    <a:lnTo>
                      <a:pt x="13" y="148"/>
                    </a:lnTo>
                    <a:lnTo>
                      <a:pt x="19" y="215"/>
                    </a:lnTo>
                    <a:lnTo>
                      <a:pt x="25" y="275"/>
                    </a:lnTo>
                    <a:lnTo>
                      <a:pt x="32" y="329"/>
                    </a:lnTo>
                    <a:lnTo>
                      <a:pt x="35" y="350"/>
                    </a:lnTo>
                    <a:lnTo>
                      <a:pt x="38" y="367"/>
                    </a:lnTo>
                    <a:lnTo>
                      <a:pt x="42" y="382"/>
                    </a:lnTo>
                    <a:lnTo>
                      <a:pt x="45" y="392"/>
                    </a:lnTo>
                    <a:lnTo>
                      <a:pt x="49" y="399"/>
                    </a:lnTo>
                    <a:lnTo>
                      <a:pt x="51" y="403"/>
                    </a:lnTo>
                    <a:lnTo>
                      <a:pt x="54" y="399"/>
                    </a:lnTo>
                    <a:lnTo>
                      <a:pt x="58" y="392"/>
                    </a:lnTo>
                    <a:lnTo>
                      <a:pt x="61" y="382"/>
                    </a:lnTo>
                    <a:lnTo>
                      <a:pt x="65" y="367"/>
                    </a:lnTo>
                    <a:lnTo>
                      <a:pt x="68" y="350"/>
                    </a:lnTo>
                    <a:lnTo>
                      <a:pt x="71" y="329"/>
                    </a:lnTo>
                    <a:lnTo>
                      <a:pt x="78" y="275"/>
                    </a:lnTo>
                    <a:lnTo>
                      <a:pt x="84" y="215"/>
                    </a:lnTo>
                    <a:lnTo>
                      <a:pt x="90" y="148"/>
                    </a:lnTo>
                    <a:lnTo>
                      <a:pt x="97" y="73"/>
                    </a:lnTo>
                    <a:lnTo>
                      <a:pt x="104" y="0"/>
                    </a:ln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691316" y="3108450"/>
            <a:ext cx="1736412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Voltage fluctuations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499035" y="3088203"/>
            <a:ext cx="1891929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Harmonic oscillations</a:t>
            </a:r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3193139" y="5599696"/>
            <a:ext cx="2427905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Frequency fluctuations</a:t>
            </a: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779928" y="5630587"/>
            <a:ext cx="1647800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Unbalances</a:t>
            </a:r>
          </a:p>
        </p:txBody>
      </p:sp>
      <p:sp useBgFill="1">
        <p:nvSpPr>
          <p:cNvPr id="59" name="Interaktive Schaltfläche: Anfang 58">
            <a:hlinkClick r:id="rId8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3193141" y="1352221"/>
            <a:ext cx="2503716" cy="21602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6023425" y="1352221"/>
            <a:ext cx="2503716" cy="21602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70114" y="3832658"/>
            <a:ext cx="2503716" cy="21602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193141" y="3832658"/>
            <a:ext cx="2503716" cy="21602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6023427" y="3832658"/>
            <a:ext cx="2503716" cy="21602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028955" y="5501685"/>
            <a:ext cx="2498186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Transients and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short-time interruptions</a:t>
            </a:r>
          </a:p>
        </p:txBody>
      </p:sp>
    </p:spTree>
    <p:extLst>
      <p:ext uri="{BB962C8B-B14F-4D97-AF65-F5344CB8AC3E}">
        <p14:creationId xmlns:p14="http://schemas.microsoft.com/office/powerpoint/2010/main" val="30649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5" y="154856"/>
            <a:ext cx="9216421" cy="69123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0" dirty="0"/>
              <a:t>SAVING POTENTIAL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7906" y="1140583"/>
            <a:ext cx="7886700" cy="431314"/>
          </a:xfrm>
        </p:spPr>
        <p:txBody>
          <a:bodyPr/>
          <a:lstStyle/>
          <a:p>
            <a:r>
              <a:rPr lang="es-ES" dirty="0"/>
              <a:t>Typical practical values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348264" y="2916193"/>
            <a:ext cx="2255809" cy="414489"/>
          </a:xfrm>
        </p:spPr>
        <p:txBody>
          <a:bodyPr/>
          <a:lstStyle/>
          <a:p>
            <a:pPr marL="0" indent="0">
              <a:buNone/>
            </a:pPr>
            <a:r>
              <a:rPr lang="es-ES" sz="1400" dirty="0">
                <a:solidFill>
                  <a:srgbClr val="629DD1"/>
                </a:solidFill>
              </a:rPr>
              <a:t>Energy costs savings</a:t>
            </a:r>
          </a:p>
        </p:txBody>
      </p:sp>
      <p:sp useBgFill="1">
        <p:nvSpPr>
          <p:cNvPr id="9" name="Interaktive Schaltfläche: Anfang 8">
            <a:hlinkClick r:id="rId4" action="ppaction://hlinksldjump" highlightClick="1"/>
          </p:cNvPr>
          <p:cNvSpPr/>
          <p:nvPr/>
        </p:nvSpPr>
        <p:spPr>
          <a:xfrm>
            <a:off x="8775644" y="6407373"/>
            <a:ext cx="204803" cy="204803"/>
          </a:xfrm>
          <a:prstGeom prst="actionButtonBeginning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47906" y="1919623"/>
            <a:ext cx="33746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>
                <a:ln w="0"/>
                <a:solidFill>
                  <a:srgbClr val="629D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10–20</a:t>
            </a:r>
            <a:r>
              <a:rPr lang="es-ES" sz="3600">
                <a:ln w="0"/>
                <a:solidFill>
                  <a:srgbClr val="629DD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%</a:t>
            </a:r>
          </a:p>
        </p:txBody>
      </p:sp>
      <p:sp>
        <p:nvSpPr>
          <p:cNvPr id="10" name="Rechteck 9"/>
          <p:cNvSpPr/>
          <p:nvPr/>
        </p:nvSpPr>
        <p:spPr>
          <a:xfrm>
            <a:off x="3984839" y="4674317"/>
            <a:ext cx="47740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dirty="0">
                <a:ln w="0"/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12–36</a:t>
            </a:r>
            <a:r>
              <a:rPr lang="es-ES" sz="3600" dirty="0">
                <a:ln w="0"/>
                <a:solidFill>
                  <a:srgbClr val="4A66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months</a:t>
            </a:r>
          </a:p>
        </p:txBody>
      </p:sp>
      <p:sp>
        <p:nvSpPr>
          <p:cNvPr id="11" name="Rechteck 10"/>
          <p:cNvSpPr/>
          <p:nvPr/>
        </p:nvSpPr>
        <p:spPr>
          <a:xfrm>
            <a:off x="4110148" y="5747922"/>
            <a:ext cx="526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4A66AC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ROI</a:t>
            </a:r>
          </a:p>
        </p:txBody>
      </p:sp>
      <p:sp>
        <p:nvSpPr>
          <p:cNvPr id="6" name="Rechteck 5"/>
          <p:cNvSpPr/>
          <p:nvPr/>
        </p:nvSpPr>
        <p:spPr>
          <a:xfrm>
            <a:off x="5509397" y="3461925"/>
            <a:ext cx="3368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 in measurement technology follows the return model or object after the ROI through long-term savings</a:t>
            </a:r>
          </a:p>
        </p:txBody>
      </p:sp>
    </p:spTree>
    <p:extLst>
      <p:ext uri="{BB962C8B-B14F-4D97-AF65-F5344CB8AC3E}">
        <p14:creationId xmlns:p14="http://schemas.microsoft.com/office/powerpoint/2010/main" val="27255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00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Presentazione su schermo (4:3)</PresentationFormat>
  <Paragraphs>75</Paragraphs>
  <Slides>12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Office-Design</vt:lpstr>
      <vt:lpstr>Presentazione standard di PowerPoint</vt:lpstr>
      <vt:lpstr>NO INCREASE IN ENERGY EFFICIENCY WITHOUT FULL TRANSPARENCY</vt:lpstr>
      <vt:lpstr>ABOUT JANITZA ELECTRONICS GMBH</vt:lpstr>
      <vt:lpstr>THREE SOLUTIONS IN ONLY ONE SYSTEM</vt:lpstr>
      <vt:lpstr>MEASUREMENT OVER 5 DIFFERENT LEVELS</vt:lpstr>
      <vt:lpstr>MAXIMUM TRANSPARENCY WITH JANITZA ENERGY MEASUREMENT DEVICES</vt:lpstr>
      <vt:lpstr>ADVANTAGES OF CUSTOMIZED ENERGY MANAGEMENT</vt:lpstr>
      <vt:lpstr>TYPICAL POWER QUALITY PARAMETERS</vt:lpstr>
      <vt:lpstr>SAVING POTENTIAL</vt:lpstr>
      <vt:lpstr>JANITZA SOFTWARE</vt:lpstr>
      <vt:lpstr>Presentazione standard di PowerPoint</vt:lpstr>
      <vt:lpstr>Who are we looking for and what do we offer?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Waldemar Hauke</dc:creator>
  <cp:lastModifiedBy>Alessandro Tesse</cp:lastModifiedBy>
  <cp:revision>832</cp:revision>
  <cp:lastPrinted>2018-06-13T07:59:18Z</cp:lastPrinted>
  <dcterms:created xsi:type="dcterms:W3CDTF">2012-02-02T15:57:33Z</dcterms:created>
  <dcterms:modified xsi:type="dcterms:W3CDTF">2021-03-01T08:26:06Z</dcterms:modified>
</cp:coreProperties>
</file>