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4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57" r:id="rId16"/>
    <p:sldId id="272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dole" panose="020B0604020202020204" charset="0"/>
      <p:regular r:id="rId22"/>
    </p:embeddedFont>
    <p:embeddedFont>
      <p:font typeface="League Spartan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-6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23121" y="5355"/>
            <a:ext cx="6694116" cy="6683406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775632" y="-1306837"/>
            <a:ext cx="5862888" cy="4671073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-2390608" y="1211424"/>
            <a:ext cx="5887362" cy="9818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TextBox 7"/>
          <p:cNvSpPr txBox="1"/>
          <p:nvPr/>
        </p:nvSpPr>
        <p:spPr>
          <a:xfrm>
            <a:off x="3716308" y="5244465"/>
            <a:ext cx="13542992" cy="283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00"/>
              </a:lnSpc>
            </a:pPr>
            <a:r>
              <a:rPr lang="en-US" sz="10000" b="1" i="0" spc="600" dirty="0" smtClean="0">
                <a:solidFill>
                  <a:srgbClr val="000000"/>
                </a:solidFill>
                <a:latin typeface="League Spartan"/>
              </a:rPr>
              <a:t>PROCCESSING A SCHENGEN VISA</a:t>
            </a:r>
            <a:endParaRPr lang="en-US" sz="10000" b="1" i="0" spc="600" dirty="0">
              <a:solidFill>
                <a:srgbClr val="000000"/>
              </a:solidFill>
              <a:latin typeface="League Spart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846901" y="752475"/>
            <a:ext cx="6412399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800" b="0" i="0" spc="196">
                <a:solidFill>
                  <a:srgbClr val="000000"/>
                </a:solidFill>
                <a:latin typeface="Gidole"/>
              </a:rPr>
              <a:t>Workshop at the German-Arab Chamber of Industry and Commerce</a:t>
            </a:r>
          </a:p>
        </p:txBody>
      </p:sp>
      <p:sp>
        <p:nvSpPr>
          <p:cNvPr id="9" name="AutoShape 9"/>
          <p:cNvSpPr/>
          <p:nvPr/>
        </p:nvSpPr>
        <p:spPr>
          <a:xfrm>
            <a:off x="3496754" y="1211424"/>
            <a:ext cx="3179117" cy="98180"/>
          </a:xfrm>
          <a:prstGeom prst="rect">
            <a:avLst/>
          </a:prstGeom>
          <a:solidFill>
            <a:srgbClr val="DB180B"/>
          </a:solidFill>
        </p:spPr>
      </p:sp>
      <p:sp>
        <p:nvSpPr>
          <p:cNvPr id="10" name="AutoShape 10"/>
          <p:cNvSpPr/>
          <p:nvPr/>
        </p:nvSpPr>
        <p:spPr>
          <a:xfrm>
            <a:off x="6675871" y="1211424"/>
            <a:ext cx="3179117" cy="98180"/>
          </a:xfrm>
          <a:prstGeom prst="rect">
            <a:avLst/>
          </a:prstGeom>
          <a:solidFill>
            <a:srgbClr val="F1D30C"/>
          </a:solidFill>
        </p:spPr>
      </p:sp>
      <p:grpSp>
        <p:nvGrpSpPr>
          <p:cNvPr id="11" name="Group 11"/>
          <p:cNvGrpSpPr/>
          <p:nvPr/>
        </p:nvGrpSpPr>
        <p:grpSpPr>
          <a:xfrm rot="5400000">
            <a:off x="-1141320" y="3363606"/>
            <a:ext cx="4231962" cy="4225191"/>
            <a:chOff x="0" y="0"/>
            <a:chExt cx="6350000" cy="63398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675983"/>
            <a:ext cx="8047080" cy="2065821"/>
            <a:chOff x="0" y="0"/>
            <a:chExt cx="10729440" cy="2754428"/>
          </a:xfrm>
        </p:grpSpPr>
        <p:sp>
          <p:nvSpPr>
            <p:cNvPr id="3" name="TextBox 3"/>
            <p:cNvSpPr txBox="1"/>
            <p:nvPr/>
          </p:nvSpPr>
          <p:spPr>
            <a:xfrm>
              <a:off x="0" y="1215545"/>
              <a:ext cx="10729440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If application is plausible and </a:t>
              </a:r>
              <a:r>
                <a:rPr lang="en-US" sz="3000" b="0" i="0" spc="30" dirty="0" smtClean="0">
                  <a:solidFill>
                    <a:srgbClr val="000000"/>
                  </a:solidFill>
                  <a:latin typeface="Gidole"/>
                </a:rPr>
                <a:t>credible – </a:t>
              </a:r>
            </a:p>
            <a:p>
              <a:pPr algn="just">
                <a:lnSpc>
                  <a:spcPts val="4500"/>
                </a:lnSpc>
              </a:pPr>
              <a:r>
                <a:rPr lang="en-US" sz="3000" b="0" i="0" spc="30" dirty="0" smtClean="0">
                  <a:solidFill>
                    <a:srgbClr val="000000"/>
                  </a:solidFill>
                  <a:latin typeface="Gidole"/>
                </a:rPr>
                <a:t>positive 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decision </a:t>
              </a:r>
              <a:r>
                <a:rPr lang="en-US" sz="3000" b="0" i="0" spc="30" dirty="0" smtClean="0">
                  <a:solidFill>
                    <a:srgbClr val="000000"/>
                  </a:solidFill>
                  <a:latin typeface="Gidole"/>
                </a:rPr>
                <a:t>is taken </a:t>
              </a:r>
              <a:r>
                <a:rPr lang="en-US" sz="3000" b="0" i="0" spc="30" dirty="0">
                  <a:solidFill>
                    <a:srgbClr val="000000"/>
                  </a:solidFill>
                  <a:latin typeface="Gidole"/>
                </a:rPr>
                <a:t>immediately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0729440" cy="751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40"/>
                </a:lnSpc>
              </a:pPr>
              <a:r>
                <a:rPr lang="en-US" sz="3700" b="1" i="0" spc="185">
                  <a:solidFill>
                    <a:srgbClr val="000000"/>
                  </a:solidFill>
                  <a:latin typeface="League Spartan"/>
                </a:rPr>
                <a:t>DECISION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-133019" y="5143500"/>
            <a:ext cx="18554038" cy="5238173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6" name="Group 6"/>
          <p:cNvGrpSpPr/>
          <p:nvPr/>
        </p:nvGrpSpPr>
        <p:grpSpPr>
          <a:xfrm>
            <a:off x="9212220" y="6712793"/>
            <a:ext cx="8047080" cy="2065821"/>
            <a:chOff x="0" y="0"/>
            <a:chExt cx="10729440" cy="2754428"/>
          </a:xfrm>
        </p:grpSpPr>
        <p:sp>
          <p:nvSpPr>
            <p:cNvPr id="7" name="TextBox 7"/>
            <p:cNvSpPr txBox="1"/>
            <p:nvPr/>
          </p:nvSpPr>
          <p:spPr>
            <a:xfrm>
              <a:off x="0" y="1215545"/>
              <a:ext cx="10729440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F2F0F4"/>
                  </a:solidFill>
                  <a:latin typeface="Gidole"/>
                </a:rPr>
                <a:t>If discrepancies are various, or documents missing – negative decision is also taken immediately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0729440" cy="751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3700" b="1" i="0" spc="185">
                  <a:solidFill>
                    <a:srgbClr val="F2F0F4"/>
                  </a:solidFill>
                  <a:latin typeface="League Spartan"/>
                </a:rPr>
                <a:t>DECISION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12808769" y="0"/>
            <a:ext cx="5479231" cy="5470464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5812650" y="2384433"/>
            <a:ext cx="2475350" cy="77186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12" name="Group 12"/>
          <p:cNvGrpSpPr/>
          <p:nvPr/>
        </p:nvGrpSpPr>
        <p:grpSpPr>
          <a:xfrm>
            <a:off x="0" y="5143500"/>
            <a:ext cx="5479231" cy="5470464"/>
            <a:chOff x="0" y="0"/>
            <a:chExt cx="6350000" cy="6339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13337299" y="2384433"/>
            <a:ext cx="2475350" cy="77186"/>
          </a:xfrm>
          <a:prstGeom prst="rect">
            <a:avLst/>
          </a:prstGeom>
          <a:solidFill>
            <a:srgbClr val="DB180B"/>
          </a:solidFill>
        </p:spPr>
      </p:sp>
      <p:sp>
        <p:nvSpPr>
          <p:cNvPr id="15" name="AutoShape 15"/>
          <p:cNvSpPr/>
          <p:nvPr/>
        </p:nvSpPr>
        <p:spPr>
          <a:xfrm>
            <a:off x="10861949" y="2384433"/>
            <a:ext cx="2475350" cy="77186"/>
          </a:xfrm>
          <a:prstGeom prst="rect">
            <a:avLst/>
          </a:prstGeom>
          <a:solidFill>
            <a:srgbClr val="F1D30C"/>
          </a:solidFill>
        </p:spPr>
      </p:sp>
      <p:sp>
        <p:nvSpPr>
          <p:cNvPr id="16" name="AutoShape 16"/>
          <p:cNvSpPr/>
          <p:nvPr/>
        </p:nvSpPr>
        <p:spPr>
          <a:xfrm>
            <a:off x="4950701" y="7519424"/>
            <a:ext cx="2475350" cy="77186"/>
          </a:xfrm>
          <a:prstGeom prst="rect">
            <a:avLst/>
          </a:prstGeom>
          <a:solidFill>
            <a:srgbClr val="F1D30C"/>
          </a:solidFill>
        </p:spPr>
      </p:sp>
      <p:sp>
        <p:nvSpPr>
          <p:cNvPr id="17" name="AutoShape 17"/>
          <p:cNvSpPr/>
          <p:nvPr/>
        </p:nvSpPr>
        <p:spPr>
          <a:xfrm>
            <a:off x="0" y="7519424"/>
            <a:ext cx="2475350" cy="7718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8" name="AutoShape 18"/>
          <p:cNvSpPr/>
          <p:nvPr/>
        </p:nvSpPr>
        <p:spPr>
          <a:xfrm>
            <a:off x="2475350" y="7519424"/>
            <a:ext cx="2475350" cy="77186"/>
          </a:xfrm>
          <a:prstGeom prst="rect">
            <a:avLst/>
          </a:prstGeom>
          <a:solidFill>
            <a:srgbClr val="DB180B"/>
          </a:solid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611"/>
          <a:stretch>
            <a:fillRect/>
          </a:stretch>
        </p:blipFill>
        <p:spPr>
          <a:xfrm>
            <a:off x="7658878" y="-47353"/>
            <a:ext cx="10773910" cy="737519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28700"/>
            <a:ext cx="11231888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b="1" i="0" spc="375">
                <a:solidFill>
                  <a:srgbClr val="000000"/>
                </a:solidFill>
                <a:latin typeface="League Spartan"/>
              </a:rPr>
              <a:t>PRINT AND DELIVERY</a:t>
            </a:r>
          </a:p>
        </p:txBody>
      </p:sp>
      <p:sp>
        <p:nvSpPr>
          <p:cNvPr id="4" name="AutoShape 4"/>
          <p:cNvSpPr/>
          <p:nvPr/>
        </p:nvSpPr>
        <p:spPr>
          <a:xfrm>
            <a:off x="-126851" y="7327839"/>
            <a:ext cx="18541702" cy="2959161"/>
          </a:xfrm>
          <a:prstGeom prst="rect">
            <a:avLst/>
          </a:prstGeom>
          <a:solidFill>
            <a:srgbClr val="000000">
              <a:alpha val="19607"/>
            </a:srgbClr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10897466" y="-231800"/>
            <a:ext cx="7565692" cy="7553587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15695247" y="2544300"/>
            <a:ext cx="5523717" cy="4783539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5693173" y="-45280"/>
            <a:ext cx="2591653" cy="2587506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521256" y="7334593"/>
            <a:ext cx="15741357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2"/>
              </a:lnSpc>
            </a:pPr>
            <a:r>
              <a:rPr lang="en-US" sz="3400" spc="340" dirty="0">
                <a:solidFill>
                  <a:srgbClr val="000000"/>
                </a:solidFill>
                <a:latin typeface="Gidole"/>
              </a:rPr>
              <a:t>ALL VISAS ARE PRINTED AND </a:t>
            </a:r>
            <a:r>
              <a:rPr lang="en-US" sz="3400" spc="340" dirty="0" smtClean="0">
                <a:solidFill>
                  <a:srgbClr val="000000"/>
                </a:solidFill>
                <a:latin typeface="Gidole"/>
              </a:rPr>
              <a:t>AFFIXED TO </a:t>
            </a:r>
            <a:r>
              <a:rPr lang="en-US" sz="3400" spc="340" dirty="0">
                <a:solidFill>
                  <a:srgbClr val="000000"/>
                </a:solidFill>
                <a:latin typeface="Gidole"/>
              </a:rPr>
              <a:t>THE PASSPORTS AND</a:t>
            </a:r>
          </a:p>
          <a:p>
            <a:pPr>
              <a:lnSpc>
                <a:spcPts val="4522"/>
              </a:lnSpc>
            </a:pPr>
            <a:r>
              <a:rPr lang="en-US" sz="3400" cap="all" spc="340" dirty="0" smtClean="0">
                <a:solidFill>
                  <a:srgbClr val="000000"/>
                </a:solidFill>
                <a:latin typeface="Gidole"/>
              </a:rPr>
              <a:t>All </a:t>
            </a:r>
            <a:r>
              <a:rPr lang="en-US" sz="3400" cap="all" spc="340" dirty="0">
                <a:solidFill>
                  <a:srgbClr val="000000"/>
                </a:solidFill>
                <a:latin typeface="Gidole"/>
              </a:rPr>
              <a:t>responses (granted </a:t>
            </a:r>
            <a:r>
              <a:rPr lang="en-US" sz="3400" cap="all" spc="340" dirty="0" smtClean="0">
                <a:solidFill>
                  <a:srgbClr val="000000"/>
                </a:solidFill>
                <a:latin typeface="Gidole"/>
              </a:rPr>
              <a:t>visas </a:t>
            </a:r>
            <a:r>
              <a:rPr lang="en-US" sz="3400" cap="all" spc="340" dirty="0">
                <a:solidFill>
                  <a:srgbClr val="000000"/>
                </a:solidFill>
                <a:latin typeface="Gidole"/>
              </a:rPr>
              <a:t>as well as </a:t>
            </a:r>
            <a:r>
              <a:rPr lang="en-US" sz="3400" cap="all" spc="340" dirty="0" smtClean="0">
                <a:solidFill>
                  <a:srgbClr val="000000"/>
                </a:solidFill>
                <a:latin typeface="Gidole"/>
              </a:rPr>
              <a:t>refusals) are </a:t>
            </a:r>
            <a:r>
              <a:rPr lang="en-US" sz="3400" cap="all" spc="340" dirty="0">
                <a:solidFill>
                  <a:srgbClr val="000000"/>
                </a:solidFill>
                <a:latin typeface="Gidole"/>
              </a:rPr>
              <a:t>placed into </a:t>
            </a:r>
            <a:r>
              <a:rPr lang="en-US" sz="3400" cap="all" spc="340" dirty="0" smtClean="0">
                <a:solidFill>
                  <a:srgbClr val="000000"/>
                </a:solidFill>
                <a:latin typeface="Gidole"/>
              </a:rPr>
              <a:t>envelopes </a:t>
            </a:r>
            <a:r>
              <a:rPr lang="en-US" sz="3400" spc="340" dirty="0" smtClean="0">
                <a:solidFill>
                  <a:srgbClr val="000000"/>
                </a:solidFill>
                <a:latin typeface="Gidole"/>
              </a:rPr>
              <a:t>= </a:t>
            </a:r>
            <a:r>
              <a:rPr lang="en-US" sz="3400" b="0" i="0" spc="340" dirty="0">
                <a:solidFill>
                  <a:srgbClr val="000000"/>
                </a:solidFill>
                <a:latin typeface="Gidole"/>
              </a:rPr>
              <a:t>200 PER </a:t>
            </a:r>
            <a:r>
              <a:rPr lang="en-US" sz="3400" b="0" i="0" spc="340" dirty="0" smtClean="0">
                <a:solidFill>
                  <a:srgbClr val="000000"/>
                </a:solidFill>
                <a:latin typeface="Gidole"/>
              </a:rPr>
              <a:t>DAY</a:t>
            </a:r>
          </a:p>
          <a:p>
            <a:pPr>
              <a:lnSpc>
                <a:spcPts val="4522"/>
              </a:lnSpc>
            </a:pPr>
            <a:endParaRPr lang="en-US" sz="3400" spc="340" dirty="0">
              <a:solidFill>
                <a:srgbClr val="000000"/>
              </a:solidFill>
              <a:latin typeface="Gidole"/>
            </a:endParaRPr>
          </a:p>
          <a:p>
            <a:pPr algn="ctr">
              <a:lnSpc>
                <a:spcPts val="4522"/>
              </a:lnSpc>
            </a:pPr>
            <a:r>
              <a:rPr lang="en-US" sz="3200" spc="340" dirty="0">
                <a:solidFill>
                  <a:srgbClr val="000000"/>
                </a:solidFill>
                <a:latin typeface="Gidole"/>
              </a:rPr>
              <a:t>BY </a:t>
            </a:r>
            <a:r>
              <a:rPr lang="en-US" sz="5400" b="1" spc="340" dirty="0">
                <a:solidFill>
                  <a:srgbClr val="000000"/>
                </a:solidFill>
                <a:latin typeface="Gidole"/>
              </a:rPr>
              <a:t>ONE</a:t>
            </a:r>
            <a:r>
              <a:rPr lang="en-US" sz="3400" spc="340" dirty="0">
                <a:solidFill>
                  <a:srgbClr val="000000"/>
                </a:solidFill>
                <a:latin typeface="Gidole"/>
              </a:rPr>
              <a:t> </a:t>
            </a:r>
            <a:r>
              <a:rPr lang="en-US" sz="3400" spc="340" dirty="0" smtClean="0">
                <a:solidFill>
                  <a:srgbClr val="000000"/>
                </a:solidFill>
                <a:latin typeface="Gidole"/>
              </a:rPr>
              <a:t>PERSON</a:t>
            </a:r>
            <a:endParaRPr lang="en-US" sz="3400" spc="340" dirty="0">
              <a:solidFill>
                <a:srgbClr val="000000"/>
              </a:solidFill>
              <a:latin typeface="Gido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222" b="2363"/>
          <a:stretch>
            <a:fillRect/>
          </a:stretch>
        </p:blipFill>
        <p:spPr>
          <a:xfrm>
            <a:off x="7489773" y="-47353"/>
            <a:ext cx="10798227" cy="737519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28700"/>
            <a:ext cx="11231888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b="1" i="0" spc="375">
                <a:solidFill>
                  <a:srgbClr val="000000"/>
                </a:solidFill>
                <a:latin typeface="League Spartan"/>
              </a:rPr>
              <a:t>PRINT AND DELIVERY</a:t>
            </a:r>
          </a:p>
        </p:txBody>
      </p:sp>
      <p:sp>
        <p:nvSpPr>
          <p:cNvPr id="4" name="AutoShape 4"/>
          <p:cNvSpPr/>
          <p:nvPr/>
        </p:nvSpPr>
        <p:spPr>
          <a:xfrm>
            <a:off x="117770" y="7332306"/>
            <a:ext cx="18541702" cy="2959161"/>
          </a:xfrm>
          <a:prstGeom prst="rect">
            <a:avLst/>
          </a:prstGeom>
          <a:solidFill>
            <a:srgbClr val="000000">
              <a:alpha val="19607"/>
            </a:srgbClr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10897466" y="-231800"/>
            <a:ext cx="7565692" cy="7553587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15695247" y="2544300"/>
            <a:ext cx="5523717" cy="4783539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5702395" y="-149751"/>
            <a:ext cx="2700066" cy="2714360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517943" y="7949153"/>
            <a:ext cx="15741357" cy="52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0" lvl="1">
              <a:lnSpc>
                <a:spcPts val="4521"/>
              </a:lnSpc>
            </a:pPr>
            <a:r>
              <a:rPr lang="en-US" sz="3400" b="0" i="0" spc="340" dirty="0">
                <a:solidFill>
                  <a:srgbClr val="000000"/>
                </a:solidFill>
                <a:latin typeface="Gidole"/>
              </a:rPr>
              <a:t>DELIVERY TO TLS </a:t>
            </a:r>
            <a:r>
              <a:rPr lang="en-US" sz="3400" b="0" i="0" spc="340" dirty="0" smtClean="0">
                <a:solidFill>
                  <a:srgbClr val="000000"/>
                </a:solidFill>
                <a:latin typeface="Gidole"/>
              </a:rPr>
              <a:t>EVERY MORNING</a:t>
            </a:r>
            <a:endParaRPr lang="en-US" sz="3400" b="0" i="0" spc="340" dirty="0">
              <a:solidFill>
                <a:srgbClr val="000000"/>
              </a:solidFill>
              <a:latin typeface="Gidole"/>
            </a:endParaRPr>
          </a:p>
        </p:txBody>
      </p:sp>
      <p:pic>
        <p:nvPicPr>
          <p:cNvPr id="13" name="Graphic 12" descr="Car">
            <a:extLst>
              <a:ext uri="{FF2B5EF4-FFF2-40B4-BE49-F238E27FC236}">
                <a16:creationId xmlns:a16="http://schemas.microsoft.com/office/drawing/2014/main" xmlns="" id="{44168C2A-38C8-4CA8-985D-8117996FD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57074" y="7690727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447" b="109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124720" y="6123720"/>
            <a:ext cx="4166614" cy="4159947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180B">
                <a:alpha val="95686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3333" y="3333"/>
            <a:ext cx="4166614" cy="4159947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4875839" y="2937854"/>
            <a:ext cx="8536323" cy="3795462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7" name="Group 7"/>
          <p:cNvGrpSpPr/>
          <p:nvPr/>
        </p:nvGrpSpPr>
        <p:grpSpPr>
          <a:xfrm>
            <a:off x="2079974" y="4166614"/>
            <a:ext cx="13871773" cy="2297112"/>
            <a:chOff x="0" y="0"/>
            <a:chExt cx="18495697" cy="3062816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8495697" cy="152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 b="1" i="0" spc="375" dirty="0" smtClean="0">
                  <a:solidFill>
                    <a:srgbClr val="FFFFFF"/>
                  </a:solidFill>
                  <a:latin typeface="League Spartan"/>
                </a:rPr>
                <a:t>DISTRIBUTION</a:t>
              </a:r>
              <a:endParaRPr lang="en-US" sz="7500" b="1" i="0" spc="375" dirty="0">
                <a:solidFill>
                  <a:srgbClr val="FFFFFF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98360" y="2318511"/>
              <a:ext cx="17098977" cy="744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22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9981" r="4158"/>
          <a:stretch>
            <a:fillRect/>
          </a:stretch>
        </p:blipFill>
        <p:spPr>
          <a:xfrm>
            <a:off x="13219662" y="0"/>
            <a:ext cx="5302284" cy="52422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3219662" y="5228120"/>
            <a:ext cx="5210592" cy="5072974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4" name="Group 4"/>
          <p:cNvGrpSpPr/>
          <p:nvPr/>
        </p:nvGrpSpPr>
        <p:grpSpPr>
          <a:xfrm rot="-5400000">
            <a:off x="13137733" y="5191535"/>
            <a:ext cx="5154391" cy="5146144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5340207" y="5242213"/>
            <a:ext cx="5888671" cy="5099589"/>
            <a:chOff x="0" y="0"/>
            <a:chExt cx="6350000" cy="549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33517" y="1487855"/>
            <a:ext cx="928536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8"/>
              </a:lnSpc>
            </a:pPr>
            <a:r>
              <a:rPr lang="en-US" sz="7498" b="1" i="0" spc="374" dirty="0" smtClean="0">
                <a:solidFill>
                  <a:srgbClr val="000000"/>
                </a:solidFill>
                <a:latin typeface="League Spartan"/>
              </a:rPr>
              <a:t>DISTRIBUTION</a:t>
            </a:r>
            <a:endParaRPr lang="en-US" sz="7498" b="1" i="0" spc="374" dirty="0">
              <a:solidFill>
                <a:srgbClr val="000000"/>
              </a:solidFill>
              <a:latin typeface="League Spartan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4397" r="2426" b="4397"/>
          <a:stretch>
            <a:fillRect/>
          </a:stretch>
        </p:blipFill>
        <p:spPr>
          <a:xfrm>
            <a:off x="9855942" y="5480564"/>
            <a:ext cx="2769432" cy="258869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75656" y="3705495"/>
            <a:ext cx="9037619" cy="5426840"/>
            <a:chOff x="0" y="-57150"/>
            <a:chExt cx="12050159" cy="723578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5710535"/>
              <a:ext cx="12050159" cy="725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00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480644"/>
              <a:ext cx="12050159" cy="697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9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568216"/>
              <a:ext cx="12050159" cy="684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73128" lvl="1">
                <a:lnSpc>
                  <a:spcPts val="4400"/>
                </a:lnSpc>
              </a:pPr>
              <a:endParaRPr lang="en-US" sz="3308" b="0" i="0" spc="330" dirty="0">
                <a:solidFill>
                  <a:srgbClr val="000000"/>
                </a:solidFill>
                <a:latin typeface="Gidole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338325"/>
              <a:ext cx="12050159" cy="697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9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2050159" cy="2189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73128" lvl="1">
                <a:lnSpc>
                  <a:spcPts val="4400"/>
                </a:lnSpc>
              </a:pPr>
              <a:r>
                <a:rPr lang="en-US" sz="3308" b="0" i="0" spc="330" dirty="0">
                  <a:solidFill>
                    <a:srgbClr val="000000"/>
                  </a:solidFill>
                  <a:latin typeface="Gidole"/>
                </a:rPr>
                <a:t>TLS SAME DAY – </a:t>
              </a:r>
              <a:endParaRPr lang="en-US" sz="3308" b="0" i="0" spc="330" dirty="0" smtClean="0">
                <a:solidFill>
                  <a:srgbClr val="000000"/>
                </a:solidFill>
                <a:latin typeface="Gidole"/>
              </a:endParaRPr>
            </a:p>
            <a:p>
              <a:pPr marL="273128" lvl="1">
                <a:lnSpc>
                  <a:spcPts val="4400"/>
                </a:lnSpc>
              </a:pPr>
              <a:r>
                <a:rPr lang="en-US" sz="3308" b="0" i="0" spc="330" dirty="0" smtClean="0">
                  <a:solidFill>
                    <a:srgbClr val="000000"/>
                  </a:solidFill>
                  <a:latin typeface="Gidole"/>
                </a:rPr>
                <a:t>AUTOMATIC SMS </a:t>
              </a:r>
              <a:r>
                <a:rPr lang="en-US" sz="3308" cap="all" spc="330" dirty="0" smtClean="0">
                  <a:solidFill>
                    <a:srgbClr val="000000"/>
                  </a:solidFill>
                  <a:latin typeface="Gidole"/>
                </a:rPr>
                <a:t>reminder </a:t>
              </a:r>
              <a:r>
                <a:rPr lang="en-US" sz="3308" cap="all" spc="330" dirty="0">
                  <a:solidFill>
                    <a:srgbClr val="000000"/>
                  </a:solidFill>
                  <a:latin typeface="Gidole"/>
                </a:rPr>
                <a:t>when ready for collection</a:t>
              </a:r>
              <a:endParaRPr lang="en-US" sz="3308" b="0" i="0" cap="all" spc="330" dirty="0">
                <a:solidFill>
                  <a:srgbClr val="000000"/>
                </a:solidFill>
                <a:latin typeface="Gidole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196006"/>
              <a:ext cx="12050159" cy="697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824958" y="1478935"/>
            <a:ext cx="2448575" cy="1142172"/>
            <a:chOff x="0" y="0"/>
            <a:chExt cx="1225176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1225176" cy="69850"/>
            </a:xfrm>
            <a:custGeom>
              <a:avLst/>
              <a:gdLst/>
              <a:ahLst/>
              <a:cxnLst/>
              <a:rect l="l" t="t" r="r" b="b"/>
              <a:pathLst>
                <a:path w="1225176" h="69850">
                  <a:moveTo>
                    <a:pt x="9343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25176" y="69850"/>
                  </a:lnTo>
                  <a:lnTo>
                    <a:pt x="1225176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3376382" y="1478330"/>
            <a:ext cx="2448575" cy="1142172"/>
            <a:chOff x="0" y="0"/>
            <a:chExt cx="1225176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1225176" cy="69850"/>
            </a:xfrm>
            <a:custGeom>
              <a:avLst/>
              <a:gdLst/>
              <a:ahLst/>
              <a:cxnLst/>
              <a:rect l="l" t="t" r="r" b="b"/>
              <a:pathLst>
                <a:path w="1225176" h="69850">
                  <a:moveTo>
                    <a:pt x="9343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25176" y="69850"/>
                  </a:lnTo>
                  <a:lnTo>
                    <a:pt x="1225176" y="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927807" y="1478935"/>
            <a:ext cx="2448575" cy="1142172"/>
            <a:chOff x="0" y="0"/>
            <a:chExt cx="1225176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1225176" cy="69850"/>
            </a:xfrm>
            <a:custGeom>
              <a:avLst/>
              <a:gdLst/>
              <a:ahLst/>
              <a:cxnLst/>
              <a:rect l="l" t="t" r="r" b="b"/>
              <a:pathLst>
                <a:path w="1225176" h="69850">
                  <a:moveTo>
                    <a:pt x="9343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25176" y="69850"/>
                  </a:lnTo>
                  <a:lnTo>
                    <a:pt x="1225176" y="0"/>
                  </a:lnTo>
                  <a:close/>
                </a:path>
              </a:pathLst>
            </a:custGeom>
            <a:solidFill>
              <a:srgbClr val="F1D30C"/>
            </a:solidFill>
          </p:spPr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E1EF362-6862-4830-90BD-7639A648C46C}"/>
              </a:ext>
            </a:extLst>
          </p:cNvPr>
          <p:cNvSpPr txBox="1"/>
          <p:nvPr/>
        </p:nvSpPr>
        <p:spPr>
          <a:xfrm>
            <a:off x="1083964" y="6424519"/>
            <a:ext cx="8255495" cy="6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128" lvl="1">
              <a:lnSpc>
                <a:spcPts val="4400"/>
              </a:lnSpc>
            </a:pPr>
            <a:r>
              <a:rPr lang="en-US" sz="3308" spc="330" dirty="0">
                <a:solidFill>
                  <a:srgbClr val="000000"/>
                </a:solidFill>
                <a:latin typeface="Gidole"/>
              </a:rPr>
              <a:t>MAY BE NEXT DAY IF TNT WAS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728361" y="2727361"/>
            <a:ext cx="7565692" cy="7553587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5440441" y="5573199"/>
            <a:ext cx="5569154" cy="4822887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028700"/>
            <a:ext cx="7567947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b="1" i="0" spc="375">
                <a:solidFill>
                  <a:srgbClr val="000000"/>
                </a:solidFill>
                <a:latin typeface="League Spartan"/>
              </a:rPr>
              <a:t>VISA PROCESS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825570" y="6751672"/>
            <a:ext cx="4492695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0" i="0" spc="192">
                <a:solidFill>
                  <a:srgbClr val="000000"/>
                </a:solidFill>
                <a:latin typeface="Gidole"/>
              </a:rPr>
              <a:t>Workshop at the German-Arab Chamber of Industry and Commerce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50015" y="3655546"/>
            <a:ext cx="7766934" cy="1091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04850" lvl="1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000" b="0" i="0" spc="30" dirty="0">
                <a:solidFill>
                  <a:srgbClr val="000000"/>
                </a:solidFill>
                <a:latin typeface="Gidole"/>
              </a:rPr>
              <a:t>Acceptance</a:t>
            </a:r>
          </a:p>
          <a:p>
            <a:pPr marL="247650" lvl="1">
              <a:lnSpc>
                <a:spcPts val="4500"/>
              </a:lnSpc>
            </a:pPr>
            <a:endParaRPr lang="en-US" sz="3000" b="0" i="0" spc="30" dirty="0">
              <a:solidFill>
                <a:srgbClr val="000000"/>
              </a:solidFill>
              <a:latin typeface="Gidole"/>
            </a:endParaRP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15275737" y="2364500"/>
            <a:ext cx="3373402" cy="3043995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5053727" y="1881489"/>
            <a:ext cx="3234273" cy="10157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2" name="AutoShape 12"/>
          <p:cNvSpPr/>
          <p:nvPr/>
        </p:nvSpPr>
        <p:spPr>
          <a:xfrm>
            <a:off x="11819454" y="1881489"/>
            <a:ext cx="3234273" cy="101576"/>
          </a:xfrm>
          <a:prstGeom prst="rect">
            <a:avLst/>
          </a:prstGeom>
          <a:solidFill>
            <a:srgbClr val="DB180B"/>
          </a:solidFill>
        </p:spPr>
      </p:sp>
      <p:sp>
        <p:nvSpPr>
          <p:cNvPr id="13" name="AutoShape 13"/>
          <p:cNvSpPr/>
          <p:nvPr/>
        </p:nvSpPr>
        <p:spPr>
          <a:xfrm>
            <a:off x="8585180" y="1881489"/>
            <a:ext cx="3234273" cy="101576"/>
          </a:xfrm>
          <a:prstGeom prst="rect">
            <a:avLst/>
          </a:prstGeom>
          <a:solidFill>
            <a:srgbClr val="F1D30C"/>
          </a:solidFill>
        </p:spPr>
      </p:sp>
      <p:grpSp>
        <p:nvGrpSpPr>
          <p:cNvPr id="14" name="Group 14"/>
          <p:cNvGrpSpPr/>
          <p:nvPr/>
        </p:nvGrpSpPr>
        <p:grpSpPr>
          <a:xfrm>
            <a:off x="3008041" y="8648700"/>
            <a:ext cx="1126278" cy="421189"/>
            <a:chOff x="0" y="0"/>
            <a:chExt cx="1358415" cy="508000"/>
          </a:xfrm>
        </p:grpSpPr>
        <p:sp>
          <p:nvSpPr>
            <p:cNvPr id="15" name="Freeform 15"/>
            <p:cNvSpPr/>
            <p:nvPr/>
          </p:nvSpPr>
          <p:spPr>
            <a:xfrm>
              <a:off x="0" y="215900"/>
              <a:ext cx="1062505" cy="76200"/>
            </a:xfrm>
            <a:custGeom>
              <a:avLst/>
              <a:gdLst/>
              <a:ahLst/>
              <a:cxnLst/>
              <a:rect l="l" t="t" r="r" b="b"/>
              <a:pathLst>
                <a:path w="1062505" h="76200">
                  <a:moveTo>
                    <a:pt x="0" y="0"/>
                  </a:moveTo>
                  <a:lnTo>
                    <a:pt x="1062505" y="0"/>
                  </a:lnTo>
                  <a:lnTo>
                    <a:pt x="106250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983765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4949970" y="8600879"/>
            <a:ext cx="5784443" cy="486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b="0" i="0" dirty="0">
                <a:solidFill>
                  <a:srgbClr val="000000"/>
                </a:solidFill>
                <a:latin typeface="Gidole"/>
              </a:rPr>
              <a:t>15 </a:t>
            </a:r>
            <a:r>
              <a:rPr lang="en-US" sz="3000" b="0" i="0" dirty="0" smtClean="0">
                <a:solidFill>
                  <a:srgbClr val="000000"/>
                </a:solidFill>
                <a:latin typeface="Gidole"/>
              </a:rPr>
              <a:t>days </a:t>
            </a:r>
            <a:r>
              <a:rPr lang="en-US" sz="3000" b="0" i="0" dirty="0">
                <a:solidFill>
                  <a:srgbClr val="000000"/>
                </a:solidFill>
                <a:latin typeface="Gidole"/>
              </a:rPr>
              <a:t>IF everything </a:t>
            </a:r>
            <a:r>
              <a:rPr lang="en-US" sz="3000" b="0" i="0" dirty="0" smtClean="0">
                <a:solidFill>
                  <a:srgbClr val="000000"/>
                </a:solidFill>
                <a:latin typeface="Gidole"/>
              </a:rPr>
              <a:t>goes smoothly</a:t>
            </a:r>
            <a:endParaRPr lang="en-US" sz="3000" b="0" i="0" dirty="0">
              <a:solidFill>
                <a:srgbClr val="000000"/>
              </a:solidFill>
              <a:latin typeface="Gidol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B3D05A9-8E08-4248-9019-3BA2B5AAB457}"/>
              </a:ext>
            </a:extLst>
          </p:cNvPr>
          <p:cNvSpPr txBox="1"/>
          <p:nvPr/>
        </p:nvSpPr>
        <p:spPr>
          <a:xfrm>
            <a:off x="3571180" y="4403713"/>
            <a:ext cx="4876800" cy="1028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spc="30" dirty="0">
                <a:solidFill>
                  <a:srgbClr val="000000"/>
                </a:solidFill>
                <a:latin typeface="Gidole"/>
              </a:rPr>
              <a:t>Delivery next</a:t>
            </a:r>
            <a:r>
              <a:rPr lang="en-US" dirty="0"/>
              <a:t> </a:t>
            </a:r>
            <a:r>
              <a:rPr lang="en-US" sz="3000" spc="30" dirty="0">
                <a:solidFill>
                  <a:srgbClr val="000000"/>
                </a:solidFill>
                <a:latin typeface="Gidole"/>
              </a:rPr>
              <a:t>D</a:t>
            </a:r>
            <a:r>
              <a:rPr lang="en-US" sz="3000" spc="30" dirty="0" smtClean="0">
                <a:solidFill>
                  <a:srgbClr val="000000"/>
                </a:solidFill>
                <a:latin typeface="Gidole"/>
              </a:rPr>
              <a:t>ay</a:t>
            </a:r>
            <a:endParaRPr lang="en-US" sz="3000" spc="30" dirty="0">
              <a:solidFill>
                <a:srgbClr val="000000"/>
              </a:solidFill>
              <a:latin typeface="Gidole"/>
            </a:endParaRPr>
          </a:p>
          <a:p>
            <a:endParaRPr lang="en-US" sz="3000" spc="30" dirty="0">
              <a:solidFill>
                <a:srgbClr val="000000"/>
              </a:solidFill>
              <a:latin typeface="Gidole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74695FD-274E-4184-8189-7AFF4977EC08}"/>
              </a:ext>
            </a:extLst>
          </p:cNvPr>
          <p:cNvSpPr txBox="1"/>
          <p:nvPr/>
        </p:nvSpPr>
        <p:spPr>
          <a:xfrm>
            <a:off x="3588210" y="5144401"/>
            <a:ext cx="7628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spc="30" dirty="0">
                <a:solidFill>
                  <a:srgbClr val="000000"/>
                </a:solidFill>
                <a:latin typeface="Gidole"/>
              </a:rPr>
              <a:t>Processing t</a:t>
            </a:r>
            <a:r>
              <a:rPr lang="en-US" sz="3000" spc="30" dirty="0" smtClean="0">
                <a:solidFill>
                  <a:srgbClr val="000000"/>
                </a:solidFill>
                <a:latin typeface="Gidole"/>
              </a:rPr>
              <a:t>ime </a:t>
            </a:r>
            <a:r>
              <a:rPr lang="en-US" sz="3000" spc="30" dirty="0">
                <a:solidFill>
                  <a:srgbClr val="000000"/>
                </a:solidFill>
                <a:latin typeface="Gidole"/>
              </a:rPr>
              <a:t>of </a:t>
            </a:r>
            <a:r>
              <a:rPr lang="en-US" sz="3000" spc="30" dirty="0" smtClean="0">
                <a:solidFill>
                  <a:srgbClr val="000000"/>
                </a:solidFill>
                <a:latin typeface="Gidole"/>
              </a:rPr>
              <a:t>minimum 10 </a:t>
            </a:r>
            <a:r>
              <a:rPr lang="en-US" sz="3000" spc="30" dirty="0">
                <a:solidFill>
                  <a:srgbClr val="000000"/>
                </a:solidFill>
                <a:latin typeface="Gidole"/>
              </a:rPr>
              <a:t>d</a:t>
            </a:r>
            <a:r>
              <a:rPr lang="en-US" sz="3000" spc="30" dirty="0" smtClean="0">
                <a:solidFill>
                  <a:srgbClr val="000000"/>
                </a:solidFill>
                <a:latin typeface="Gidole"/>
              </a:rPr>
              <a:t>ays </a:t>
            </a:r>
            <a:r>
              <a:rPr lang="en-US" sz="3000" spc="30" dirty="0">
                <a:solidFill>
                  <a:srgbClr val="000000"/>
                </a:solidFill>
                <a:latin typeface="Gidole"/>
              </a:rPr>
              <a:t>s</a:t>
            </a:r>
            <a:r>
              <a:rPr lang="en-US" sz="3000" spc="30" dirty="0" smtClean="0">
                <a:solidFill>
                  <a:srgbClr val="000000"/>
                </a:solidFill>
                <a:latin typeface="Gidole"/>
              </a:rPr>
              <a:t>tarts </a:t>
            </a:r>
            <a:r>
              <a:rPr lang="en-US" sz="3000" spc="30" dirty="0">
                <a:solidFill>
                  <a:srgbClr val="000000"/>
                </a:solidFill>
                <a:latin typeface="Gidole"/>
              </a:rPr>
              <a:t>next </a:t>
            </a:r>
            <a:r>
              <a:rPr lang="en-US" sz="3000" spc="30" dirty="0" smtClean="0">
                <a:solidFill>
                  <a:srgbClr val="000000"/>
                </a:solidFill>
                <a:latin typeface="Gidole"/>
              </a:rPr>
              <a:t>day</a:t>
            </a:r>
            <a:endParaRPr lang="en-US" sz="3000" spc="30" dirty="0">
              <a:solidFill>
                <a:srgbClr val="000000"/>
              </a:solidFill>
              <a:latin typeface="Gidole"/>
            </a:endParaRPr>
          </a:p>
          <a:p>
            <a:endParaRPr lang="en-US" sz="3000" spc="30" dirty="0">
              <a:solidFill>
                <a:srgbClr val="000000"/>
              </a:solidFill>
              <a:latin typeface="Gidol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E558574-ABEB-4C1E-80EF-F58B377D68A9}"/>
              </a:ext>
            </a:extLst>
          </p:cNvPr>
          <p:cNvSpPr txBox="1"/>
          <p:nvPr/>
        </p:nvSpPr>
        <p:spPr>
          <a:xfrm>
            <a:off x="3591058" y="6227155"/>
            <a:ext cx="5229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spc="30" dirty="0">
                <a:solidFill>
                  <a:srgbClr val="000000"/>
                </a:solidFill>
                <a:latin typeface="Gidole"/>
              </a:rPr>
              <a:t>Print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388DCEE-8B1D-4C87-9C91-D5F847257A64}"/>
              </a:ext>
            </a:extLst>
          </p:cNvPr>
          <p:cNvSpPr txBox="1"/>
          <p:nvPr/>
        </p:nvSpPr>
        <p:spPr>
          <a:xfrm>
            <a:off x="3622922" y="6781153"/>
            <a:ext cx="6352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spc="30" dirty="0">
                <a:solidFill>
                  <a:srgbClr val="000000"/>
                </a:solidFill>
                <a:latin typeface="Gidole"/>
              </a:rPr>
              <a:t>Delivery (</a:t>
            </a:r>
            <a:r>
              <a:rPr lang="en-US" sz="3000" spc="30" dirty="0" smtClean="0">
                <a:solidFill>
                  <a:srgbClr val="000000"/>
                </a:solidFill>
                <a:latin typeface="Gidole"/>
              </a:rPr>
              <a:t>distribution </a:t>
            </a:r>
            <a:r>
              <a:rPr lang="en-US" sz="3000" spc="30" dirty="0">
                <a:solidFill>
                  <a:srgbClr val="000000"/>
                </a:solidFill>
                <a:latin typeface="Gidole"/>
              </a:rPr>
              <a:t>the same 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8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413" y="0"/>
            <a:ext cx="7549833" cy="10287000"/>
            <a:chOff x="0" y="0"/>
            <a:chExt cx="10066444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8000" r="17802" b="8000"/>
            <a:stretch>
              <a:fillRect/>
            </a:stretch>
          </p:blipFill>
          <p:spPr>
            <a:xfrm>
              <a:off x="0" y="0"/>
              <a:ext cx="5033222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072" r="1072"/>
            <a:stretch>
              <a:fillRect/>
            </a:stretch>
          </p:blipFill>
          <p:spPr>
            <a:xfrm>
              <a:off x="0" y="6858000"/>
              <a:ext cx="5033222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39607" r="11464"/>
            <a:stretch>
              <a:fillRect/>
            </a:stretch>
          </p:blipFill>
          <p:spPr>
            <a:xfrm>
              <a:off x="5033222" y="0"/>
              <a:ext cx="5033222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 rot="-5400000">
            <a:off x="10728361" y="2727361"/>
            <a:ext cx="7565692" cy="7553587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5526142" y="5503461"/>
            <a:ext cx="5523717" cy="4783539"/>
            <a:chOff x="0" y="0"/>
            <a:chExt cx="6350000" cy="5499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5508073" y="2723534"/>
            <a:ext cx="2782153" cy="2777702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  <p:sp>
        <p:nvSpPr>
          <p:cNvPr id="12" name="Textfeld 11"/>
          <p:cNvSpPr txBox="1"/>
          <p:nvPr/>
        </p:nvSpPr>
        <p:spPr>
          <a:xfrm>
            <a:off x="1623391" y="647700"/>
            <a:ext cx="71628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 err="1" smtClean="0"/>
              <a:t>Thank</a:t>
            </a:r>
            <a:r>
              <a:rPr lang="de-DE" sz="8800" b="1" dirty="0" smtClean="0"/>
              <a:t> </a:t>
            </a:r>
            <a:r>
              <a:rPr lang="de-DE" sz="8800" b="1" dirty="0" err="1" smtClean="0"/>
              <a:t>you</a:t>
            </a:r>
            <a:r>
              <a:rPr lang="de-DE" sz="8800" b="1" dirty="0" smtClean="0"/>
              <a:t> </a:t>
            </a:r>
            <a:r>
              <a:rPr lang="de-DE" sz="8800" b="1" dirty="0" err="1" smtClean="0"/>
              <a:t>for</a:t>
            </a:r>
            <a:r>
              <a:rPr lang="de-DE" sz="8800" b="1" dirty="0" smtClean="0"/>
              <a:t> </a:t>
            </a:r>
            <a:r>
              <a:rPr lang="de-DE" sz="8800" b="1" dirty="0" err="1" smtClean="0"/>
              <a:t>your</a:t>
            </a:r>
            <a:r>
              <a:rPr lang="de-DE" sz="8800" b="1" dirty="0" smtClean="0"/>
              <a:t> </a:t>
            </a:r>
            <a:r>
              <a:rPr lang="de-DE" sz="8800" b="1" dirty="0" err="1" smtClean="0"/>
              <a:t>attention</a:t>
            </a:r>
            <a:r>
              <a:rPr lang="de-DE" sz="8800" b="1" dirty="0" smtClean="0"/>
              <a:t>!</a:t>
            </a:r>
          </a:p>
          <a:p>
            <a:pPr algn="ctr"/>
            <a:endParaRPr lang="de-DE" sz="8800" b="1" dirty="0"/>
          </a:p>
          <a:p>
            <a:pPr algn="ctr"/>
            <a:r>
              <a:rPr lang="de-DE" sz="8800" b="1" dirty="0" err="1" smtClean="0"/>
              <a:t>Any</a:t>
            </a:r>
            <a:r>
              <a:rPr lang="de-DE" sz="8800" b="1" dirty="0" smtClean="0"/>
              <a:t> </a:t>
            </a:r>
            <a:r>
              <a:rPr lang="de-DE" sz="8800" b="1" dirty="0" err="1" smtClean="0"/>
              <a:t>questions</a:t>
            </a:r>
            <a:r>
              <a:rPr lang="de-DE" sz="8800" b="1" dirty="0" smtClean="0"/>
              <a:t>?</a:t>
            </a:r>
            <a:endParaRPr lang="de-DE" sz="8800" b="1" dirty="0"/>
          </a:p>
        </p:txBody>
      </p:sp>
    </p:spTree>
    <p:extLst>
      <p:ext uri="{BB962C8B-B14F-4D97-AF65-F5344CB8AC3E}">
        <p14:creationId xmlns:p14="http://schemas.microsoft.com/office/powerpoint/2010/main" val="28248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0214271" y="-57780"/>
            <a:ext cx="8073729" cy="8060811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57200" y="1712561"/>
            <a:ext cx="11898865" cy="7566174"/>
            <a:chOff x="-594046" y="-817783"/>
            <a:chExt cx="15865154" cy="11070541"/>
          </a:xfrm>
        </p:grpSpPr>
        <p:sp>
          <p:nvSpPr>
            <p:cNvPr id="5" name="TextBox 5"/>
            <p:cNvSpPr txBox="1"/>
            <p:nvPr/>
          </p:nvSpPr>
          <p:spPr>
            <a:xfrm>
              <a:off x="-594046" y="-817783"/>
              <a:ext cx="15865154" cy="110705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36575" lvl="1">
                <a:lnSpc>
                  <a:spcPts val="9100"/>
                </a:lnSpc>
              </a:pPr>
              <a:r>
                <a:rPr lang="en-US" sz="6500" b="0" spc="195" dirty="0" smtClean="0">
                  <a:solidFill>
                    <a:srgbClr val="000000"/>
                  </a:solidFill>
                  <a:latin typeface="League Spartan"/>
                </a:rPr>
                <a:t>German Embassy Cairo</a:t>
              </a:r>
            </a:p>
            <a:p>
              <a:pPr marL="536575" lvl="1">
                <a:lnSpc>
                  <a:spcPts val="9100"/>
                </a:lnSpc>
              </a:pPr>
              <a:r>
                <a:rPr lang="en-US" sz="6000" b="0" spc="195" dirty="0" smtClean="0">
                  <a:solidFill>
                    <a:srgbClr val="000000"/>
                  </a:solidFill>
                  <a:latin typeface="League Spartan"/>
                </a:rPr>
                <a:t>Processed visa in 2019</a:t>
              </a:r>
            </a:p>
            <a:p>
              <a:endParaRPr lang="en-US" sz="6000" spc="195" dirty="0" smtClean="0">
                <a:solidFill>
                  <a:srgbClr val="000000"/>
                </a:solidFill>
                <a:latin typeface="League Spartan"/>
              </a:endParaRPr>
            </a:p>
            <a:p>
              <a:r>
                <a:rPr lang="en-US" sz="6000" spc="195" dirty="0" smtClean="0">
                  <a:solidFill>
                    <a:srgbClr val="000000"/>
                  </a:solidFill>
                  <a:latin typeface="League Spartan"/>
                </a:rPr>
                <a:t>C-Visa			  41.154</a:t>
              </a:r>
              <a:endParaRPr lang="en-US" sz="6000" spc="195" dirty="0">
                <a:solidFill>
                  <a:srgbClr val="000000"/>
                </a:solidFill>
                <a:latin typeface="League Spartan"/>
              </a:endParaRPr>
            </a:p>
            <a:p>
              <a:r>
                <a:rPr lang="en-US" sz="6000" spc="195" dirty="0" smtClean="0">
                  <a:solidFill>
                    <a:srgbClr val="000000"/>
                  </a:solidFill>
                  <a:latin typeface="League Spartan"/>
                </a:rPr>
                <a:t>D-Visa			    7.553</a:t>
              </a:r>
            </a:p>
            <a:p>
              <a:r>
                <a:rPr lang="en-US" sz="6000" spc="195" dirty="0" smtClean="0">
                  <a:solidFill>
                    <a:srgbClr val="000000"/>
                  </a:solidFill>
                  <a:latin typeface="League Spartan"/>
                </a:rPr>
                <a:t>Total				48.707</a:t>
              </a:r>
            </a:p>
            <a:p>
              <a:endParaRPr lang="en-US" sz="6000" spc="195" dirty="0">
                <a:solidFill>
                  <a:srgbClr val="000000"/>
                </a:solidFill>
                <a:latin typeface="League Spartan"/>
              </a:endParaRPr>
            </a:p>
            <a:p>
              <a:r>
                <a:rPr lang="en-US" sz="4000" spc="195" dirty="0" smtClean="0">
                  <a:solidFill>
                    <a:srgbClr val="000000"/>
                  </a:solidFill>
                  <a:latin typeface="League Spartan"/>
                </a:rPr>
                <a:t>12</a:t>
              </a:r>
              <a:r>
                <a:rPr lang="en-US" sz="4000" spc="195" baseline="30000" dirty="0" smtClean="0">
                  <a:solidFill>
                    <a:srgbClr val="000000"/>
                  </a:solidFill>
                  <a:latin typeface="League Spartan"/>
                </a:rPr>
                <a:t>th</a:t>
              </a:r>
              <a:r>
                <a:rPr lang="en-US" sz="4000" spc="195" dirty="0" smtClean="0">
                  <a:solidFill>
                    <a:srgbClr val="000000"/>
                  </a:solidFill>
                  <a:latin typeface="League Spartan"/>
                </a:rPr>
                <a:t> biggest visa department in the MOFA</a:t>
              </a:r>
              <a:endParaRPr lang="de-DE" sz="4000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44353" y="6845894"/>
              <a:ext cx="10425822" cy="7011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670" lvl="1">
                <a:lnSpc>
                  <a:spcPts val="4522"/>
                </a:lnSpc>
              </a:pPr>
              <a:endParaRPr lang="en-US" sz="3400" b="0" i="0" spc="340" dirty="0">
                <a:solidFill>
                  <a:srgbClr val="000000"/>
                </a:solidFill>
                <a:latin typeface="Gidole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337512" y="-57780"/>
            <a:ext cx="5900975" cy="5110245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5332400" y="5052465"/>
            <a:ext cx="3146100" cy="3141066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62252" y="2095500"/>
            <a:ext cx="4923426" cy="696161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02735" y="981075"/>
            <a:ext cx="8424975" cy="36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b="0" i="0" spc="168">
                <a:solidFill>
                  <a:srgbClr val="000000"/>
                </a:solidFill>
                <a:latin typeface="Gidole"/>
              </a:rPr>
              <a:t>Workshop at the German-Arab Chamber of Industry and Commerce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0214271" y="-57780"/>
            <a:ext cx="8073729" cy="8060811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02735" y="2180338"/>
            <a:ext cx="9794498" cy="5249162"/>
            <a:chOff x="0" y="-133349"/>
            <a:chExt cx="13059331" cy="7680376"/>
          </a:xfrm>
        </p:grpSpPr>
        <p:sp>
          <p:nvSpPr>
            <p:cNvPr id="5" name="TextBox 5"/>
            <p:cNvSpPr txBox="1"/>
            <p:nvPr/>
          </p:nvSpPr>
          <p:spPr>
            <a:xfrm>
              <a:off x="0" y="-133349"/>
              <a:ext cx="13059331" cy="5122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6575" lvl="1">
                <a:lnSpc>
                  <a:spcPts val="9100"/>
                </a:lnSpc>
              </a:pPr>
              <a:r>
                <a:rPr lang="en-US" sz="6500" b="0" spc="195" dirty="0">
                  <a:solidFill>
                    <a:srgbClr val="000000"/>
                  </a:solidFill>
                  <a:latin typeface="League Spartan"/>
                </a:rPr>
                <a:t>Acceptance of applications at the </a:t>
              </a:r>
              <a:r>
                <a:rPr lang="en-US" sz="6500" b="0" spc="195" dirty="0" err="1" smtClean="0">
                  <a:solidFill>
                    <a:srgbClr val="000000"/>
                  </a:solidFill>
                  <a:latin typeface="League Spartan"/>
                </a:rPr>
                <a:t>TLScontact</a:t>
              </a:r>
              <a:endParaRPr lang="en-US" sz="6500" b="0" spc="195" dirty="0">
                <a:solidFill>
                  <a:srgbClr val="000000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44353" y="6845894"/>
              <a:ext cx="10425822" cy="7011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0670" lvl="1">
                <a:lnSpc>
                  <a:spcPts val="4522"/>
                </a:lnSpc>
              </a:pPr>
              <a:endParaRPr lang="en-US" sz="3400" b="0" i="0" spc="340" dirty="0">
                <a:solidFill>
                  <a:srgbClr val="000000"/>
                </a:solidFill>
                <a:latin typeface="Gidole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337512" y="-57780"/>
            <a:ext cx="5900975" cy="5110245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5332400" y="5052465"/>
            <a:ext cx="3146100" cy="3141066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27710" y="3755186"/>
            <a:ext cx="4923426" cy="696161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02735" y="981075"/>
            <a:ext cx="8424975" cy="36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b="0" i="0" spc="168">
                <a:solidFill>
                  <a:srgbClr val="000000"/>
                </a:solidFill>
                <a:latin typeface="Gidole"/>
              </a:rPr>
              <a:t>Workshop at the German-Arab Chamber of Industry and Commerce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1371600" y="7810500"/>
            <a:ext cx="1066800" cy="3830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B1BE2B-2AB4-4CDC-931B-E419C76B5C48}"/>
              </a:ext>
            </a:extLst>
          </p:cNvPr>
          <p:cNvSpPr txBox="1"/>
          <p:nvPr/>
        </p:nvSpPr>
        <p:spPr>
          <a:xfrm>
            <a:off x="2793468" y="7274600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340" dirty="0">
                <a:solidFill>
                  <a:srgbClr val="000000"/>
                </a:solidFill>
                <a:latin typeface="Gidole"/>
              </a:rPr>
              <a:t>DELIVERY NEXT DAY TO THE EMBASSY VIA MESSENGER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528" b="4569"/>
          <a:stretch>
            <a:fillRect/>
          </a:stretch>
        </p:blipFill>
        <p:spPr>
          <a:xfrm>
            <a:off x="0" y="-68636"/>
            <a:ext cx="8072385" cy="521213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197334" y="5352834"/>
            <a:ext cx="18485333" cy="5204841"/>
          </a:xfrm>
          <a:prstGeom prst="rect">
            <a:avLst/>
          </a:prstGeom>
          <a:solidFill>
            <a:srgbClr val="000000">
              <a:alpha val="45882"/>
            </a:srgbClr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0" y="2343435"/>
            <a:ext cx="8405761" cy="8392311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>
                <a:alpha val="9764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2320005"/>
            <a:ext cx="2828019" cy="2823495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-3642767" y="5143500"/>
            <a:ext cx="6470786" cy="5498207"/>
            <a:chOff x="0" y="0"/>
            <a:chExt cx="6350000" cy="5499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000000">
                <a:alpha val="94901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144000" y="206429"/>
            <a:ext cx="8187998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>
              <a:lnSpc>
                <a:spcPts val="7680"/>
              </a:lnSpc>
            </a:pPr>
            <a:r>
              <a:rPr lang="en-US" sz="6400" b="1" i="0" spc="320" dirty="0">
                <a:solidFill>
                  <a:srgbClr val="000000"/>
                </a:solidFill>
                <a:latin typeface="League Spartan"/>
              </a:rPr>
              <a:t>DATA ENTRY AND PRELIMINARY EXAMINATION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229600" y="7353300"/>
            <a:ext cx="8314105" cy="938176"/>
            <a:chOff x="0" y="0"/>
            <a:chExt cx="10203336" cy="2486394"/>
          </a:xfrm>
        </p:grpSpPr>
        <p:sp>
          <p:nvSpPr>
            <p:cNvPr id="12" name="TextBox 12"/>
            <p:cNvSpPr txBox="1"/>
            <p:nvPr/>
          </p:nvSpPr>
          <p:spPr>
            <a:xfrm>
              <a:off x="654606" y="1121824"/>
              <a:ext cx="9548730" cy="13645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47650" lvl="1" algn="just">
                <a:lnSpc>
                  <a:spcPts val="4500"/>
                </a:lnSpc>
              </a:pPr>
              <a:endParaRPr lang="en-US" sz="3000" b="0" i="0" spc="30" dirty="0">
                <a:solidFill>
                  <a:srgbClr val="FFFFFF"/>
                </a:solidFill>
                <a:latin typeface="Gidole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0203336" cy="751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40"/>
                </a:lnSpc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CFEA4E-ECE9-4B46-8E8D-D7151D57062B}"/>
              </a:ext>
            </a:extLst>
          </p:cNvPr>
          <p:cNvSpPr txBox="1"/>
          <p:nvPr/>
        </p:nvSpPr>
        <p:spPr>
          <a:xfrm>
            <a:off x="8434056" y="5528288"/>
            <a:ext cx="797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spc="30" dirty="0">
                <a:solidFill>
                  <a:srgbClr val="FFFFFF"/>
                </a:solidFill>
                <a:latin typeface="Gidole"/>
              </a:rPr>
              <a:t>Messenger of Chamber </a:t>
            </a:r>
            <a:r>
              <a:rPr lang="en-US" sz="2400" spc="30" dirty="0" smtClean="0">
                <a:solidFill>
                  <a:srgbClr val="FFFFFF"/>
                </a:solidFill>
                <a:latin typeface="Gidole"/>
              </a:rPr>
              <a:t>submits applications at </a:t>
            </a:r>
            <a:r>
              <a:rPr lang="en-US" sz="2400" spc="30" dirty="0" err="1" smtClean="0">
                <a:solidFill>
                  <a:srgbClr val="FFFFFF"/>
                </a:solidFill>
                <a:latin typeface="Gidole"/>
              </a:rPr>
              <a:t>TLScontact</a:t>
            </a:r>
            <a:r>
              <a:rPr lang="en-US" sz="2400" spc="30" dirty="0" smtClean="0">
                <a:solidFill>
                  <a:srgbClr val="FFFFFF"/>
                </a:solidFill>
                <a:latin typeface="Gidole"/>
              </a:rPr>
              <a:t> VAC; next day delivery to the embassy in the morning</a:t>
            </a:r>
            <a:endParaRPr lang="en-US" sz="2400" spc="30" dirty="0">
              <a:solidFill>
                <a:srgbClr val="FFFFFF"/>
              </a:solidFill>
              <a:latin typeface="Gidol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046130E-FE3F-48AE-A2AC-70CE77948E48}"/>
              </a:ext>
            </a:extLst>
          </p:cNvPr>
          <p:cNvSpPr txBox="1"/>
          <p:nvPr/>
        </p:nvSpPr>
        <p:spPr>
          <a:xfrm>
            <a:off x="8851795" y="7369587"/>
            <a:ext cx="724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30" dirty="0" smtClean="0">
                <a:solidFill>
                  <a:srgbClr val="FFFFFF"/>
                </a:solidFill>
                <a:latin typeface="Gidole"/>
              </a:rPr>
              <a:t>Data entry and preliminary </a:t>
            </a:r>
            <a:r>
              <a:rPr lang="en-US" sz="2400" spc="30" dirty="0">
                <a:solidFill>
                  <a:srgbClr val="FFFFFF"/>
                </a:solidFill>
                <a:latin typeface="Gidole"/>
              </a:rPr>
              <a:t>examination </a:t>
            </a:r>
            <a:r>
              <a:rPr lang="en-US" sz="2400" spc="30" dirty="0" smtClean="0">
                <a:solidFill>
                  <a:srgbClr val="FFFFFF"/>
                </a:solidFill>
                <a:latin typeface="Gidole"/>
              </a:rPr>
              <a:t>for completeness of the </a:t>
            </a:r>
            <a:r>
              <a:rPr lang="en-US" sz="2400" spc="30" dirty="0">
                <a:solidFill>
                  <a:srgbClr val="FFFFFF"/>
                </a:solidFill>
                <a:latin typeface="Gidole"/>
              </a:rPr>
              <a:t>application </a:t>
            </a:r>
            <a:r>
              <a:rPr lang="en-US" sz="2400" spc="30" dirty="0" smtClean="0">
                <a:solidFill>
                  <a:srgbClr val="FFFFFF"/>
                </a:solidFill>
                <a:latin typeface="Gidole"/>
              </a:rPr>
              <a:t>(</a:t>
            </a:r>
            <a:r>
              <a:rPr lang="en-US" sz="2400" spc="30" dirty="0">
                <a:solidFill>
                  <a:srgbClr val="FFFFFF"/>
                </a:solidFill>
                <a:latin typeface="Gidole"/>
              </a:rPr>
              <a:t>signed, all required documents?)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3430E2F-0E3F-4982-8C4E-3A84C0B15DA1}"/>
              </a:ext>
            </a:extLst>
          </p:cNvPr>
          <p:cNvSpPr txBox="1"/>
          <p:nvPr/>
        </p:nvSpPr>
        <p:spPr>
          <a:xfrm>
            <a:off x="8851795" y="8743852"/>
            <a:ext cx="778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30" dirty="0">
                <a:solidFill>
                  <a:srgbClr val="FFFFFF"/>
                </a:solidFill>
                <a:latin typeface="Gidole" panose="020B0604020202020204" charset="0"/>
              </a:rPr>
              <a:t>if application</a:t>
            </a:r>
            <a:r>
              <a:rPr lang="en-US" sz="2400" dirty="0">
                <a:latin typeface="Gidole" panose="020B0604020202020204" charset="0"/>
              </a:rPr>
              <a:t> </a:t>
            </a:r>
            <a:r>
              <a:rPr lang="en-US" sz="2400" spc="30" dirty="0">
                <a:solidFill>
                  <a:srgbClr val="FFFFFF"/>
                </a:solidFill>
                <a:latin typeface="Gidole" panose="020B0604020202020204" charset="0"/>
              </a:rPr>
              <a:t>is</a:t>
            </a:r>
            <a:r>
              <a:rPr lang="en-US" sz="2400" dirty="0">
                <a:latin typeface="Gidole" panose="020B0604020202020204" charset="0"/>
              </a:rPr>
              <a:t> </a:t>
            </a:r>
            <a:r>
              <a:rPr lang="en-US" sz="2400" spc="30" dirty="0">
                <a:solidFill>
                  <a:srgbClr val="FFFFFF"/>
                </a:solidFill>
                <a:latin typeface="Gidole" panose="020B0604020202020204" charset="0"/>
              </a:rPr>
              <a:t>consistent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1A4E58D-4BF4-4B36-A87E-60918D472B90}"/>
              </a:ext>
            </a:extLst>
          </p:cNvPr>
          <p:cNvSpPr txBox="1"/>
          <p:nvPr/>
        </p:nvSpPr>
        <p:spPr>
          <a:xfrm>
            <a:off x="8943957" y="9205517"/>
            <a:ext cx="6493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30" dirty="0">
                <a:solidFill>
                  <a:srgbClr val="FFFFFF"/>
                </a:solidFill>
                <a:latin typeface="Gidole"/>
              </a:rPr>
              <a:t>Report and data sent into the VIS (Visa Information System of Schengen)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413" y="0"/>
            <a:ext cx="7549833" cy="10287000"/>
            <a:chOff x="0" y="0"/>
            <a:chExt cx="10066444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8000" r="17802" b="8000"/>
            <a:stretch>
              <a:fillRect/>
            </a:stretch>
          </p:blipFill>
          <p:spPr>
            <a:xfrm>
              <a:off x="0" y="0"/>
              <a:ext cx="5033222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072" r="1072"/>
            <a:stretch>
              <a:fillRect/>
            </a:stretch>
          </p:blipFill>
          <p:spPr>
            <a:xfrm>
              <a:off x="0" y="6858000"/>
              <a:ext cx="5033222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39607" r="11464"/>
            <a:stretch>
              <a:fillRect/>
            </a:stretch>
          </p:blipFill>
          <p:spPr>
            <a:xfrm>
              <a:off x="5033222" y="0"/>
              <a:ext cx="5033222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 rot="-5400000">
            <a:off x="10728361" y="2727361"/>
            <a:ext cx="7565692" cy="7553587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5526142" y="5503461"/>
            <a:ext cx="5523717" cy="4783539"/>
            <a:chOff x="0" y="0"/>
            <a:chExt cx="6350000" cy="5499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5508073" y="2723534"/>
            <a:ext cx="2782153" cy="2777702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028700" y="1485872"/>
            <a:ext cx="7652502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5435" lvl="1">
              <a:lnSpc>
                <a:spcPts val="4440"/>
              </a:lnSpc>
            </a:pPr>
            <a:r>
              <a:rPr lang="en-US" sz="3700" b="1" i="0" spc="185" dirty="0">
                <a:solidFill>
                  <a:srgbClr val="000000"/>
                </a:solidFill>
                <a:latin typeface="League Spartan"/>
              </a:rPr>
              <a:t>INTERMEDIATE STORAGE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468086"/>
            <a:ext cx="8115300" cy="2790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8124" lvl="1" indent="-304062">
              <a:lnSpc>
                <a:spcPts val="5525"/>
              </a:lnSpc>
              <a:buFont typeface="Arial"/>
              <a:buChar char="•"/>
            </a:pPr>
            <a:r>
              <a:rPr lang="en-US" sz="3683" b="0" i="0" spc="36" dirty="0">
                <a:solidFill>
                  <a:srgbClr val="000000"/>
                </a:solidFill>
                <a:latin typeface="Gidole"/>
              </a:rPr>
              <a:t>Intermediate storage waiting for the answers from Schengen partners</a:t>
            </a:r>
          </a:p>
          <a:p>
            <a:pPr marL="608124" lvl="1" indent="-304062">
              <a:lnSpc>
                <a:spcPts val="5525"/>
              </a:lnSpc>
              <a:buFont typeface="Arial"/>
              <a:buChar char="•"/>
            </a:pPr>
            <a:r>
              <a:rPr lang="en-US" sz="3683" b="0" i="0" spc="36" dirty="0">
                <a:solidFill>
                  <a:srgbClr val="000000"/>
                </a:solidFill>
                <a:latin typeface="Gidole"/>
              </a:rPr>
              <a:t>200 x 7 days = 1.400 applications waiting</a:t>
            </a: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xmlns="" id="{32B79A0F-F163-449F-950A-363D3CC6F9F6}"/>
              </a:ext>
            </a:extLst>
          </p:cNvPr>
          <p:cNvSpPr/>
          <p:nvPr/>
        </p:nvSpPr>
        <p:spPr>
          <a:xfrm>
            <a:off x="5408086" y="3039719"/>
            <a:ext cx="4343400" cy="1219200"/>
          </a:xfrm>
          <a:prstGeom prst="ben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25517" y="0"/>
            <a:ext cx="18513517" cy="3466476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0" y="52709"/>
            <a:ext cx="3419237" cy="3413767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>
                <a:alpha val="84705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-2110659" y="-189185"/>
            <a:ext cx="4221318" cy="36556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027409" y="558173"/>
            <a:ext cx="11231891" cy="229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00"/>
              </a:lnSpc>
            </a:pPr>
            <a:r>
              <a:rPr lang="en-US" sz="6500" b="0" spc="195" dirty="0">
                <a:solidFill>
                  <a:srgbClr val="F2F0F4"/>
                </a:solidFill>
                <a:latin typeface="League Spartan"/>
              </a:rPr>
              <a:t>Assessment of the application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35178" y="4214813"/>
            <a:ext cx="6669499" cy="2552371"/>
            <a:chOff x="-1432588" y="0"/>
            <a:chExt cx="8892665" cy="2999581"/>
          </a:xfrm>
        </p:grpSpPr>
        <p:sp>
          <p:nvSpPr>
            <p:cNvPr id="9" name="TextBox 9"/>
            <p:cNvSpPr txBox="1"/>
            <p:nvPr/>
          </p:nvSpPr>
          <p:spPr>
            <a:xfrm>
              <a:off x="-1432588" y="0"/>
              <a:ext cx="8892665" cy="19908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  <a:buSzPct val="200000"/>
              </a:pPr>
              <a:r>
                <a:rPr lang="en-US" sz="3700" b="1" i="0" spc="185" dirty="0">
                  <a:solidFill>
                    <a:srgbClr val="000000"/>
                  </a:solidFill>
                  <a:latin typeface="League Spartan"/>
                </a:rPr>
                <a:t>TEAM OF 4 GERMAN STAFF MEMBERS FOR SCHENGEN ONLY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410936"/>
              <a:ext cx="7460077" cy="588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68580" y="7661859"/>
            <a:ext cx="7037137" cy="2249686"/>
            <a:chOff x="-1922772" y="0"/>
            <a:chExt cx="9382849" cy="2999581"/>
          </a:xfrm>
        </p:grpSpPr>
        <p:sp>
          <p:nvSpPr>
            <p:cNvPr id="14" name="TextBox 14"/>
            <p:cNvSpPr txBox="1"/>
            <p:nvPr/>
          </p:nvSpPr>
          <p:spPr>
            <a:xfrm>
              <a:off x="-1922772" y="0"/>
              <a:ext cx="9382849" cy="15063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  <a:buSzPct val="200000"/>
              </a:pPr>
              <a:r>
                <a:rPr lang="en-US" sz="3700" b="1" i="0" spc="185" dirty="0">
                  <a:solidFill>
                    <a:srgbClr val="000000"/>
                  </a:solidFill>
                  <a:latin typeface="League Spartan"/>
                </a:rPr>
                <a:t>ANALYSIS OF </a:t>
              </a:r>
              <a:r>
                <a:rPr lang="en-US" sz="3700" b="1" spc="185" dirty="0" smtClean="0">
                  <a:solidFill>
                    <a:srgbClr val="000000"/>
                  </a:solidFill>
                  <a:latin typeface="League Spartan"/>
                </a:rPr>
                <a:t>THE APPLICATION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410936"/>
              <a:ext cx="7460077" cy="588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372600" y="4305300"/>
            <a:ext cx="8191560" cy="2915340"/>
            <a:chOff x="-818563" y="0"/>
            <a:chExt cx="9777352" cy="3604188"/>
          </a:xfrm>
        </p:grpSpPr>
        <p:sp>
          <p:nvSpPr>
            <p:cNvPr id="19" name="TextBox 19"/>
            <p:cNvSpPr txBox="1"/>
            <p:nvPr/>
          </p:nvSpPr>
          <p:spPr>
            <a:xfrm>
              <a:off x="-818563" y="0"/>
              <a:ext cx="9777352" cy="20451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>
                <a:lnSpc>
                  <a:spcPts val="4265"/>
                </a:lnSpc>
                <a:buSzPct val="200000"/>
                <a:buFont typeface="Arial" panose="020B0604020202020204" pitchFamily="34" charset="0"/>
                <a:buChar char="•"/>
              </a:pPr>
              <a:r>
                <a:rPr lang="en-US" sz="3554" b="1" i="0" spc="177" dirty="0" smtClean="0">
                  <a:solidFill>
                    <a:srgbClr val="000000"/>
                  </a:solidFill>
                  <a:latin typeface="League Spartan"/>
                </a:rPr>
                <a:t>PURPOSE </a:t>
              </a:r>
              <a:r>
                <a:rPr lang="en-US" sz="3554" b="1" i="0" spc="177" dirty="0">
                  <a:solidFill>
                    <a:srgbClr val="000000"/>
                  </a:solidFill>
                  <a:latin typeface="League Spartan"/>
                </a:rPr>
                <a:t>OF THE VISIT </a:t>
              </a:r>
              <a:r>
                <a:rPr lang="en-US" sz="3554" b="1" i="0" spc="177" dirty="0" smtClean="0">
                  <a:solidFill>
                    <a:srgbClr val="000000"/>
                  </a:solidFill>
                  <a:latin typeface="League Spartan"/>
                </a:rPr>
                <a:t>PLAUSIBLE ?</a:t>
              </a:r>
            </a:p>
            <a:p>
              <a:pPr marL="571500" indent="-571500">
                <a:lnSpc>
                  <a:spcPts val="4265"/>
                </a:lnSpc>
                <a:buSzPct val="200000"/>
                <a:buFont typeface="Arial" panose="020B0604020202020204" pitchFamily="34" charset="0"/>
                <a:buChar char="•"/>
              </a:pPr>
              <a:r>
                <a:rPr lang="en-US" sz="3554" b="1" i="0" spc="177" dirty="0" smtClean="0">
                  <a:solidFill>
                    <a:srgbClr val="000000"/>
                  </a:solidFill>
                  <a:latin typeface="League Spartan"/>
                </a:rPr>
                <a:t> </a:t>
              </a:r>
              <a:r>
                <a:rPr lang="en-US" sz="3554" b="1" i="0" spc="177" dirty="0">
                  <a:solidFill>
                    <a:srgbClr val="000000"/>
                  </a:solidFill>
                  <a:latin typeface="League Spartan"/>
                </a:rPr>
                <a:t>BUSINESS TIES </a:t>
              </a:r>
              <a:r>
                <a:rPr lang="en-US" sz="3554" b="1" i="0" spc="177" dirty="0" smtClean="0">
                  <a:solidFill>
                    <a:srgbClr val="000000"/>
                  </a:solidFill>
                  <a:latin typeface="League Spartan"/>
                </a:rPr>
                <a:t>CREDIBLE ?</a:t>
              </a:r>
              <a:endParaRPr lang="en-US" sz="3554" b="1" i="0" spc="177" dirty="0">
                <a:solidFill>
                  <a:srgbClr val="000000"/>
                </a:solidFill>
                <a:latin typeface="League Spartan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035281"/>
              <a:ext cx="8958789" cy="568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2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372600" y="7291370"/>
            <a:ext cx="8915400" cy="2995630"/>
            <a:chOff x="-1871558" y="-386623"/>
            <a:chExt cx="11887199" cy="3994174"/>
          </a:xfrm>
        </p:grpSpPr>
        <p:sp>
          <p:nvSpPr>
            <p:cNvPr id="24" name="TextBox 24"/>
            <p:cNvSpPr txBox="1"/>
            <p:nvPr/>
          </p:nvSpPr>
          <p:spPr>
            <a:xfrm>
              <a:off x="-1871558" y="-386623"/>
              <a:ext cx="10995759" cy="29409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>
                <a:lnSpc>
                  <a:spcPts val="4269"/>
                </a:lnSpc>
                <a:buSzPct val="200000"/>
                <a:buFont typeface="Arial" panose="020B0604020202020204" pitchFamily="34" charset="0"/>
                <a:buChar char="•"/>
              </a:pPr>
              <a:r>
                <a:rPr lang="en-US" sz="3558" b="1" i="0" spc="177" dirty="0">
                  <a:solidFill>
                    <a:srgbClr val="000000"/>
                  </a:solidFill>
                  <a:latin typeface="League Spartan"/>
                </a:rPr>
                <a:t>EXAMINATION IF THE TRIP IS FINANCIALLY COVERED BY THE INVITER OR THE TRAVELLER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3038193"/>
              <a:ext cx="10015641" cy="569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6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25517" y="0"/>
            <a:ext cx="18513517" cy="3466476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0" y="52709"/>
            <a:ext cx="3419237" cy="3413767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>
                <a:alpha val="84705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-2110659" y="-189185"/>
            <a:ext cx="4221318" cy="36556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027409" y="558173"/>
            <a:ext cx="11231891" cy="229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00"/>
              </a:lnSpc>
            </a:pPr>
            <a:r>
              <a:rPr lang="en-US" sz="6500" b="0" spc="195" dirty="0">
                <a:solidFill>
                  <a:srgbClr val="F2F0F4"/>
                </a:solidFill>
                <a:latin typeface="League Spartan"/>
              </a:rPr>
              <a:t>Assessment of the application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38201" y="4320297"/>
            <a:ext cx="6949342" cy="2813566"/>
            <a:chOff x="-1161891" y="0"/>
            <a:chExt cx="9265790" cy="3751421"/>
          </a:xfrm>
        </p:grpSpPr>
        <p:sp>
          <p:nvSpPr>
            <p:cNvPr id="9" name="TextBox 9"/>
            <p:cNvSpPr txBox="1"/>
            <p:nvPr/>
          </p:nvSpPr>
          <p:spPr>
            <a:xfrm>
              <a:off x="-1161891" y="0"/>
              <a:ext cx="9265790" cy="30073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>
                <a:lnSpc>
                  <a:spcPts val="4440"/>
                </a:lnSpc>
                <a:buSzPct val="200000"/>
                <a:buFont typeface="Arial" panose="020B0604020202020204" pitchFamily="34" charset="0"/>
                <a:buChar char="•"/>
              </a:pPr>
              <a:r>
                <a:rPr lang="en-US" sz="3700" b="1" i="0" spc="185" dirty="0">
                  <a:solidFill>
                    <a:srgbClr val="000000"/>
                  </a:solidFill>
                  <a:latin typeface="League Spartan"/>
                </a:rPr>
                <a:t>EVALUATION OF APPLICANTS FINANCIAL TIES WITH EGYPT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162776"/>
              <a:ext cx="8103898" cy="588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38200" y="7464658"/>
            <a:ext cx="6949342" cy="2813566"/>
            <a:chOff x="0" y="0"/>
            <a:chExt cx="8328584" cy="375142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8328584" cy="3007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1500" indent="-571500">
                <a:lnSpc>
                  <a:spcPts val="4440"/>
                </a:lnSpc>
                <a:buSzPct val="200000"/>
                <a:buFont typeface="Arial" panose="020B0604020202020204" pitchFamily="34" charset="0"/>
                <a:buChar char="•"/>
              </a:pPr>
              <a:r>
                <a:rPr lang="en-US" sz="3700" b="1" i="0" spc="185" dirty="0">
                  <a:solidFill>
                    <a:srgbClr val="000000"/>
                  </a:solidFill>
                  <a:latin typeface="League Spartan"/>
                </a:rPr>
                <a:t>IF APPLICABLE EVALUATION OF APPLICANTS FAMILY TIES WITH EGYPT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162776"/>
              <a:ext cx="8328584" cy="588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410014" y="4229100"/>
            <a:ext cx="6949342" cy="1724221"/>
            <a:chOff x="-307000" y="0"/>
            <a:chExt cx="9265789" cy="2159523"/>
          </a:xfrm>
        </p:grpSpPr>
        <p:sp>
          <p:nvSpPr>
            <p:cNvPr id="19" name="TextBox 19"/>
            <p:cNvSpPr txBox="1"/>
            <p:nvPr/>
          </p:nvSpPr>
          <p:spPr>
            <a:xfrm>
              <a:off x="-307000" y="0"/>
              <a:ext cx="9265789" cy="2071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>
                <a:lnSpc>
                  <a:spcPts val="4265"/>
                </a:lnSpc>
                <a:buSzPct val="200000"/>
                <a:buFont typeface="Arial" panose="020B0604020202020204" pitchFamily="34" charset="0"/>
                <a:buChar char="•"/>
              </a:pPr>
              <a:r>
                <a:rPr lang="en-US" sz="3554" b="1" i="0" spc="177" dirty="0">
                  <a:solidFill>
                    <a:srgbClr val="000000"/>
                  </a:solidFill>
                  <a:latin typeface="League Spartan"/>
                </a:rPr>
                <a:t>EVALUATION OF </a:t>
              </a:r>
              <a:r>
                <a:rPr lang="en-US" sz="3554" b="1" spc="177" dirty="0" smtClean="0">
                  <a:solidFill>
                    <a:srgbClr val="000000"/>
                  </a:solidFill>
                  <a:latin typeface="League Spartan"/>
                </a:rPr>
                <a:t>THE </a:t>
              </a:r>
              <a:r>
                <a:rPr lang="en-US" sz="3554" b="1" i="0" spc="177" dirty="0" smtClean="0">
                  <a:solidFill>
                    <a:srgbClr val="000000"/>
                  </a:solidFill>
                  <a:latin typeface="League Spartan"/>
                </a:rPr>
                <a:t>RISK </a:t>
              </a:r>
              <a:r>
                <a:rPr lang="en-US" sz="3554" b="1" i="0" spc="177" dirty="0">
                  <a:solidFill>
                    <a:srgbClr val="000000"/>
                  </a:solidFill>
                  <a:latin typeface="League Spartan"/>
                </a:rPr>
                <a:t>OF ILLEGAL IMMIGRATION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590616"/>
              <a:ext cx="8958789" cy="568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2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767447" y="7402978"/>
            <a:ext cx="8384548" cy="2099124"/>
            <a:chOff x="-1163756" y="85713"/>
            <a:chExt cx="11179397" cy="2798832"/>
          </a:xfrm>
        </p:grpSpPr>
        <p:sp>
          <p:nvSpPr>
            <p:cNvPr id="24" name="TextBox 24"/>
            <p:cNvSpPr txBox="1"/>
            <p:nvPr/>
          </p:nvSpPr>
          <p:spPr>
            <a:xfrm>
              <a:off x="-1163756" y="85713"/>
              <a:ext cx="10015641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69"/>
                </a:lnSpc>
              </a:pPr>
              <a:endParaRPr lang="en-US" sz="3558" b="1" i="0" spc="177" dirty="0">
                <a:solidFill>
                  <a:srgbClr val="000000"/>
                </a:solidFill>
                <a:latin typeface="League Spartan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2315187"/>
              <a:ext cx="10015641" cy="569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6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25517" y="0"/>
            <a:ext cx="18513517" cy="3466476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0" y="52709"/>
            <a:ext cx="3419237" cy="3413767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>
                <a:alpha val="84705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-2110659" y="-189185"/>
            <a:ext cx="4221318" cy="36556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027409" y="558173"/>
            <a:ext cx="11231891" cy="229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00"/>
              </a:lnSpc>
            </a:pPr>
            <a:r>
              <a:rPr lang="en-US" sz="6500" b="0" spc="195" dirty="0">
                <a:solidFill>
                  <a:srgbClr val="F2F0F4"/>
                </a:solidFill>
                <a:latin typeface="League Spartan"/>
              </a:rPr>
              <a:t>Assessment of the application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35178" y="6128499"/>
            <a:ext cx="8223065" cy="3085576"/>
            <a:chOff x="-871995" y="2410936"/>
            <a:chExt cx="10964087" cy="4114101"/>
          </a:xfrm>
        </p:grpSpPr>
        <p:sp>
          <p:nvSpPr>
            <p:cNvPr id="9" name="TextBox 9"/>
            <p:cNvSpPr txBox="1"/>
            <p:nvPr/>
          </p:nvSpPr>
          <p:spPr>
            <a:xfrm>
              <a:off x="-871995" y="4266300"/>
              <a:ext cx="10964087" cy="2258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>
                <a:lnSpc>
                  <a:spcPts val="4440"/>
                </a:lnSpc>
                <a:buSzPct val="200000"/>
                <a:buFont typeface="Arial" panose="020B0604020202020204" pitchFamily="34" charset="0"/>
                <a:buChar char="•"/>
              </a:pPr>
              <a:r>
                <a:rPr lang="en-US" sz="3700" b="1" i="0" spc="185" dirty="0">
                  <a:solidFill>
                    <a:srgbClr val="000000"/>
                  </a:solidFill>
                  <a:latin typeface="League Spartan"/>
                </a:rPr>
                <a:t>3 </a:t>
              </a:r>
              <a:r>
                <a:rPr lang="en-US" sz="3700" b="1" spc="185" dirty="0">
                  <a:solidFill>
                    <a:srgbClr val="000000"/>
                  </a:solidFill>
                  <a:latin typeface="League Spartan"/>
                </a:rPr>
                <a:t>DOCUMENT ADVISORS</a:t>
              </a:r>
              <a:r>
                <a:rPr lang="en-US" sz="3700" b="1" i="0" spc="185" dirty="0">
                  <a:solidFill>
                    <a:srgbClr val="000000"/>
                  </a:solidFill>
                  <a:latin typeface="League Spartan"/>
                </a:rPr>
                <a:t> OF THE FEDERAL POLICE + 2 LOCAL STAFF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410936"/>
              <a:ext cx="10092092" cy="588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41104" y="7464658"/>
            <a:ext cx="6246438" cy="1121926"/>
            <a:chOff x="0" y="0"/>
            <a:chExt cx="8328584" cy="149590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8328584" cy="751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7256"/>
              <a:ext cx="8328584" cy="588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383078" y="5651260"/>
            <a:ext cx="7122780" cy="2328788"/>
            <a:chOff x="-538251" y="-223196"/>
            <a:chExt cx="9497040" cy="3105051"/>
          </a:xfrm>
        </p:grpSpPr>
        <p:sp>
          <p:nvSpPr>
            <p:cNvPr id="17" name="TextBox 17"/>
            <p:cNvSpPr txBox="1"/>
            <p:nvPr/>
          </p:nvSpPr>
          <p:spPr>
            <a:xfrm>
              <a:off x="-538251" y="-223196"/>
              <a:ext cx="8958789" cy="2205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65"/>
                </a:lnSpc>
              </a:pPr>
              <a:r>
                <a:rPr lang="en-US" sz="3554" b="1" i="0" spc="177" dirty="0">
                  <a:solidFill>
                    <a:srgbClr val="000000"/>
                  </a:solidFill>
                  <a:latin typeface="League Spartan"/>
                </a:rPr>
                <a:t>DEPENDING ON THE CASE + 1 – 7 </a:t>
              </a:r>
              <a:r>
                <a:rPr lang="en-US" sz="3554" b="1" i="0" spc="177" dirty="0">
                  <a:solidFill>
                    <a:srgbClr val="FF0000"/>
                  </a:solidFill>
                  <a:latin typeface="League Spartan"/>
                </a:rPr>
                <a:t>EXTRA</a:t>
              </a:r>
              <a:r>
                <a:rPr lang="en-US" sz="3554" b="1" i="0" spc="177" dirty="0">
                  <a:solidFill>
                    <a:srgbClr val="000000"/>
                  </a:solidFill>
                  <a:latin typeface="League Spartan"/>
                </a:rPr>
                <a:t> DAYS IN PROCESSING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312948"/>
              <a:ext cx="8958789" cy="568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591800" y="8001065"/>
            <a:ext cx="7511731" cy="1078899"/>
            <a:chOff x="0" y="0"/>
            <a:chExt cx="10015641" cy="1438532"/>
          </a:xfrm>
        </p:grpSpPr>
        <p:sp>
          <p:nvSpPr>
            <p:cNvPr id="22" name="TextBox 22"/>
            <p:cNvSpPr txBox="1"/>
            <p:nvPr/>
          </p:nvSpPr>
          <p:spPr>
            <a:xfrm>
              <a:off x="0" y="9525"/>
              <a:ext cx="10015641" cy="713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69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869174"/>
              <a:ext cx="10015641" cy="569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6"/>
                </a:lnSpc>
              </a:pPr>
              <a:endParaRPr/>
            </a:p>
          </p:txBody>
        </p:sp>
      </p:grpSp>
      <p:sp>
        <p:nvSpPr>
          <p:cNvPr id="25" name="Rechteck 24"/>
          <p:cNvSpPr/>
          <p:nvPr/>
        </p:nvSpPr>
        <p:spPr>
          <a:xfrm>
            <a:off x="635178" y="4442291"/>
            <a:ext cx="8223065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ts val="4269"/>
              </a:lnSpc>
              <a:buSzPct val="200000"/>
              <a:buFont typeface="Arial" panose="020B0604020202020204" pitchFamily="34" charset="0"/>
              <a:buChar char="•"/>
            </a:pPr>
            <a:r>
              <a:rPr lang="en-US" sz="3558" b="1" spc="177" dirty="0">
                <a:solidFill>
                  <a:srgbClr val="000000"/>
                </a:solidFill>
                <a:latin typeface="League Spartan"/>
              </a:rPr>
              <a:t>IF DISCREPANCIES IN THE DOCUMENTS – FILE GOES TO THE INSPECTION TEAM</a:t>
            </a:r>
          </a:p>
        </p:txBody>
      </p:sp>
      <p:sp>
        <p:nvSpPr>
          <p:cNvPr id="1024" name="Pfeil nach rechts 1023"/>
          <p:cNvSpPr/>
          <p:nvPr/>
        </p:nvSpPr>
        <p:spPr>
          <a:xfrm>
            <a:off x="8443466" y="6188923"/>
            <a:ext cx="1255759" cy="4785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816536"/>
            <a:ext cx="5479231" cy="547046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180B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2808769" y="0"/>
            <a:ext cx="5479231" cy="5470464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30C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7" name="Group 7"/>
          <p:cNvGrpSpPr/>
          <p:nvPr/>
        </p:nvGrpSpPr>
        <p:grpSpPr>
          <a:xfrm>
            <a:off x="1752891" y="2978029"/>
            <a:ext cx="14299354" cy="3995036"/>
            <a:chOff x="0" y="0"/>
            <a:chExt cx="19065805" cy="5326714"/>
          </a:xfrm>
        </p:grpSpPr>
        <p:sp>
          <p:nvSpPr>
            <p:cNvPr id="8" name="TextBox 8"/>
            <p:cNvSpPr txBox="1"/>
            <p:nvPr/>
          </p:nvSpPr>
          <p:spPr>
            <a:xfrm>
              <a:off x="26296" y="209550"/>
              <a:ext cx="19013212" cy="3851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800"/>
                </a:lnSpc>
              </a:pPr>
              <a:r>
                <a:rPr lang="en-US" sz="20000" b="1" i="0" spc="1200" dirty="0">
                  <a:solidFill>
                    <a:srgbClr val="F2F0F4"/>
                  </a:solidFill>
                  <a:latin typeface="League Spartan"/>
                </a:rPr>
                <a:t>DECISION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582409"/>
              <a:ext cx="19065805" cy="744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22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Benutzerdefiniert</PresentationFormat>
  <Paragraphs>65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Gidole</vt:lpstr>
      <vt:lpstr>League Spartan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 Geometric Business Creative Presentation</dc:title>
  <dc:creator>DZ 2</dc:creator>
  <cp:lastModifiedBy>Reichgruber, Simon Friedrich (AA privat)</cp:lastModifiedBy>
  <cp:revision>34</cp:revision>
  <dcterms:created xsi:type="dcterms:W3CDTF">2006-08-16T00:00:00Z</dcterms:created>
  <dcterms:modified xsi:type="dcterms:W3CDTF">2021-11-09T09:06:38Z</dcterms:modified>
  <dc:identifier>DADpAVszvOU</dc:identifier>
</cp:coreProperties>
</file>